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4"/>
    <p:sldMasterId id="2147483660" r:id="rId5"/>
    <p:sldMasterId id="2147483672" r:id="rId6"/>
  </p:sldMasterIdLst>
  <p:notesMasterIdLst>
    <p:notesMasterId r:id="rId23"/>
  </p:notesMasterIdLst>
  <p:sldIdLst>
    <p:sldId id="406" r:id="rId7"/>
    <p:sldId id="417" r:id="rId8"/>
    <p:sldId id="336" r:id="rId9"/>
    <p:sldId id="411" r:id="rId10"/>
    <p:sldId id="420" r:id="rId11"/>
    <p:sldId id="410" r:id="rId12"/>
    <p:sldId id="413" r:id="rId13"/>
    <p:sldId id="412" r:id="rId14"/>
    <p:sldId id="409" r:id="rId15"/>
    <p:sldId id="415" r:id="rId16"/>
    <p:sldId id="416" r:id="rId17"/>
    <p:sldId id="408" r:id="rId18"/>
    <p:sldId id="414" r:id="rId19"/>
    <p:sldId id="418" r:id="rId20"/>
    <p:sldId id="419" r:id="rId21"/>
    <p:sldId id="407" r:id="rId2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83380-F3D9-442E-AA7E-0D30F35F29D4}" type="datetimeFigureOut">
              <a:rPr lang="pt-BR" smtClean="0"/>
              <a:pPr/>
              <a:t>16/02/2016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3E6A9-318B-401C-BDA1-CCA95A7A38E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414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233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661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452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233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102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8313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1903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2507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079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304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3181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102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44221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661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452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233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1022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83131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1903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2507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0794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30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83131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31812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44221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661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452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190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250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07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30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31812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4422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 userDrawn="1"/>
        </p:nvSpPr>
        <p:spPr bwMode="auto">
          <a:xfrm>
            <a:off x="8346803" y="236928"/>
            <a:ext cx="269041" cy="288032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tângulo 20"/>
          <p:cNvSpPr/>
          <p:nvPr userDrawn="1"/>
        </p:nvSpPr>
        <p:spPr bwMode="auto">
          <a:xfrm>
            <a:off x="7818515" y="236816"/>
            <a:ext cx="269041" cy="288032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tângulo 19"/>
          <p:cNvSpPr/>
          <p:nvPr userDrawn="1"/>
        </p:nvSpPr>
        <p:spPr bwMode="auto">
          <a:xfrm>
            <a:off x="7277913" y="236816"/>
            <a:ext cx="269041" cy="288032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tângulo 18"/>
          <p:cNvSpPr/>
          <p:nvPr userDrawn="1"/>
        </p:nvSpPr>
        <p:spPr bwMode="auto">
          <a:xfrm>
            <a:off x="6738250" y="236816"/>
            <a:ext cx="269041" cy="288032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tângulo 2"/>
          <p:cNvSpPr/>
          <p:nvPr userDrawn="1"/>
        </p:nvSpPr>
        <p:spPr>
          <a:xfrm rot="5400000">
            <a:off x="4441676" y="-4441676"/>
            <a:ext cx="260648" cy="914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76" y="6267456"/>
            <a:ext cx="1341675" cy="43979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291" y="0"/>
            <a:ext cx="253373" cy="25337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877" y="0"/>
            <a:ext cx="253373" cy="25337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16" y="-1"/>
            <a:ext cx="253373" cy="25337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65" y="0"/>
            <a:ext cx="253373" cy="25337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844" y="0"/>
            <a:ext cx="253373" cy="2533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 userDrawn="1"/>
        </p:nvSpPr>
        <p:spPr bwMode="auto">
          <a:xfrm>
            <a:off x="8346803" y="236928"/>
            <a:ext cx="269041" cy="288032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 smtClean="0">
              <a:solidFill>
                <a:prstClr val="black"/>
              </a:solidFill>
            </a:endParaRPr>
          </a:p>
        </p:txBody>
      </p:sp>
      <p:sp>
        <p:nvSpPr>
          <p:cNvPr id="21" name="Retângulo 20"/>
          <p:cNvSpPr/>
          <p:nvPr userDrawn="1"/>
        </p:nvSpPr>
        <p:spPr bwMode="auto">
          <a:xfrm>
            <a:off x="7818515" y="236816"/>
            <a:ext cx="269041" cy="288032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 smtClean="0">
              <a:solidFill>
                <a:prstClr val="black"/>
              </a:solidFill>
            </a:endParaRPr>
          </a:p>
        </p:txBody>
      </p:sp>
      <p:sp>
        <p:nvSpPr>
          <p:cNvPr id="20" name="Retângulo 19"/>
          <p:cNvSpPr/>
          <p:nvPr userDrawn="1"/>
        </p:nvSpPr>
        <p:spPr bwMode="auto">
          <a:xfrm>
            <a:off x="7277913" y="236816"/>
            <a:ext cx="269041" cy="288032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 smtClean="0">
              <a:solidFill>
                <a:prstClr val="black"/>
              </a:solidFill>
            </a:endParaRPr>
          </a:p>
        </p:txBody>
      </p:sp>
      <p:sp>
        <p:nvSpPr>
          <p:cNvPr id="19" name="Retângulo 18"/>
          <p:cNvSpPr/>
          <p:nvPr userDrawn="1"/>
        </p:nvSpPr>
        <p:spPr bwMode="auto">
          <a:xfrm>
            <a:off x="6738250" y="236816"/>
            <a:ext cx="269041" cy="288032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 smtClean="0">
              <a:solidFill>
                <a:prstClr val="black"/>
              </a:solidFill>
            </a:endParaRPr>
          </a:p>
        </p:txBody>
      </p:sp>
      <p:sp>
        <p:nvSpPr>
          <p:cNvPr id="3" name="Retângulo 2"/>
          <p:cNvSpPr/>
          <p:nvPr userDrawn="1"/>
        </p:nvSpPr>
        <p:spPr>
          <a:xfrm rot="5400000">
            <a:off x="4441676" y="-4441676"/>
            <a:ext cx="260648" cy="914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76" y="6267456"/>
            <a:ext cx="1341675" cy="43979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291" y="0"/>
            <a:ext cx="253373" cy="25337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877" y="0"/>
            <a:ext cx="253373" cy="25337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16" y="-1"/>
            <a:ext cx="253373" cy="25337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65" y="0"/>
            <a:ext cx="253373" cy="25337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844" y="0"/>
            <a:ext cx="253373" cy="2533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 userDrawn="1"/>
        </p:nvSpPr>
        <p:spPr bwMode="auto">
          <a:xfrm>
            <a:off x="8346803" y="236928"/>
            <a:ext cx="269041" cy="288032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 smtClean="0">
              <a:solidFill>
                <a:prstClr val="black"/>
              </a:solidFill>
            </a:endParaRPr>
          </a:p>
        </p:txBody>
      </p:sp>
      <p:sp>
        <p:nvSpPr>
          <p:cNvPr id="21" name="Retângulo 20"/>
          <p:cNvSpPr/>
          <p:nvPr userDrawn="1"/>
        </p:nvSpPr>
        <p:spPr bwMode="auto">
          <a:xfrm>
            <a:off x="7818515" y="236816"/>
            <a:ext cx="269041" cy="288032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 smtClean="0">
              <a:solidFill>
                <a:prstClr val="black"/>
              </a:solidFill>
            </a:endParaRPr>
          </a:p>
        </p:txBody>
      </p:sp>
      <p:sp>
        <p:nvSpPr>
          <p:cNvPr id="20" name="Retângulo 19"/>
          <p:cNvSpPr/>
          <p:nvPr userDrawn="1"/>
        </p:nvSpPr>
        <p:spPr bwMode="auto">
          <a:xfrm>
            <a:off x="7277913" y="236816"/>
            <a:ext cx="269041" cy="288032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 smtClean="0">
              <a:solidFill>
                <a:prstClr val="black"/>
              </a:solidFill>
            </a:endParaRPr>
          </a:p>
        </p:txBody>
      </p:sp>
      <p:sp>
        <p:nvSpPr>
          <p:cNvPr id="19" name="Retângulo 18"/>
          <p:cNvSpPr/>
          <p:nvPr userDrawn="1"/>
        </p:nvSpPr>
        <p:spPr bwMode="auto">
          <a:xfrm>
            <a:off x="6738250" y="236816"/>
            <a:ext cx="269041" cy="288032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 smtClean="0">
              <a:solidFill>
                <a:prstClr val="black"/>
              </a:solidFill>
            </a:endParaRPr>
          </a:p>
        </p:txBody>
      </p:sp>
      <p:sp>
        <p:nvSpPr>
          <p:cNvPr id="3" name="Retângulo 2"/>
          <p:cNvSpPr/>
          <p:nvPr userDrawn="1"/>
        </p:nvSpPr>
        <p:spPr>
          <a:xfrm rot="5400000">
            <a:off x="4441676" y="-4441676"/>
            <a:ext cx="260648" cy="914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76" y="6267456"/>
            <a:ext cx="1341675" cy="43979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291" y="0"/>
            <a:ext cx="253373" cy="25337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877" y="0"/>
            <a:ext cx="253373" cy="25337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16" y="-1"/>
            <a:ext cx="253373" cy="25337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65" y="0"/>
            <a:ext cx="253373" cy="25337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844" y="0"/>
            <a:ext cx="253373" cy="2533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V&#205;DEO%20ASSOCIATIVIMOS%20NOVO.wmv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VIDEO%20A%20FOR&#199;A%20DE%20QUEM%20FAZ%20-%20FINAL%20HD%20-%20ALTA.mp4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9" y="3473624"/>
            <a:ext cx="1152128" cy="115212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55" y="1268760"/>
            <a:ext cx="1152128" cy="115212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11" y="2420888"/>
            <a:ext cx="1152128" cy="115212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60" y="2317458"/>
            <a:ext cx="1152128" cy="115212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80" y="4625752"/>
            <a:ext cx="1152128" cy="1152128"/>
          </a:xfrm>
          <a:prstGeom prst="rect">
            <a:avLst/>
          </a:prstGeom>
        </p:spPr>
      </p:pic>
      <p:cxnSp>
        <p:nvCxnSpPr>
          <p:cNvPr id="11" name="Conector reto 10"/>
          <p:cNvCxnSpPr/>
          <p:nvPr/>
        </p:nvCxnSpPr>
        <p:spPr bwMode="auto">
          <a:xfrm>
            <a:off x="1148879" y="-99392"/>
            <a:ext cx="0" cy="69847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ector reto 12"/>
          <p:cNvCxnSpPr/>
          <p:nvPr/>
        </p:nvCxnSpPr>
        <p:spPr bwMode="auto">
          <a:xfrm flipH="1">
            <a:off x="-38745" y="3473624"/>
            <a:ext cx="23397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onector reto 13"/>
          <p:cNvCxnSpPr/>
          <p:nvPr/>
        </p:nvCxnSpPr>
        <p:spPr bwMode="auto">
          <a:xfrm>
            <a:off x="2296673" y="-99392"/>
            <a:ext cx="0" cy="58731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ector reto 14"/>
          <p:cNvCxnSpPr/>
          <p:nvPr/>
        </p:nvCxnSpPr>
        <p:spPr bwMode="auto">
          <a:xfrm flipH="1">
            <a:off x="-38745" y="4625752"/>
            <a:ext cx="918602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onector reto 15"/>
          <p:cNvCxnSpPr/>
          <p:nvPr/>
        </p:nvCxnSpPr>
        <p:spPr bwMode="auto">
          <a:xfrm flipH="1">
            <a:off x="1148879" y="5777880"/>
            <a:ext cx="115212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ector reto 16"/>
          <p:cNvCxnSpPr/>
          <p:nvPr/>
        </p:nvCxnSpPr>
        <p:spPr bwMode="auto">
          <a:xfrm>
            <a:off x="7989639" y="-99392"/>
            <a:ext cx="0" cy="69847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Conector reto 17"/>
          <p:cNvCxnSpPr/>
          <p:nvPr/>
        </p:nvCxnSpPr>
        <p:spPr bwMode="auto">
          <a:xfrm flipH="1">
            <a:off x="7995155" y="1267018"/>
            <a:ext cx="137813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Conector reto 18"/>
          <p:cNvCxnSpPr/>
          <p:nvPr/>
        </p:nvCxnSpPr>
        <p:spPr bwMode="auto">
          <a:xfrm>
            <a:off x="6834096" y="2420888"/>
            <a:ext cx="0" cy="46085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onector reto 19"/>
          <p:cNvCxnSpPr/>
          <p:nvPr/>
        </p:nvCxnSpPr>
        <p:spPr bwMode="auto">
          <a:xfrm flipH="1">
            <a:off x="6831863" y="2419146"/>
            <a:ext cx="25225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Conector reto 20"/>
          <p:cNvCxnSpPr/>
          <p:nvPr/>
        </p:nvCxnSpPr>
        <p:spPr bwMode="auto">
          <a:xfrm flipH="1">
            <a:off x="6837511" y="3573016"/>
            <a:ext cx="115212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Conector reto 21"/>
          <p:cNvCxnSpPr/>
          <p:nvPr/>
        </p:nvCxnSpPr>
        <p:spPr bwMode="auto">
          <a:xfrm flipH="1">
            <a:off x="-36386" y="2309781"/>
            <a:ext cx="23397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tângulo 22"/>
          <p:cNvSpPr/>
          <p:nvPr/>
        </p:nvSpPr>
        <p:spPr bwMode="auto">
          <a:xfrm>
            <a:off x="0" y="0"/>
            <a:ext cx="9150532" cy="6858000"/>
          </a:xfrm>
          <a:prstGeom prst="rect">
            <a:avLst/>
          </a:prstGeom>
          <a:solidFill>
            <a:srgbClr val="C000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 dirty="0" smtClean="0">
              <a:solidFill>
                <a:prstClr val="black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7504" y="2348880"/>
            <a:ext cx="8712968" cy="36625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268288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algn="r">
              <a:spcBef>
                <a:spcPct val="50000"/>
              </a:spcBef>
            </a:pPr>
            <a:r>
              <a:rPr lang="pt-BR" altLang="pt-BR" sz="2800" u="none" dirty="0" smtClean="0">
                <a:solidFill>
                  <a:prstClr val="white"/>
                </a:solidFill>
                <a:latin typeface="Calibri" panose="020F0502020204030204" pitchFamily="34" charset="0"/>
              </a:rPr>
              <a:t>Federação das Indústrias do Estado de Minas Gerais</a:t>
            </a:r>
          </a:p>
          <a:p>
            <a:pPr marL="0" algn="r">
              <a:spcBef>
                <a:spcPct val="50000"/>
              </a:spcBef>
            </a:pPr>
            <a:r>
              <a:rPr lang="pt-BR" altLang="pt-BR" sz="2800" u="none" dirty="0" smtClean="0">
                <a:solidFill>
                  <a:prstClr val="white"/>
                </a:solidFill>
                <a:latin typeface="Calibri" panose="020F0502020204030204" pitchFamily="34" charset="0"/>
              </a:rPr>
              <a:t>FIEMG</a:t>
            </a:r>
          </a:p>
          <a:p>
            <a:pPr marL="0" algn="r">
              <a:spcBef>
                <a:spcPct val="50000"/>
              </a:spcBef>
            </a:pPr>
            <a:endParaRPr lang="pt-BR" altLang="pt-BR" sz="2400" u="none" dirty="0" smtClean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marL="0" algn="r">
              <a:spcBef>
                <a:spcPct val="50000"/>
              </a:spcBef>
            </a:pPr>
            <a:endParaRPr lang="pt-BR" altLang="pt-BR" sz="2400" u="none" dirty="0" smtClean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marL="0" algn="r">
              <a:spcBef>
                <a:spcPct val="50000"/>
              </a:spcBef>
            </a:pPr>
            <a:endParaRPr lang="pt-BR" altLang="pt-BR" sz="2800" b="1" u="none" dirty="0" smtClean="0">
              <a:solidFill>
                <a:prstClr val="white"/>
              </a:solidFill>
              <a:latin typeface="Calibri (Títulos)"/>
            </a:endParaRPr>
          </a:p>
          <a:p>
            <a:pPr marL="0" algn="r">
              <a:spcBef>
                <a:spcPct val="50000"/>
              </a:spcBef>
            </a:pPr>
            <a:endParaRPr lang="pt-BR" altLang="pt-BR" sz="3200" u="none" dirty="0" smtClean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4212" y="485776"/>
            <a:ext cx="78565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800" b="1" u="none">
                <a:solidFill>
                  <a:srgbClr val="C80000"/>
                </a:solidFill>
                <a:cs typeface="Arial" charset="0"/>
              </a:rPr>
              <a:t>PAPEL DOS SINDICATOS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3" t="28220" r="20210" b="61163"/>
          <a:stretch>
            <a:fillRect/>
          </a:stretch>
        </p:blipFill>
        <p:spPr bwMode="auto">
          <a:xfrm>
            <a:off x="6791324" y="1195388"/>
            <a:ext cx="21875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8197" y="3212976"/>
            <a:ext cx="6323013" cy="30162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pt-BR" sz="2000" u="none" dirty="0">
                <a:latin typeface="+mj-lt"/>
              </a:rPr>
              <a:t>Assessoria técnica e </a:t>
            </a:r>
            <a:r>
              <a:rPr lang="pt-BR" sz="2000" u="none" dirty="0" smtClean="0">
                <a:latin typeface="+mj-lt"/>
              </a:rPr>
              <a:t>jurídica</a:t>
            </a:r>
            <a:endParaRPr lang="pt-BR" sz="2000" u="none" dirty="0">
              <a:latin typeface="+mj-lt"/>
            </a:endParaRPr>
          </a:p>
          <a:p>
            <a:pPr marL="285750" indent="-285750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pt-BR" sz="2000" u="none" dirty="0" smtClean="0">
                <a:latin typeface="+mj-lt"/>
              </a:rPr>
              <a:t>Realização </a:t>
            </a:r>
            <a:r>
              <a:rPr lang="pt-BR" sz="2000" u="none" dirty="0">
                <a:latin typeface="+mj-lt"/>
              </a:rPr>
              <a:t>de eventos setoriais, feiras e missões</a:t>
            </a:r>
          </a:p>
          <a:p>
            <a:pPr marL="285750" indent="-285750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pt-BR" sz="2000" u="none" dirty="0" smtClean="0">
                <a:latin typeface="+mj-lt"/>
              </a:rPr>
              <a:t>Capacitação</a:t>
            </a:r>
            <a:endParaRPr lang="pt-BR" sz="2000" u="none" dirty="0">
              <a:latin typeface="+mj-lt"/>
            </a:endParaRPr>
          </a:p>
          <a:p>
            <a:pPr marL="285750" indent="-285750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pt-BR" sz="2000" u="none" dirty="0">
                <a:latin typeface="+mj-lt"/>
              </a:rPr>
              <a:t>Estudos e indicadores setoriais</a:t>
            </a:r>
          </a:p>
          <a:p>
            <a:pPr marL="285750" indent="-285750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pt-BR" sz="2000" u="none" dirty="0">
                <a:latin typeface="+mj-lt"/>
              </a:rPr>
              <a:t>Boletins e informativos sobre temas de interesse</a:t>
            </a:r>
          </a:p>
          <a:p>
            <a:pPr marL="285750" indent="-285750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pt-BR" sz="2000" u="none" dirty="0">
                <a:latin typeface="+mj-lt"/>
              </a:rPr>
              <a:t>Ofertar produtos e serviços das entidades do Sistema </a:t>
            </a:r>
            <a:r>
              <a:rPr lang="pt-BR" sz="2000" u="none" dirty="0" smtClean="0">
                <a:latin typeface="+mj-lt"/>
              </a:rPr>
              <a:t>FIEMG</a:t>
            </a:r>
          </a:p>
        </p:txBody>
      </p:sp>
      <p:sp>
        <p:nvSpPr>
          <p:cNvPr id="5" name="Triângulo isósceles 4"/>
          <p:cNvSpPr/>
          <p:nvPr/>
        </p:nvSpPr>
        <p:spPr>
          <a:xfrm rot="5400000">
            <a:off x="4728368" y="4540900"/>
            <a:ext cx="3765550" cy="360362"/>
          </a:xfrm>
          <a:prstGeom prst="triangle">
            <a:avLst>
              <a:gd name="adj" fmla="val 5195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Retângulo 1"/>
          <p:cNvSpPr>
            <a:spLocks noChangeArrowheads="1"/>
          </p:cNvSpPr>
          <p:nvPr/>
        </p:nvSpPr>
        <p:spPr bwMode="auto">
          <a:xfrm>
            <a:off x="6688533" y="4077072"/>
            <a:ext cx="216058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b="1" u="none" dirty="0">
                <a:solidFill>
                  <a:srgbClr val="FF0000"/>
                </a:solidFill>
              </a:rPr>
              <a:t>Possibilidade de BENEFÍCIOS e DESCONTOS para empresas associadas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7949" y="1903413"/>
            <a:ext cx="68167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u="none" dirty="0">
                <a:latin typeface="+mn-lt"/>
              </a:rPr>
              <a:t>IMPORTANTE </a:t>
            </a:r>
            <a:r>
              <a:rPr lang="pt-BR" b="1" u="none" dirty="0">
                <a:latin typeface="+mn-lt"/>
              </a:rPr>
              <a:t>FONTE DE INFORMAÇÃO E APOIO</a:t>
            </a:r>
            <a:r>
              <a:rPr lang="pt-BR" u="none" dirty="0">
                <a:latin typeface="+mn-lt"/>
              </a:rPr>
              <a:t>, TANTO PARA AS </a:t>
            </a:r>
            <a:r>
              <a:rPr lang="pt-BR" b="1" u="none" dirty="0">
                <a:latin typeface="+mn-lt"/>
              </a:rPr>
              <a:t>EMPRESAS </a:t>
            </a:r>
            <a:r>
              <a:rPr lang="pt-BR" u="none" dirty="0">
                <a:latin typeface="+mn-lt"/>
              </a:rPr>
              <a:t>QUANTO PARA SEUS  </a:t>
            </a:r>
            <a:r>
              <a:rPr lang="pt-BR" b="1" u="none" dirty="0">
                <a:latin typeface="+mn-lt"/>
              </a:rPr>
              <a:t>CONTADORES:</a:t>
            </a:r>
          </a:p>
        </p:txBody>
      </p:sp>
    </p:spTree>
    <p:extLst>
      <p:ext uri="{BB962C8B-B14F-4D97-AF65-F5344CB8AC3E}">
        <p14:creationId xmlns:p14="http://schemas.microsoft.com/office/powerpoint/2010/main" val="7618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13557" y="548680"/>
            <a:ext cx="7856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3600" b="1" u="none" dirty="0">
                <a:solidFill>
                  <a:srgbClr val="C80000"/>
                </a:solidFill>
                <a:cs typeface="Arial" charset="0"/>
              </a:rPr>
              <a:t>RESULTADO</a:t>
            </a:r>
            <a:r>
              <a:rPr lang="pt-BR" altLang="pt-BR" sz="2800" b="1" u="none" dirty="0">
                <a:solidFill>
                  <a:srgbClr val="C80000"/>
                </a:solidFill>
                <a:cs typeface="Arial" charset="0"/>
              </a:rPr>
              <a:t> </a:t>
            </a:r>
          </a:p>
        </p:txBody>
      </p:sp>
      <p:pic>
        <p:nvPicPr>
          <p:cNvPr id="3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53" y="3758292"/>
            <a:ext cx="1682750" cy="8651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586953" y="4831442"/>
            <a:ext cx="21399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1600" b="1" u="none"/>
              <a:t>EMPRESAS</a:t>
            </a:r>
          </a:p>
          <a:p>
            <a:pPr algn="ctr" eaLnBrk="1" hangingPunct="1"/>
            <a:endParaRPr lang="pt-BR" altLang="pt-BR" sz="1600" u="none"/>
          </a:p>
          <a:p>
            <a:pPr algn="ctr" eaLnBrk="1" hangingPunct="1"/>
            <a:r>
              <a:rPr lang="pt-BR" altLang="pt-BR" sz="1600" u="none"/>
              <a:t>Buscam  a participação e apoio  </a:t>
            </a:r>
          </a:p>
          <a:p>
            <a:pPr algn="ctr" eaLnBrk="1" hangingPunct="1"/>
            <a:r>
              <a:rPr lang="pt-BR" altLang="pt-BR" sz="1600" u="none"/>
              <a:t>dos Sindicatos</a:t>
            </a:r>
          </a:p>
        </p:txBody>
      </p:sp>
      <p:pic>
        <p:nvPicPr>
          <p:cNvPr id="5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941" y="3455079"/>
            <a:ext cx="1609725" cy="8270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4"/>
          <p:cNvSpPr txBox="1">
            <a:spLocks noChangeArrowheads="1"/>
          </p:cNvSpPr>
          <p:nvPr/>
        </p:nvSpPr>
        <p:spPr bwMode="auto">
          <a:xfrm>
            <a:off x="2671341" y="4488542"/>
            <a:ext cx="20685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1600" b="1" u="none"/>
              <a:t>SINDICATOS</a:t>
            </a:r>
          </a:p>
          <a:p>
            <a:pPr algn="ctr" eaLnBrk="1" hangingPunct="1"/>
            <a:endParaRPr lang="pt-BR" altLang="pt-BR" sz="1600" u="none"/>
          </a:p>
          <a:p>
            <a:pPr algn="ctr" eaLnBrk="1" hangingPunct="1"/>
            <a:r>
              <a:rPr lang="pt-BR" altLang="pt-BR" sz="1600" u="none"/>
              <a:t>Aumentam sua representatividade e</a:t>
            </a:r>
          </a:p>
          <a:p>
            <a:pPr algn="ctr" eaLnBrk="1" hangingPunct="1"/>
            <a:r>
              <a:rPr lang="pt-BR" altLang="pt-BR" sz="1600" u="none"/>
              <a:t>Sustentabilidade</a:t>
            </a:r>
          </a:p>
        </p:txBody>
      </p:sp>
      <p:pic>
        <p:nvPicPr>
          <p:cNvPr id="7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041" y="3123292"/>
            <a:ext cx="1681162" cy="8651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6"/>
          <p:cNvSpPr txBox="1">
            <a:spLocks noChangeArrowheads="1"/>
          </p:cNvSpPr>
          <p:nvPr/>
        </p:nvSpPr>
        <p:spPr bwMode="auto">
          <a:xfrm>
            <a:off x="4550941" y="4066267"/>
            <a:ext cx="25193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1600" b="1" u="none"/>
              <a:t> CNI E SISTEMA </a:t>
            </a:r>
          </a:p>
          <a:p>
            <a:pPr algn="ctr" eaLnBrk="1" hangingPunct="1"/>
            <a:r>
              <a:rPr lang="pt-BR" altLang="pt-BR" sz="1600" b="1" u="none"/>
              <a:t>FEDERAÇÃO </a:t>
            </a:r>
          </a:p>
          <a:p>
            <a:pPr algn="ctr" eaLnBrk="1" hangingPunct="1"/>
            <a:endParaRPr lang="pt-BR" altLang="pt-BR" sz="1600" u="none"/>
          </a:p>
          <a:p>
            <a:pPr algn="ctr" eaLnBrk="1" hangingPunct="1"/>
            <a:r>
              <a:rPr lang="pt-BR" altLang="pt-BR" sz="1600" u="none"/>
              <a:t>Oferecem mais força, coesão e poder de influência</a:t>
            </a:r>
          </a:p>
        </p:txBody>
      </p:sp>
      <p:pic>
        <p:nvPicPr>
          <p:cNvPr id="9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428" y="2608942"/>
            <a:ext cx="1682750" cy="8651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7"/>
          <p:cNvSpPr txBox="1">
            <a:spLocks noChangeArrowheads="1"/>
          </p:cNvSpPr>
          <p:nvPr/>
        </p:nvSpPr>
        <p:spPr bwMode="auto">
          <a:xfrm>
            <a:off x="6927428" y="3621767"/>
            <a:ext cx="18732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1600" b="1" u="none" dirty="0"/>
              <a:t>EMPRESAS</a:t>
            </a:r>
          </a:p>
          <a:p>
            <a:pPr algn="ctr" eaLnBrk="1" hangingPunct="1"/>
            <a:endParaRPr lang="pt-BR" altLang="pt-BR" sz="1600" u="none" dirty="0"/>
          </a:p>
          <a:p>
            <a:pPr algn="ctr" eaLnBrk="1" hangingPunct="1"/>
            <a:r>
              <a:rPr lang="pt-BR" altLang="pt-BR" sz="1600" u="none" dirty="0"/>
              <a:t>Retorno de um  ambiente de negócios favorável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4" t="80450" r="63194" b="5319"/>
          <a:stretch>
            <a:fillRect/>
          </a:stretch>
        </p:blipFill>
        <p:spPr bwMode="auto">
          <a:xfrm rot="8679786" flipH="1">
            <a:off x="3847678" y="2378754"/>
            <a:ext cx="1519238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4" t="80450" r="63194" b="5319"/>
          <a:stretch>
            <a:fillRect/>
          </a:stretch>
        </p:blipFill>
        <p:spPr bwMode="auto">
          <a:xfrm rot="8679786" flipH="1">
            <a:off x="1610891" y="2761342"/>
            <a:ext cx="1519237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4" t="80450" r="63194" b="5319"/>
          <a:stretch>
            <a:fillRect/>
          </a:stretch>
        </p:blipFill>
        <p:spPr bwMode="auto">
          <a:xfrm rot="8679786" flipH="1">
            <a:off x="5952703" y="2012042"/>
            <a:ext cx="1519238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72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722809" y="2276450"/>
            <a:ext cx="8064500" cy="3455988"/>
          </a:xfrm>
          <a:ln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buClr>
                <a:srgbClr val="FF0000"/>
              </a:buClr>
              <a:defRPr/>
            </a:pPr>
            <a:r>
              <a:rPr lang="pt-BR" b="1" dirty="0" smtClean="0">
                <a:latin typeface="+mj-lt"/>
              </a:rPr>
              <a:t>Objeto:</a:t>
            </a:r>
          </a:p>
          <a:p>
            <a:pPr algn="just" eaLnBrk="1" hangingPunct="1">
              <a:buClr>
                <a:srgbClr val="FF0000"/>
              </a:buClr>
              <a:defRPr/>
            </a:pPr>
            <a:endParaRPr lang="pt-BR" b="1" dirty="0" smtClean="0">
              <a:latin typeface="+mj-lt"/>
            </a:endParaRPr>
          </a:p>
          <a:p>
            <a:pPr algn="just" eaLnBrk="1" hangingPunct="1">
              <a:buClr>
                <a:srgbClr val="FF0000"/>
              </a:buClr>
              <a:defRPr/>
            </a:pPr>
            <a:r>
              <a:rPr lang="pt-BR" sz="2400" dirty="0" smtClean="0">
                <a:latin typeface="+mj-lt"/>
              </a:rPr>
              <a:t>Cooperação entre as partes para a transferência de conhecimentos, ações conjuntas, estreitamento do relacionamento e melhor diálogo entre os Contadores,  Sindicatos Patronais da Indústria e FIEMG.</a:t>
            </a:r>
            <a:endParaRPr lang="pt-BR" sz="2400" dirty="0">
              <a:latin typeface="+mj-lt"/>
            </a:endParaRPr>
          </a:p>
          <a:p>
            <a:pPr eaLnBrk="1" hangingPunct="1">
              <a:buClr>
                <a:srgbClr val="FF0000"/>
              </a:buClr>
              <a:defRPr/>
            </a:pPr>
            <a:endParaRPr lang="pt-BR" sz="2400" dirty="0">
              <a:latin typeface="+mj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27584" y="620688"/>
            <a:ext cx="78565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800" b="1" u="none" dirty="0">
                <a:solidFill>
                  <a:srgbClr val="C80000"/>
                </a:solidFill>
                <a:cs typeface="Arial" charset="0"/>
              </a:rPr>
              <a:t>CONVÊNIOS FECON/MG E CRC/MG</a:t>
            </a:r>
          </a:p>
        </p:txBody>
      </p:sp>
    </p:spTree>
    <p:extLst>
      <p:ext uri="{BB962C8B-B14F-4D97-AF65-F5344CB8AC3E}">
        <p14:creationId xmlns:p14="http://schemas.microsoft.com/office/powerpoint/2010/main" val="59632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51868" y="620688"/>
            <a:ext cx="7273925" cy="6068243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rgbClr val="FF0000"/>
              </a:buClr>
              <a:defRPr/>
            </a:pPr>
            <a:endParaRPr lang="pt-BR" sz="2400" dirty="0" smtClean="0">
              <a:latin typeface="Arial Narrow" pitchFamily="34" charset="0"/>
            </a:endParaRPr>
          </a:p>
          <a:p>
            <a:pPr algn="l" eaLnBrk="1" hangingPunct="1">
              <a:buClr>
                <a:srgbClr val="FF0000"/>
              </a:buClr>
              <a:defRPr/>
            </a:pPr>
            <a:r>
              <a:rPr lang="pt-BR" b="1" dirty="0" smtClean="0">
                <a:latin typeface="Arial Narrow" pitchFamily="34" charset="0"/>
              </a:rPr>
              <a:t>Objetivos Específicos:</a:t>
            </a:r>
          </a:p>
          <a:p>
            <a:pPr algn="l" eaLnBrk="1" hangingPunct="1">
              <a:buClr>
                <a:srgbClr val="FF0000"/>
              </a:buClr>
              <a:defRPr/>
            </a:pPr>
            <a:endParaRPr lang="pt-BR" sz="2400" dirty="0">
              <a:latin typeface="Arial Narrow" pitchFamily="34" charset="0"/>
            </a:endParaRPr>
          </a:p>
          <a:p>
            <a:pPr marL="342900" indent="-342900" algn="just" eaLnBrk="1" hangingPunct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latin typeface="Arial Narrow" pitchFamily="34" charset="0"/>
              </a:rPr>
              <a:t>Trabalhar o correto enquadramento sindical</a:t>
            </a:r>
          </a:p>
          <a:p>
            <a:pPr marL="342900" indent="-342900" algn="just" eaLnBrk="1" hangingPunct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latin typeface="Arial Narrow" pitchFamily="34" charset="0"/>
              </a:rPr>
              <a:t>Estimular o pagamento da Contribuição Sindical anual</a:t>
            </a:r>
          </a:p>
          <a:p>
            <a:pPr marL="342900" indent="-342900" algn="just" eaLnBrk="1" hangingPunct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latin typeface="Arial Narrow" pitchFamily="34" charset="0"/>
              </a:rPr>
              <a:t>Valorizar o papel do Contador para as empresas</a:t>
            </a:r>
          </a:p>
          <a:p>
            <a:pPr marL="342900" indent="-342900" algn="just" eaLnBrk="1" hangingPunct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latin typeface="Arial Narrow" pitchFamily="34" charset="0"/>
              </a:rPr>
              <a:t>Realizar divulgação de eventos por meio de informativos de cada um dos  parceiros</a:t>
            </a:r>
          </a:p>
          <a:p>
            <a:pPr marL="342900" indent="-342900" algn="just" eaLnBrk="1" hangingPunct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latin typeface="Arial Narrow" pitchFamily="34" charset="0"/>
              </a:rPr>
              <a:t>Estreitar o relacionamento entre os Sindicatos Patronais da FIEMG e o CRC-MG e a FECON-MG;</a:t>
            </a:r>
          </a:p>
          <a:p>
            <a:pPr marL="342900" indent="-342900" algn="just" eaLnBrk="1" hangingPunct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latin typeface="Arial Narrow" pitchFamily="34" charset="0"/>
              </a:rPr>
              <a:t>Conceder espaço no seu jornal impresso, para divulgação de  matéria enviada pelas partes envolvidas;</a:t>
            </a:r>
          </a:p>
          <a:p>
            <a:pPr marL="342900" indent="-342900" algn="just" eaLnBrk="1" hangingPunct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latin typeface="Arial Narrow" pitchFamily="34" charset="0"/>
              </a:rPr>
              <a:t>Promover e divulgar eventos de transferências de conhecimento.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08993" y="496094"/>
            <a:ext cx="78565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800" b="1" u="none" dirty="0">
                <a:solidFill>
                  <a:srgbClr val="C80000"/>
                </a:solidFill>
                <a:cs typeface="Arial" charset="0"/>
              </a:rPr>
              <a:t>CONVÊNIOS FECON/MG E CRC/MG</a:t>
            </a:r>
          </a:p>
        </p:txBody>
      </p:sp>
    </p:spTree>
    <p:extLst>
      <p:ext uri="{BB962C8B-B14F-4D97-AF65-F5344CB8AC3E}">
        <p14:creationId xmlns:p14="http://schemas.microsoft.com/office/powerpoint/2010/main" val="210092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39152" y="1627188"/>
            <a:ext cx="7508875" cy="5229225"/>
          </a:xfrm>
          <a:ln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defRPr/>
            </a:pPr>
            <a:endParaRPr lang="pt-BR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just" eaLnBrk="1" hangingPunct="1">
              <a:defRPr/>
            </a:pP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just" eaLnBrk="1" hangingPunct="1">
              <a:buClr>
                <a:srgbClr val="FF0000"/>
              </a:buClr>
              <a:buFont typeface="Wingdings" pitchFamily="2" charset="2"/>
              <a:buChar char="ü"/>
              <a:defRPr/>
            </a:pPr>
            <a:endParaRPr lang="pt-BR" sz="500" dirty="0" smtClean="0">
              <a:latin typeface="Arial Narrow" pitchFamily="34" charset="0"/>
            </a:endParaRPr>
          </a:p>
          <a:p>
            <a:pPr eaLnBrk="1" hangingPunct="1">
              <a:buClr>
                <a:srgbClr val="FF0000"/>
              </a:buClr>
              <a:defRPr/>
            </a:pPr>
            <a:r>
              <a:rPr lang="pt-BR" sz="3600" b="1" dirty="0" smtClean="0">
                <a:latin typeface="Arial Narrow" pitchFamily="34" charset="0"/>
              </a:rPr>
              <a:t>Indústrias, Contadores, Sindicatos e FIEMG só têm a ganhar.</a:t>
            </a:r>
          </a:p>
          <a:p>
            <a:pPr eaLnBrk="1" hangingPunct="1">
              <a:buClr>
                <a:srgbClr val="FF0000"/>
              </a:buClr>
              <a:defRPr/>
            </a:pPr>
            <a:endParaRPr lang="pt-BR" sz="3600" b="1" dirty="0" smtClean="0">
              <a:latin typeface="Arial Narrow" pitchFamily="34" charset="0"/>
            </a:endParaRPr>
          </a:p>
          <a:p>
            <a:pPr eaLnBrk="1" hangingPunct="1">
              <a:buClr>
                <a:srgbClr val="FF0000"/>
              </a:buClr>
              <a:defRPr/>
            </a:pPr>
            <a:r>
              <a:rPr lang="pt-BR" sz="3600" b="1" dirty="0">
                <a:latin typeface="Arial Narrow" pitchFamily="34" charset="0"/>
              </a:rPr>
              <a:t>Somar  forças. Multiplicar resultados</a:t>
            </a:r>
            <a:r>
              <a:rPr lang="pt-BR" sz="3600" dirty="0">
                <a:latin typeface="Arial Narrow" pitchFamily="34" charset="0"/>
              </a:rPr>
              <a:t>.</a:t>
            </a:r>
          </a:p>
          <a:p>
            <a:pPr eaLnBrk="1" hangingPunct="1">
              <a:buClr>
                <a:srgbClr val="FF0000"/>
              </a:buClr>
              <a:defRPr/>
            </a:pPr>
            <a:endParaRPr lang="pt-BR" sz="3600" b="1" dirty="0" smtClean="0">
              <a:latin typeface="Arial Narrow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4212" y="639884"/>
            <a:ext cx="7856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3200" b="1" u="none" dirty="0">
                <a:solidFill>
                  <a:srgbClr val="C80000"/>
                </a:solidFill>
                <a:cs typeface="Arial" charset="0"/>
              </a:rPr>
              <a:t>Contadores e Sindicatos</a:t>
            </a:r>
          </a:p>
        </p:txBody>
      </p:sp>
    </p:spTree>
    <p:extLst>
      <p:ext uri="{BB962C8B-B14F-4D97-AF65-F5344CB8AC3E}">
        <p14:creationId xmlns:p14="http://schemas.microsoft.com/office/powerpoint/2010/main" val="153170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isósceles 2"/>
          <p:cNvSpPr/>
          <p:nvPr/>
        </p:nvSpPr>
        <p:spPr bwMode="auto">
          <a:xfrm rot="5400000">
            <a:off x="3555380" y="2479148"/>
            <a:ext cx="2160240" cy="2475768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Imagem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399" y="2816931"/>
            <a:ext cx="1800202" cy="180020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83090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none" dirty="0" smtClean="0"/>
              <a:t>Vídeo: </a:t>
            </a:r>
            <a:r>
              <a:rPr lang="pt-BR" sz="2800" u="none" dirty="0" smtClean="0"/>
              <a:t>Associativismo</a:t>
            </a:r>
            <a:endParaRPr lang="pt-BR" sz="2800" u="none" dirty="0"/>
          </a:p>
        </p:txBody>
      </p:sp>
    </p:spTree>
    <p:extLst>
      <p:ext uri="{BB962C8B-B14F-4D97-AF65-F5344CB8AC3E}">
        <p14:creationId xmlns:p14="http://schemas.microsoft.com/office/powerpoint/2010/main" val="352771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auto">
          <a:xfrm>
            <a:off x="-3249" y="0"/>
            <a:ext cx="9150532" cy="6858000"/>
          </a:xfrm>
          <a:prstGeom prst="rect">
            <a:avLst/>
          </a:prstGeom>
          <a:solidFill>
            <a:srgbClr val="C00000">
              <a:alpha val="5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 smtClean="0">
              <a:solidFill>
                <a:prstClr val="black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821" y="2905958"/>
            <a:ext cx="2146358" cy="102709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803642" y="5713511"/>
            <a:ext cx="1647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u="none" dirty="0" smtClean="0">
                <a:solidFill>
                  <a:prstClr val="white"/>
                </a:solidFill>
              </a:rPr>
              <a:t>www.fiemg.com.br</a:t>
            </a:r>
            <a:endParaRPr lang="pt-BR" sz="1400" u="none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isósceles 2"/>
          <p:cNvSpPr/>
          <p:nvPr/>
        </p:nvSpPr>
        <p:spPr bwMode="auto">
          <a:xfrm rot="5400000">
            <a:off x="3555380" y="2479148"/>
            <a:ext cx="2160240" cy="2475768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Imagem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399" y="2816931"/>
            <a:ext cx="1800202" cy="180020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83090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none" dirty="0" smtClean="0"/>
              <a:t>Vídeo: </a:t>
            </a:r>
            <a:r>
              <a:rPr lang="pt-BR" sz="2800" u="none" dirty="0" smtClean="0"/>
              <a:t>A Força de quem FAZ</a:t>
            </a:r>
            <a:endParaRPr lang="pt-BR" sz="2800" u="none" dirty="0"/>
          </a:p>
        </p:txBody>
      </p:sp>
    </p:spTree>
    <p:extLst>
      <p:ext uri="{BB962C8B-B14F-4D97-AF65-F5344CB8AC3E}">
        <p14:creationId xmlns:p14="http://schemas.microsoft.com/office/powerpoint/2010/main" val="6547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81707" y="1556792"/>
            <a:ext cx="7713663" cy="5113337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buClr>
                <a:srgbClr val="FF0000"/>
              </a:buClr>
              <a:defRPr/>
            </a:pPr>
            <a:r>
              <a:rPr lang="pt-BR" altLang="pt-BR" sz="2400" dirty="0" smtClean="0">
                <a:latin typeface="+mj-lt"/>
              </a:rPr>
              <a:t>A Federação das Indústrias do Estado de Minas Gerais representa as indústrias do Estado e atua na </a:t>
            </a:r>
            <a:r>
              <a:rPr lang="pt-BR" altLang="pt-BR" sz="2400" b="1" dirty="0" smtClean="0">
                <a:latin typeface="+mj-lt"/>
              </a:rPr>
              <a:t>defesa dos interesses municipais, estaduais e federais.</a:t>
            </a:r>
          </a:p>
          <a:p>
            <a:pPr algn="just" eaLnBrk="1" hangingPunct="1">
              <a:buClr>
                <a:srgbClr val="FF0000"/>
              </a:buClr>
              <a:defRPr/>
            </a:pPr>
            <a:endParaRPr lang="pt-BR" altLang="pt-BR" sz="2400" dirty="0" smtClean="0">
              <a:latin typeface="+mj-lt"/>
            </a:endParaRPr>
          </a:p>
          <a:p>
            <a:pPr algn="just" eaLnBrk="1" hangingPunct="1">
              <a:buClr>
                <a:srgbClr val="FF0000"/>
              </a:buClr>
              <a:defRPr/>
            </a:pPr>
            <a:r>
              <a:rPr lang="pt-BR" altLang="pt-BR" sz="2400" b="1" dirty="0" smtClean="0">
                <a:latin typeface="+mj-lt"/>
              </a:rPr>
              <a:t>A FIEMG tem atuado na elaboração de ações </a:t>
            </a:r>
            <a:r>
              <a:rPr lang="pt-BR" altLang="pt-BR" sz="2400" dirty="0" smtClean="0">
                <a:latin typeface="+mj-lt"/>
              </a:rPr>
              <a:t>que promovam o estímulo ao </a:t>
            </a:r>
            <a:r>
              <a:rPr lang="pt-BR" altLang="pt-BR" sz="2400" b="1" dirty="0" smtClean="0">
                <a:latin typeface="+mj-lt"/>
              </a:rPr>
              <a:t>associativismo </a:t>
            </a:r>
            <a:r>
              <a:rPr lang="pt-BR" altLang="pt-BR" sz="2400" dirty="0" smtClean="0">
                <a:latin typeface="+mj-lt"/>
              </a:rPr>
              <a:t>junto aos </a:t>
            </a:r>
            <a:r>
              <a:rPr lang="pt-BR" altLang="pt-BR" sz="2400" b="1" dirty="0" smtClean="0">
                <a:latin typeface="+mj-lt"/>
              </a:rPr>
              <a:t>137 sindicatos patronais</a:t>
            </a:r>
            <a:r>
              <a:rPr lang="pt-BR" altLang="pt-BR" sz="2400" dirty="0" smtClean="0">
                <a:latin typeface="+mj-lt"/>
              </a:rPr>
              <a:t> ligados aos setores industriais, distribuídos nas </a:t>
            </a:r>
            <a:r>
              <a:rPr lang="pt-BR" altLang="pt-BR" sz="2400" b="1" dirty="0" smtClean="0">
                <a:latin typeface="+mj-lt"/>
              </a:rPr>
              <a:t>11 Regionais </a:t>
            </a:r>
            <a:r>
              <a:rPr lang="pt-BR" altLang="pt-BR" sz="2400" dirty="0" smtClean="0">
                <a:latin typeface="+mj-lt"/>
              </a:rPr>
              <a:t>localizadas estrategicamente  no Estado. </a:t>
            </a:r>
          </a:p>
          <a:p>
            <a:pPr algn="just" eaLnBrk="1" hangingPunct="1">
              <a:buClr>
                <a:srgbClr val="FF0000"/>
              </a:buClr>
              <a:defRPr/>
            </a:pPr>
            <a:endParaRPr lang="pt-BR" altLang="pt-BR" sz="2400" dirty="0">
              <a:latin typeface="+mj-lt"/>
            </a:endParaRPr>
          </a:p>
          <a:p>
            <a:pPr algn="just" eaLnBrk="1" hangingPunct="1">
              <a:buClr>
                <a:srgbClr val="FF0000"/>
              </a:buClr>
              <a:defRPr/>
            </a:pPr>
            <a:r>
              <a:rPr lang="pt-BR" altLang="pt-BR" sz="2400" dirty="0" smtClean="0">
                <a:latin typeface="+mj-lt"/>
              </a:rPr>
              <a:t>Trabalhamos para </a:t>
            </a:r>
            <a:r>
              <a:rPr lang="pt-BR" altLang="pt-BR" sz="2400" b="1" dirty="0" smtClean="0">
                <a:latin typeface="+mj-lt"/>
              </a:rPr>
              <a:t>98.000</a:t>
            </a:r>
            <a:r>
              <a:rPr lang="pt-BR" altLang="pt-BR" sz="2400" dirty="0" smtClean="0">
                <a:latin typeface="+mj-lt"/>
              </a:rPr>
              <a:t> indústrias mineiras.</a:t>
            </a:r>
          </a:p>
          <a:p>
            <a:pPr algn="just" eaLnBrk="1" hangingPunct="1">
              <a:buClr>
                <a:srgbClr val="FF0000"/>
              </a:buClr>
              <a:defRPr/>
            </a:pPr>
            <a:endParaRPr lang="pt-BR" altLang="pt-BR" sz="2400" dirty="0" smtClean="0">
              <a:latin typeface="+mj-l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38833" y="620688"/>
            <a:ext cx="78565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800" b="1" u="none" dirty="0">
                <a:solidFill>
                  <a:srgbClr val="C80000"/>
                </a:solidFill>
                <a:cs typeface="Arial" charset="0"/>
              </a:rPr>
              <a:t>O SISTEMA FIEMG</a:t>
            </a:r>
          </a:p>
        </p:txBody>
      </p:sp>
    </p:spTree>
    <p:extLst>
      <p:ext uri="{BB962C8B-B14F-4D97-AF65-F5344CB8AC3E}">
        <p14:creationId xmlns:p14="http://schemas.microsoft.com/office/powerpoint/2010/main" val="424169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501650"/>
            <a:ext cx="9171729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800" b="1" u="none" dirty="0" smtClean="0">
                <a:solidFill>
                  <a:srgbClr val="C80000"/>
                </a:solidFill>
                <a:cs typeface="Arial" charset="0"/>
              </a:rPr>
              <a:t>FIEMG - REGIONAIS</a:t>
            </a:r>
            <a:endParaRPr lang="pt-BR" altLang="pt-BR" sz="2800" b="1" u="none" dirty="0">
              <a:solidFill>
                <a:srgbClr val="C80000"/>
              </a:solidFill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0" t="16287" r="32133" b="8928"/>
          <a:stretch>
            <a:fillRect/>
          </a:stretch>
        </p:blipFill>
        <p:spPr bwMode="auto">
          <a:xfrm>
            <a:off x="827584" y="1020762"/>
            <a:ext cx="6722276" cy="543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41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11560" y="1196752"/>
            <a:ext cx="8001198" cy="5144988"/>
          </a:xfrm>
          <a:ln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defRPr/>
            </a:pPr>
            <a:r>
              <a:rPr lang="en-US" sz="2000" b="1" dirty="0" smtClean="0">
                <a:latin typeface="+mj-lt"/>
              </a:rPr>
              <a:t>FIEMG</a:t>
            </a:r>
            <a:r>
              <a:rPr lang="en-US" sz="1800" b="1" dirty="0">
                <a:latin typeface="+mj-lt"/>
              </a:rPr>
              <a:t>: </a:t>
            </a:r>
            <a:r>
              <a:rPr lang="en-US" sz="1800" dirty="0" err="1">
                <a:latin typeface="+mj-lt"/>
              </a:rPr>
              <a:t>Consultorias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Jurídicas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Trabalhistas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Ambientais</a:t>
            </a:r>
            <a:r>
              <a:rPr lang="en-US" sz="1800" dirty="0">
                <a:latin typeface="+mj-lt"/>
              </a:rPr>
              <a:t> e </a:t>
            </a:r>
            <a:r>
              <a:rPr lang="en-US" sz="1800" dirty="0" err="1">
                <a:latin typeface="+mj-lt"/>
              </a:rPr>
              <a:t>Tributárias</a:t>
            </a:r>
            <a:r>
              <a:rPr lang="en-US" sz="1800" dirty="0" smtClean="0">
                <a:latin typeface="+mj-lt"/>
              </a:rPr>
              <a:t>; Eventos e </a:t>
            </a:r>
            <a:r>
              <a:rPr lang="en-US" sz="1800" dirty="0" err="1">
                <a:latin typeface="+mj-lt"/>
              </a:rPr>
              <a:t>O</a:t>
            </a:r>
            <a:r>
              <a:rPr lang="en-US" sz="1800" dirty="0" err="1" smtClean="0">
                <a:latin typeface="+mj-lt"/>
              </a:rPr>
              <a:t>portunidades</a:t>
            </a:r>
            <a:r>
              <a:rPr lang="en-US" sz="1800" dirty="0" smtClean="0">
                <a:latin typeface="+mj-lt"/>
              </a:rPr>
              <a:t> de </a:t>
            </a:r>
            <a:r>
              <a:rPr lang="en-US" sz="1800" dirty="0" err="1">
                <a:latin typeface="+mj-lt"/>
              </a:rPr>
              <a:t>N</a:t>
            </a:r>
            <a:r>
              <a:rPr lang="en-US" sz="1800" dirty="0" err="1" smtClean="0">
                <a:latin typeface="+mj-lt"/>
              </a:rPr>
              <a:t>egócios</a:t>
            </a:r>
            <a:r>
              <a:rPr lang="en-US" sz="1800" dirty="0" smtClean="0">
                <a:latin typeface="+mj-lt"/>
              </a:rPr>
              <a:t>; </a:t>
            </a:r>
            <a:r>
              <a:rPr lang="en-US" sz="1800" dirty="0" err="1" smtClean="0">
                <a:latin typeface="+mj-lt"/>
              </a:rPr>
              <a:t>Acesso</a:t>
            </a:r>
            <a:r>
              <a:rPr lang="en-US" sz="1800" dirty="0" smtClean="0">
                <a:latin typeface="+mj-lt"/>
              </a:rPr>
              <a:t> a </a:t>
            </a:r>
            <a:r>
              <a:rPr lang="en-US" sz="1800" dirty="0" err="1" smtClean="0">
                <a:latin typeface="+mj-lt"/>
              </a:rPr>
              <a:t>Financiamentos</a:t>
            </a:r>
            <a:r>
              <a:rPr lang="en-US" sz="1800" dirty="0" smtClean="0">
                <a:latin typeface="+mj-lt"/>
              </a:rPr>
              <a:t>; </a:t>
            </a:r>
            <a:r>
              <a:rPr lang="en-US" sz="1800" dirty="0" err="1" smtClean="0">
                <a:latin typeface="+mj-lt"/>
              </a:rPr>
              <a:t>Negociações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Coletivas</a:t>
            </a:r>
            <a:r>
              <a:rPr lang="en-US" sz="1800" dirty="0" smtClean="0">
                <a:latin typeface="+mj-lt"/>
              </a:rPr>
              <a:t> de </a:t>
            </a:r>
            <a:r>
              <a:rPr lang="en-US" sz="1800" dirty="0" err="1" smtClean="0">
                <a:latin typeface="+mj-lt"/>
              </a:rPr>
              <a:t>Trabalho</a:t>
            </a:r>
            <a:r>
              <a:rPr lang="en-US" sz="1800" dirty="0" smtClean="0">
                <a:latin typeface="+mj-lt"/>
              </a:rPr>
              <a:t>;</a:t>
            </a:r>
            <a:endParaRPr lang="en-US" sz="1800" dirty="0">
              <a:latin typeface="+mj-lt"/>
            </a:endParaRPr>
          </a:p>
          <a:p>
            <a:pPr algn="just" eaLnBrk="1" hangingPunct="1">
              <a:defRPr/>
            </a:pPr>
            <a:endParaRPr lang="en-US" sz="1800" b="1" dirty="0" smtClean="0">
              <a:latin typeface="+mj-lt"/>
            </a:endParaRPr>
          </a:p>
          <a:p>
            <a:pPr algn="just" eaLnBrk="1" hangingPunct="1">
              <a:defRPr/>
            </a:pPr>
            <a:r>
              <a:rPr lang="en-US" sz="2000" b="1" dirty="0" smtClean="0">
                <a:latin typeface="+mj-lt"/>
              </a:rPr>
              <a:t>SESI</a:t>
            </a:r>
            <a:r>
              <a:rPr lang="en-US" sz="2000" b="1" dirty="0">
                <a:latin typeface="+mj-lt"/>
              </a:rPr>
              <a:t>: </a:t>
            </a:r>
            <a:r>
              <a:rPr lang="en-US" sz="1800" dirty="0" err="1">
                <a:latin typeface="+mj-lt"/>
              </a:rPr>
              <a:t>Saúde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 smtClean="0">
                <a:latin typeface="+mj-lt"/>
              </a:rPr>
              <a:t>Lazer</a:t>
            </a:r>
            <a:r>
              <a:rPr lang="en-US" sz="1800" dirty="0" smtClean="0">
                <a:latin typeface="+mj-lt"/>
              </a:rPr>
              <a:t>, </a:t>
            </a:r>
            <a:r>
              <a:rPr lang="en-US" sz="1800" dirty="0" err="1" smtClean="0">
                <a:latin typeface="+mj-lt"/>
              </a:rPr>
              <a:t>Esporte</a:t>
            </a:r>
            <a:r>
              <a:rPr lang="en-US" sz="1800" dirty="0" smtClean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Educação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Média</a:t>
            </a:r>
            <a:r>
              <a:rPr lang="en-US" sz="1800" dirty="0">
                <a:latin typeface="+mj-lt"/>
              </a:rPr>
              <a:t> e Fundamental, </a:t>
            </a:r>
            <a:r>
              <a:rPr lang="en-US" sz="1800" dirty="0" err="1" smtClean="0">
                <a:latin typeface="+mj-lt"/>
              </a:rPr>
              <a:t>Cultura</a:t>
            </a:r>
            <a:r>
              <a:rPr lang="en-US" sz="1800" dirty="0" smtClean="0">
                <a:latin typeface="+mj-lt"/>
              </a:rPr>
              <a:t> e </a:t>
            </a:r>
            <a:r>
              <a:rPr lang="en-US" sz="1800" dirty="0" err="1" smtClean="0">
                <a:latin typeface="+mj-lt"/>
              </a:rPr>
              <a:t>Segurança</a:t>
            </a:r>
            <a:r>
              <a:rPr lang="en-US" sz="1800" dirty="0" smtClean="0">
                <a:latin typeface="+mj-lt"/>
              </a:rPr>
              <a:t> no </a:t>
            </a:r>
            <a:r>
              <a:rPr lang="en-US" sz="1800" dirty="0" err="1" smtClean="0">
                <a:latin typeface="+mj-lt"/>
              </a:rPr>
              <a:t>Trabalho</a:t>
            </a:r>
            <a:r>
              <a:rPr lang="en-US" sz="1800" dirty="0" smtClean="0">
                <a:latin typeface="+mj-lt"/>
              </a:rPr>
              <a:t>;</a:t>
            </a:r>
            <a:endParaRPr lang="en-US" sz="1800" dirty="0">
              <a:latin typeface="+mj-lt"/>
            </a:endParaRPr>
          </a:p>
          <a:p>
            <a:pPr algn="just" eaLnBrk="1" hangingPunct="1">
              <a:defRPr/>
            </a:pPr>
            <a:endParaRPr lang="en-US" sz="1800" b="1" dirty="0" smtClean="0">
              <a:latin typeface="+mj-lt"/>
            </a:endParaRPr>
          </a:p>
          <a:p>
            <a:pPr algn="just" eaLnBrk="1" hangingPunct="1">
              <a:defRPr/>
            </a:pPr>
            <a:r>
              <a:rPr lang="en-US" sz="2000" b="1" dirty="0" smtClean="0">
                <a:latin typeface="+mj-lt"/>
              </a:rPr>
              <a:t>SENAI</a:t>
            </a:r>
            <a:r>
              <a:rPr lang="en-US" sz="2000" b="1" dirty="0">
                <a:latin typeface="+mj-lt"/>
              </a:rPr>
              <a:t>: </a:t>
            </a:r>
            <a:r>
              <a:rPr lang="en-US" sz="1800" dirty="0" smtClean="0">
                <a:latin typeface="+mj-lt"/>
              </a:rPr>
              <a:t>Cursos </a:t>
            </a:r>
            <a:r>
              <a:rPr lang="en-US" sz="1800" dirty="0" err="1" smtClean="0">
                <a:latin typeface="+mj-lt"/>
              </a:rPr>
              <a:t>Técnicos</a:t>
            </a:r>
            <a:r>
              <a:rPr lang="en-US" sz="1800" dirty="0" smtClean="0">
                <a:latin typeface="+mj-lt"/>
              </a:rPr>
              <a:t> e </a:t>
            </a:r>
            <a:r>
              <a:rPr lang="en-US" sz="1800" dirty="0" err="1" smtClean="0">
                <a:latin typeface="+mj-lt"/>
              </a:rPr>
              <a:t>Educação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Profissional</a:t>
            </a:r>
            <a:r>
              <a:rPr lang="en-US" sz="1800" dirty="0" smtClean="0">
                <a:latin typeface="+mj-lt"/>
              </a:rPr>
              <a:t>, </a:t>
            </a:r>
            <a:r>
              <a:rPr lang="en-US" sz="1800" dirty="0" err="1" smtClean="0">
                <a:latin typeface="+mj-lt"/>
              </a:rPr>
              <a:t>Consultorias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Tecnologicas</a:t>
            </a:r>
            <a:r>
              <a:rPr lang="en-US" sz="1800" dirty="0" smtClean="0">
                <a:latin typeface="+mj-lt"/>
              </a:rPr>
              <a:t>, </a:t>
            </a:r>
            <a:r>
              <a:rPr lang="en-US" sz="1800" dirty="0" err="1" smtClean="0">
                <a:latin typeface="+mj-lt"/>
              </a:rPr>
              <a:t>Inovação</a:t>
            </a:r>
            <a:r>
              <a:rPr lang="en-US" sz="1800" dirty="0" smtClean="0">
                <a:latin typeface="+mj-lt"/>
              </a:rPr>
              <a:t>, </a:t>
            </a:r>
            <a:r>
              <a:rPr lang="en-US" sz="1800" dirty="0" err="1" smtClean="0">
                <a:latin typeface="+mj-lt"/>
              </a:rPr>
              <a:t>Serviços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Laboratoriais</a:t>
            </a:r>
            <a:r>
              <a:rPr lang="en-US" sz="1800" dirty="0" smtClean="0">
                <a:latin typeface="+mj-lt"/>
              </a:rPr>
              <a:t> e </a:t>
            </a:r>
            <a:r>
              <a:rPr lang="en-US" sz="1800" dirty="0" err="1" smtClean="0">
                <a:latin typeface="+mj-lt"/>
              </a:rPr>
              <a:t>Pesquisa</a:t>
            </a:r>
            <a:r>
              <a:rPr lang="en-US" sz="1800" dirty="0" smtClean="0">
                <a:latin typeface="+mj-lt"/>
              </a:rPr>
              <a:t> para a </a:t>
            </a:r>
            <a:r>
              <a:rPr lang="en-US" sz="1800" dirty="0" err="1" smtClean="0">
                <a:latin typeface="+mj-lt"/>
              </a:rPr>
              <a:t>Indústria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Mineira</a:t>
            </a:r>
            <a:r>
              <a:rPr lang="en-US" sz="1800" dirty="0" smtClean="0">
                <a:latin typeface="+mj-lt"/>
              </a:rPr>
              <a:t>;</a:t>
            </a:r>
            <a:endParaRPr lang="en-US" sz="1800" dirty="0">
              <a:latin typeface="+mj-lt"/>
            </a:endParaRPr>
          </a:p>
          <a:p>
            <a:pPr algn="just" eaLnBrk="1" hangingPunct="1">
              <a:defRPr/>
            </a:pPr>
            <a:endParaRPr lang="en-US" sz="1800" b="1" dirty="0" smtClean="0">
              <a:latin typeface="+mj-lt"/>
            </a:endParaRPr>
          </a:p>
          <a:p>
            <a:pPr algn="just" eaLnBrk="1" hangingPunct="1">
              <a:defRPr/>
            </a:pPr>
            <a:r>
              <a:rPr lang="en-US" sz="2000" b="1" dirty="0" smtClean="0">
                <a:latin typeface="+mj-lt"/>
              </a:rPr>
              <a:t>CIEMG</a:t>
            </a:r>
            <a:r>
              <a:rPr lang="en-US" sz="1800" b="1" dirty="0">
                <a:latin typeface="+mj-lt"/>
              </a:rPr>
              <a:t>: </a:t>
            </a:r>
            <a:r>
              <a:rPr lang="en-US" sz="1800" dirty="0" err="1" smtClean="0">
                <a:latin typeface="+mj-lt"/>
              </a:rPr>
              <a:t>Capacitação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Empresarial</a:t>
            </a:r>
            <a:r>
              <a:rPr lang="en-US" sz="1800" dirty="0" smtClean="0">
                <a:latin typeface="+mj-lt"/>
              </a:rPr>
              <a:t>, </a:t>
            </a:r>
            <a:r>
              <a:rPr lang="en-US" sz="1800" dirty="0" err="1" smtClean="0">
                <a:latin typeface="+mj-lt"/>
              </a:rPr>
              <a:t>Espaço</a:t>
            </a:r>
            <a:r>
              <a:rPr lang="en-US" sz="1800" dirty="0" smtClean="0">
                <a:latin typeface="+mj-lt"/>
              </a:rPr>
              <a:t> para Eventos, </a:t>
            </a:r>
            <a:r>
              <a:rPr lang="en-US" sz="1800" dirty="0" err="1" smtClean="0">
                <a:latin typeface="+mj-lt"/>
              </a:rPr>
              <a:t>Parcerias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Estratégicas</a:t>
            </a:r>
            <a:r>
              <a:rPr lang="en-US" sz="1800" dirty="0" smtClean="0">
                <a:latin typeface="+mj-lt"/>
              </a:rPr>
              <a:t>, Apoio a </a:t>
            </a:r>
            <a:r>
              <a:rPr lang="en-US" sz="1800" dirty="0" err="1" smtClean="0">
                <a:latin typeface="+mj-lt"/>
              </a:rPr>
              <a:t>Cadeia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Produtiva</a:t>
            </a:r>
            <a:r>
              <a:rPr lang="en-US" sz="1800" dirty="0" smtClean="0">
                <a:latin typeface="+mj-lt"/>
              </a:rPr>
              <a:t> da </a:t>
            </a:r>
            <a:r>
              <a:rPr lang="en-US" sz="1800" dirty="0" err="1" smtClean="0">
                <a:latin typeface="+mj-lt"/>
              </a:rPr>
              <a:t>Indústria</a:t>
            </a:r>
            <a:r>
              <a:rPr lang="en-US" sz="1800" dirty="0" smtClean="0">
                <a:latin typeface="+mj-lt"/>
              </a:rPr>
              <a:t>;</a:t>
            </a:r>
          </a:p>
          <a:p>
            <a:pPr algn="just" eaLnBrk="1" hangingPunct="1">
              <a:defRPr/>
            </a:pPr>
            <a:endParaRPr lang="en-US" sz="1800" dirty="0">
              <a:latin typeface="+mj-lt"/>
            </a:endParaRPr>
          </a:p>
          <a:p>
            <a:pPr algn="just" eaLnBrk="1" hangingPunct="1">
              <a:defRPr/>
            </a:pPr>
            <a:r>
              <a:rPr lang="en-US" sz="2000" b="1" dirty="0" smtClean="0">
                <a:latin typeface="+mj-lt"/>
              </a:rPr>
              <a:t>IEL</a:t>
            </a:r>
            <a:r>
              <a:rPr lang="en-US" sz="1800" b="1" dirty="0" smtClean="0">
                <a:latin typeface="+mj-lt"/>
              </a:rPr>
              <a:t>: </a:t>
            </a:r>
            <a:r>
              <a:rPr lang="en-US" sz="1800" dirty="0" err="1" smtClean="0">
                <a:latin typeface="+mj-lt"/>
              </a:rPr>
              <a:t>Estágios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Empresariais</a:t>
            </a:r>
            <a:r>
              <a:rPr lang="en-US" sz="1800" dirty="0" smtClean="0">
                <a:latin typeface="+mj-lt"/>
              </a:rPr>
              <a:t>, </a:t>
            </a:r>
            <a:r>
              <a:rPr lang="en-US" sz="1800" dirty="0" err="1" smtClean="0">
                <a:latin typeface="+mj-lt"/>
              </a:rPr>
              <a:t>Diagnósticos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Regionais</a:t>
            </a:r>
            <a:r>
              <a:rPr lang="en-US" sz="1800" dirty="0" smtClean="0">
                <a:latin typeface="+mj-lt"/>
              </a:rPr>
              <a:t>, </a:t>
            </a:r>
            <a:r>
              <a:rPr lang="en-US" sz="1800" dirty="0" err="1" smtClean="0">
                <a:latin typeface="+mj-lt"/>
              </a:rPr>
              <a:t>Inteligência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Competitiva</a:t>
            </a:r>
            <a:r>
              <a:rPr lang="en-US" sz="1800" dirty="0" smtClean="0">
                <a:latin typeface="+mj-lt"/>
              </a:rPr>
              <a:t> e </a:t>
            </a:r>
            <a:r>
              <a:rPr lang="en-US" sz="1800" dirty="0" err="1" smtClean="0">
                <a:latin typeface="+mj-lt"/>
              </a:rPr>
              <a:t>Estudos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Setoriais</a:t>
            </a:r>
            <a:endParaRPr lang="en-US" sz="1800" dirty="0">
              <a:latin typeface="+mj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501650"/>
            <a:ext cx="9171729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800" b="1" u="none" dirty="0">
                <a:solidFill>
                  <a:srgbClr val="C80000"/>
                </a:solidFill>
                <a:cs typeface="Arial" charset="0"/>
              </a:rPr>
              <a:t>Entidades do Sistema FIEMG</a:t>
            </a:r>
          </a:p>
        </p:txBody>
      </p:sp>
    </p:spTree>
    <p:extLst>
      <p:ext uri="{BB962C8B-B14F-4D97-AF65-F5344CB8AC3E}">
        <p14:creationId xmlns:p14="http://schemas.microsoft.com/office/powerpoint/2010/main" val="249988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01973" y="542280"/>
            <a:ext cx="78565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800" b="1" u="none" dirty="0">
                <a:solidFill>
                  <a:srgbClr val="C80000"/>
                </a:solidFill>
                <a:cs typeface="Arial" charset="0"/>
              </a:rPr>
              <a:t>O SISTEMA FIEMG</a:t>
            </a:r>
          </a:p>
        </p:txBody>
      </p:sp>
      <p:sp>
        <p:nvSpPr>
          <p:cNvPr id="3" name="Retângulo 2"/>
          <p:cNvSpPr/>
          <p:nvPr/>
        </p:nvSpPr>
        <p:spPr>
          <a:xfrm>
            <a:off x="654497" y="1484784"/>
            <a:ext cx="7824787" cy="55707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200" b="1" u="none" dirty="0"/>
              <a:t>Objetivos</a:t>
            </a:r>
          </a:p>
          <a:p>
            <a:pPr>
              <a:defRPr/>
            </a:pPr>
            <a:endParaRPr lang="pt-BR" sz="2200" u="none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2200" u="none" dirty="0"/>
              <a:t>Contribuir  para o  </a:t>
            </a:r>
            <a:r>
              <a:rPr lang="pt-BR" sz="2200" b="1" u="none" dirty="0"/>
              <a:t>desenvolvimento sustentável e a competitividade</a:t>
            </a:r>
            <a:r>
              <a:rPr lang="pt-BR" sz="2200" u="none" dirty="0"/>
              <a:t> das indústrias instaladas no </a:t>
            </a:r>
            <a:r>
              <a:rPr lang="pt-BR" sz="2200" u="none" dirty="0" smtClean="0"/>
              <a:t>Estado</a:t>
            </a:r>
            <a:endParaRPr lang="pt-BR" sz="2200" u="none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sz="2200" u="none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2200" b="1" u="none" dirty="0"/>
              <a:t>Disponibilizar produtos e serviços </a:t>
            </a:r>
            <a:r>
              <a:rPr lang="pt-BR" sz="2200" u="none" dirty="0"/>
              <a:t>oferecidos pelas entidades , </a:t>
            </a:r>
            <a:r>
              <a:rPr lang="pt-BR" sz="2200" u="none" dirty="0" smtClean="0"/>
              <a:t>por meio dos Sindicatos</a:t>
            </a:r>
            <a:endParaRPr lang="pt-BR" sz="2200" u="none" dirty="0"/>
          </a:p>
          <a:p>
            <a:pPr algn="just">
              <a:defRPr/>
            </a:pPr>
            <a:endParaRPr lang="pt-BR" sz="2200" u="none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2200" b="1" u="none" dirty="0"/>
              <a:t>Atuar por meio das Câmaras e Conselhos</a:t>
            </a:r>
            <a:r>
              <a:rPr lang="pt-BR" sz="2200" u="none" dirty="0"/>
              <a:t>, que são importantes </a:t>
            </a:r>
            <a:r>
              <a:rPr lang="pt-BR" sz="2200" b="1" u="none" dirty="0"/>
              <a:t>fóruns de discussão </a:t>
            </a:r>
            <a:r>
              <a:rPr lang="pt-BR" sz="2200" u="none" dirty="0"/>
              <a:t>e integração dos </a:t>
            </a:r>
            <a:r>
              <a:rPr lang="pt-BR" sz="2200" u="none" dirty="0" smtClean="0"/>
              <a:t>empresários</a:t>
            </a:r>
            <a:endParaRPr lang="pt-BR" sz="2200" u="none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sz="2200" u="none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2200" b="1" u="none" dirty="0"/>
              <a:t>Articular</a:t>
            </a:r>
            <a:r>
              <a:rPr lang="pt-BR" sz="2200" u="none" dirty="0"/>
              <a:t> </a:t>
            </a:r>
            <a:r>
              <a:rPr lang="pt-BR" sz="2200" b="1" u="none" dirty="0"/>
              <a:t>politicamente projetos de Lei </a:t>
            </a:r>
            <a:r>
              <a:rPr lang="pt-BR" sz="2200" u="none" dirty="0"/>
              <a:t>para</a:t>
            </a:r>
            <a:r>
              <a:rPr lang="pt-BR" sz="2200" b="1" u="none" dirty="0"/>
              <a:t> </a:t>
            </a:r>
            <a:r>
              <a:rPr lang="pt-BR" sz="2200" u="none" dirty="0"/>
              <a:t>melhoria da </a:t>
            </a:r>
            <a:r>
              <a:rPr lang="pt-BR" sz="2200" b="1" u="none" dirty="0"/>
              <a:t>Competitividade</a:t>
            </a:r>
            <a:r>
              <a:rPr lang="pt-BR" sz="2200" u="none" dirty="0"/>
              <a:t> da Indústria Mineira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sz="2400" u="none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sz="2400" u="none" dirty="0"/>
          </a:p>
        </p:txBody>
      </p:sp>
    </p:spTree>
    <p:extLst>
      <p:ext uri="{BB962C8B-B14F-4D97-AF65-F5344CB8AC3E}">
        <p14:creationId xmlns:p14="http://schemas.microsoft.com/office/powerpoint/2010/main" val="134740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8313" y="1435894"/>
            <a:ext cx="7920037" cy="547211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defRPr/>
            </a:pPr>
            <a:r>
              <a:rPr lang="pt-BR" altLang="pt-BR" sz="2400" b="1" dirty="0" smtClean="0">
                <a:latin typeface="+mj-lt"/>
              </a:rPr>
              <a:t>Objetivos</a:t>
            </a:r>
          </a:p>
          <a:p>
            <a:pPr algn="just" eaLnBrk="1" hangingPunct="1">
              <a:defRPr/>
            </a:pPr>
            <a:endParaRPr lang="pt-BR" altLang="pt-BR" sz="2400" b="1" dirty="0" smtClean="0">
              <a:latin typeface="+mj-lt"/>
            </a:endParaRPr>
          </a:p>
          <a:p>
            <a:pPr algn="just" eaLnBrk="1" hangingPunct="1">
              <a:defRPr/>
            </a:pPr>
            <a:r>
              <a:rPr lang="pt-BR" altLang="pt-BR" sz="2400" b="1" dirty="0" smtClean="0">
                <a:latin typeface="+mj-lt"/>
              </a:rPr>
              <a:t>Promover o fortalecimento do setor  </a:t>
            </a:r>
            <a:r>
              <a:rPr lang="pt-BR" altLang="pt-BR" sz="2400" dirty="0" smtClean="0">
                <a:latin typeface="+mj-lt"/>
              </a:rPr>
              <a:t>por meio do apoio e representação de seus filiados e associados;</a:t>
            </a:r>
          </a:p>
          <a:p>
            <a:pPr algn="just" eaLnBrk="1" hangingPunct="1">
              <a:defRPr/>
            </a:pPr>
            <a:endParaRPr lang="pt-BR" altLang="pt-BR" sz="2400" dirty="0" smtClean="0">
              <a:latin typeface="+mj-lt"/>
            </a:endParaRPr>
          </a:p>
          <a:p>
            <a:pPr algn="just" eaLnBrk="1" hangingPunct="1">
              <a:defRPr/>
            </a:pPr>
            <a:r>
              <a:rPr lang="pt-BR" altLang="pt-BR" sz="2400" b="1" dirty="0" smtClean="0">
                <a:latin typeface="+mj-lt"/>
              </a:rPr>
              <a:t>Apoiar os interesses das indústrias, </a:t>
            </a:r>
            <a:r>
              <a:rPr lang="pt-BR" altLang="pt-BR" sz="2400" dirty="0" smtClean="0">
                <a:latin typeface="+mj-lt"/>
              </a:rPr>
              <a:t>junto aos órgãos municipais, estaduais e federais;</a:t>
            </a:r>
          </a:p>
          <a:p>
            <a:pPr algn="just" eaLnBrk="1" hangingPunct="1">
              <a:defRPr/>
            </a:pPr>
            <a:endParaRPr lang="pt-BR" altLang="pt-BR" sz="2400" dirty="0" smtClean="0">
              <a:latin typeface="+mj-lt"/>
            </a:endParaRPr>
          </a:p>
          <a:p>
            <a:pPr algn="just" eaLnBrk="1" hangingPunct="1">
              <a:defRPr/>
            </a:pPr>
            <a:r>
              <a:rPr lang="pt-BR" altLang="pt-BR" sz="2400" b="1" dirty="0" smtClean="0">
                <a:latin typeface="+mj-lt"/>
              </a:rPr>
              <a:t>Ofertar produtos e serviços</a:t>
            </a:r>
            <a:r>
              <a:rPr lang="pt-BR" altLang="pt-BR" sz="2400" b="1" dirty="0">
                <a:latin typeface="+mj-lt"/>
              </a:rPr>
              <a:t> </a:t>
            </a:r>
            <a:r>
              <a:rPr lang="pt-BR" altLang="pt-BR" sz="2400" dirty="0" smtClean="0">
                <a:latin typeface="+mj-lt"/>
              </a:rPr>
              <a:t>do Sistema FIEMG, </a:t>
            </a:r>
            <a:r>
              <a:rPr lang="pt-BR" altLang="pt-BR" sz="2400" b="1" dirty="0" smtClean="0">
                <a:latin typeface="+mj-lt"/>
              </a:rPr>
              <a:t>gratuitos ou com políticas especiais</a:t>
            </a:r>
            <a:r>
              <a:rPr lang="pt-BR" altLang="pt-BR" sz="2400" dirty="0" smtClean="0">
                <a:latin typeface="+mj-lt"/>
              </a:rPr>
              <a:t>, para as empresas por eles representados.</a:t>
            </a:r>
            <a:r>
              <a:rPr lang="pt-BR" altLang="pt-BR" sz="2400" b="1" dirty="0" smtClean="0">
                <a:latin typeface="+mj-lt"/>
              </a:rPr>
              <a:t> </a:t>
            </a:r>
            <a:endParaRPr lang="pt-BR" altLang="pt-BR" sz="2600" dirty="0" smtClean="0"/>
          </a:p>
          <a:p>
            <a:pPr eaLnBrk="1" hangingPunct="1">
              <a:buClr>
                <a:srgbClr val="FF0000"/>
              </a:buClr>
              <a:defRPr/>
            </a:pPr>
            <a:endParaRPr lang="pt-BR" altLang="pt-BR" sz="2600" dirty="0" smtClean="0">
              <a:latin typeface="Arial Narrow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4213" y="572294"/>
            <a:ext cx="78565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800" b="1" u="none" dirty="0">
                <a:solidFill>
                  <a:srgbClr val="C80000"/>
                </a:solidFill>
                <a:cs typeface="Arial" charset="0"/>
              </a:rPr>
              <a:t>OS SINDICATOS</a:t>
            </a:r>
          </a:p>
        </p:txBody>
      </p:sp>
    </p:spTree>
    <p:extLst>
      <p:ext uri="{BB962C8B-B14F-4D97-AF65-F5344CB8AC3E}">
        <p14:creationId xmlns:p14="http://schemas.microsoft.com/office/powerpoint/2010/main" val="341315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4213" y="501650"/>
            <a:ext cx="78565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800" b="1" u="none" dirty="0">
                <a:solidFill>
                  <a:srgbClr val="C80000"/>
                </a:solidFill>
                <a:cs typeface="Arial" charset="0"/>
              </a:rPr>
              <a:t>PAPEL DOS SINDICATOS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5" t="40636" r="19263" b="26349"/>
          <a:stretch>
            <a:fillRect/>
          </a:stretch>
        </p:blipFill>
        <p:spPr bwMode="auto">
          <a:xfrm>
            <a:off x="219868" y="1492201"/>
            <a:ext cx="8672611" cy="467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77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4213" y="577057"/>
            <a:ext cx="78565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800" b="1" u="none" dirty="0">
                <a:solidFill>
                  <a:srgbClr val="C80000"/>
                </a:solidFill>
                <a:cs typeface="Arial" charset="0"/>
              </a:rPr>
              <a:t>PAPEL DOS SINDICATOS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40" t="28302" r="20238" b="60619"/>
          <a:stretch>
            <a:fillRect/>
          </a:stretch>
        </p:blipFill>
        <p:spPr bwMode="auto">
          <a:xfrm>
            <a:off x="6443663" y="1224757"/>
            <a:ext cx="22352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1" t="39948" r="19920" b="47709"/>
          <a:stretch/>
        </p:blipFill>
        <p:spPr bwMode="auto">
          <a:xfrm>
            <a:off x="304800" y="2364582"/>
            <a:ext cx="8702675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00012" y="4365103"/>
            <a:ext cx="86074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u="none" dirty="0" smtClean="0"/>
              <a:t>CONTADORES E SINDICATOS  PODEM SOMAR FORÇAS PARA:</a:t>
            </a:r>
          </a:p>
          <a:p>
            <a:endParaRPr lang="pt-BR" sz="1600" u="none" dirty="0"/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u="none" dirty="0" smtClean="0"/>
              <a:t>Defender a desburocratização de processos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u="none" dirty="0" smtClean="0"/>
              <a:t>Trabalhar o correto enquadramento Sindical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u="none" dirty="0" smtClean="0"/>
              <a:t>Defender a redução dos custos tributários e a simplificação das regras trabalhistas</a:t>
            </a:r>
            <a:endParaRPr lang="pt-BR" u="none" dirty="0"/>
          </a:p>
        </p:txBody>
      </p:sp>
    </p:spTree>
    <p:extLst>
      <p:ext uri="{BB962C8B-B14F-4D97-AF65-F5344CB8AC3E}">
        <p14:creationId xmlns:p14="http://schemas.microsoft.com/office/powerpoint/2010/main" val="133212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sign padrã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sign padrã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3EF1E8BDC7C2045966BB260C5ECA49F" ma:contentTypeVersion="1" ma:contentTypeDescription="Crie um novo documento." ma:contentTypeScope="" ma:versionID="fed81e5acbd96e07bb8ec603d74da04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a603145fd8106c6276eea98f8850cd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ExpirationDate" ma:index="8" nillable="true" ma:displayName="Agendamento de Data de Término" ma:description="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5D54A1-38B5-4216-91D7-BFF2DB215F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52E446-9781-4422-9030-86DD4F15F52B}">
  <ds:schemaRefs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A5212E06-FB97-470F-97AE-62466CDE78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3288</TotalTime>
  <Words>580</Words>
  <Application>Microsoft Office PowerPoint</Application>
  <PresentationFormat>Apresentação na tela (4:3)</PresentationFormat>
  <Paragraphs>96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16</vt:i4>
      </vt:variant>
    </vt:vector>
  </HeadingPairs>
  <TitlesOfParts>
    <vt:vector size="19" baseType="lpstr">
      <vt:lpstr>Design padrão</vt:lpstr>
      <vt:lpstr>1_Design padrão</vt:lpstr>
      <vt:lpstr>2_Design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fiemg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marramos</dc:creator>
  <cp:lastModifiedBy>Maria Rita Suely Passos Santana</cp:lastModifiedBy>
  <cp:revision>276</cp:revision>
  <dcterms:created xsi:type="dcterms:W3CDTF">2008-06-05T14:05:31Z</dcterms:created>
  <dcterms:modified xsi:type="dcterms:W3CDTF">2016-02-16T21:27:19Z</dcterms:modified>
</cp:coreProperties>
</file>