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84" r:id="rId4"/>
    <p:sldId id="258" r:id="rId5"/>
    <p:sldId id="264" r:id="rId6"/>
    <p:sldId id="259" r:id="rId7"/>
    <p:sldId id="260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13" r:id="rId20"/>
    <p:sldId id="317" r:id="rId21"/>
    <p:sldId id="315" r:id="rId22"/>
    <p:sldId id="316" r:id="rId23"/>
    <p:sldId id="314" r:id="rId24"/>
    <p:sldId id="280" r:id="rId25"/>
    <p:sldId id="281" r:id="rId26"/>
    <p:sldId id="287" r:id="rId27"/>
    <p:sldId id="288" r:id="rId28"/>
    <p:sldId id="318" r:id="rId29"/>
    <p:sldId id="332" r:id="rId30"/>
    <p:sldId id="289" r:id="rId31"/>
    <p:sldId id="319" r:id="rId32"/>
    <p:sldId id="333" r:id="rId33"/>
    <p:sldId id="334" r:id="rId34"/>
    <p:sldId id="290" r:id="rId35"/>
    <p:sldId id="321" r:id="rId36"/>
    <p:sldId id="293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1" r:id="rId46"/>
    <p:sldId id="297" r:id="rId47"/>
    <p:sldId id="298" r:id="rId48"/>
    <p:sldId id="299" r:id="rId49"/>
    <p:sldId id="300" r:id="rId50"/>
    <p:sldId id="335" r:id="rId51"/>
    <p:sldId id="283" r:id="rId52"/>
  </p:sldIdLst>
  <p:sldSz cx="12192000" cy="6858000"/>
  <p:notesSz cx="6888163" cy="100171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6905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9" d="100"/>
          <a:sy n="99" d="100"/>
        </p:scale>
        <p:origin x="-1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8" tIns="46214" rIns="92428" bIns="46214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8" tIns="46214" rIns="92428" bIns="46214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0A44B737-7CFF-42D2-BAD0-8F04D8418AE7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3888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8" tIns="46214" rIns="92428" bIns="46214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3888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8" tIns="46214" rIns="92428" bIns="46214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D71A7C93-F575-42BE-A48F-D7324EDF26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8" tIns="46214" rIns="92428" bIns="46214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8" tIns="46214" rIns="92428" bIns="46214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17DD210-E76A-4180-95E7-8513B0B86151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03188" y="750888"/>
            <a:ext cx="668020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7738"/>
            <a:ext cx="551021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8" tIns="46214" rIns="92428" bIns="46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3888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8" tIns="46214" rIns="92428" bIns="46214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3888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28" tIns="46214" rIns="92428" bIns="46214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6FBB350-8953-41B0-BD8B-DE87F92189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439738" y="1252538"/>
            <a:ext cx="6008687" cy="3379787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819650"/>
            <a:ext cx="5510213" cy="39449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7B7D3-B424-4EEE-9DD0-551DF5047E60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0D56-8DEC-47E2-A5CE-BA3C703902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D7B10-58EA-4BD2-9A3A-666C06326F17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793F-EABB-4FB7-B207-0AD19D3DAA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7A5B7-B646-46CF-A391-2417406EAF75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80E2-6041-420F-9197-6F4E66F656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602E-B4B2-432E-A86E-920202D67A93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74B14-FA36-4190-9FF0-EE4331D3F5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80139-6F14-4689-A43A-427325475993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264AD-E7E1-46F9-B4FA-6B54B890C2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0B1CF-366C-406C-9E52-2CB92D9A025E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AD6C-B5A3-4960-A9A6-A840E995C0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E04ED-E319-4950-9E16-5D42358E5124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1D3E2-5681-4C31-B2F3-AA594F7843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11276-6AAC-4829-86A9-6C843AAA5BE7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A2340-110A-425E-A858-6807F4F898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A1EF4-A353-46EF-80E6-507B6D842E1B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B43BB-F364-41A2-B242-9BDEACEA92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9CD9B-9617-47F6-8AEF-97D88501920A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C149-FAF7-4935-A3B4-3EAAA57ACA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04C81-CB77-4420-ABF6-98AA64BC7C91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2F64-35A9-4990-ACC1-B2312C99C1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7D2C9C-B763-4D24-AB57-8DC79EF5B073}" type="datetimeFigureOut">
              <a:rPr lang="pt-BR"/>
              <a:pPr>
                <a:defRPr/>
              </a:pPr>
              <a:t>30/08/2017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978200-11CC-4524-B396-7662293410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RES_1445.pdf" TargetMode="Externa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BITCOIN%20HOJE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2700" y="1905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536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103313" y="2024063"/>
            <a:ext cx="10225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/>
              <a:t>EMPREENDEDORISMO CONTÁBIL: INOVAÇÃO &amp; GESTÃO</a:t>
            </a:r>
            <a:r>
              <a:rPr lang="pt-BR"/>
              <a:t> </a:t>
            </a: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2239963" y="3262313"/>
            <a:ext cx="78581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  <a:p>
            <a:r>
              <a:rPr lang="pt-BR"/>
              <a:t> </a:t>
            </a:r>
          </a:p>
          <a:p>
            <a:pPr algn="ctr"/>
            <a:r>
              <a:rPr lang="pt-BR" sz="2600" b="1"/>
              <a:t>TEMA: A IMPORTÂNCIA DA PROVA PERICIAL NA INVESTIGAÇÃO NO CASO “LAVA JATO”</a:t>
            </a:r>
            <a:r>
              <a:rPr lang="pt-BR" sz="2600"/>
              <a:t> </a:t>
            </a:r>
          </a:p>
          <a:p>
            <a:pPr algn="ctr"/>
            <a:endParaRPr lang="pt-BR" sz="2600"/>
          </a:p>
          <a:p>
            <a:pPr algn="ctr"/>
            <a:endParaRPr lang="pt-BR" sz="2200"/>
          </a:p>
          <a:p>
            <a:pPr algn="r"/>
            <a:r>
              <a:rPr lang="pt-BR" sz="2400" b="1"/>
              <a:t>Por: Marcelo Freitas</a:t>
            </a:r>
          </a:p>
          <a:p>
            <a:pPr algn="r"/>
            <a:r>
              <a:rPr lang="pt-BR" sz="2400" b="1"/>
              <a:t>Delegado de Polícia Federal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379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Retângulo 2"/>
          <p:cNvSpPr>
            <a:spLocks noChangeArrowheads="1"/>
          </p:cNvSpPr>
          <p:nvPr/>
        </p:nvSpPr>
        <p:spPr bwMode="auto">
          <a:xfrm>
            <a:off x="2093913" y="1196975"/>
            <a:ext cx="72723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3500" b="1"/>
              <a:t>O ABSURDO RECENTE!</a:t>
            </a:r>
          </a:p>
        </p:txBody>
      </p:sp>
      <p:sp>
        <p:nvSpPr>
          <p:cNvPr id="95235" name="Retângulo 3"/>
          <p:cNvSpPr>
            <a:spLocks noChangeArrowheads="1"/>
          </p:cNvSpPr>
          <p:nvPr/>
        </p:nvSpPr>
        <p:spPr bwMode="auto">
          <a:xfrm>
            <a:off x="2932113" y="2486025"/>
            <a:ext cx="7129462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600" b="1" u="sng"/>
              <a:t>GASTOS TOTAIS COM A COPA DO MUNDO DE 2014:</a:t>
            </a:r>
            <a:r>
              <a:rPr lang="pt-BR" altLang="pt-BR" sz="2600" b="1"/>
              <a:t> R$ 26 BILHÕES;</a:t>
            </a:r>
            <a:endParaRPr lang="pt-BR" altLang="pt-BR" sz="2600" b="1" u="sng"/>
          </a:p>
          <a:p>
            <a:pPr marL="457200" indent="-457200" algn="just">
              <a:buFont typeface="Wingdings" pitchFamily="2" charset="2"/>
              <a:buChar char="Ø"/>
            </a:pPr>
            <a:endParaRPr lang="pt-BR" altLang="pt-BR" sz="2600" b="1" u="sng"/>
          </a:p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600" b="1" u="sng"/>
              <a:t>GASTOS TOTAIS COM AS OLIMPIADAS DE 2016:</a:t>
            </a:r>
            <a:r>
              <a:rPr lang="pt-BR" altLang="pt-BR" sz="2600" b="1"/>
              <a:t> R$ 49 BILHÕES.</a:t>
            </a:r>
            <a:endParaRPr lang="pt-BR" altLang="pt-BR" sz="2600" b="1" u="sng"/>
          </a:p>
          <a:p>
            <a:pPr marL="457200" indent="-457200" algn="just">
              <a:buFont typeface="Wingdings" pitchFamily="2" charset="2"/>
              <a:buChar char="Ø"/>
            </a:pPr>
            <a:endParaRPr lang="pt-BR" altLang="pt-BR" sz="2600" b="1" u="sng"/>
          </a:p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600" b="1" u="sng"/>
              <a:t>TOTAL:</a:t>
            </a:r>
            <a:r>
              <a:rPr lang="pt-BR" altLang="pt-BR" sz="2600" b="1"/>
              <a:t> </a:t>
            </a:r>
            <a:r>
              <a:rPr lang="pt-BR" altLang="pt-BR" sz="3500" b="1"/>
              <a:t>R$ 75 BILHÕES!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584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2825" y="0"/>
            <a:ext cx="9909175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tângulo 2"/>
          <p:cNvSpPr>
            <a:spLocks noChangeArrowheads="1"/>
          </p:cNvSpPr>
          <p:nvPr/>
        </p:nvSpPr>
        <p:spPr bwMode="auto">
          <a:xfrm>
            <a:off x="2357438" y="4941888"/>
            <a:ext cx="83534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/>
              <a:t>Custo total: 1.6 bilhão;</a:t>
            </a:r>
          </a:p>
          <a:p>
            <a:r>
              <a:rPr lang="pt-BR" sz="2400" b="1"/>
              <a:t>Lucro no primeiro ano: R$ 1,371 milhão;</a:t>
            </a:r>
          </a:p>
          <a:p>
            <a:r>
              <a:rPr lang="pt-BR" sz="2400" b="1"/>
              <a:t>Total de anos para recuperar o investimento: </a:t>
            </a:r>
          </a:p>
          <a:p>
            <a:pPr algn="ctr"/>
            <a:r>
              <a:rPr lang="pt-BR" sz="3500" b="1"/>
              <a:t>1.167 anos!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789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994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198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tângulo 1"/>
          <p:cNvSpPr>
            <a:spLocks noChangeArrowheads="1"/>
          </p:cNvSpPr>
          <p:nvPr/>
        </p:nvSpPr>
        <p:spPr bwMode="auto">
          <a:xfrm>
            <a:off x="2908300" y="1801813"/>
            <a:ext cx="79914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CC00"/>
              </a:buClr>
              <a:buFont typeface="Centaur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4500" b="1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Clr>
                <a:srgbClr val="FFCC00"/>
              </a:buClr>
              <a:buFont typeface="Centaur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4500" b="1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buClr>
                <a:schemeClr val="tx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000" b="1">
                <a:latin typeface="Calibri" pitchFamily="34" charset="0"/>
              </a:rPr>
              <a:t>    </a:t>
            </a:r>
            <a:r>
              <a:rPr lang="pt-BR" altLang="pt-BR" sz="4500" b="1">
                <a:latin typeface="Calibri" pitchFamily="34" charset="0"/>
              </a:rPr>
              <a:t>ENQUANTO ISSO...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403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608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2700" y="1905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813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Imagem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018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222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ctangle 4"/>
          <p:cNvSpPr>
            <a:spLocks noChangeArrowheads="1"/>
          </p:cNvSpPr>
          <p:nvPr/>
        </p:nvSpPr>
        <p:spPr bwMode="auto">
          <a:xfrm>
            <a:off x="2600325" y="2362200"/>
            <a:ext cx="75612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altLang="pt-BR" sz="3000" b="1">
              <a:solidFill>
                <a:srgbClr val="FFFFFF"/>
              </a:solidFill>
              <a:latin typeface="Centaur" pitchFamily="18" charset="0"/>
            </a:endParaRPr>
          </a:p>
          <a:p>
            <a:pPr algn="ctr"/>
            <a:r>
              <a:rPr lang="pt-BR" altLang="pt-BR" sz="3600" b="1"/>
              <a:t>O QUE SE ESPERA DO PROFISSIONAL CONTÁBIL?</a:t>
            </a:r>
            <a:endParaRPr lang="pt-BR" altLang="pt-BR" sz="2000" b="1"/>
          </a:p>
          <a:p>
            <a:pPr algn="ctr">
              <a:spcBef>
                <a:spcPct val="50000"/>
              </a:spcBef>
            </a:pPr>
            <a:endParaRPr lang="pt-BR" altLang="pt-BR" sz="2000" b="1"/>
          </a:p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741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2"/>
          <p:cNvSpPr>
            <a:spLocks noChangeArrowheads="1"/>
          </p:cNvSpPr>
          <p:nvPr/>
        </p:nvSpPr>
        <p:spPr bwMode="auto">
          <a:xfrm>
            <a:off x="1427163" y="1455738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pt-BR" altLang="pt-BR" sz="3600" b="1"/>
              <a:t>SUMÁRIO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2317750" y="2346325"/>
            <a:ext cx="894715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2900" indent="-342900">
              <a:buClr>
                <a:srgbClr val="FFCC00"/>
              </a:buClr>
              <a:buFont typeface="Centaur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altLang="pt-BR" sz="2800" b="1">
              <a:solidFill>
                <a:srgbClr val="FFFF00"/>
              </a:solidFill>
              <a:latin typeface="Centaur" pitchFamily="18" charset="0"/>
              <a:cs typeface="Times New Roman" pitchFamily="18" charset="0"/>
            </a:endParaRPr>
          </a:p>
          <a:p>
            <a:pPr marL="342900" indent="-342900">
              <a:buClr>
                <a:srgbClr val="FFCC00"/>
              </a:buClr>
              <a:buFont typeface="Centaur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1. O contrato social; </a:t>
            </a:r>
          </a:p>
          <a:p>
            <a:pPr marL="342900" indent="-342900">
              <a:buClr>
                <a:srgbClr val="FFCC00"/>
              </a:buClr>
              <a:buFont typeface="Centaur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2. A Constituição cidadã e a regra de liberdade;</a:t>
            </a:r>
          </a:p>
          <a:p>
            <a:pPr marL="342900" indent="-342900">
              <a:buClr>
                <a:srgbClr val="FFCC00"/>
              </a:buClr>
              <a:buFont typeface="Centaur" pitchFamily="18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3. O dano causado pelo corrupção em tempos de Lava Jato;</a:t>
            </a:r>
          </a:p>
          <a:p>
            <a:pPr marL="342900" indent="-342900">
              <a:buClr>
                <a:srgbClr val="FFCC00"/>
              </a:buCl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4. O que se espera do profissional contábil;</a:t>
            </a:r>
          </a:p>
          <a:p>
            <a:pPr marL="342900" indent="-342900">
              <a:buClr>
                <a:srgbClr val="FFCC00"/>
              </a:buCl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5. Inovações legislativas;</a:t>
            </a:r>
          </a:p>
          <a:p>
            <a:pPr marL="342900" indent="-34290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6. A prova pericial na Lava Jato;</a:t>
            </a:r>
          </a:p>
          <a:p>
            <a:pPr marL="342900" indent="-34290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pt-BR" altLang="pt-BR" sz="2400" b="1"/>
              <a:t>7. Conclusão.</a:t>
            </a:r>
            <a:endParaRPr lang="en-GB" altLang="pt-B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427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2371725" y="2182813"/>
            <a:ext cx="86947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 O profissional da área contábil atua em uma posição extremamente estratégica dentro de uma organização, tanto pública, quanto privada. E com toda essa mudança de legislação, a responsabilidade do profissional dessa área cresceu muito, passando a ser encarado como </a:t>
            </a:r>
            <a:r>
              <a:rPr lang="pt-BR" sz="2600" b="1" u="sng"/>
              <a:t>um guardião da qualidade da informação que é gerada</a:t>
            </a:r>
            <a:r>
              <a:rPr lang="pt-BR" sz="2600" b="1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632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2781300" y="2152650"/>
            <a:ext cx="83883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O grande problema dos sistemas de corrupção e de fraude é justamente a péssima qualidade de informações produzidas </a:t>
            </a:r>
            <a:r>
              <a:rPr lang="pt-BR" sz="2600" b="1" u="sng"/>
              <a:t>no sentido de dissimular o pagamento de propinas, superfaturamento, todos os crimes financeiros</a:t>
            </a:r>
            <a:r>
              <a:rPr lang="pt-BR" sz="2600" b="1"/>
              <a:t>. Nossa ideia é trazer uma mensagem de reflexão no sentido de convidá-los a ajudar o Estado a combater a corrupção.</a:t>
            </a:r>
            <a:r>
              <a:rPr lang="pt-BR" sz="2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837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2554288" y="1776413"/>
            <a:ext cx="8072437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Qual o papel do profissional da contabilidade?</a:t>
            </a:r>
          </a:p>
          <a:p>
            <a:pPr algn="just"/>
            <a:endParaRPr lang="pt-BR" sz="2600" b="1"/>
          </a:p>
          <a:p>
            <a:pPr algn="just">
              <a:buFont typeface="Wingdings" pitchFamily="2" charset="2"/>
              <a:buChar char="Ø"/>
            </a:pPr>
            <a:r>
              <a:rPr lang="pt-BR" sz="2600" b="1"/>
              <a:t>Qual a contribuição que podemos dar para a sociedade? </a:t>
            </a:r>
          </a:p>
          <a:p>
            <a:pPr algn="just">
              <a:buFont typeface="Wingdings" pitchFamily="2" charset="2"/>
              <a:buChar char="Ø"/>
            </a:pPr>
            <a:endParaRPr lang="pt-BR" sz="2600" b="1"/>
          </a:p>
          <a:p>
            <a:pPr algn="just">
              <a:buFont typeface="Wingdings" pitchFamily="2" charset="2"/>
              <a:buChar char="Ø"/>
            </a:pPr>
            <a:r>
              <a:rPr lang="pt-BR" sz="2600" b="1"/>
              <a:t>É muito em cima dessa reflexão que trouxemos esse tema.  </a:t>
            </a:r>
            <a:r>
              <a:rPr lang="pt-BR" sz="2600" b="1" u="sng"/>
              <a:t>Temos que fiscalizar e mostrar a nossa importância no combate à corrupção e à sonegação</a:t>
            </a:r>
            <a:r>
              <a:rPr lang="pt-BR" sz="2600" b="1"/>
              <a:t>.</a:t>
            </a:r>
            <a:r>
              <a:rPr lang="pt-B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042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4"/>
          <p:cNvSpPr>
            <a:spLocks noChangeArrowheads="1"/>
          </p:cNvSpPr>
          <p:nvPr/>
        </p:nvSpPr>
        <p:spPr bwMode="auto">
          <a:xfrm>
            <a:off x="2600325" y="2395538"/>
            <a:ext cx="7561263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altLang="pt-BR" sz="3000" b="1">
              <a:solidFill>
                <a:srgbClr val="FFFFFF"/>
              </a:solidFill>
              <a:latin typeface="Centaur" pitchFamily="18" charset="0"/>
            </a:endParaRPr>
          </a:p>
          <a:p>
            <a:pPr algn="ctr"/>
            <a:r>
              <a:rPr lang="pt-BR" altLang="pt-BR" sz="3600" b="1"/>
              <a:t>INOVAÇÕES LEGISLATIVAS</a:t>
            </a:r>
            <a:endParaRPr lang="pt-BR" altLang="pt-BR" sz="2000" b="1"/>
          </a:p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246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1989138" y="2603500"/>
            <a:ext cx="95027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A mudança na legislação aumentou responsabilidade do profissional, que passou a ser encarado como um guardião da qualidade da informação que é gerada. Prevê penas que vão desde uma notificação até a cassação do registro profissional.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451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Rectangle 7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363788" y="2105025"/>
            <a:ext cx="8809037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A legislação 9.613/98 (lavagem), sofreu uma atualização em 2012 (</a:t>
            </a:r>
            <a:r>
              <a:rPr lang="pt-BR" sz="2600" b="1" u="sng"/>
              <a:t>Lei 12.683/12</a:t>
            </a:r>
            <a:r>
              <a:rPr lang="pt-BR" sz="2600" b="1"/>
              <a:t>). Introduziu mais uma obrigação legal aos profissionais e organizações contábeis. Obrigou o CFC e o COAF a regulamentarem a aplicação da Lei (assessoria, consultoria, contadoria, auditoria, aconselhamento, assistência de qualquer natureza - </a:t>
            </a:r>
            <a:r>
              <a:rPr lang="pt-BR" sz="2600" b="1" u="sng"/>
              <a:t>RESOLUÇÃO CFC n.º 1.445/13</a:t>
            </a:r>
            <a:r>
              <a:rPr lang="pt-BR" sz="2600" b="1"/>
              <a:t>).</a:t>
            </a:r>
            <a:r>
              <a:rPr lang="pt-BR" sz="2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656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2379663" y="1439863"/>
            <a:ext cx="879316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b="1"/>
              <a:t>As operações consideradas suspeitas fazem parte dos Arts. 9º e 11 da Lei n.º 9613/98, e estão reguladas pelo Art. 1º, 9º e 10 da RESOLUÇÃO CFC n.º 1.445/13, por exemplo (I - operação que aparente não ser resultante das atividades usuais do cliente ou do seu ramo de negócio; II - operação cuja origem ou fundamentação econômica ou legal não sejam claramente aferíveis; III - operação incompatível com o patrimônio e com a capacidade econômica e financeira do cliente; IV - operação com cliente cujo beneficiário final não é possível identificar; XII - qualquer tentativa de burlar os controles e registros exigidos pela legislação de prevenção à lavagem de dinheiro e ao financiamento do terrorismo...).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861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2592388" y="2205038"/>
            <a:ext cx="84645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As operações listadas no Art. 10 da Resolução CFC (que trata de recebimento de valores igual ou superior a R$ 30 mil, constituição de empresas, aumento de capital e aquisição de ativos), devem ser comunicadas, independentemente de análise ou de qualquer outra consideração.</a:t>
            </a:r>
            <a:r>
              <a:rPr lang="pt-BR" sz="2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066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2360613" y="2735263"/>
            <a:ext cx="900271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 Não é função do contador investigar seus clientes. No entanto, se notar operações suspeitas, deve informar ao COAF para que esse órgão tome as providências cabíveis.</a:t>
            </a:r>
            <a:r>
              <a:rPr lang="pt-B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270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Rectangle 4"/>
          <p:cNvSpPr>
            <a:spLocks noChangeArrowheads="1"/>
          </p:cNvSpPr>
          <p:nvPr/>
        </p:nvSpPr>
        <p:spPr bwMode="auto">
          <a:xfrm>
            <a:off x="2600325" y="2362200"/>
            <a:ext cx="7561263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altLang="pt-BR" sz="3000" b="1">
              <a:solidFill>
                <a:srgbClr val="FFFFFF"/>
              </a:solidFill>
              <a:latin typeface="Centaur" pitchFamily="18" charset="0"/>
            </a:endParaRPr>
          </a:p>
          <a:p>
            <a:pPr algn="ctr"/>
            <a:r>
              <a:rPr lang="pt-BR" sz="3600" b="1"/>
              <a:t>COMO FAZER AO DETECTAR UMA OPERAÇÃO SUSPEITA?</a:t>
            </a:r>
            <a:endParaRPr lang="pt-BR" altLang="pt-BR" sz="3600" b="1"/>
          </a:p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946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tângulo 2"/>
          <p:cNvSpPr>
            <a:spLocks noChangeArrowheads="1"/>
          </p:cNvSpPr>
          <p:nvPr/>
        </p:nvSpPr>
        <p:spPr bwMode="auto">
          <a:xfrm>
            <a:off x="3194050" y="1384300"/>
            <a:ext cx="828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/>
            <a:r>
              <a:rPr lang="pt-BR" altLang="pt-BR" sz="3600" b="1"/>
              <a:t>O CONTRATO SOCIAL</a:t>
            </a:r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3052763" y="2473325"/>
            <a:ext cx="799147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pt-BR" b="1">
              <a:latin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pt-BR" sz="2500" b="1"/>
              <a:t>Hobbies;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>
              <a:buFontTx/>
              <a:buAutoNum type="arabicParenR"/>
            </a:pPr>
            <a:r>
              <a:rPr lang="pt-BR" sz="2500" b="1"/>
              <a:t>Rousseau;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>
              <a:buFontTx/>
              <a:buAutoNum type="arabicParenR"/>
            </a:pPr>
            <a:r>
              <a:rPr lang="pt-BR" sz="2500" b="1"/>
              <a:t>Locke.</a:t>
            </a:r>
          </a:p>
          <a:p>
            <a:pPr marL="342900" indent="-342900" algn="ctr" eaLnBrk="0" hangingPunct="0">
              <a:spcBef>
                <a:spcPct val="50000"/>
              </a:spcBef>
            </a:pPr>
            <a:r>
              <a:rPr lang="pt-PT" sz="2000" b="1" i="1"/>
              <a:t> </a:t>
            </a:r>
            <a:endParaRPr lang="pt-BR" sz="2000" b="1" i="1"/>
          </a:p>
          <a:p>
            <a:pPr marL="342900" indent="-342900" algn="ctr" eaLnBrk="0" hangingPunct="0">
              <a:spcBef>
                <a:spcPct val="50000"/>
              </a:spcBef>
            </a:pPr>
            <a:endParaRPr lang="pt-BR" sz="2000" b="1" i="1"/>
          </a:p>
          <a:p>
            <a:pPr marL="342900" indent="-342900" algn="ctr" eaLnBrk="0" hangingPunct="0">
              <a:spcBef>
                <a:spcPct val="50000"/>
              </a:spcBef>
            </a:pPr>
            <a:endParaRPr lang="pt-BR" sz="3200" b="1" i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475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7"/>
          <p:cNvSpPr>
            <a:spLocks noChangeArrowheads="1"/>
          </p:cNvSpPr>
          <p:nvPr/>
        </p:nvSpPr>
        <p:spPr bwMode="auto">
          <a:xfrm>
            <a:off x="2546350" y="1362075"/>
            <a:ext cx="835183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pt-BR" sz="3000" b="1"/>
          </a:p>
          <a:p>
            <a:pPr algn="just"/>
            <a:endParaRPr lang="pt-BR" sz="2600" b="1"/>
          </a:p>
          <a:p>
            <a:pPr algn="just">
              <a:buFont typeface="Wingdings" pitchFamily="2" charset="2"/>
              <a:buChar char="Ø"/>
            </a:pPr>
            <a:r>
              <a:rPr lang="pt-BR" sz="2600" b="1"/>
              <a:t>Entre no site do COAF, por meio do </a:t>
            </a:r>
            <a:r>
              <a:rPr lang="pt-BR" sz="2600" b="1" u="sng"/>
              <a:t>SISCOAF</a:t>
            </a:r>
            <a:r>
              <a:rPr lang="pt-BR" sz="2600" b="1"/>
              <a:t>, e comunique em </a:t>
            </a:r>
            <a:r>
              <a:rPr lang="pt-BR" sz="2600" b="1" u="sng"/>
              <a:t>24 horas</a:t>
            </a:r>
            <a:r>
              <a:rPr lang="pt-BR" sz="2600" b="1"/>
              <a:t>. O nosso, é feito via </a:t>
            </a:r>
            <a:r>
              <a:rPr lang="pt-BR" sz="2600" b="1" u="sng"/>
              <a:t>SEI</a:t>
            </a:r>
            <a:r>
              <a:rPr lang="pt-BR" sz="2600" b="1"/>
              <a:t>.</a:t>
            </a:r>
          </a:p>
          <a:p>
            <a:pPr algn="just"/>
            <a:endParaRPr lang="pt-BR" sz="2600"/>
          </a:p>
          <a:p>
            <a:pPr algn="just">
              <a:buFont typeface="Wingdings" pitchFamily="2" charset="2"/>
              <a:buChar char="Ø"/>
            </a:pPr>
            <a:r>
              <a:rPr lang="pt-BR" sz="2600" b="1"/>
              <a:t>As comunicações do profissional ou escritório contábil para o COAF são </a:t>
            </a:r>
            <a:r>
              <a:rPr lang="pt-BR" sz="2600" b="1" u="sng"/>
              <a:t>protegidas por sigilo e não configuram denúncia contra seus clientes</a:t>
            </a:r>
            <a:r>
              <a:rPr lang="pt-BR" sz="2600" b="1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680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Rectangle 4"/>
          <p:cNvSpPr>
            <a:spLocks noChangeArrowheads="1"/>
          </p:cNvSpPr>
          <p:nvPr/>
        </p:nvSpPr>
        <p:spPr bwMode="auto">
          <a:xfrm>
            <a:off x="2600325" y="2362200"/>
            <a:ext cx="7561263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altLang="pt-BR" sz="3000" b="1">
              <a:solidFill>
                <a:srgbClr val="FFFFFF"/>
              </a:solidFill>
              <a:latin typeface="Centaur" pitchFamily="18" charset="0"/>
            </a:endParaRPr>
          </a:p>
          <a:p>
            <a:pPr algn="ctr"/>
            <a:r>
              <a:rPr lang="pt-BR" altLang="pt-BR" sz="3600" b="1"/>
              <a:t>A PROVA PERICIAL NA LAVA JATO</a:t>
            </a:r>
            <a:endParaRPr lang="pt-BR" altLang="pt-BR" sz="2000" b="1"/>
          </a:p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885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Rectangle 8"/>
          <p:cNvSpPr>
            <a:spLocks noChangeArrowheads="1"/>
          </p:cNvSpPr>
          <p:nvPr/>
        </p:nvSpPr>
        <p:spPr bwMode="auto">
          <a:xfrm>
            <a:off x="2640013" y="788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s-ES" sz="3600" b="1"/>
              <a:t>CONCEITO DE PERÍCIA</a:t>
            </a:r>
            <a:endParaRPr lang="pt-BR" sz="3600" b="1"/>
          </a:p>
        </p:txBody>
      </p:sp>
      <p:sp>
        <p:nvSpPr>
          <p:cNvPr id="78855" name="Rectangle 9"/>
          <p:cNvSpPr>
            <a:spLocks noChangeArrowheads="1"/>
          </p:cNvSpPr>
          <p:nvPr/>
        </p:nvSpPr>
        <p:spPr bwMode="auto">
          <a:xfrm>
            <a:off x="2089150" y="1774825"/>
            <a:ext cx="908843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just" eaLnBrk="0" hangingPunct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pt-BR" sz="2500" b="1"/>
              <a:t>A prova pericial é o meio de suprir a carência de conhecimentos técnicos de que se ressente o juiz para apuração dos fatos litigiosos (HUMBERTO THEODORO JÚNIOR);</a:t>
            </a:r>
          </a:p>
          <a:p>
            <a:pPr marL="228600" indent="-228600" algn="just" eaLnBrk="0" hangingPunct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pt-BR" sz="2500" b="1"/>
              <a:t>É o meio pelo qual no processo pessoas entendidas e sob compromisso verificam fatos interessantes à causa, transmitindo ao juiz o respectivo parecer (MOACYR AMARAL SANTOS);</a:t>
            </a:r>
          </a:p>
          <a:p>
            <a:pPr marL="228600" indent="-228600" algn="just" eaLnBrk="0" hangingPunct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pt-BR" sz="2500" b="1"/>
              <a:t>A perícia é o meio que possui o juiz de ter acesso a conhecimentos técnicos relevantes relativos a pessoas ou coisas, cujos esclarecimentos sobre fatos a eles relativos importam para a solução da demanda.</a:t>
            </a:r>
            <a:r>
              <a:rPr lang="pt-BR" sz="25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090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2763838" y="2370138"/>
            <a:ext cx="872331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Foi pela perícia realizada no Sped Contábil (ECD - Escrituração Contábil Digital), que houve a identificação de doação da empresa Camargo Correa para o Instituto Lula - L.I.L.S Palestras Eventos e Publicidade Ltda., conforme laudo pericial nº 1.047/2015.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294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2794000" y="2370138"/>
            <a:ext cx="799306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 Meire Bonfim da Silva Poza – Contadora de Alberto Youssef (Não foi acordo de delação); denunciada por lavagem, em coautoria – emissão de notas fiscais falsas na prestação de serviços de informática – 2,3 mi de propina a André Vargas.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499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Rectangle 7"/>
          <p:cNvSpPr>
            <a:spLocks noChangeArrowheads="1"/>
          </p:cNvSpPr>
          <p:nvPr/>
        </p:nvSpPr>
        <p:spPr bwMode="auto">
          <a:xfrm>
            <a:off x="2341563" y="2568575"/>
            <a:ext cx="89376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O esquema de “caixa 2 da cevada”, em um primeiro momento, de 2006 até 2008. A Odebrecht comprava reais não-contabilizados da cervejaria no Brasil e pagava em dólares, em conta secreta no exterior - típica operação de dólar-cabo.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704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Rectangle 7"/>
          <p:cNvSpPr>
            <a:spLocks noChangeArrowheads="1"/>
          </p:cNvSpPr>
          <p:nvPr/>
        </p:nvSpPr>
        <p:spPr bwMode="auto">
          <a:xfrm>
            <a:off x="2365375" y="2555875"/>
            <a:ext cx="78009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Abertura de empresas offshore em outros países: pagar menos impostos ou ocultar a origem do dinheiro, de crime ou corrupção;</a:t>
            </a:r>
            <a:r>
              <a:rPr lang="pt-BR" sz="2600"/>
              <a:t> </a:t>
            </a:r>
          </a:p>
        </p:txBody>
      </p:sp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2403475" y="4144963"/>
            <a:ext cx="7354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Caixa 2 de campanhas – JBS/Construtoras.</a:t>
            </a:r>
            <a:r>
              <a:rPr lang="pt-BR" sz="2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m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150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tângulo 2"/>
          <p:cNvSpPr>
            <a:spLocks noChangeArrowheads="1"/>
          </p:cNvSpPr>
          <p:nvPr/>
        </p:nvSpPr>
        <p:spPr bwMode="auto">
          <a:xfrm>
            <a:off x="2114550" y="1252538"/>
            <a:ext cx="828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3600" b="1"/>
              <a:t>A CONSTITUIÇÃO FEDERAL</a:t>
            </a:r>
            <a:endParaRPr lang="pt-BR" altLang="pt-BR" sz="3600"/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2852738" y="2506663"/>
            <a:ext cx="7343775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altLang="pt-BR" sz="2500" b="1"/>
              <a:t> A nossa Constituição Cidadã estabelece que a </a:t>
            </a:r>
            <a:r>
              <a:rPr lang="pt-BR" altLang="pt-BR" sz="2500" b="1" u="sng"/>
              <a:t>regra durante a investigação criminal e o processo penal é a liberdade</a:t>
            </a:r>
            <a:r>
              <a:rPr lang="pt-BR" altLang="pt-BR" sz="2500" b="1"/>
              <a:t>; </a:t>
            </a:r>
          </a:p>
          <a:p>
            <a:pPr algn="just">
              <a:buFont typeface="Wingdings" pitchFamily="2" charset="2"/>
              <a:buChar char="Ø"/>
            </a:pPr>
            <a:endParaRPr lang="pt-BR" altLang="pt-BR" sz="2500" b="1"/>
          </a:p>
          <a:p>
            <a:pPr algn="just">
              <a:buFont typeface="Wingdings" pitchFamily="2" charset="2"/>
              <a:buChar char="Ø"/>
            </a:pPr>
            <a:r>
              <a:rPr lang="pt-BR" altLang="pt-BR" sz="2500" b="1"/>
              <a:t> A prisão, assim, é considerada medida </a:t>
            </a:r>
            <a:r>
              <a:rPr lang="pt-BR" altLang="pt-BR" sz="2500" b="1" u="sng"/>
              <a:t>excepcional</a:t>
            </a:r>
            <a:r>
              <a:rPr lang="pt-BR" altLang="pt-BR" sz="2500" b="1"/>
              <a:t> que somente será decretada quando presentes os </a:t>
            </a:r>
            <a:r>
              <a:rPr lang="pt-BR" altLang="pt-BR" sz="2500" b="1" u="sng"/>
              <a:t>pressupostos de cautelaridade</a:t>
            </a:r>
            <a:r>
              <a:rPr lang="pt-BR" altLang="pt-BR" sz="2500" b="1"/>
              <a:t>.</a:t>
            </a:r>
          </a:p>
          <a:p>
            <a:pPr algn="just"/>
            <a:endParaRPr lang="pt-BR" altLang="pt-BR" sz="2500"/>
          </a:p>
          <a:p>
            <a:pPr algn="just">
              <a:buFontTx/>
              <a:buChar char="-"/>
            </a:pPr>
            <a:endParaRPr lang="pt-PT" altLang="pt-BR" sz="3000" b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pt-PT" altLang="pt-BR" sz="2000" b="1">
                <a:solidFill>
                  <a:srgbClr val="FFCC00"/>
                </a:solidFill>
                <a:latin typeface="Times New Roman" pitchFamily="18" charset="0"/>
              </a:rPr>
              <a:t> </a:t>
            </a:r>
            <a:endParaRPr lang="pt-BR" altLang="pt-BR" sz="2000" b="1">
              <a:solidFill>
                <a:srgbClr val="FFCC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pt-BR" altLang="pt-BR" sz="2000" b="1">
              <a:solidFill>
                <a:srgbClr val="FFCC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547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Rectangle 7"/>
          <p:cNvSpPr>
            <a:spLocks noChangeArrowheads="1"/>
          </p:cNvSpPr>
          <p:nvPr/>
        </p:nvSpPr>
        <p:spPr bwMode="auto">
          <a:xfrm>
            <a:off x="2713038" y="3116263"/>
            <a:ext cx="81978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600" b="1"/>
              <a:t> Como esse crime é cada vez mais complexo e difícil de ser identificado, proteja seu negócio, implementando uma Política de Prevenção à Lavagem de Dinheiro no seu escritório de contabilidade, com os seguintes procedimentos e controles:</a:t>
            </a:r>
            <a:r>
              <a:rPr lang="pt-BR" b="1"/>
              <a:t> </a:t>
            </a:r>
          </a:p>
        </p:txBody>
      </p:sp>
      <p:sp>
        <p:nvSpPr>
          <p:cNvPr id="105479" name="Rectangle 8"/>
          <p:cNvSpPr>
            <a:spLocks noChangeArrowheads="1"/>
          </p:cNvSpPr>
          <p:nvPr/>
        </p:nvSpPr>
        <p:spPr bwMode="auto">
          <a:xfrm>
            <a:off x="2330450" y="1143000"/>
            <a:ext cx="89281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000" b="1"/>
              <a:t>SUGESTÕES PARA UMA POLÍTICA DE PREVENÇÃO À LAVAGEM DE DINHEIRO NO SEU ESCRITÓRIO DE CONTABILIDADE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752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2481263" y="1370013"/>
            <a:ext cx="8774112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>
              <a:buFontTx/>
              <a:buAutoNum type="alphaLcParenBoth"/>
            </a:pPr>
            <a:r>
              <a:rPr lang="pt-BR" sz="2600" b="1"/>
              <a:t>Mantenha um cadastro completo de clientes e envolvidos nas operações realizadas pela empresa atendida;</a:t>
            </a:r>
          </a:p>
          <a:p>
            <a:pPr marL="342900" indent="-342900" algn="just">
              <a:buFontTx/>
              <a:buAutoNum type="alphaLcParenBoth"/>
            </a:pPr>
            <a:endParaRPr lang="pt-BR" sz="2600"/>
          </a:p>
          <a:p>
            <a:pPr marL="342900" indent="-342900" algn="just"/>
            <a:r>
              <a:rPr lang="pt-BR" sz="2600" b="1"/>
              <a:t>(b) Registre as informações sobre o propósito e a natureza dos serviços profissionais prestados em relação aos negócios do cliente;</a:t>
            </a:r>
          </a:p>
          <a:p>
            <a:pPr marL="342900" indent="-342900" algn="just"/>
            <a:endParaRPr lang="pt-BR" sz="2600"/>
          </a:p>
          <a:p>
            <a:pPr marL="342900" indent="-342900" algn="just"/>
            <a:r>
              <a:rPr lang="pt-BR" sz="2600" b="1"/>
              <a:t>(c) Converse com clientes explicando os propósitos da lei e da resolução, apontando as penalidades;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957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7"/>
          <p:cNvSpPr>
            <a:spLocks noChangeArrowheads="1"/>
          </p:cNvSpPr>
          <p:nvPr/>
        </p:nvSpPr>
        <p:spPr bwMode="auto">
          <a:xfrm>
            <a:off x="2292350" y="1211263"/>
            <a:ext cx="88741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t-BR" sz="2600" b="1"/>
              <a:t>(d) </a:t>
            </a:r>
            <a:r>
              <a:rPr lang="pt-BR" sz="2600" b="1" u="sng"/>
              <a:t>Inclua no seu contrato de prestação de serviços uma cláusula sobre o cumprimento da Lei n.º 9.613/98, bem como da Resolução CFC n.º 1.445/13</a:t>
            </a:r>
            <a:r>
              <a:rPr lang="pt-BR" sz="2600" b="1"/>
              <a:t>;</a:t>
            </a:r>
          </a:p>
          <a:p>
            <a:pPr algn="just"/>
            <a:endParaRPr lang="pt-BR" sz="2600"/>
          </a:p>
          <a:p>
            <a:pPr algn="just"/>
            <a:r>
              <a:rPr lang="pt-BR" sz="2600" b="1"/>
              <a:t>(e) Oriente também seus funcionários sobre a atenção necessária a esse ponto para que eles possam identificar transações suspeitas;</a:t>
            </a:r>
          </a:p>
          <a:p>
            <a:pPr algn="just"/>
            <a:endParaRPr lang="pt-BR" sz="2600"/>
          </a:p>
          <a:p>
            <a:pPr algn="just"/>
            <a:r>
              <a:rPr lang="pt-BR" sz="2600" b="1"/>
              <a:t>(f) Documente as medidas adotadas na tentativa de identificação do beneficiário final das transações financeiras;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1162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Rectangle 7"/>
          <p:cNvSpPr>
            <a:spLocks noChangeArrowheads="1"/>
          </p:cNvSpPr>
          <p:nvPr/>
        </p:nvSpPr>
        <p:spPr bwMode="auto">
          <a:xfrm>
            <a:off x="2619375" y="1087438"/>
            <a:ext cx="8770938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t-BR" sz="2600" b="1"/>
              <a:t>(g) Utilize canais de comunicação formais com seus clientes (registrando os contatos principais por e-mail, por exemplo);</a:t>
            </a:r>
          </a:p>
          <a:p>
            <a:pPr algn="just"/>
            <a:endParaRPr lang="pt-BR" sz="2600"/>
          </a:p>
          <a:p>
            <a:pPr algn="just"/>
            <a:r>
              <a:rPr lang="pt-BR" sz="2600" b="1"/>
              <a:t>(h) Faça a gestão dos documentos digitais, servidores e backups (dos clientes e do escritório);</a:t>
            </a:r>
          </a:p>
          <a:p>
            <a:pPr algn="just"/>
            <a:endParaRPr lang="pt-BR" sz="2600"/>
          </a:p>
          <a:p>
            <a:pPr algn="just"/>
            <a:r>
              <a:rPr lang="pt-BR" sz="2600" b="1"/>
              <a:t>(i) Para deixar tudo transparente, anualmente é preciso enviar ao COAF (via SISCOAF) uma declaração negativa, ou a Comunicação de não ocorrência, para confirmar que seus cliente não realizaram movimentações suspeitas durante o 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1366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Rectangle 7"/>
          <p:cNvSpPr>
            <a:spLocks noChangeArrowheads="1"/>
          </p:cNvSpPr>
          <p:nvPr/>
        </p:nvSpPr>
        <p:spPr bwMode="auto">
          <a:xfrm>
            <a:off x="4719638" y="3125788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3400" b="1"/>
              <a:t>CONCLUSÃO</a:t>
            </a:r>
            <a:r>
              <a:rPr lang="pt-B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3556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tângulo 2"/>
          <p:cNvSpPr>
            <a:spLocks noChangeArrowheads="1"/>
          </p:cNvSpPr>
          <p:nvPr/>
        </p:nvSpPr>
        <p:spPr bwMode="auto">
          <a:xfrm>
            <a:off x="1592263" y="1030288"/>
            <a:ext cx="110410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3600" b="1">
                <a:solidFill>
                  <a:srgbClr val="FFFF00"/>
                </a:solidFill>
              </a:rPr>
              <a:t> </a:t>
            </a:r>
            <a:r>
              <a:rPr lang="pt-BR" altLang="pt-BR" sz="3600" b="1"/>
              <a:t>A LIBERDADE COMO REGRA E A </a:t>
            </a:r>
          </a:p>
          <a:p>
            <a:pPr algn="ctr"/>
            <a:r>
              <a:rPr lang="pt-BR" altLang="pt-BR" sz="3600" b="1"/>
              <a:t>LEI 12.403/11</a:t>
            </a:r>
            <a:endParaRPr lang="pt-BR" altLang="pt-BR" sz="3600"/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1997075" y="2854325"/>
            <a:ext cx="94773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altLang="pt-BR" sz="2500" b="1"/>
              <a:t> Da prisão, das medidas cautelares e da liberdade provisória;</a:t>
            </a:r>
          </a:p>
          <a:p>
            <a:pPr algn="just">
              <a:buFont typeface="Wingdings" pitchFamily="2" charset="2"/>
              <a:buNone/>
            </a:pPr>
            <a:endParaRPr lang="pt-BR" altLang="pt-BR" sz="2500" b="1"/>
          </a:p>
          <a:p>
            <a:pPr algn="just">
              <a:buFont typeface="Wingdings" pitchFamily="2" charset="2"/>
              <a:buChar char="Ø"/>
            </a:pPr>
            <a:r>
              <a:rPr lang="pt-BR" altLang="pt-BR" sz="2500" b="1"/>
              <a:t> Prevê medidas cautelares que devem servir de garantia ao processo e/ou à sociedade: </a:t>
            </a:r>
            <a:r>
              <a:rPr lang="pt-BR" altLang="pt-BR" sz="2500" b="1" u="sng"/>
              <a:t>Evitam, claramente a decretação da prisão cautelar</a:t>
            </a:r>
            <a:r>
              <a:rPr lang="pt-BR" altLang="pt-BR" sz="2500" b="1"/>
              <a:t>.</a:t>
            </a:r>
          </a:p>
          <a:p>
            <a:endParaRPr lang="pt-BR" altLang="pt-BR" sz="3600" b="1">
              <a:solidFill>
                <a:srgbClr val="FFFF00"/>
              </a:solidFill>
              <a:latin typeface="Times New Roman" pitchFamily="18" charset="0"/>
            </a:endParaRPr>
          </a:p>
          <a:p>
            <a:pPr algn="just"/>
            <a:endParaRPr lang="pt-BR" altLang="pt-BR" sz="30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1776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Rectangle 3"/>
          <p:cNvSpPr>
            <a:spLocks noChangeArrowheads="1"/>
          </p:cNvSpPr>
          <p:nvPr/>
        </p:nvSpPr>
        <p:spPr bwMode="auto">
          <a:xfrm>
            <a:off x="212725" y="-307975"/>
            <a:ext cx="11620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pt-BR" altLang="pt-BR" sz="800" b="1">
                <a:solidFill>
                  <a:srgbClr val="FF0000"/>
                </a:solidFill>
                <a:latin typeface="Calibri" pitchFamily="34" charset="0"/>
              </a:rPr>
              <a:t>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pt-BR" altLang="pt-BR" sz="8000" b="1">
              <a:solidFill>
                <a:srgbClr val="FF0000"/>
              </a:solidFill>
              <a:latin typeface="Centaur" pitchFamily="18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pt-BR" sz="4400" b="1"/>
              <a:t>MUITO OBRIGADO!</a:t>
            </a:r>
            <a:endParaRPr lang="pt-BR" altLang="pt-BR" sz="4400" b="1"/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pt-BR" altLang="pt-BR" sz="3600" b="1">
                <a:solidFill>
                  <a:srgbClr val="FF0000"/>
                </a:solidFill>
              </a:rPr>
              <a:t>                         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pt-BR" altLang="pt-BR" sz="3600" b="1">
              <a:solidFill>
                <a:srgbClr val="FF0000"/>
              </a:solidFill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pt-BR" altLang="pt-BR" sz="3600" b="1">
                <a:solidFill>
                  <a:srgbClr val="FF0000"/>
                </a:solidFill>
              </a:rPr>
              <a:t>					</a:t>
            </a:r>
            <a:endParaRPr lang="en-US" altLang="pt-BR" sz="3600" b="1">
              <a:solidFill>
                <a:srgbClr val="FF0000"/>
              </a:solidFill>
            </a:endParaRPr>
          </a:p>
        </p:txBody>
      </p:sp>
      <p:pic>
        <p:nvPicPr>
          <p:cNvPr id="117767" name="Imagem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63738"/>
            <a:ext cx="9869488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5604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tângulo 2"/>
          <p:cNvSpPr>
            <a:spLocks noChangeArrowheads="1"/>
          </p:cNvSpPr>
          <p:nvPr/>
        </p:nvSpPr>
        <p:spPr bwMode="auto">
          <a:xfrm>
            <a:off x="2333625" y="1139825"/>
            <a:ext cx="828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/>
            <a:r>
              <a:rPr lang="pt-BR" altLang="pt-BR" sz="3600" b="1"/>
              <a:t>ESPÉCIES DE PRISÃO - Reflexos</a:t>
            </a: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2568575" y="2011363"/>
            <a:ext cx="79914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pt-BR" b="1">
              <a:latin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pt-BR" sz="2500" b="1"/>
              <a:t>Flagrante delito;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>
              <a:buFontTx/>
              <a:buAutoNum type="arabicParenR"/>
            </a:pPr>
            <a:r>
              <a:rPr lang="pt-BR" sz="2500" b="1"/>
              <a:t>Temporária (Lei 7960/89);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>
              <a:buFontTx/>
              <a:buAutoNum type="arabicParenR"/>
            </a:pPr>
            <a:r>
              <a:rPr lang="pt-BR" sz="2500" b="1"/>
              <a:t>Preventiva;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>
              <a:buFontTx/>
              <a:buAutoNum type="arabicParenR"/>
            </a:pPr>
            <a:r>
              <a:rPr lang="pt-BR" sz="2500" b="1"/>
              <a:t>Pronúncia (STF, HC 101.244);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>
              <a:buFontTx/>
              <a:buAutoNum type="arabicParenR"/>
            </a:pPr>
            <a:r>
              <a:rPr lang="pt-BR" sz="2500" b="1"/>
              <a:t>Sentença condenatória recorrível (CPP, art. 283).</a:t>
            </a:r>
          </a:p>
          <a:p>
            <a:pPr marL="342900" indent="-342900">
              <a:buFontTx/>
              <a:buAutoNum type="arabicParenR"/>
            </a:pPr>
            <a:endParaRPr lang="pt-BR" sz="2500" b="1"/>
          </a:p>
          <a:p>
            <a:pPr marL="342900" indent="-342900" algn="ctr" eaLnBrk="0" hangingPunct="0">
              <a:spcBef>
                <a:spcPct val="50000"/>
              </a:spcBef>
            </a:pPr>
            <a:r>
              <a:rPr lang="pt-PT" sz="2000" b="1" i="1"/>
              <a:t> </a:t>
            </a:r>
            <a:endParaRPr lang="pt-BR" sz="2000" b="1" i="1"/>
          </a:p>
          <a:p>
            <a:pPr marL="342900" indent="-342900" algn="ctr" eaLnBrk="0" hangingPunct="0">
              <a:spcBef>
                <a:spcPct val="50000"/>
              </a:spcBef>
            </a:pPr>
            <a:endParaRPr lang="pt-BR" sz="2000" b="1" i="1"/>
          </a:p>
          <a:p>
            <a:pPr marL="342900" indent="-342900" algn="ctr" eaLnBrk="0" hangingPunct="0">
              <a:spcBef>
                <a:spcPct val="50000"/>
              </a:spcBef>
            </a:pPr>
            <a:endParaRPr lang="pt-BR" sz="3200" b="1" i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765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2600325" y="2362200"/>
            <a:ext cx="75612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altLang="pt-BR" sz="3000" b="1">
              <a:solidFill>
                <a:srgbClr val="FFFFFF"/>
              </a:solidFill>
              <a:latin typeface="Centaur" pitchFamily="18" charset="0"/>
            </a:endParaRPr>
          </a:p>
          <a:p>
            <a:pPr algn="ctr"/>
            <a:r>
              <a:rPr lang="pt-BR" altLang="pt-BR" sz="3600" b="1"/>
              <a:t>O DANO CAUSADO: UMA ANÁLISE CRÍTICA</a:t>
            </a:r>
            <a:r>
              <a:rPr lang="pt-PT" altLang="pt-BR" sz="2000" b="1"/>
              <a:t> </a:t>
            </a:r>
            <a:endParaRPr lang="pt-BR" altLang="pt-BR" sz="2000" b="1"/>
          </a:p>
          <a:p>
            <a:pPr algn="ctr">
              <a:spcBef>
                <a:spcPct val="50000"/>
              </a:spcBef>
            </a:pPr>
            <a:endParaRPr lang="pt-BR" altLang="pt-BR" sz="2000" b="1"/>
          </a:p>
          <a:p>
            <a:pPr algn="ctr">
              <a:spcBef>
                <a:spcPct val="50000"/>
              </a:spcBef>
            </a:pPr>
            <a:endParaRPr lang="pt-BR" altLang="pt-BR" sz="3200" b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9700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tângulo 3"/>
          <p:cNvSpPr>
            <a:spLocks noChangeArrowheads="1"/>
          </p:cNvSpPr>
          <p:nvPr/>
        </p:nvSpPr>
        <p:spPr bwMode="auto">
          <a:xfrm>
            <a:off x="2816225" y="1500188"/>
            <a:ext cx="7129463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600" b="1"/>
              <a:t>O painel Sonegômetro, criado pelo SINPROFAZ – Sindicato Nacional dos Procuradores da Fazenda Nacional, escancarou em 2013 o rombo de R$ 415 bilhões nas contas da União, causado pela </a:t>
            </a:r>
            <a:r>
              <a:rPr lang="pt-BR" altLang="pt-BR" sz="2600" b="1" u="sng"/>
              <a:t>sonegação fiscal</a:t>
            </a:r>
            <a:r>
              <a:rPr lang="pt-BR" altLang="pt-BR" sz="2600" b="1"/>
              <a:t>. O número representa mais de 10% do PIB nacional.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pt-BR" altLang="pt-BR" sz="2600" b="1"/>
          </a:p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200" b="1"/>
              <a:t>Fonte: Sonegação no Brasil – Uma estimativa do desvio da arrecadação – PLUTARCO, Hugo Mendes (2013).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753035"/>
          </a:xfrm>
          <a:prstGeom prst="rect">
            <a:avLst/>
          </a:prstGeom>
          <a:solidFill>
            <a:srgbClr val="886905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174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463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cid:image001.jpg@01D270B2.A81454C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6475" y="5981700"/>
            <a:ext cx="2182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tângulo 3"/>
          <p:cNvSpPr>
            <a:spLocks noChangeArrowheads="1"/>
          </p:cNvSpPr>
          <p:nvPr/>
        </p:nvSpPr>
        <p:spPr bwMode="auto">
          <a:xfrm>
            <a:off x="3176588" y="2419350"/>
            <a:ext cx="71294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600" b="1" u="sng"/>
              <a:t>Somados aos outros 10% gerados diretamente pela corrupção pública</a:t>
            </a:r>
            <a:r>
              <a:rPr lang="pt-BR" altLang="pt-BR" sz="2600" b="1"/>
              <a:t>, beira à casa do TRILHÃO de reais que deveria ser revertido para benefício do povo brasileiro, a cada 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1226</Words>
  <Application>Microsoft Office PowerPoint</Application>
  <PresentationFormat>Personalizar</PresentationFormat>
  <Paragraphs>127</Paragraphs>
  <Slides>51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Modelo de design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8" baseType="lpstr">
      <vt:lpstr>Arial</vt:lpstr>
      <vt:lpstr>Calibri Light</vt:lpstr>
      <vt:lpstr>Calibri</vt:lpstr>
      <vt:lpstr>Centaur</vt:lpstr>
      <vt:lpstr>Times New Roman</vt:lpstr>
      <vt:lpstr>Wingdings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davidson</dc:creator>
  <cp:lastModifiedBy>marcelo.mef</cp:lastModifiedBy>
  <cp:revision>42</cp:revision>
  <dcterms:created xsi:type="dcterms:W3CDTF">2017-08-11T14:46:06Z</dcterms:created>
  <dcterms:modified xsi:type="dcterms:W3CDTF">2017-08-30T13:48:37Z</dcterms:modified>
</cp:coreProperties>
</file>