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5" r:id="rId5"/>
    <p:sldId id="276" r:id="rId6"/>
    <p:sldId id="260" r:id="rId7"/>
    <p:sldId id="261" r:id="rId8"/>
    <p:sldId id="274" r:id="rId9"/>
    <p:sldId id="262" r:id="rId10"/>
    <p:sldId id="264" r:id="rId11"/>
    <p:sldId id="278" r:id="rId12"/>
    <p:sldId id="259" r:id="rId13"/>
    <p:sldId id="265" r:id="rId14"/>
    <p:sldId id="268" r:id="rId15"/>
    <p:sldId id="266" r:id="rId16"/>
    <p:sldId id="269" r:id="rId17"/>
    <p:sldId id="270" r:id="rId18"/>
    <p:sldId id="271" r:id="rId19"/>
    <p:sldId id="273" r:id="rId20"/>
    <p:sldId id="272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C13E3-B415-4C93-8D77-0CC67FC9A563}" type="datetimeFigureOut">
              <a:rPr lang="pt-BR" smtClean="0"/>
              <a:pPr/>
              <a:t>01/09/2016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5487F-7C4F-4BC9-8B14-7CA2A0EFA0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05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884CEBB-CA4C-4062-B36B-2BEB30C61FD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884CEBB-CA4C-4062-B36B-2BEB30C61FD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72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884CEBB-CA4C-4062-B36B-2BEB30C61FD8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87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884CEBB-CA4C-4062-B36B-2BEB30C61FD8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157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884CEBB-CA4C-4062-B36B-2BEB30C61FD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503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884CEBB-CA4C-4062-B36B-2BEB30C61FD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296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884CEBB-CA4C-4062-B36B-2BEB30C61FD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38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3489B2-A8BC-4ADA-87B1-906E42C78C0B}" type="slidenum">
              <a:rPr lang="en-GB"/>
              <a:pPr/>
              <a:t>10</a:t>
            </a:fld>
            <a:endParaRPr lang="en-GB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536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884CEBB-CA4C-4062-B36B-2BEB30C61FD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988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884CEBB-CA4C-4062-B36B-2BEB30C61FD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783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884CEBB-CA4C-4062-B36B-2BEB30C61FD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17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884CEBB-CA4C-4062-B36B-2BEB30C61FD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69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3D53-F7C5-49B6-81D8-187C5B5F4F15}" type="datetimeFigureOut">
              <a:rPr lang="pt-BR" smtClean="0"/>
              <a:pPr/>
              <a:t>01/09/2016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CAC2-7059-41C3-A593-B1545436B0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70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3D53-F7C5-49B6-81D8-187C5B5F4F15}" type="datetimeFigureOut">
              <a:rPr lang="pt-BR" smtClean="0"/>
              <a:pPr/>
              <a:t>01/09/2016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CAC2-7059-41C3-A593-B1545436B0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11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3D53-F7C5-49B6-81D8-187C5B5F4F15}" type="datetimeFigureOut">
              <a:rPr lang="pt-BR" smtClean="0"/>
              <a:pPr/>
              <a:t>01/09/2016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CAC2-7059-41C3-A593-B1545436B0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861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35360" y="291197"/>
            <a:ext cx="9833440" cy="48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3" tIns="45667" rIns="91333" bIns="456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43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35360" y="291197"/>
            <a:ext cx="9833440" cy="48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3" tIns="45667" rIns="91333" bIns="456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74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35360" y="291197"/>
            <a:ext cx="9833440" cy="48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3" tIns="45667" rIns="91333" bIns="456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5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35360" y="291197"/>
            <a:ext cx="9833440" cy="48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3" tIns="45667" rIns="91333" bIns="456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9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3D53-F7C5-49B6-81D8-187C5B5F4F15}" type="datetimeFigureOut">
              <a:rPr lang="pt-BR" smtClean="0"/>
              <a:pPr/>
              <a:t>01/09/2016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CAC2-7059-41C3-A593-B1545436B0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38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3D53-F7C5-49B6-81D8-187C5B5F4F15}" type="datetimeFigureOut">
              <a:rPr lang="pt-BR" smtClean="0"/>
              <a:pPr/>
              <a:t>01/09/2016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CAC2-7059-41C3-A593-B1545436B0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47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3D53-F7C5-49B6-81D8-187C5B5F4F15}" type="datetimeFigureOut">
              <a:rPr lang="pt-BR" smtClean="0"/>
              <a:pPr/>
              <a:t>01/09/2016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CAC2-7059-41C3-A593-B1545436B0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99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3D53-F7C5-49B6-81D8-187C5B5F4F15}" type="datetimeFigureOut">
              <a:rPr lang="pt-BR" smtClean="0"/>
              <a:pPr/>
              <a:t>01/09/2016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CAC2-7059-41C3-A593-B1545436B0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85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3D53-F7C5-49B6-81D8-187C5B5F4F15}" type="datetimeFigureOut">
              <a:rPr lang="pt-BR" smtClean="0"/>
              <a:pPr/>
              <a:t>01/09/2016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CAC2-7059-41C3-A593-B1545436B0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1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3D53-F7C5-49B6-81D8-187C5B5F4F15}" type="datetimeFigureOut">
              <a:rPr lang="pt-BR" smtClean="0"/>
              <a:pPr/>
              <a:t>01/09/2016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CAC2-7059-41C3-A593-B1545436B0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87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3D53-F7C5-49B6-81D8-187C5B5F4F15}" type="datetimeFigureOut">
              <a:rPr lang="pt-BR" smtClean="0"/>
              <a:pPr/>
              <a:t>01/09/2016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CAC2-7059-41C3-A593-B1545436B0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17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3D53-F7C5-49B6-81D8-187C5B5F4F15}" type="datetimeFigureOut">
              <a:rPr lang="pt-BR" smtClean="0"/>
              <a:pPr/>
              <a:t>01/09/2016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CAC2-7059-41C3-A593-B1545436B0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95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C3D53-F7C5-49B6-81D8-187C5B5F4F15}" type="datetimeFigureOut">
              <a:rPr lang="pt-BR" smtClean="0"/>
              <a:pPr/>
              <a:t>01/09/2016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CCAC2-7059-41C3-A593-B1545436B0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6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hyperlink" Target="AUTOAVALIA&#199;&#195;O%202016-%20PV-%20MENTORES.docx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15.xml"/><Relationship Id="rId5" Type="http://schemas.openxmlformats.org/officeDocument/2006/relationships/image" Target="../media/image25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nivihNqbXk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7oUUTuOx3eU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NOVOS DESAFIOS DA DOCÊNCIA: RUPTURA, COMPROMISSO, INOVAÇÃO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Dr. Edson Florentino José</a:t>
            </a:r>
          </a:p>
        </p:txBody>
      </p:sp>
    </p:spTree>
    <p:extLst>
      <p:ext uri="{BB962C8B-B14F-4D97-AF65-F5344CB8AC3E}">
        <p14:creationId xmlns:p14="http://schemas.microsoft.com/office/powerpoint/2010/main" val="377346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3.bp.blogspot.com/-l726MeVQXro/UboD7Kzp_7I/AAAAAAAAAOg/0zMHU_6Mrik/s1600/alice+perdi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422" y="778653"/>
            <a:ext cx="5547360" cy="5904656"/>
          </a:xfrm>
          <a:prstGeom prst="rect">
            <a:avLst/>
          </a:prstGeom>
          <a:noFill/>
        </p:spPr>
      </p:pic>
      <p:pic>
        <p:nvPicPr>
          <p:cNvPr id="27654" name="Picture 6" descr="http://lideraca.files.wordpress.com/2013/05/64fa2-cheshire-cat-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84" y="778653"/>
            <a:ext cx="5220072" cy="5927918"/>
          </a:xfrm>
          <a:prstGeom prst="rect">
            <a:avLst/>
          </a:prstGeom>
          <a:noFill/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200" dirty="0"/>
              <a:t>E NA ESCOLA?  QUAL O CAMINHO?</a:t>
            </a:r>
          </a:p>
        </p:txBody>
      </p:sp>
    </p:spTree>
    <p:extLst>
      <p:ext uri="{BB962C8B-B14F-4D97-AF65-F5344CB8AC3E}">
        <p14:creationId xmlns:p14="http://schemas.microsoft.com/office/powerpoint/2010/main" val="916506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INOVAÇÃO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169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Formas do pensar – Formas do aprender: a escola como organização </a:t>
            </a:r>
            <a:r>
              <a:rPr lang="pt-BR" dirty="0" err="1"/>
              <a:t>aprendente</a:t>
            </a:r>
            <a:endParaRPr lang="pt-BR" dirty="0"/>
          </a:p>
        </p:txBody>
      </p:sp>
      <p:sp>
        <p:nvSpPr>
          <p:cNvPr id="1030" name="AutoShape 6" descr="data:image/png;base64,iVBORw0KGgoAAAANSUhEUgAAAIEAAACsCAMAAABrTD+KAAAAhFBMVEX///8AAADd3d3z8/P6+vrv7+/Hx8djY2P29vby8vKAgIChoaHg4OClpaVpaWnExMTo6OjX19fOzs62trawsLCZmZnf39+Li4u9vb1KSkpvb291dXUzMzOHh4cqKipVVVWTk5MdHR0RERFZWVk6Ojp8fHwkJCRBQUENDQ1FRUUYGBhOTk7kxNs+AAAIUElEQVR4nO2cCZOqvBKG0ywKg0jCMiBuOC6j4///fzcIgoRAQsR76qvirTozijF5SDqdToc5CE2aNGnSf0mG67rBvwTI1l6SzBD6+kftzwLdLF7pR3HpzWlTKBqndfL9CwhbcoWx5gLAZZ7rjvzbTfP195r3neiwBxcluL7m2V2l3fAAsHSiWX1pmzmu7asDONjzcOY0L5Ku/ljD2fdnJnNV84zoaCgC7NL8J21QqoI1rDs+Maz9ZkcUAPbL8oWZvVzF7E0WsrJ7b2VEg0IuIUSySzS+KWv8m1lUgx1EXuvTMMoypxSl+HJnrSJtYeAaEHa5pc8IRdT+9/Ql8bT6+v4xLY7JC7ZPRQ12LgKw5kVXmdXgGrksxLXDVNtdfEvXG9MkL2nruVqzx7KM+W4rQMiKX+bTGFCYj+KJV5R8AXAudxnmkwL6EULEEqDEdR2eDVEntA051wUy1v0IuzYBX7MlaL7SfDfSXoSVmMCy3MPptAP+9JTRfNX92f55V10EBjXo5Xyh3LhQ8+eCYnEJZk4Ma/68HJ3gzrNo8gewVvX1Qwlwuw8MgMOudXV0gk47wP71utbY8h51et7rGv620uei0CJIgOP3kZvQf24kcnMDtHw6OZbA3DmtwpUwXUqc75EQDmnZYtq8ToDGjFSPN5KxG5V2ATjag0bpen8U981bw+GQcpUHfzabOUtftMrqSVK+Cs/ndD5k/oTwmO6JCY1pvwJGCf/rT9nuhg3wM8FXaoSfYkDd10UnvLIEIgSkw625bPlwlxsNjdY9c9CGQBVdmGGr/QJB7+1dcm4MpLE7bfojuprVIynKglM1+XntU1ko6jUH8xe4+z1xEE+uZ0j1pZMW88+LOggMvOmvDCcQxzF7dSuxjfjLqzfRvXDBWQcAIEsTTUu8iGHDMMj4jf0JwKTzb/MY5m0XwcN5LcS7s90VBnsrfAfANAhb9wL8eRgZv3SoAkG44MegSYx+QzS4/z1CHkx9dQJQrTDSM3xeuYLgFAUQC+JTVjYmxV12zYNSdLqYBnXY+bTr3QgsqAYRUGkr6oXcli9k9LCUfGNGlxEsvMt0YHQTCFrPVZT049gJPhE7eZ0TsVJWlYW0Z/mupA00yJm4E54IBvWAWVc9X1V07sEwc5AgkFt4j6uq2HoQggQBpJ3JnVfBsip2HZsAWtErT1GdE5BJIQwjOEhVJbMeqRKAaI9bKOZt9Eci4ATxPHFTEOMQgFwSYfNBAtG69HmCZSNQ0TomR80pmyuWJ2gG9m7m8GPiKroesM+UJWgGpIaX8TLxhsp89CQJWK9k2RKHAVIiO0mCVhyIt/Jj3Y9wkSNoheRIi1rJnoVKkhtpiRxC+5sY2Py0nSklwEz4USNARmuL1r/F6lbXlklEgL5bx2N7teVJHKoB4xFKkYy9cvxRIoifrfR5B97NkVZEhkEmlmxrXraiDxwFFLYSv4biCVyJYA8lCFoE5q9aMtosWjHz8QjWPIC2P8jV7gOdazBiGeR7k/cBIoQgbj6FvxzqN7bTdclYgqefzeZSvCosc7P5qwE6j8ZfYgK7IHDzs2RlCr9CmNOpfq4Auo/Ft7VXyh47hm8a0pnqSeDnHYXz3LnlBNkhJ0i7v/JIh/l0Vvp1s4n68UAVa5o2WtyAaATlBJce+w5zhMx7niHq2TsE0eu93s9o+Ut/3+j6va8vz23OomzQa6UFamf6Y6ZsjczZQuHe8L3hC3iZEj9+WpD/5oMUHBMODbxv+ILot520yr69klI2rztAR8OHRtxhcmbmEc3feBKhksHZIpsZoKBpVriVbzYu8LPLZyIO33s6RGtvSww4mQbjZu0V2wcpHIoe2K4VA5RSC44RhQtksY4+YQ09dcshUFuY+wlQfozNVBwwBEnVJ++eAnUQ6OzWnSXIJHfW6gSNPCaxWYII3hv8oQRfCxQ2CKK/xx4x2AYoiOOtlcVxrGoPUgTxBemNkGBXvEvh75gv5rfHUrpSG5h26F0QNOzAZYIi6/I4CMLLZjyj5hfMjLuq66fG5fCv8el6i5Zx0t5wSKXfWgq5KxrrD1472N6eYm5UqUhgcTfDLY9Ua37itq5O0CGtM+gzOwFGIxAEnJvRCUImGCsfHk26zlZuoxMwSfGw7AKdH/l6p/ZB8aijQM71a4NlsDTc3fpIBLPs5Y25b34YnvvbH4WgEXUZzfyQI2p/BALSu7iIjufeIXjGGCuXqSKsI3YtFQMoEyTXMLc5P0zWrCcMyonReU4/BgFZ0+l1PJ+/Ck/DIBS7GZkTSmWCn0OzEiY6K3IYhuCQWJmAEPLNVrJv7h+KHTwm/ugEieu63KxJI0YmIdxzjymV+BtIsO+s5WRu1w8t58s8+xwiO+1ZCpQJjt3VFEnvH/At3bIMunsTuGIlAuEJx/EsXVSNoN/BO65TL9hyJjiUYN5bTcMjpN0Go0wwC7768/qN9WhI+0NGoa+Wly6w/N9PEESO0+vk622HK4wHVAiifhuglVSBkUQ8oEAgXOJs+aIqBDPhbdUx0qBZKE3AXwhe9UwKJFHvM1uqBEIbgPPzuZalqKQKAdn1BPqF6j2KTEg2mCD/8yCBKleAB3lCaQLSvectVRV11QBEBOJqnyXvQlYFglj8dXj4Q1PFD8gQ4INMDWvRc4vqBNIPHMj11XACuR54X10EhtQ5/wcJsMSW87ME4tXgwwQLqUdOyKCYeAiBiWWe/LkStPgMgRlIOfidrxaQSBBYcpFefog8BgCHAMs9dmShSHZnOJRAE38pV/53gf+YQBg5fJpg8L5gdILRNBFMBBPBRDARTAQTwUQwEUwEE8FEMBEMITC0/68+/J+6TJo06b+o/wFfEXcC5PRnUAAAAABJRU5ErkJggg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Picture 4" descr="Resultado de imagem para es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94" y="1651486"/>
            <a:ext cx="5642411" cy="47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729840" y="6471083"/>
            <a:ext cx="4187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Drawing</a:t>
            </a:r>
            <a:r>
              <a:rPr lang="pt-BR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Hands</a:t>
            </a:r>
            <a:r>
              <a:rPr lang="pt-BR" b="1" i="1" dirty="0">
                <a:solidFill>
                  <a:srgbClr val="000000"/>
                </a:solidFill>
                <a:latin typeface="Calibri" panose="020F0502020204030204" pitchFamily="34" charset="0"/>
              </a:rPr>
              <a:t>  -  </a:t>
            </a:r>
            <a:r>
              <a:rPr lang="pt-BR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Maurits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Cornelis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Escher</a:t>
            </a:r>
            <a:endParaRPr lang="pt-B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2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8240" y="-56802"/>
            <a:ext cx="10515600" cy="1325563"/>
          </a:xfrm>
        </p:spPr>
        <p:txBody>
          <a:bodyPr/>
          <a:lstStyle/>
          <a:p>
            <a:r>
              <a:rPr lang="pt-BR" dirty="0"/>
              <a:t>DESENVOLVIMENTO E APRENDIZAGEM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6D9F1"/>
              </a:clrFrom>
              <a:clrTo>
                <a:srgbClr val="C6D9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1625" y="1268761"/>
            <a:ext cx="6618287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3719736" y="908721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ABORDAGEM INTERACIONISTA</a:t>
            </a:r>
          </a:p>
        </p:txBody>
      </p:sp>
      <p:sp>
        <p:nvSpPr>
          <p:cNvPr id="5" name="Retângulo 4"/>
          <p:cNvSpPr/>
          <p:nvPr/>
        </p:nvSpPr>
        <p:spPr>
          <a:xfrm>
            <a:off x="4403812" y="4641921"/>
            <a:ext cx="3312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/>
              <a:t>S                      O</a:t>
            </a:r>
            <a:endParaRPr lang="pt-BR" sz="4000" dirty="0"/>
          </a:p>
        </p:txBody>
      </p:sp>
      <p:sp>
        <p:nvSpPr>
          <p:cNvPr id="6" name="Seta em curva para baixo 5"/>
          <p:cNvSpPr/>
          <p:nvPr/>
        </p:nvSpPr>
        <p:spPr>
          <a:xfrm>
            <a:off x="4583832" y="3789040"/>
            <a:ext cx="3024336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 em curva para cima 6"/>
          <p:cNvSpPr/>
          <p:nvPr/>
        </p:nvSpPr>
        <p:spPr>
          <a:xfrm flipH="1">
            <a:off x="4367808" y="5229200"/>
            <a:ext cx="3240360" cy="1008112"/>
          </a:xfrm>
          <a:prstGeom prst="curvedUpArrow">
            <a:avLst>
              <a:gd name="adj1" fmla="val 25000"/>
              <a:gd name="adj2" fmla="val 50000"/>
              <a:gd name="adj3" fmla="val 178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03912" y="414908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AÇÃO</a:t>
            </a:r>
          </a:p>
          <a:p>
            <a:pPr algn="ctr"/>
            <a:r>
              <a:rPr lang="pt-BR" sz="1400" b="1" dirty="0"/>
              <a:t>assimilação</a:t>
            </a:r>
          </a:p>
          <a:p>
            <a:pPr algn="ctr"/>
            <a:endParaRPr lang="pt-BR" sz="2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231904" y="5445225"/>
            <a:ext cx="16561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REFLEXÃO</a:t>
            </a:r>
          </a:p>
          <a:p>
            <a:pPr algn="ctr"/>
            <a:r>
              <a:rPr lang="pt-BR" sz="1400" b="1" dirty="0"/>
              <a:t>acomodação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524000" y="6508032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Teoria da </a:t>
            </a:r>
            <a:r>
              <a:rPr lang="pt-BR" b="1" dirty="0" err="1"/>
              <a:t>Modificabilidade</a:t>
            </a:r>
            <a:r>
              <a:rPr lang="pt-BR" b="1" dirty="0"/>
              <a:t> Cognitiva Estrutural de </a:t>
            </a:r>
            <a:r>
              <a:rPr lang="pt-BR" b="1" dirty="0" err="1"/>
              <a:t>Reuven</a:t>
            </a:r>
            <a:r>
              <a:rPr lang="pt-BR" b="1" dirty="0"/>
              <a:t> </a:t>
            </a:r>
            <a:r>
              <a:rPr lang="pt-BR" b="1" dirty="0" err="1"/>
              <a:t>Feuerstein</a:t>
            </a:r>
            <a:r>
              <a:rPr lang="pt-B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024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908721"/>
            <a:ext cx="2736304" cy="84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833" y="836712"/>
            <a:ext cx="2767299" cy="109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916833"/>
            <a:ext cx="2915816" cy="104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3833" y="1916832"/>
            <a:ext cx="3047781" cy="115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068960"/>
            <a:ext cx="2771800" cy="96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3833" y="3068960"/>
            <a:ext cx="2909689" cy="97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4221088"/>
            <a:ext cx="2771800" cy="110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83832" y="4149080"/>
            <a:ext cx="2832800" cy="126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5575301"/>
            <a:ext cx="2843808" cy="110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83833" y="5517232"/>
            <a:ext cx="3134925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52185" y="836712"/>
            <a:ext cx="270544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80176" y="4005064"/>
            <a:ext cx="269635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15672" y="2708921"/>
            <a:ext cx="2952328" cy="8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DESAFIOS DA MEDIAÇÃO DOCENTE</a:t>
            </a:r>
          </a:p>
        </p:txBody>
      </p:sp>
    </p:spTree>
    <p:extLst>
      <p:ext uri="{BB962C8B-B14F-4D97-AF65-F5344CB8AC3E}">
        <p14:creationId xmlns:p14="http://schemas.microsoft.com/office/powerpoint/2010/main" val="251362805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trela de 4 pontas 15"/>
          <p:cNvSpPr/>
          <p:nvPr/>
        </p:nvSpPr>
        <p:spPr>
          <a:xfrm>
            <a:off x="4295800" y="1700808"/>
            <a:ext cx="3600400" cy="3600400"/>
          </a:xfrm>
          <a:prstGeom prst="star4">
            <a:avLst>
              <a:gd name="adj" fmla="val 248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5840" y="764705"/>
            <a:ext cx="2736304" cy="84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0702" y="2708920"/>
            <a:ext cx="2767299" cy="109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9856" y="5373217"/>
            <a:ext cx="2915816" cy="104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780929"/>
            <a:ext cx="2843808" cy="110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2351584" y="2780929"/>
            <a:ext cx="7375080" cy="106351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dirty="0"/>
              <a:t> </a:t>
            </a:r>
            <a:r>
              <a:rPr lang="pt-BR" sz="2000" b="1" dirty="0"/>
              <a:t>AS  4</a:t>
            </a:r>
            <a:br>
              <a:rPr lang="pt-BR" sz="2000" b="1" dirty="0"/>
            </a:br>
            <a:r>
              <a:rPr lang="pt-BR" sz="2000" b="1" dirty="0"/>
              <a:t>ATITUDES </a:t>
            </a:r>
            <a:br>
              <a:rPr lang="pt-BR" sz="2000" b="1" dirty="0"/>
            </a:br>
            <a:r>
              <a:rPr lang="pt-BR" sz="2000" b="1" dirty="0"/>
              <a:t>UNIVERSAIS  DA </a:t>
            </a:r>
            <a:br>
              <a:rPr lang="pt-BR" sz="2000" b="1" dirty="0"/>
            </a:br>
            <a:r>
              <a:rPr lang="pt-BR" sz="2000" b="1" dirty="0"/>
              <a:t>MEDIAÇÃO</a:t>
            </a:r>
          </a:p>
        </p:txBody>
      </p:sp>
      <p:sp>
        <p:nvSpPr>
          <p:cNvPr id="2" name="CaixaDeTexto 1">
            <a:hlinkClick r:id="rId6" action="ppaction://hlinksldjump"/>
          </p:cNvPr>
          <p:cNvSpPr txBox="1"/>
          <p:nvPr/>
        </p:nvSpPr>
        <p:spPr>
          <a:xfrm flipH="1">
            <a:off x="9991577" y="6419108"/>
            <a:ext cx="123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961120" y="5669280"/>
            <a:ext cx="323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7" action="ppaction://hlinkfile"/>
              </a:rPr>
              <a:t>AUTOAVALIAÇÃO 2016- PV- MENTORES.docx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963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501705" y="562037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chemeClr val="accent1"/>
                </a:solidFill>
              </a:rPr>
              <a:t>O  desenvolvimento das habilidades</a:t>
            </a:r>
            <a:br>
              <a:rPr lang="pt-BR" sz="3600" b="1" dirty="0">
                <a:solidFill>
                  <a:schemeClr val="accent1"/>
                </a:solidFill>
              </a:rPr>
            </a:br>
            <a:r>
              <a:rPr lang="pt-BR" sz="3600" b="1" dirty="0">
                <a:solidFill>
                  <a:schemeClr val="accent1"/>
                </a:solidFill>
              </a:rPr>
              <a:t>socioemocionais como caminho para</a:t>
            </a:r>
            <a:br>
              <a:rPr lang="pt-BR" sz="3600" b="1" dirty="0">
                <a:solidFill>
                  <a:schemeClr val="accent1"/>
                </a:solidFill>
              </a:rPr>
            </a:br>
            <a:r>
              <a:rPr lang="pt-BR" sz="3600" b="1" dirty="0">
                <a:solidFill>
                  <a:schemeClr val="accent1"/>
                </a:solidFill>
              </a:rPr>
              <a:t>a aprendizagem e o sucesso</a:t>
            </a:r>
          </a:p>
        </p:txBody>
      </p:sp>
      <p:pic>
        <p:nvPicPr>
          <p:cNvPr id="5122" name="Picture 2" descr="http://radioboanova.com.br/wp-content/uploads/2014/06/corao-e-creb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3224" y="2466430"/>
            <a:ext cx="5829300" cy="3701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1077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Os “Big Five”: cinco grande domínios dos traços de personalidade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1980815" y="1439953"/>
            <a:ext cx="3657600" cy="504056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dirty="0"/>
              <a:t>penness: 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dirty="0"/>
              <a:t>onscientiousness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dirty="0"/>
              <a:t>xtraversion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greeableness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dirty="0"/>
              <a:t>euroticism</a:t>
            </a:r>
          </a:p>
          <a:p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5638414" y="1690687"/>
            <a:ext cx="5559469" cy="4789825"/>
          </a:xfrm>
        </p:spPr>
        <p:txBody>
          <a:bodyPr>
            <a:normAutofit/>
          </a:bodyPr>
          <a:lstStyle/>
          <a:p>
            <a:r>
              <a:rPr lang="pt-BR" sz="1800" b="1" dirty="0"/>
              <a:t>Abertura a experiências =&gt; </a:t>
            </a:r>
            <a:r>
              <a:rPr lang="pt-BR" sz="1800" b="1" i="1" dirty="0"/>
              <a:t>estar disposto e interessado pelas experiência</a:t>
            </a:r>
            <a:r>
              <a:rPr lang="pt-BR" sz="1800" i="1" dirty="0"/>
              <a:t>s - Curiosidade, imaginação, criatividade, prazer pelo </a:t>
            </a:r>
            <a:r>
              <a:rPr lang="pt-BR" sz="1800" dirty="0"/>
              <a:t>aprender…</a:t>
            </a:r>
          </a:p>
          <a:p>
            <a:r>
              <a:rPr lang="pt-BR" sz="1800" b="1" dirty="0"/>
              <a:t>Consciência =&gt; </a:t>
            </a:r>
            <a:r>
              <a:rPr lang="pt-BR" sz="1800" b="1" i="1" dirty="0"/>
              <a:t>ser organizado, esforçado e responsável pela própria</a:t>
            </a:r>
            <a:r>
              <a:rPr lang="pt-BR" sz="1800" i="1" dirty="0"/>
              <a:t> aprendizagem - perseverança, autonomia, autorregulação, controle da </a:t>
            </a:r>
            <a:r>
              <a:rPr lang="pt-BR" sz="1800" dirty="0"/>
              <a:t>impulsividade…</a:t>
            </a:r>
          </a:p>
          <a:p>
            <a:r>
              <a:rPr lang="pt-BR" sz="1800" b="1" dirty="0"/>
              <a:t>Extroversão =&gt; </a:t>
            </a:r>
            <a:r>
              <a:rPr lang="pt-BR" sz="1800" b="1" i="1" dirty="0"/>
              <a:t>orientar os interesses e energia para o mundo exterior </a:t>
            </a:r>
            <a:r>
              <a:rPr lang="pt-BR" sz="1800" dirty="0"/>
              <a:t>- </a:t>
            </a:r>
            <a:r>
              <a:rPr lang="pt-BR" sz="1800" i="1" dirty="0"/>
              <a:t>autoconfiança, sociabilidade, entusiasmo…</a:t>
            </a:r>
          </a:p>
          <a:p>
            <a:r>
              <a:rPr lang="pt-BR" sz="1800" b="1" dirty="0" err="1"/>
              <a:t>Cooperatividade</a:t>
            </a:r>
            <a:r>
              <a:rPr lang="pt-BR" sz="1800" b="1" dirty="0"/>
              <a:t> =&gt; </a:t>
            </a:r>
            <a:r>
              <a:rPr lang="pt-BR" sz="1800" b="1" i="1" dirty="0"/>
              <a:t>atuar em grupo de forma cooperativa e colaborativa</a:t>
            </a:r>
            <a:r>
              <a:rPr lang="pt-BR" sz="1800" i="1" dirty="0"/>
              <a:t> - tolerância, simpatia, altruísmo…</a:t>
            </a:r>
          </a:p>
          <a:p>
            <a:r>
              <a:rPr lang="pt-BR" sz="1800" b="1" dirty="0"/>
              <a:t>Estabilidade emocional =&gt; </a:t>
            </a:r>
            <a:r>
              <a:rPr lang="pt-BR" sz="1800" b="1" i="1" dirty="0"/>
              <a:t>demonstrar previsibilidade e consistência nas reações emocionais </a:t>
            </a:r>
            <a:r>
              <a:rPr lang="pt-BR" sz="1800" i="1" dirty="0"/>
              <a:t>- autocontrole, calma, </a:t>
            </a:r>
            <a:r>
              <a:rPr lang="pt-BR" sz="1800" i="1" dirty="0" err="1"/>
              <a:t>sereninade</a:t>
            </a:r>
            <a:r>
              <a:rPr lang="pt-BR" sz="1800" i="1" dirty="0"/>
              <a:t>…</a:t>
            </a:r>
          </a:p>
          <a:p>
            <a:endParaRPr lang="pt-BR" sz="1800" dirty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021189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0563" y="-179328"/>
            <a:ext cx="10515600" cy="1325563"/>
          </a:xfrm>
        </p:spPr>
        <p:txBody>
          <a:bodyPr/>
          <a:lstStyle/>
          <a:p>
            <a:r>
              <a:rPr lang="pt-BR" b="1" dirty="0"/>
              <a:t>Hora de discutir a relação</a:t>
            </a:r>
            <a:r>
              <a:rPr lang="pt-BR" dirty="0"/>
              <a:t>!</a:t>
            </a:r>
          </a:p>
        </p:txBody>
      </p:sp>
      <p:pic>
        <p:nvPicPr>
          <p:cNvPr id="53250" name="Picture 2" descr="http://3.bp.blogspot.com/-UYZ_9HEgQvk/T4WhzJK4_BI/AAAAAAAAA_w/nei-8YrNhlg/s1600/corexcereb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9932" y="951370"/>
            <a:ext cx="9144000" cy="5612687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8055952" y="2372719"/>
            <a:ext cx="23541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Ruptura</a:t>
            </a:r>
          </a:p>
          <a:p>
            <a:r>
              <a:rPr lang="pt-BR" sz="2800" b="1" dirty="0"/>
              <a:t>Compromisso</a:t>
            </a:r>
          </a:p>
          <a:p>
            <a:r>
              <a:rPr lang="pt-BR" sz="2800" b="1" dirty="0"/>
              <a:t>Inovação</a:t>
            </a:r>
          </a:p>
        </p:txBody>
      </p:sp>
    </p:spTree>
    <p:extLst>
      <p:ext uri="{BB962C8B-B14F-4D97-AF65-F5344CB8AC3E}">
        <p14:creationId xmlns:p14="http://schemas.microsoft.com/office/powerpoint/2010/main" val="1697482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1452" y="5904206"/>
            <a:ext cx="9833440" cy="48745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/>
              <a:t>Muito Obrigado!</a:t>
            </a:r>
            <a:br>
              <a:rPr lang="pt-BR" sz="4000" dirty="0"/>
            </a:br>
            <a:r>
              <a:rPr lang="pt-BR" sz="2200" b="1" dirty="0"/>
              <a:t>edson.jose@una.br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51584" y="1916833"/>
            <a:ext cx="799288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/>
              <a:t>“</a:t>
            </a:r>
            <a:r>
              <a:rPr lang="pt-BR" sz="3600" dirty="0"/>
              <a:t>Não aprendemos de qualquer um, aprendemos daquele a quem outorgamos confiança e </a:t>
            </a:r>
          </a:p>
          <a:p>
            <a:pPr algn="ctr"/>
            <a:r>
              <a:rPr lang="pt-BR" sz="3600" dirty="0"/>
              <a:t>o direito de ensinar.”</a:t>
            </a:r>
            <a:r>
              <a:rPr lang="pt-BR" dirty="0"/>
              <a:t>(A. </a:t>
            </a:r>
            <a:r>
              <a:rPr lang="pt-BR" dirty="0" err="1"/>
              <a:t>Fernàndez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667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2.bp.blogspot.com/-z30cl3hlhhM/UAb96LL1wxI/AAAAAAAAEQ4/cQdfVT77ebc/s1600/2012educacaobrasilz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5895" y="908720"/>
            <a:ext cx="4956045" cy="4752528"/>
          </a:xfrm>
          <a:prstGeom prst="rect">
            <a:avLst/>
          </a:prstGeom>
          <a:noFill/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100" dirty="0"/>
              <a:t>Educação no Brasil: do que estamos falando?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1919536" y="2204865"/>
            <a:ext cx="3719264" cy="4281339"/>
          </a:xfrm>
        </p:spPr>
        <p:txBody>
          <a:bodyPr>
            <a:normAutofit fontScale="92500" lnSpcReduction="2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sz="1600" dirty="0"/>
          </a:p>
          <a:p>
            <a:endParaRPr lang="pt-BR" sz="1600" dirty="0"/>
          </a:p>
          <a:p>
            <a:pPr>
              <a:buNone/>
            </a:pPr>
            <a:r>
              <a:rPr lang="pt-BR" sz="1600" b="1" dirty="0"/>
              <a:t>Fonte: Indicador do Alfabetismo Funcional (</a:t>
            </a:r>
            <a:r>
              <a:rPr lang="pt-BR" sz="1600" b="1" dirty="0" err="1"/>
              <a:t>Inaf</a:t>
            </a:r>
            <a:r>
              <a:rPr lang="pt-BR" sz="1600" b="1" dirty="0"/>
              <a:t>) 2011-2012. Instituto Paulo Montenegro e  Ação Educativa.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>
          <a:xfrm>
            <a:off x="6672064" y="908720"/>
            <a:ext cx="3816424" cy="5112568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>MENOS DE 30% DOS BRASILEIROS SÃO PLENAMENTE ALFABETIZADOS</a:t>
            </a:r>
          </a:p>
          <a:p>
            <a:r>
              <a:rPr lang="pt-BR" dirty="0"/>
              <a:t>Apenas 35% das pessoas com ensino médio completo podem ser consideradas plenamente alfabetizadas</a:t>
            </a:r>
          </a:p>
          <a:p>
            <a:r>
              <a:rPr lang="pt-BR" dirty="0"/>
              <a:t> </a:t>
            </a:r>
            <a:r>
              <a:rPr lang="pt-BR" b="1" dirty="0"/>
              <a:t>38% dos brasileiros com formação superior têm nível insuficiente em leitura e escrita.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0035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 BIBLIOGRÁFICAS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/>
            </a:r>
            <a:br>
              <a:rPr lang="pt-BR" sz="2000" dirty="0"/>
            </a:br>
            <a:r>
              <a:rPr lang="en-CA" sz="2000" baseline="30000" dirty="0"/>
              <a:t>CLANDININ, Jean; CONNELLY, Michael. </a:t>
            </a:r>
            <a:r>
              <a:rPr lang="en-CA" sz="2000" b="1" baseline="30000" dirty="0"/>
              <a:t>Teachers as curriculum planners: </a:t>
            </a:r>
            <a:r>
              <a:rPr lang="en-CA" sz="2000" baseline="30000" dirty="0"/>
              <a:t>narratives of experience</a:t>
            </a:r>
            <a:r>
              <a:rPr lang="en-CA" sz="2000" b="1" baseline="30000" dirty="0"/>
              <a:t>.</a:t>
            </a:r>
            <a:r>
              <a:rPr lang="en-CA" sz="2000" baseline="30000" dirty="0"/>
              <a:t> </a:t>
            </a:r>
            <a:r>
              <a:rPr lang="pt-BR" sz="2000" baseline="30000" dirty="0"/>
              <a:t>Toronto: OISE </a:t>
            </a:r>
            <a:r>
              <a:rPr lang="pt-BR" sz="2000" baseline="30000" dirty="0" err="1"/>
              <a:t>Press</a:t>
            </a:r>
            <a:r>
              <a:rPr lang="pt-BR" sz="2000" baseline="30000" dirty="0"/>
              <a:t>; </a:t>
            </a:r>
            <a:r>
              <a:rPr lang="pt-BR" sz="2000" baseline="30000" dirty="0" err="1"/>
              <a:t>New</a:t>
            </a:r>
            <a:r>
              <a:rPr lang="pt-BR" sz="2000" baseline="30000" dirty="0"/>
              <a:t> York: </a:t>
            </a:r>
            <a:r>
              <a:rPr lang="pt-BR" sz="2000" baseline="30000" dirty="0" err="1"/>
              <a:t>Teachers</a:t>
            </a:r>
            <a:r>
              <a:rPr lang="pt-BR" sz="2000" baseline="30000" dirty="0"/>
              <a:t> </a:t>
            </a:r>
            <a:r>
              <a:rPr lang="pt-BR" sz="2000" baseline="30000" dirty="0" err="1"/>
              <a:t>College</a:t>
            </a:r>
            <a:r>
              <a:rPr lang="pt-BR" sz="2000" baseline="30000" dirty="0"/>
              <a:t> </a:t>
            </a:r>
            <a:r>
              <a:rPr lang="pt-BR" sz="2000" baseline="30000" dirty="0" err="1"/>
              <a:t>Press</a:t>
            </a:r>
            <a:r>
              <a:rPr lang="pt-BR" sz="2000" baseline="30000" dirty="0"/>
              <a:t>, 1988.</a:t>
            </a:r>
          </a:p>
          <a:p>
            <a:pPr algn="just"/>
            <a:r>
              <a:rPr lang="en-US" sz="1400" dirty="0">
                <a:ea typeface="Times New Roman"/>
              </a:rPr>
              <a:t>CHU, Sam; TAVARES, Nicole; CHU, Donna; HO, Shun Yee; CHOW, Ken; SIU, Felix; WONG, Mona. </a:t>
            </a:r>
            <a:r>
              <a:rPr lang="en-US" sz="1400" b="1" dirty="0">
                <a:ea typeface="Times New Roman"/>
              </a:rPr>
              <a:t>Developing upper primary students’ 21</a:t>
            </a:r>
            <a:r>
              <a:rPr lang="en-US" sz="1400" b="1" baseline="30000" dirty="0">
                <a:ea typeface="Times New Roman"/>
              </a:rPr>
              <a:t>st</a:t>
            </a:r>
            <a:r>
              <a:rPr lang="en-US" sz="1400" b="1" dirty="0">
                <a:ea typeface="Times New Roman"/>
              </a:rPr>
              <a:t> century skills:</a:t>
            </a:r>
            <a:r>
              <a:rPr lang="en-US" sz="1400" dirty="0">
                <a:ea typeface="Times New Roman"/>
              </a:rPr>
              <a:t> inquiry learning through collaborative teaching and web 2.0 technology. Hong Kong: Centre for Information Technology in Education, Faculty of Education, The University of Hong Kong, 2012.</a:t>
            </a:r>
            <a:endParaRPr lang="pt-BR" sz="1400" dirty="0">
              <a:ea typeface="Times New Roman"/>
            </a:endParaRPr>
          </a:p>
          <a:p>
            <a:r>
              <a:rPr lang="pt-BR" sz="1400" dirty="0"/>
              <a:t>MEIER, Marcos; GARCIA, Sandra</a:t>
            </a:r>
            <a:r>
              <a:rPr lang="pt-BR" sz="1400" b="1" dirty="0"/>
              <a:t>. Mediação da aprendizagem - Contribuições de </a:t>
            </a:r>
            <a:r>
              <a:rPr lang="pt-BR" sz="1400" b="1" dirty="0" err="1"/>
              <a:t>Feuerstein</a:t>
            </a:r>
            <a:r>
              <a:rPr lang="pt-BR" sz="1400" b="1" dirty="0"/>
              <a:t> e de </a:t>
            </a:r>
            <a:r>
              <a:rPr lang="pt-BR" sz="1400" b="1" dirty="0" err="1"/>
              <a:t>Vygotsky</a:t>
            </a:r>
            <a:r>
              <a:rPr lang="pt-BR" sz="1400" b="1" dirty="0"/>
              <a:t>. </a:t>
            </a:r>
            <a:r>
              <a:rPr lang="pt-BR" sz="1400" dirty="0"/>
              <a:t>Curitiba: Edição do autor, 2007.</a:t>
            </a:r>
          </a:p>
          <a:p>
            <a:r>
              <a:rPr lang="pt-BR" sz="1400" dirty="0"/>
              <a:t>MORIN, Edgar. </a:t>
            </a:r>
            <a:r>
              <a:rPr lang="pt-BR" sz="1400" b="1" dirty="0"/>
              <a:t>A cabeça bem feita: repensar a reforma, reformar o pensamento</a:t>
            </a:r>
            <a:r>
              <a:rPr lang="pt-BR" sz="1400" dirty="0"/>
              <a:t>. Rio de Janeiro: Bertrand Brasil, 2001.</a:t>
            </a:r>
          </a:p>
          <a:p>
            <a:r>
              <a:rPr lang="pt-BR" sz="1400" dirty="0"/>
              <a:t>MORIN, Edgar - </a:t>
            </a:r>
            <a:r>
              <a:rPr lang="pt-BR" sz="1400" b="1" dirty="0"/>
              <a:t>Os sete Saberes Necessários à Educação do Futuro .</a:t>
            </a:r>
            <a:r>
              <a:rPr lang="pt-BR" sz="1400" dirty="0"/>
              <a:t>3a. ed. - </a:t>
            </a:r>
            <a:r>
              <a:rPr lang="pt-BR" sz="1400" b="1" dirty="0"/>
              <a:t>São Paulo: </a:t>
            </a:r>
            <a:r>
              <a:rPr lang="pt-BR" sz="1400" dirty="0"/>
              <a:t> Cortez, 2001</a:t>
            </a:r>
          </a:p>
          <a:p>
            <a:r>
              <a:rPr lang="en-CA" sz="1400" dirty="0"/>
              <a:t>UNITED NATIONS 1st GLOBAL FORUM FOR RESPONSIBLE MANAGEMENT EDUCATION. </a:t>
            </a:r>
            <a:r>
              <a:rPr lang="en-CA" sz="1400" i="1" dirty="0"/>
              <a:t>Developing the global leader of tomorrow</a:t>
            </a:r>
            <a:r>
              <a:rPr lang="en-CA" sz="1400" dirty="0"/>
              <a:t>. New York, 2008,</a:t>
            </a:r>
            <a:r>
              <a:rPr lang="en-US" sz="1400" dirty="0"/>
              <a:t> p. 8-9.</a:t>
            </a:r>
            <a:endParaRPr lang="pt-BR" sz="1400" dirty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294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g.infg.com.br/in/13880337-7b6-779/FT1086A/420/concluin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08721"/>
            <a:ext cx="8808636" cy="5292741"/>
          </a:xfrm>
          <a:prstGeom prst="rect">
            <a:avLst/>
          </a:prstGeom>
          <a:noFill/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524000" y="260648"/>
            <a:ext cx="8280920" cy="404664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Ensino Superior – Evasão/Abandono</a:t>
            </a:r>
          </a:p>
        </p:txBody>
      </p:sp>
      <p:sp>
        <p:nvSpPr>
          <p:cNvPr id="2" name="Seta para a direita 1"/>
          <p:cNvSpPr/>
          <p:nvPr/>
        </p:nvSpPr>
        <p:spPr>
          <a:xfrm rot="5400000">
            <a:off x="4907868" y="4257092"/>
            <a:ext cx="792088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295800" y="170080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Concluintes:</a:t>
            </a:r>
          </a:p>
          <a:p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532 mil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56856" y="5661249"/>
            <a:ext cx="259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991 mil</a:t>
            </a:r>
          </a:p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Aumento de 86,2%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883536" y="4401108"/>
            <a:ext cx="77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B0F0"/>
                </a:solidFill>
              </a:rPr>
              <a:t>EAD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Matriculas</a:t>
            </a:r>
            <a:r>
              <a:rPr lang="pt-BR" dirty="0"/>
              <a:t> -  2003: 3, 9 Milhões   -   2013: 7,3 Milhões – aumento de 85,6%  </a:t>
            </a:r>
          </a:p>
        </p:txBody>
      </p:sp>
    </p:spTree>
    <p:extLst>
      <p:ext uri="{BB962C8B-B14F-4D97-AF65-F5344CB8AC3E}">
        <p14:creationId xmlns:p14="http://schemas.microsoft.com/office/powerpoint/2010/main" val="146577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3450" y="2704159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RUPTURA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1139756" cy="1614389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tx1"/>
                </a:solidFill>
              </a:rPr>
              <a:t>RESSIGNIFICAR A REALIDADE EM BUSCA DE UMA NOVA ÉTICA, EM UM NOVO CONTEXTO</a:t>
            </a:r>
          </a:p>
        </p:txBody>
      </p:sp>
    </p:spTree>
    <p:extLst>
      <p:ext uri="{BB962C8B-B14F-4D97-AF65-F5344CB8AC3E}">
        <p14:creationId xmlns:p14="http://schemas.microsoft.com/office/powerpoint/2010/main" val="150739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118" y="569843"/>
            <a:ext cx="10310191" cy="1736034"/>
          </a:xfrm>
        </p:spPr>
        <p:txBody>
          <a:bodyPr>
            <a:normAutofit fontScale="90000"/>
          </a:bodyPr>
          <a:lstStyle/>
          <a:p>
            <a:r>
              <a:rPr lang="pt-BR" dirty="0">
                <a:hlinkClick r:id="rId3"/>
              </a:rPr>
              <a:t>ÉTICA DO CUIDADO – Bernardo Toro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7oUUTuOx3e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751517"/>
            <a:ext cx="12192000" cy="611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7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1340273" y="23657"/>
            <a:ext cx="8064896" cy="1224136"/>
          </a:xfrm>
        </p:spPr>
        <p:txBody>
          <a:bodyPr/>
          <a:lstStyle/>
          <a:p>
            <a:r>
              <a:rPr lang="pt-BR" dirty="0"/>
              <a:t>	</a:t>
            </a:r>
            <a:r>
              <a:rPr lang="pt-BR" sz="4000" b="1" dirty="0">
                <a:solidFill>
                  <a:schemeClr val="tx1"/>
                </a:solidFill>
              </a:rPr>
              <a:t>QUE NOVO CONTEXTO É ESTE?  </a:t>
            </a:r>
          </a:p>
        </p:txBody>
      </p:sp>
      <p:sp>
        <p:nvSpPr>
          <p:cNvPr id="7" name="Retângulo 6"/>
          <p:cNvSpPr/>
          <p:nvPr/>
        </p:nvSpPr>
        <p:spPr>
          <a:xfrm>
            <a:off x="4498098" y="58372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Novas relações com a informação e </a:t>
            </a:r>
          </a:p>
          <a:p>
            <a:r>
              <a:rPr lang="pt-BR" b="1" dirty="0"/>
              <a:t>o conhecimento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0405" y="3643284"/>
            <a:ext cx="30067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AutoShape 4" descr="data:image/jpeg;base64,/9j/4AAQSkZJRgABAQAAAQABAAD/2wCEAAkGBxQSEhUUExQWFhQXGR8WGBgXFxgaHhwbHx8YGBoaHRgaHCggGB0lHBwYITEhJSkrLi4uFx8zODMsNygtLisBCgoKDg0OGxAQGy8kICQsLCw0LC8sLCwsLCwsLCwsLCwsLCwsLCwsLywsLCwsLCwsLCwsLCwsLCwsLCwsLCwsLP/AABEIAN8A4gMBIgACEQEDEQH/xAAcAAACAgMBAQAAAAAAAAAAAAAABQQGAgMHAQj/xABBEAACAQIFAQYDBwQABQIHAQABAgMAEQQFEiExQQYTIlFhcTKBkRQjQlKhscEHYnLRM5Ky4fAW8SQlQ1Njc4IV/8QAGgEAAgMBAQAAAAAAAAAAAAAAAAMBAgQFBv/EAC4RAAICAQQBAwMCBgMAAAAAAAABAgMRBBIhMUETUWEFInEygRUjUqGxwWLR8P/aAAwDAQACEQMRAD8A7hRRRQAUUUUAFFFFABRRRQAUUV5egMntBorw0EGDuFBJNgNzSL/1fhGOlHaQ/wD443f/AKVNL+3M7SPBg0JBmbx250Dc/Xik/bdEhngWOSFCkDpHG4kvdrAOFjHiAtwfOiCc5bUaXXGutSn3LpdcFpj7Y4MsEMwRz+GQNGfo4FPQfKqLk2GTMMC6vGALkK/jIZrbupkGpbPcW96P6Y5q5R8LKbvCTb/EGxHyP6GoeYy2sh1xlW5w8dl9ory9e1IgKKKKACiiigAooooAKKKKACiiigAooooAKKKKACiiigAoorw0Ae1DxeYpG2kkl+QijU1vPSOlQsTngDaUQvbrwPl50hSNoZRirMwBIlAFzoaxuAOdJANqzz1EIyUc8suotlljzJmP/BkA9bD+a9xGarGCzq4A3JAuAByduKqWadpJ5G0r9wh8KjmV2sSF1WMcFxvuSd9wKWJ3kqJqkKQr4tTF1P8Acp1El2G9mG3ypdlkovhrBohpW1mXCLJje2iKSEXgXuxA534HW29r0iGeY2dFInVNTEAJGy8C9iX536evpTCVcCYdSeKxBGhTr1nYFRbn9KruV46dsSsUry93rBVZEDE7i1yttPWqV3uyzHS/18FL41xj9qefcd5Zd84sxv3MGm/rZdR+rfpW3ttjj3pj0RFVj1XkgMupvyXHwi3WtvZxP/mOJfrdh+q/6pxneJeJi0ZYm3wlSy++24roaL9Tfyw+rPG1e0YiT+nUyMsukRoSFJijjkUIdwRdzZjf8tULtTK8ONn7tyhDhgVuDuBcbdN66N2Ux7STS95JKz6L6Wj0RqL/AIfM1zrtm4bHz2NxYfUKP9Uan7bl+Rn0+LnTYv8Aj/gcZN2mxSRao3aQA+JGOq3+N7k396t+XdrXZQzIGB503Ug9QVO1x71z3s3KFl0k+GTwnyvtb/VXPL8KFk0sQFY/3X1dB5WpuogoYkvJy6rG3tZasDnsMp0h9Lflbwn/AEfrTSqRjcqBN7bcVV8r7R4rCsQLyKWN4n3tufhPI2qldbnnAyVijjJ1+i9VjC9uMMY9Tl43FgYyjF7njSqjxXPlW3D9qEl1KilZbExxzEIX4/CLsvzF6rhjCxXovVOwXa2R5FjMI1Hc6S+y7eKzKp28iBVljxLHp+jVD4eCcEyitaPfkVsoICiiigAooooAKKKKACiiigAqJi2uVT8xufYC9v2qWaUZ4zIrSL+BWv52IHHrtS5y24LRWXgh9oczRCEVA8vNhsqLcXLN0/x5PSlOKmmxDlYg3clSAwJTS42bX+LbkKvzpRjMT42WRtF/EUYkhQugiTWu5bUTzub+lSsl7TRQkoFOg8v1J6nfpWO9wlJNrnwzoxq9KOVyxb2xwQw+gAhiwGs/jJAsXb0O2+3SljRtLJHrYk3A1uSQi+dgfLarXiOy/wBodnLlVbfm+rmxN+lulR8n7EeJhPcoNtzfUPLnYVkc8xW55Yl2T8lryTAxxoNI56kC5+dSJcErMC4DFSCLgXFuDfmt+HRQoC2CgbW4tWyZLiqKEml7oRKT7OcR5m2FzCcHgsfobEEVYH7ZhTulx72NY5zlcc0p1DxWNmGxH+xVJz/AyRNt41tsy/yOlbISsXMT0EI6XUqPq8PC/cZ9o+3kjqyxjux53u316VzUYol2O/B+ppkcO7Xvt+9Y4DLrSWAJcnYWvv8AyaYnJvdIpfbTTW66VgZ691KixUfrt/qul4KTvIkkB3I1X8j1/W9UDGomHYfaSTK1guHi3cn+62yX9d6yzJW0L9vcwxH/AIeCwx+8fyDkX569N+ldapZqUWjyri9+WXfG9oG7lTBEcU7OY/uyukMBuWa/gHqaqh7yZ3VpDJL+ODBEIi//ALsY3Hrpt+lY/bpcOjQyYaOKGSLSuHC20qT8byA7sbfCKkZDKk8f2aRLhbvFDGe7SQ2/4bj8QHIud96muvYi0prJpy7FOVYrpHdEqYkYJGisCC8s0t5H8trE7G1qhZRjkDNhwVDR+JSNSpIvxhykQ7yaTdbRlgCN+lNs5XdyVWeWEazGq/8Aw2HA4YqN5peLAk/KlbCOeGOaRyBqucS1u+7/APDHDGgsApsd71LRZNsfMGV7+IOfvFKpZtVrkmGMBYeT/wAVyb9KueR52ZlIMZ7xNnt8OriwewDHztxvXNsVmEcDBWEbIzW7tRZSpezSTyEXeVmUnSPh610zLMkjQrKSXcLpDX2K3LLsPCSAbXHNqRPsYhqrk8i3zFbRWLCvQKoQe0UUUAFFFFABRRRQAUUVpxU4RGZuALmgBfn+a9wnh3cjwj+a05rjNGFdzv8Adgn5gXP61WcdjS7NK99+nkOg9qiZjmc7xmK3dgIdRPoPhUe3Wk6+Mq4x2955/AabdZN4XBTcQ93BJO+7XPtVx7M9nwQJZR/in7Fv3t61SJJOAPpXUOzErSxK1jYi99V/ENjaubblnYl+kfYPfw+Xr+lS0XzNxUbDvYhdgdz5Ha3TryKmqtLjW28Ps505c5R6qAVlavFrMittcVwxbYilS8zf+eVUbtJg2ikbnSR4TV/K/eMahZpAHBDC4p1XEsmmxvajnOXWOodTb3rPJcxTCYxZGI3IjYeStYE/KmMuW9yXK7jqeo8veqjicNodgd2vf+artfq5Kua9NoumaZcmBlZcJEWmk+8bES2IRCTsptv0rVhMqki7t8MhxGLxFycRLuIwObD8J/8AN6j5ZNNiCokJZUW3HTz/AO9P8HKHV8IrtGJBZXXkE2vXRr1KlLajFJYWWQ8DgIZdWEDy4mVdUss9/CrmwKC/QjoPKtmPylBGO5GiRDrU9QRvuerVGQiTVhcMTh8FAb4ic7MzLa4vze/7eVhW0Z7E6NifGmF1H4hZiy2AI/Nr/Q3rUsZ58meUW+URcXjEeCPESnu4Axvh41KtPibne43dTz6GkeNnOGIZwiYnTdUG6YSM8WHWZul9/pTbNZraMaEd5mRUghI8EBa93Pk1he9VfL8pbFS6dRK3LyOeXPVz69APKktZ4HKW1ZZFTCvI5Z7lSSwW97lzc2Hmep5rrf8AT9sWid1PEwiAvG7WuB+Ui97eW1bezORxQJ3zgE28IP4RwP8A+jTHNoDKCuphsGvqsu5sBt8R5qtk1jakRCLb3NjxXBrKuV41ThDtIyFZNmDEX2IKHzsbNVl7Fdr/ALVeKYBZk2uvwyDexXyNhuPekOLXI4t9FFFQAUUUUAFFFYSvYE0AZMwHNVvtBjw2mJVZi3iAGwPNr9Tbmp+bzXj07ksQCB+3vaq9jp0L6nugZu79RGo8QFurHw7eZoUsCrJY4IroEDHVGGVSVLMNOs3CjVxfk29KXnDEACbFRo1i0gfUz6Ta2wHJBG3O9TJss8UMBXSJsQZtHVY0Ww9r0vz3TL9uxBUMe8XDw/5bAkeu3NVvfrPMitd86G3DsVw5DGzuTMowyW++ItckXVQo3J9OlWfKo44sJKIp9fgdzJuDpIIsoHBBsN60QCFMSFnI7jDJpVSL6pTbW1h8Tc1AkheLBTFoyhxE1owRuI/jIt0HhG1ZvRj2Xs1tk00+uTd2Zw81lnOJVCysiCVybjUNRGq/UV0XCYhGB0sDpNmt57f7qg5VlS44xxkBYMOgUm3ictubeS3BqQcTNNO2GwJEMUXxOOpG25367fI0z00+RVdzjHGOC+q4PBrK9UPsxm8xllEp8UKt3oH4gPhYD81wRtzTfJO1EeI2jYMeSttLgeZU8j1BpWyUf08j42Rkl8jV18Rpbjpd7Dmt2cZj3UZbSbE26g+pFufl51Vl7QKZJUa+oG3BJtb+KvVGSeWOlan9qGcUbXJT4rWv60vxuRCZi+yBb947LyByQAL809yyVJEBQgiwuR/qpr4bUNO2k836jqK589VJ2Maq0okbAwxRxAJ8JFyzcn3J/aqLnEemT7skIpLBv3t610N8KAndqSFIIJJ336A0mz7LleJLjZOl736UyltSyiGljkruawvjUh8Qjwm7zAbM7Dp638+hv6VCmdZmEkllwuGH3cY4uONuv/f1rZmWIZiMPHszfFbhF/3SvM5VZhEu8MNi3979F9d9z7GvR1y21rd3/gybcvg8nxskoa5b70g6L8Jwq/5NyflTzCxCJREPiYjvCPXoPYVBymG2qZt7fq3/AG/ivUxR1A8m4NVXl+WJseX8Fx7R5wI44l4BP6C1q9ybtKjgI24vz5H0qndrJDaNib7kfzSWPH6eDxSYxz2Ob9i7ZmqyB5CbklgD5AEjbyvYn6VMyyP7ZhC0OlcXDsDxqZN0DEb6Tt1vVPy2WfER6IkLWJBPAG5O5PvTcZXi8sw2IxMciO5VdaaSVUA7sDcamAPtWy2NfpqMXyZ6nPe2y/8AZfOBi8Ok1tLG6up5SRSVdT7MD+h4NN65P/RztC82IxUUpu0lsRewA1X0PYDYbaD9a6xXOlFxeGawoooqAPCagZlMdlHN6lTy6R+m1JcKS8ikG+9zseOh8qq89DK8dswxmKWF/Ed0Qt7u2wqrTZ53ZR0AZlQrZhfxE31C1Mc7gAxBQEltOpi35mvb6CtUOVxqAzEk399vOw9avZFQr3sRGHq2bRKvanROZTdikRjj1BviPJPuSfkKWwZ5GkGHUi4imaaQcaj0552v9KtUmSwMgUKdyRqudR33pNN2ciZLxsfTVZgLfF0uCDWN6hYy0av4bufEhhl/aSCN5ZGQvqOpDYX333vxzW/FZmMTNh4pSuofGFNwGY/DfqQu1/WqjmPZtw40BnQgcG1zxxfrzUGSKWF9WtlcG/iAO4PQ+n8VKthLyKs+n2x4TOoZRKqS4pE20qT7aSf9ilPZ2SeBXMEPel7b3tYjfc/Pzqm4HtDPHM0oUMXBVjcFSCBquOb7X96c5B2yOF1Lo7yNrFbNYg8dR8iKavHJjsrlW1u47LP2XyKeKWbETBVZ1YaQb7k6t7G1tqruB7HSSGQB+7KLuRte4+HbgVasJ2kkOGM0yqmt9Mag8r5/oa3YfHacFPNxcMQfOw0j9aPOCnpwkl8I5nge0E0UMkQJcnSY7sToa9iQTxcEi1OcmyCbRqcjvHJZm6AcAD96ruBivLGP7x9AC38CuhyYiyhRxWXUWyjhI1aOGa8sy7PYXRKoX4bEH19as0RLKTwL7Diw4/70uyjAsG1PYC1gPfrTJmJItYJvqvz6WrHty/k1tkPEzadzxwPU0vk1ycAC24HIrfivvGLfgFwo/c/Ok0+eiJ9Nt/x/ptXV0lcWuuTNdY8/Al7QQrgkZkuZZm0rfm5F9vb/AFVXijI0opDWO/qx+JvluBVq7TY5J4g9ryo+lf7bjdvXY/WoHZ7LQAXPsv8AJrfGM7Mf3FztjCJJx8WiJV6A2+e5JpcGtTrOVJiJHIOqq00vlWzZtfJjjJsn5k/fQEdQLj3FVOLUxqyYJwrXbilXaOPQS8Q8B3Nuh/1WSzh8G2rrksPZntXFhE7hhs58Ugvt5G3lXVMLhklw5U2ZJFKkjcEEEX/WvmmO7HemmE7azYRWiw7nSRY3JIHt5GkZGjr+nEDYbPFgJ3VZY236bEcey/Wu+Vwn+iOXPNjpMWwJCoRqPV2t1PoK7tUTlueSAoooqoEPGgkBBfU3XyHU+nlUiOMKLDYDaswaX5tm0cC6mI+tvqaOiUm+EUzMsZqxcv8Alp+gAqZiCix6pnEakD/I7dAKp+P7UKru2HXxOxYyN6/lB/mkv2lpXu7FiepN/p5UnW6uEoqCXR2Ppn0e1y3zeC3z9sVVlEEQ0gi7uNyL+Kw6bXqDmeKOHaWIL4TIXXys29tvWmOD7PKYdW24pd2mYFI2620k+21YXZJxxI6MqKPUj6S6ymZZfjy5DseL+fN9v0qVKQ6BXAYc7+fv0tVcy6QlSo5uPen+Hwzad9vfz+VZm2apVQS5IUmRqzAxtpublSNvceVKMxybTIyeJWva6m1x524q3YOIA3G/vTKXApMBqXcdRyPnUxtnF8M5urpg+jn8ssiBQb92g0q1y1tyTqHueasbZ4GytobjWHAsDvoLai1vfapuZZGYgGjBYfiv08tvKq5jMCFuYgNbcjgEeXpW+m/e8Ps4F2jjzKJry6AhklYHRZrf5XC/terRlUgllRQb3IuP3/Y1So5HLKlmADaiDewPz86uXY6EJMXY8Jx/cSP4v9TRfCOzPkpQpRgotHQgwFQMbOH8CsObHf52qDjcaWGygDoepqq5viZkkQIqm6ajqW++ojofKo0mjla8eRllirWWWZ5+egXjytVMzPDXdmYG5N7XsT8q3jtJiE5ji+an+GqZluYiVu8dVs3hYFb6G6Wv+E1019OspW59GSV8bHhFYWIs1uSx+n/tVpiQIoUdBarDBg4lWSQwp4UZtlA4F9j0qs5bna4pu7iw4WQrqBLgjaxIIsDW+meE2lwjLbDLSybnUMLHiqnmeG7lj+U8H+Kuee5zg8PIYu7d2X4yhAAPlc80nxGbYGUWdZwPYH9jTXunFNRZWKUHy0VDEYsnas8HjLbPuP49vKm75Xl7/DiZkPTVHt8zbivMb2Hbu42OLiQSXsHBUkD1vuP91jshLppmyEl7iNsDh5zpikEV+W5HyHNeTdksND4pcSZRzojXSW9Cx4Fb8D2TcyaEAlIJAsRY25PpW7H9mcWvMDn/AB8X7XpUYLyWdjzhHY+xOXRw4SLulCh1Dm1uoBtt5cU/pD2Hv9gw2oFWEYBBFiLXHHSn1Z32NCiiigBH2uzn7Jh2ltc3sPc1xLNM5lxL6pGJ8lF7D2Hn6113+pkJfASW/DZvpXGMLFdhe4W9i3lzWPUSaeD0P0aiMoObXOTy1SEa1MMPgBJpSFWZiQNZGwubH5VJuqFRDGjkm13XVccAn8u9YZLcelhZGtYSyydlmYTsllB08XPHrUp8ArQHvW1aH1WBtzta9GNWQKyppSNLjba+kgfub/OouWNrLxk/GhA9xuP5qVw0mc6z763OGF54M8LOiMFTSoIPwi5v701uOlyfWkmU4Bi6GxNtzt8rVdfsKpyQB6kUOLMk74Rx7kDAx3GwHNNMKjb+9eQ92vDD5b1I+1ADYH52FUccdmO2xzfCJEZPFVPtZBZwY7A7Erba+/0qxvmCqGY9N6omYZiZXLEk3N/4ptXeUY5xfkzXHNa9gem9tqZ5JmDpKNViG8JG23kfekuCkE50CwkHw24ccfUH9qZ5dlsnegmwC+Z69LW6U+Tx9rRRQ3PORhi8aHxJUb2IFz0tzVilgXXuBsqjgcbmqbCB9obfbVb6EfpzTDPs8EeIdb7AL/0109BS5P8AY5+ttSXBN7SZMrQiRANag3Atci+5A62qkZfi+6fVypFmHmvJ+fUGnuH7RXmU3vpiB56lj09qSdoolVu9iFo3O4H4G8vY9K6+lsWXTYc6+MsKyB0HAzF8NMdWpO6OlvMEH9RVZ7DYMfa1fjwN+wpV2d7S90ksLElHVgP7WINtvI7017C4sfaVB/I37LU+jKquxEOz1JwYmzGAHGSgi4Mp59zS1rWBITff4bfzVmzfDiTEMyEKwkN/I70uOSJZdWIiB2BGtdj1/FVNTbPEdmei1EFmW7HZGGXK2FaXbWsiKAL8G973NMM+w7f/AOfgtQN1Lrv5XNv0rZju4hwbIs6PI0iEBCDYDk7Hjmsczx5fLcMWP/1XB+Wq1MolOSi5f1efwxVuE5bfbx+T3H4tcNhxBAbzSqGkccqrbhAR1N6g5V3iLNpkcfdNazEXYWNwb9LW971qlmXwzQCzxhdQ5uQBd1Hl5ip+BdZrvHsBFJrT8p0MdvNT0qlmFFbOs8+42G5t7uHjgbR55NHlauHLTGbSCTc7m9vperp2VzE4jCxSn4mWzf5A6W/UVyHF5jpwuFC+I960xU8eCyKPY81ff6T4wvh5VItplZreWvx/uTWTU1RjFte7HUTbeH7F4ooorCaxdn+D77Dyx/mUj9K5Fk8Uaww95YE2axO2slwNQ/EAVUGu1txXI+0HZ7FRu/dxl4tRKFACV1G5H5gL9BWTUxfDR2vo9ieanLanhksTrG8N7qNDgMQEUMyAC1z+YHc+dQ4cyjisxVQRILqFv4RsAGGxC7/M0rhwWI2VYH1Dg92b/Uit02UyqAcSxTkhLjWflwo9TWPe/Y7i09Sf3Tz+Hy+xjDjBOrIilUtpeaRgAPEXvbqxv+1bcNjMJh9ldSw/FYsfrwKSvDqABNkHCr8I9h5+vNYGBB1HzNL9R56GrSQw1lpey/2YZhi5VkdNb21bWa2x9F96eZXK8kSm3i4+nO5pVmOKjvG918SWNt9xtWzJs3AugJN9xt9atY/JjjHjGC0RYdtrtW5LD8VKExZcWF7+9q0YvEGJNRO/4R5msrlzhFLIY/W8EnO8aGvErWbTfn9DVLz3Me5isD94+yi/wjq38D19qk4FdUg1ndjz6+vkKr3afLsQh77EKFMhYKAb2CWG39u+1dbSVYWThaq3L4LL2XPcMtzugsSfzNZiPYfvV1gxqi7Bhc+tU3GYcAStcbvYfRQTWvJ5d5BYEW8uvSotSlPoS7NleENMLihr1XHxHe9JO0eO14h2DAg2HxeQApfG+nnz86aZBhleZfCCNybj0rtabdDmPsc25xksSI2U4n7xt+EAv63pyuJUgq1irbEXHH+x0qZm+ULIlkVVYbiwA+W1UiWFwbENce9WnXJSz+5ELVJY/YkyMqsQHuAdiQ1TMvzfuGLo41aSo2PW3nSY4Zz+BvpXr5bILG17+XT0NMlfdKOGyI11xeUXCTNEZtWs6j8VtwT5+9a8ww8c41KbSfLxe/rSDB5bJyQB7kUwGHZN2ZQL+dUjZal2S4wbFEmKRDZtQI2INq3YjP1+zrGxYqHLADYLsRYe97n3pnmWSpOgIdQ/RvPyFVuTB92Gjcbi9wehqHbNvLZO2K4SN0XaMJfSrcgjceVrGtmB7QM01oU0tK3dWvfZyFNwOm9/lSZ8KvvVz/pVkolxyNbaMd6flsv6n9KTvlHPIzEXjg6Jkn9OkheN5JWkMZuqhQq8k+pO5vzVswGWRwtIyLYyEM25NyAFFvLap1FIlJy7YxJLoKKKKgkxtVV7bZvPhAksQVoydLhgeT8JuPpVsqBnWXLiImia1mHJXUB8ri/1qs02uHgdp5whYpTWV5XwUHAf1DkZ/vI0AP5bk/rSDPsQ80jS3Iv51e8N2IRDusLj/B1P6SEUm7c46HL9CnBCRXBs2sgah+Gx623rG9NdYsOR3K/qeionvqra8HPZpm/MfrUOR/WpuK7Qd5cx4OFfS1z5dTWH2ufnuVX1EYtVHpdjxNo2fxyFizXB/wBjKFS8BP8A9twfk2371JwUOllI6G961pJiZNUZD2I3UIP2A2rHGYhofAVa/wCW1ifcngVEoxeIx5Zzb9fYm54wi8maGBO8uGBF/r096qGMzJsQ+3hVfoqjqTUaHHGeLQw0aDqDC2kDrqJrTLAsqxd3MiwMDqbxaiwJBBHVaZRopQ+6SORZq7L3mTM0JmMhUoiRqNGpgrMb72vz526bVh2+xweHBJqVnAk12IO+pQL2q5Ds1FJhfA8TtbkG378VyntBkU2Fde8TSGGpGUhgbE8EbXHka3pYKN54yWp3aSVlXfxsLemo/ptVuiylIkCrwRrYm3W+3tYVQcr7RnQwij14qQFSD8Cj8Ul/I7bdDVvwUztDoa+gbJcm5Xa+/JF9h6VNVGZNpcipz28yNOX4OIqSyKRqbSSOVBsKZYbRH8IVfYWqOzADy8rcVgZa60IqKwc6bcnkbiS9Q8QBURMSQak6w24obaJXJBxBqIy+dMJwLetLsU4UEtxVMltoPiAoJOwpRisY0hudh0H81rmmMh346DpVs7FdkzP9/MD3KbgfnYcL/j5+dZrrkkaaqskXI8EyR97J+L/hIf8Aq9BWnFYAYyMtGQ0guFZdw1tih9b9fSvP6mZ7pYwRn7w7SFeEToi24JFqVdgQ8L6hvGdnT9mHkwrkb7rP5sf2XwdP+VXH03z8/IobDsHKEEMDYg8g+Rrsv9I8o7vDtOR4pTYf4rt+961dpOyK4to5IyBNsHNrd4m25/uUW9wKvuX4VYo1jQWVRpA9v/L/ADrXG1WQyjE4YlgkCiiigsFFFFAATXnNemigDAne1I+2fZ1cdhXh4f4o2P4XHwn26H0NPGpX2nzOTDYaSaKFsQyC4jXYnz3seBvsDR5A+aDi5IWeN0KupKMp5BGxB896dYfOyYthZxYb9B1Iqb2rtmTfao4VWUgKwhnjfVYgamjYK+oDbbmoEOEiggiZkDSySmN3mDBIkuNJ7va9wWNybeAiq3Vxs5fY7T2yqyl0b8pMk01lkOplJuSeltttya9zk9047+VNQ20liTbcm9r2HvUzLp0WUqjBJUJs0kCIv/MhvGDzvfak2MSKeSSKaFcNiC2oOBsD6/njYG/psRcXAXTUoz3ZLai3fFJkjHQJitCJLoiIsVQBgG6OxBuy+Y6c0vYSRSGCddEse1ujLyCp4O29+tT8N2UjlcxgTYfEps8YtNueHUAhjGeQykiouP7J4okBZlnZLgAyFXFugWWxHtetuJd4Mv24wNslxUquAoO/I9PP0qxdtcK74KHDqqusj94Z3PhhZeURPi1EX263NKMkkkiQCdQHA8QBBtbzI2v1sDtWGaZ28xG+lRwB+9aXXugjKptTNeWZbDALAi3XURqf1f08lGwpm2Yp+cfrVcCbCwv6jesbgXsD9DuetL07lCLUvcLFuZZjilPBB+dYNLVaI616uKdeDf0O/wD7VqUxOwsDTVrGMKm4NKo8wvzsf0okmq2UyEmO5cegXVf5daQYrFF2ufp0pPJinD3Y7+VOsgwn2prBgqru7H8I67dT5Visng11wz0Oux/Z44t7tdYE3kfz/sU+ZroXaXtRFg4RFGAHIsiD8K/mP/m9VnEZ+kQGHg0JpX7pHNgW2ALt5sTXKM0zCfvZO/1CYm767g3/ANeVtrVy43O+b/pX9zfOn0lz2e5riLuWJuSSSTuST1JpzkGeiMWNI8qy9p3sFLbFrDbYctfoo39zYVZOymXYLE9zE2GxGoIWxE32gRogFyz6dJ8I2Ava+3WtIvBY4v6lLrij06VG3eFrkHobAWt0NdW7N5qMRHf8Smzf7rhHaTKYJsScPhMHLDIunWWkGhY7XDlR8LMCrHUQfSu1dhcmOGw41X1sASD0AACj3sAfc0hV7bPt8jHLNeH7llFFAop4gKKKKACiiigANa2iHtWyigDn3bH+nK4mQTRd1r4dJEGlv7lZbMjccVR8/wCyU+CIlaJRhx4ZSskmIBU8AxsAUA38V67wRUfEAFSCAQfCQd732II8qnJJ84SZzG5U6dBXbq1x08Q8XyIYVljMWkssEpCr3CCNEQMSxBJXXK/QXPTjarV29/po8OqfBKWi5aFdynmUvyo8uRVBw+Hd7aQb8cW+e9ENqllhY5NcD3H5gs8kckibxxiJVVyigDY2CAGx6qSR5c1nLmIcgeEWAUKo4A4Ftz9a1YDJCfiPyH+zVuy7LlhAVUUethc+e/NaZaiFf6FlmdVzn2yBlnZ+bE+EeBeSTbYdT6fOn4y3BYRQSqyMeJJCbE/2IAWYeuw9aa4i8OELKnxEltrAgbKp/tLkX9AaywmD7kN3uiQOCWmK2BsBdG5Pd7ghl8hS53ykLf2PCEmIx4s9sO9owGcCJU0g8GzSEketqgzYYsgkaCZYyNWpoQRbz8DggeummeZ55BA+t1AURmFHmmSPvUP4WRxrcKRcNbeq9is8ixKqGkVp1j7oGDEJZl48Ub6Tx5c0vcw+73NDZXHL/wANlLWvpHxW8+7YBvpelmNytkvte2237eh9DV5z/H4aaO8WHEsyFYUjk1K2i19apcE2O16XNhmWJGaVZwyarWKnT+IJK2zlesbVZWyQP5OeS3HNEWLtseKsmaZJrUPH4lPBtbfyI/C3p8xVTxEDKbMLU9WeUWUUyTiFDCx486hIzwtqQkHoR/I61IwtzYc2/WmWEy5n6c0SjvZKltGuS4qPG2VrJiF3Xjfa3hvz7fSt+Z5MrJpxgJ0HTHKt9YG3Unxpz4TuOlRU7INYOh0tyB6+h6Va8ryzGTwsk0XeKouGLAEkdB+ZvW4Nc7U6Cyv763j4/wCjfTrYT+yf/vyLMBh4cFGCjAtIwUObKXY/Ao3sqjm3QAk+ubZnhxNJGHQwwlWndNOrEzb93DGotqiRrk+ZXfk0izPDOhaMrrQ/HDKLG/nuLqfUU97Cf0/SSTvbMIh1Yj5ohHS2xb+ay6eLi25Zcmar3uSS4iiw9hcnadzM66YdZfTyZJL/ABO/MlvPi9gBZb10kCteHgVFCoAqqLADgCttborCMEpbugoooqxUKKKKACiiigAooooAKweMGs6KAF8+W6vxN9aQZv2Gil8Udo5PMcH3HQ+oq30UAcsPZ6aNrSCwB5JBB9iKZYXKkXcuT7f996v0kYIsbEeRFK5skj/Dt6dKjHJOSBn8zJhXRY7touATswHPztVcMitFCFg0xlg+kamQ+Fmj0H4dJaykeE32tVrxeXyG299PFUvOcpOG1yJh+9RhbSpIaM6g2pfQEG35b1ZoRZHnJQ+yE8eITFyYySAyOuo9+rGQMRYNFY3uLkBQPK21bO1WS4UCJYISLaWkljkWXwAFCCFGlHLeL4uabYnXisK0cShTr7wXUanIvZQ9vEtyxEY8V3sLKNtPZrGukSrOZI8MGMUlkvpLbsA1rEm6sDvsdqgZGSkuDB81wYWONBiFlRANMixhHIsFYAMNEhG+uPy3Bp3IZZkTUxeHUWW6hbPbxAnSCxG/it4rXpR2t7PQLomjn7+BgdLi3hZbeAuv4jta9uvlW/s1joV75YjMUWDvGM6qpVgyhACmzckX5tfmgpbFOJbsBlDxAMyeBtiL8jn5EedVzt32cAXvVtbYH5i4Pz/e9PRm7oNDq221r3sSNVtuuk3tzWGZZgr4Q36qwF/7WS36swog8MzRljhHPMmyz7xQeCbfW9dDy/KQNkW5NMch7C6GV5WG24Vd/qauuGwiRiyqBW1XxguOWM9KUnyIsr7OWsZf+UfzVhjjAFgLCs6Ky2WSm8sfCtQ6IOY5TDPbvokktuNQBqXHGFAVQABsAOgrOil4LhRRRUgFFFFABRRRQAUUUUAFFFFABRRRQAUUUUAeEV53YrKigDHuxXjIOorOgigCsZx2bicN3bd1fcqPhJF7HT0PqLVVM6yn7gxYgNIb6r6iV2+E+DxFhts3kPKumyYdTyKgz5HE/IPyZv8AdAr0VnKeDnuThcMzKjwvDIRGe+aysx+EhSCSb3U77X39IyxQIHB7n7pi8mGTwBgODquzSkG3h4HUbVfJexeEbco3/O3+61f+hMJ+V/8AnaoBwb8lPOdsVHdSuQeGxEQvHdSGYScu5vsqXFhaos+kwxGFWkWNhtbaynVuQDrLOdR08bDe1dEw3ZHCKb91rI4MjM/6MbU6SIAWAAA4sKkI145YvyDHtiIVkeMxMbjSR5G1xcXsaZ0UUDQooooAKKKKACiiigAooooAKKKKAP/Z"/>
          <p:cNvSpPr>
            <a:spLocks noChangeAspect="1" noChangeArrowheads="1"/>
          </p:cNvSpPr>
          <p:nvPr/>
        </p:nvSpPr>
        <p:spPr bwMode="auto">
          <a:xfrm>
            <a:off x="1679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590" name="AutoShape 6" descr="data:image/jpeg;base64,/9j/4AAQSkZJRgABAQAAAQABAAD/2wCEAAkGBxQSEhUUExQWFhQXGR8WGBgXFxgaHhwbHx8YGBoaHRgaHCggGB0lHBwYITEhJSkrLi4uFx8zODMsNygtLisBCgoKDg0OGxAQGy8kICQsLCw0LC8sLCwsLCwsLCwsLCwsLCwsLCwsLywsLCwsLCwsLCwsLCwsLCwsLCwsLCwsLP/AABEIAN8A4gMBIgACEQEDEQH/xAAcAAACAgMBAQAAAAAAAAAAAAAABQQGAgMHAQj/xABBEAACAQIFAQYDBwQABQIHAQABAgMAEQQFEiExQQYTIlFhcTKBkRQjQlKhscEHYnLRM5Ky4fAW8SQlQ1Njc4IV/8QAGgEAAgMBAQAAAAAAAAAAAAAAAAMBAgQFBv/EAC4RAAICAQQBAwMCBgMAAAAAAAABAgMRBBIhMUETUWEFInEygRUjUqGxwWLR8P/aAAwDAQACEQMRAD8A7hRRRQAUUUUAFFFFABRRRQAUUV5egMntBorw0EGDuFBJNgNzSL/1fhGOlHaQ/wD443f/AKVNL+3M7SPBg0JBmbx250Dc/Xik/bdEhngWOSFCkDpHG4kvdrAOFjHiAtwfOiCc5bUaXXGutSn3LpdcFpj7Y4MsEMwRz+GQNGfo4FPQfKqLk2GTMMC6vGALkK/jIZrbupkGpbPcW96P6Y5q5R8LKbvCTb/EGxHyP6GoeYy2sh1xlW5w8dl9ory9e1IgKKKKACiiigAooooAKKKKACiiigAooooAKKKKACiiigAoorw0Ae1DxeYpG2kkl+QijU1vPSOlQsTngDaUQvbrwPl50hSNoZRirMwBIlAFzoaxuAOdJANqzz1EIyUc8suotlljzJmP/BkA9bD+a9xGarGCzq4A3JAuAByduKqWadpJ5G0r9wh8KjmV2sSF1WMcFxvuSd9wKWJ3kqJqkKQr4tTF1P8Acp1El2G9mG3ypdlkovhrBohpW1mXCLJje2iKSEXgXuxA534HW29r0iGeY2dFInVNTEAJGy8C9iX536evpTCVcCYdSeKxBGhTr1nYFRbn9KruV46dsSsUry93rBVZEDE7i1yttPWqV3uyzHS/18FL41xj9qefcd5Zd84sxv3MGm/rZdR+rfpW3ttjj3pj0RFVj1XkgMupvyXHwi3WtvZxP/mOJfrdh+q/6pxneJeJi0ZYm3wlSy++24roaL9Tfyw+rPG1e0YiT+nUyMsukRoSFJijjkUIdwRdzZjf8tULtTK8ONn7tyhDhgVuDuBcbdN66N2Ux7STS95JKz6L6Wj0RqL/AIfM1zrtm4bHz2NxYfUKP9Uan7bl+Rn0+LnTYv8Aj/gcZN2mxSRao3aQA+JGOq3+N7k396t+XdrXZQzIGB503Ug9QVO1x71z3s3KFl0k+GTwnyvtb/VXPL8KFk0sQFY/3X1dB5WpuogoYkvJy6rG3tZasDnsMp0h9Lflbwn/AEfrTSqRjcqBN7bcVV8r7R4rCsQLyKWN4n3tufhPI2qldbnnAyVijjJ1+i9VjC9uMMY9Tl43FgYyjF7njSqjxXPlW3D9qEl1KilZbExxzEIX4/CLsvzF6rhjCxXovVOwXa2R5FjMI1Hc6S+y7eKzKp28iBVljxLHp+jVD4eCcEyitaPfkVsoICiiigAooooAKKKKACiiigAqJi2uVT8xufYC9v2qWaUZ4zIrSL+BWv52IHHrtS5y24LRWXgh9oczRCEVA8vNhsqLcXLN0/x5PSlOKmmxDlYg3clSAwJTS42bX+LbkKvzpRjMT42WRtF/EUYkhQugiTWu5bUTzub+lSsl7TRQkoFOg8v1J6nfpWO9wlJNrnwzoxq9KOVyxb2xwQw+gAhiwGs/jJAsXb0O2+3SljRtLJHrYk3A1uSQi+dgfLarXiOy/wBodnLlVbfm+rmxN+lulR8n7EeJhPcoNtzfUPLnYVkc8xW55Yl2T8lryTAxxoNI56kC5+dSJcErMC4DFSCLgXFuDfmt+HRQoC2CgbW4tWyZLiqKEml7oRKT7OcR5m2FzCcHgsfobEEVYH7ZhTulx72NY5zlcc0p1DxWNmGxH+xVJz/AyRNt41tsy/yOlbISsXMT0EI6XUqPq8PC/cZ9o+3kjqyxjux53u316VzUYol2O/B+ppkcO7Xvt+9Y4DLrSWAJcnYWvv8AyaYnJvdIpfbTTW66VgZ691KixUfrt/qul4KTvIkkB3I1X8j1/W9UDGomHYfaSTK1guHi3cn+62yX9d6yzJW0L9vcwxH/AIeCwx+8fyDkX569N+ldapZqUWjyri9+WXfG9oG7lTBEcU7OY/uyukMBuWa/gHqaqh7yZ3VpDJL+ODBEIi//ALsY3Hrpt+lY/bpcOjQyYaOKGSLSuHC20qT8byA7sbfCKkZDKk8f2aRLhbvFDGe7SQ2/4bj8QHIud96muvYi0prJpy7FOVYrpHdEqYkYJGisCC8s0t5H8trE7G1qhZRjkDNhwVDR+JSNSpIvxhykQ7yaTdbRlgCN+lNs5XdyVWeWEazGq/8Aw2HA4YqN5peLAk/KlbCOeGOaRyBqucS1u+7/APDHDGgsApsd71LRZNsfMGV7+IOfvFKpZtVrkmGMBYeT/wAVyb9KueR52ZlIMZ7xNnt8OriwewDHztxvXNsVmEcDBWEbIzW7tRZSpezSTyEXeVmUnSPh610zLMkjQrKSXcLpDX2K3LLsPCSAbXHNqRPsYhqrk8i3zFbRWLCvQKoQe0UUUAFFFFABRRRQAUUVpxU4RGZuALmgBfn+a9wnh3cjwj+a05rjNGFdzv8Adgn5gXP61WcdjS7NK99+nkOg9qiZjmc7xmK3dgIdRPoPhUe3Wk6+Mq4x2955/AabdZN4XBTcQ93BJO+7XPtVx7M9nwQJZR/in7Fv3t61SJJOAPpXUOzErSxK1jYi99V/ENjaubblnYl+kfYPfw+Xr+lS0XzNxUbDvYhdgdz5Ha3TryKmqtLjW28Ps505c5R6qAVlavFrMittcVwxbYilS8zf+eVUbtJg2ikbnSR4TV/K/eMahZpAHBDC4p1XEsmmxvajnOXWOodTb3rPJcxTCYxZGI3IjYeStYE/KmMuW9yXK7jqeo8veqjicNodgd2vf+artfq5Kua9NoumaZcmBlZcJEWmk+8bES2IRCTsptv0rVhMqki7t8MhxGLxFycRLuIwObD8J/8AN6j5ZNNiCokJZUW3HTz/AO9P8HKHV8IrtGJBZXXkE2vXRr1KlLajFJYWWQ8DgIZdWEDy4mVdUss9/CrmwKC/QjoPKtmPylBGO5GiRDrU9QRvuerVGQiTVhcMTh8FAb4ic7MzLa4vze/7eVhW0Z7E6NifGmF1H4hZiy2AI/Nr/Q3rUsZ58meUW+URcXjEeCPESnu4Axvh41KtPibne43dTz6GkeNnOGIZwiYnTdUG6YSM8WHWZul9/pTbNZraMaEd5mRUghI8EBa93Pk1he9VfL8pbFS6dRK3LyOeXPVz69APKktZ4HKW1ZZFTCvI5Z7lSSwW97lzc2Hmep5rrf8AT9sWid1PEwiAvG7WuB+Ui97eW1bezORxQJ3zgE28IP4RwP8A+jTHNoDKCuphsGvqsu5sBt8R5qtk1jakRCLb3NjxXBrKuV41ThDtIyFZNmDEX2IKHzsbNVl7Fdr/ALVeKYBZk2uvwyDexXyNhuPekOLXI4t9FFFQAUUUUAFFFYSvYE0AZMwHNVvtBjw2mJVZi3iAGwPNr9Tbmp+bzXj07ksQCB+3vaq9jp0L6nugZu79RGo8QFurHw7eZoUsCrJY4IroEDHVGGVSVLMNOs3CjVxfk29KXnDEACbFRo1i0gfUz6Ta2wHJBG3O9TJss8UMBXSJsQZtHVY0Ww9r0vz3TL9uxBUMe8XDw/5bAkeu3NVvfrPMitd86G3DsVw5DGzuTMowyW++ItckXVQo3J9OlWfKo44sJKIp9fgdzJuDpIIsoHBBsN60QCFMSFnI7jDJpVSL6pTbW1h8Tc1AkheLBTFoyhxE1owRuI/jIt0HhG1ZvRj2Xs1tk00+uTd2Zw81lnOJVCysiCVybjUNRGq/UV0XCYhGB0sDpNmt57f7qg5VlS44xxkBYMOgUm3ictubeS3BqQcTNNO2GwJEMUXxOOpG25367fI0z00+RVdzjHGOC+q4PBrK9UPsxm8xllEp8UKt3oH4gPhYD81wRtzTfJO1EeI2jYMeSttLgeZU8j1BpWyUf08j42Rkl8jV18Rpbjpd7Dmt2cZj3UZbSbE26g+pFufl51Vl7QKZJUa+oG3BJtb+KvVGSeWOlan9qGcUbXJT4rWv60vxuRCZi+yBb947LyByQAL809yyVJEBQgiwuR/qpr4bUNO2k836jqK589VJ2Maq0okbAwxRxAJ8JFyzcn3J/aqLnEemT7skIpLBv3t610N8KAndqSFIIJJ336A0mz7LleJLjZOl736UyltSyiGljkruawvjUh8Qjwm7zAbM7Dp638+hv6VCmdZmEkllwuGH3cY4uONuv/f1rZmWIZiMPHszfFbhF/3SvM5VZhEu8MNi3979F9d9z7GvR1y21rd3/gybcvg8nxskoa5b70g6L8Jwq/5NyflTzCxCJREPiYjvCPXoPYVBymG2qZt7fq3/AG/ivUxR1A8m4NVXl+WJseX8Fx7R5wI44l4BP6C1q9ybtKjgI24vz5H0qndrJDaNib7kfzSWPH6eDxSYxz2Ob9i7ZmqyB5CbklgD5AEjbyvYn6VMyyP7ZhC0OlcXDsDxqZN0DEb6Tt1vVPy2WfER6IkLWJBPAG5O5PvTcZXi8sw2IxMciO5VdaaSVUA7sDcamAPtWy2NfpqMXyZ6nPe2y/8AZfOBi8Ok1tLG6up5SRSVdT7MD+h4NN65P/RztC82IxUUpu0lsRewA1X0PYDYbaD9a6xXOlFxeGawoooqAPCagZlMdlHN6lTy6R+m1JcKS8ikG+9zseOh8qq89DK8dswxmKWF/Ed0Qt7u2wqrTZ53ZR0AZlQrZhfxE31C1Mc7gAxBQEltOpi35mvb6CtUOVxqAzEk399vOw9avZFQr3sRGHq2bRKvanROZTdikRjj1BviPJPuSfkKWwZ5GkGHUi4imaaQcaj0552v9KtUmSwMgUKdyRqudR33pNN2ciZLxsfTVZgLfF0uCDWN6hYy0av4bufEhhl/aSCN5ZGQvqOpDYX333vxzW/FZmMTNh4pSuofGFNwGY/DfqQu1/WqjmPZtw40BnQgcG1zxxfrzUGSKWF9WtlcG/iAO4PQ+n8VKthLyKs+n2x4TOoZRKqS4pE20qT7aSf9ilPZ2SeBXMEPel7b3tYjfc/Pzqm4HtDPHM0oUMXBVjcFSCBquOb7X96c5B2yOF1Lo7yNrFbNYg8dR8iKavHJjsrlW1u47LP2XyKeKWbETBVZ1YaQb7k6t7G1tqruB7HSSGQB+7KLuRte4+HbgVasJ2kkOGM0yqmt9Mag8r5/oa3YfHacFPNxcMQfOw0j9aPOCnpwkl8I5nge0E0UMkQJcnSY7sToa9iQTxcEi1OcmyCbRqcjvHJZm6AcAD96ruBivLGP7x9AC38CuhyYiyhRxWXUWyjhI1aOGa8sy7PYXRKoX4bEH19as0RLKTwL7Diw4/70uyjAsG1PYC1gPfrTJmJItYJvqvz6WrHty/k1tkPEzadzxwPU0vk1ycAC24HIrfivvGLfgFwo/c/Ok0+eiJ9Nt/x/ptXV0lcWuuTNdY8/Al7QQrgkZkuZZm0rfm5F9vb/AFVXijI0opDWO/qx+JvluBVq7TY5J4g9ryo+lf7bjdvXY/WoHZ7LQAXPsv8AJrfGM7Mf3FztjCJJx8WiJV6A2+e5JpcGtTrOVJiJHIOqq00vlWzZtfJjjJsn5k/fQEdQLj3FVOLUxqyYJwrXbilXaOPQS8Q8B3Nuh/1WSzh8G2rrksPZntXFhE7hhs58Ugvt5G3lXVMLhklw5U2ZJFKkjcEEEX/WvmmO7HemmE7azYRWiw7nSRY3JIHt5GkZGjr+nEDYbPFgJ3VZY236bEcey/Wu+Vwn+iOXPNjpMWwJCoRqPV2t1PoK7tUTlueSAoooqoEPGgkBBfU3XyHU+nlUiOMKLDYDaswaX5tm0cC6mI+tvqaOiUm+EUzMsZqxcv8Alp+gAqZiCix6pnEakD/I7dAKp+P7UKru2HXxOxYyN6/lB/mkv2lpXu7FiepN/p5UnW6uEoqCXR2Ppn0e1y3zeC3z9sVVlEEQ0gi7uNyL+Kw6bXqDmeKOHaWIL4TIXXys29tvWmOD7PKYdW24pd2mYFI2620k+21YXZJxxI6MqKPUj6S6ymZZfjy5DseL+fN9v0qVKQ6BXAYc7+fv0tVcy6QlSo5uPen+Hwzad9vfz+VZm2apVQS5IUmRqzAxtpublSNvceVKMxybTIyeJWva6m1x524q3YOIA3G/vTKXApMBqXcdRyPnUxtnF8M5urpg+jn8ssiBQb92g0q1y1tyTqHueasbZ4GytobjWHAsDvoLai1vfapuZZGYgGjBYfiv08tvKq5jMCFuYgNbcjgEeXpW+m/e8Ps4F2jjzKJry6AhklYHRZrf5XC/terRlUgllRQb3IuP3/Y1So5HLKlmADaiDewPz86uXY6EJMXY8Jx/cSP4v9TRfCOzPkpQpRgotHQgwFQMbOH8CsObHf52qDjcaWGygDoepqq5viZkkQIqm6ajqW++ojofKo0mjla8eRllirWWWZ5+egXjytVMzPDXdmYG5N7XsT8q3jtJiE5ji+an+GqZluYiVu8dVs3hYFb6G6Wv+E1019OspW59GSV8bHhFYWIs1uSx+n/tVpiQIoUdBarDBg4lWSQwp4UZtlA4F9j0qs5bna4pu7iw4WQrqBLgjaxIIsDW+meE2lwjLbDLSybnUMLHiqnmeG7lj+U8H+Kuee5zg8PIYu7d2X4yhAAPlc80nxGbYGUWdZwPYH9jTXunFNRZWKUHy0VDEYsnas8HjLbPuP49vKm75Xl7/DiZkPTVHt8zbivMb2Hbu42OLiQSXsHBUkD1vuP91jshLppmyEl7iNsDh5zpikEV+W5HyHNeTdksND4pcSZRzojXSW9Cx4Fb8D2TcyaEAlIJAsRY25PpW7H9mcWvMDn/AB8X7XpUYLyWdjzhHY+xOXRw4SLulCh1Dm1uoBtt5cU/pD2Hv9gw2oFWEYBBFiLXHHSn1Z32NCiiigBH2uzn7Jh2ltc3sPc1xLNM5lxL6pGJ8lF7D2Hn6113+pkJfASW/DZvpXGMLFdhe4W9i3lzWPUSaeD0P0aiMoObXOTy1SEa1MMPgBJpSFWZiQNZGwubH5VJuqFRDGjkm13XVccAn8u9YZLcelhZGtYSyydlmYTsllB08XPHrUp8ArQHvW1aH1WBtzta9GNWQKyppSNLjba+kgfub/OouWNrLxk/GhA9xuP5qVw0mc6z763OGF54M8LOiMFTSoIPwi5v701uOlyfWkmU4Bi6GxNtzt8rVdfsKpyQB6kUOLMk74Rx7kDAx3GwHNNMKjb+9eQ92vDD5b1I+1ADYH52FUccdmO2xzfCJEZPFVPtZBZwY7A7Erba+/0qxvmCqGY9N6omYZiZXLEk3N/4ptXeUY5xfkzXHNa9gem9tqZ5JmDpKNViG8JG23kfekuCkE50CwkHw24ccfUH9qZ5dlsnegmwC+Z69LW6U+Tx9rRRQ3PORhi8aHxJUb2IFz0tzVilgXXuBsqjgcbmqbCB9obfbVb6EfpzTDPs8EeIdb7AL/0109BS5P8AY5+ttSXBN7SZMrQiRANag3Atci+5A62qkZfi+6fVypFmHmvJ+fUGnuH7RXmU3vpiB56lj09qSdoolVu9iFo3O4H4G8vY9K6+lsWXTYc6+MsKyB0HAzF8NMdWpO6OlvMEH9RVZ7DYMfa1fjwN+wpV2d7S90ksLElHVgP7WINtvI7017C4sfaVB/I37LU+jKquxEOz1JwYmzGAHGSgi4Mp59zS1rWBITff4bfzVmzfDiTEMyEKwkN/I70uOSJZdWIiB2BGtdj1/FVNTbPEdmei1EFmW7HZGGXK2FaXbWsiKAL8G973NMM+w7f/AOfgtQN1Lrv5XNv0rZju4hwbIs6PI0iEBCDYDk7Hjmsczx5fLcMWP/1XB+Wq1MolOSi5f1efwxVuE5bfbx+T3H4tcNhxBAbzSqGkccqrbhAR1N6g5V3iLNpkcfdNazEXYWNwb9LW971qlmXwzQCzxhdQ5uQBd1Hl5ip+BdZrvHsBFJrT8p0MdvNT0qlmFFbOs8+42G5t7uHjgbR55NHlauHLTGbSCTc7m9vperp2VzE4jCxSn4mWzf5A6W/UVyHF5jpwuFC+I960xU8eCyKPY81ff6T4wvh5VItplZreWvx/uTWTU1RjFte7HUTbeH7F4ooorCaxdn+D77Dyx/mUj9K5Fk8Uaww95YE2axO2slwNQ/EAVUGu1txXI+0HZ7FRu/dxl4tRKFACV1G5H5gL9BWTUxfDR2vo9ieanLanhksTrG8N7qNDgMQEUMyAC1z+YHc+dQ4cyjisxVQRILqFv4RsAGGxC7/M0rhwWI2VYH1Dg92b/Uit02UyqAcSxTkhLjWflwo9TWPe/Y7i09Sf3Tz+Hy+xjDjBOrIilUtpeaRgAPEXvbqxv+1bcNjMJh9ldSw/FYsfrwKSvDqABNkHCr8I9h5+vNYGBB1HzNL9R56GrSQw1lpey/2YZhi5VkdNb21bWa2x9F96eZXK8kSm3i4+nO5pVmOKjvG918SWNt9xtWzJs3AugJN9xt9atY/JjjHjGC0RYdtrtW5LD8VKExZcWF7+9q0YvEGJNRO/4R5msrlzhFLIY/W8EnO8aGvErWbTfn9DVLz3Me5isD94+yi/wjq38D19qk4FdUg1ndjz6+vkKr3afLsQh77EKFMhYKAb2CWG39u+1dbSVYWThaq3L4LL2XPcMtzugsSfzNZiPYfvV1gxqi7Bhc+tU3GYcAStcbvYfRQTWvJ5d5BYEW8uvSotSlPoS7NleENMLihr1XHxHe9JO0eO14h2DAg2HxeQApfG+nnz86aZBhleZfCCNybj0rtabdDmPsc25xksSI2U4n7xt+EAv63pyuJUgq1irbEXHH+x0qZm+ULIlkVVYbiwA+W1UiWFwbENce9WnXJSz+5ELVJY/YkyMqsQHuAdiQ1TMvzfuGLo41aSo2PW3nSY4Zz+BvpXr5bILG17+XT0NMlfdKOGyI11xeUXCTNEZtWs6j8VtwT5+9a8ww8c41KbSfLxe/rSDB5bJyQB7kUwGHZN2ZQL+dUjZal2S4wbFEmKRDZtQI2INq3YjP1+zrGxYqHLADYLsRYe97n3pnmWSpOgIdQ/RvPyFVuTB92Gjcbi9wehqHbNvLZO2K4SN0XaMJfSrcgjceVrGtmB7QM01oU0tK3dWvfZyFNwOm9/lSZ8KvvVz/pVkolxyNbaMd6flsv6n9KTvlHPIzEXjg6Jkn9OkheN5JWkMZuqhQq8k+pO5vzVswGWRwtIyLYyEM25NyAFFvLap1FIlJy7YxJLoKKKKgkxtVV7bZvPhAksQVoydLhgeT8JuPpVsqBnWXLiImia1mHJXUB8ri/1qs02uHgdp5whYpTWV5XwUHAf1DkZ/vI0AP5bk/rSDPsQ80jS3Iv51e8N2IRDusLj/B1P6SEUm7c46HL9CnBCRXBs2sgah+Gx623rG9NdYsOR3K/qeionvqra8HPZpm/MfrUOR/WpuK7Qd5cx4OFfS1z5dTWH2ufnuVX1EYtVHpdjxNo2fxyFizXB/wBjKFS8BP8A9twfk2371JwUOllI6G961pJiZNUZD2I3UIP2A2rHGYhofAVa/wCW1ifcngVEoxeIx5Zzb9fYm54wi8maGBO8uGBF/r096qGMzJsQ+3hVfoqjqTUaHHGeLQw0aDqDC2kDrqJrTLAsqxd3MiwMDqbxaiwJBBHVaZRopQ+6SORZq7L3mTM0JmMhUoiRqNGpgrMb72vz526bVh2+xweHBJqVnAk12IO+pQL2q5Ds1FJhfA8TtbkG378VyntBkU2Fde8TSGGpGUhgbE8EbXHka3pYKN54yWp3aSVlXfxsLemo/ptVuiylIkCrwRrYm3W+3tYVQcr7RnQwij14qQFSD8Cj8Ul/I7bdDVvwUztDoa+gbJcm5Xa+/JF9h6VNVGZNpcipz28yNOX4OIqSyKRqbSSOVBsKZYbRH8IVfYWqOzADy8rcVgZa60IqKwc6bcnkbiS9Q8QBURMSQak6w24obaJXJBxBqIy+dMJwLetLsU4UEtxVMltoPiAoJOwpRisY0hudh0H81rmmMh346DpVs7FdkzP9/MD3KbgfnYcL/j5+dZrrkkaaqskXI8EyR97J+L/hIf8Aq9BWnFYAYyMtGQ0guFZdw1tih9b9fSvP6mZ7pYwRn7w7SFeEToi24JFqVdgQ8L6hvGdnT9mHkwrkb7rP5sf2XwdP+VXH03z8/IobDsHKEEMDYg8g+Rrsv9I8o7vDtOR4pTYf4rt+961dpOyK4to5IyBNsHNrd4m25/uUW9wKvuX4VYo1jQWVRpA9v/L/ADrXG1WQyjE4YlgkCiiigsFFFFAATXnNemigDAne1I+2fZ1cdhXh4f4o2P4XHwn26H0NPGpX2nzOTDYaSaKFsQyC4jXYnz3seBvsDR5A+aDi5IWeN0KupKMp5BGxB896dYfOyYthZxYb9B1Iqb2rtmTfao4VWUgKwhnjfVYgamjYK+oDbbmoEOEiggiZkDSySmN3mDBIkuNJ7va9wWNybeAiq3Vxs5fY7T2yqyl0b8pMk01lkOplJuSeltttya9zk9047+VNQ20liTbcm9r2HvUzLp0WUqjBJUJs0kCIv/MhvGDzvfak2MSKeSSKaFcNiC2oOBsD6/njYG/psRcXAXTUoz3ZLai3fFJkjHQJitCJLoiIsVQBgG6OxBuy+Y6c0vYSRSGCddEse1ujLyCp4O29+tT8N2UjlcxgTYfEps8YtNueHUAhjGeQykiouP7J4okBZlnZLgAyFXFugWWxHtetuJd4Mv24wNslxUquAoO/I9PP0qxdtcK74KHDqqusj94Z3PhhZeURPi1EX263NKMkkkiQCdQHA8QBBtbzI2v1sDtWGaZ28xG+lRwB+9aXXugjKptTNeWZbDALAi3XURqf1f08lGwpm2Yp+cfrVcCbCwv6jesbgXsD9DuetL07lCLUvcLFuZZjilPBB+dYNLVaI616uKdeDf0O/wD7VqUxOwsDTVrGMKm4NKo8wvzsf0okmq2UyEmO5cegXVf5daQYrFF2ufp0pPJinD3Y7+VOsgwn2prBgqru7H8I67dT5Visng11wz0Oux/Z44t7tdYE3kfz/sU+ZroXaXtRFg4RFGAHIsiD8K/mP/m9VnEZ+kQGHg0JpX7pHNgW2ALt5sTXKM0zCfvZO/1CYm767g3/ANeVtrVy43O+b/pX9zfOn0lz2e5riLuWJuSSSTuST1JpzkGeiMWNI8qy9p3sFLbFrDbYctfoo39zYVZOymXYLE9zE2GxGoIWxE32gRogFyz6dJ8I2Ava+3WtIvBY4v6lLrij06VG3eFrkHobAWt0NdW7N5qMRHf8Smzf7rhHaTKYJsScPhMHLDIunWWkGhY7XDlR8LMCrHUQfSu1dhcmOGw41X1sASD0AACj3sAfc0hV7bPt8jHLNeH7llFFAop4gKKKKACiiigANa2iHtWyigDn3bH+nK4mQTRd1r4dJEGlv7lZbMjccVR8/wCyU+CIlaJRhx4ZSskmIBU8AxsAUA38V67wRUfEAFSCAQfCQd732II8qnJJ84SZzG5U6dBXbq1x08Q8XyIYVljMWkssEpCr3CCNEQMSxBJXXK/QXPTjarV29/po8OqfBKWi5aFdynmUvyo8uRVBw+Hd7aQb8cW+e9ENqllhY5NcD3H5gs8kckibxxiJVVyigDY2CAGx6qSR5c1nLmIcgeEWAUKo4A4Ftz9a1YDJCfiPyH+zVuy7LlhAVUUethc+e/NaZaiFf6FlmdVzn2yBlnZ+bE+EeBeSTbYdT6fOn4y3BYRQSqyMeJJCbE/2IAWYeuw9aa4i8OELKnxEltrAgbKp/tLkX9AaywmD7kN3uiQOCWmK2BsBdG5Pd7ghl8hS53ykLf2PCEmIx4s9sO9owGcCJU0g8GzSEketqgzYYsgkaCZYyNWpoQRbz8DggeummeZ55BA+t1AURmFHmmSPvUP4WRxrcKRcNbeq9is8ixKqGkVp1j7oGDEJZl48Ub6Tx5c0vcw+73NDZXHL/wANlLWvpHxW8+7YBvpelmNytkvte2237eh9DV5z/H4aaO8WHEsyFYUjk1K2i19apcE2O16XNhmWJGaVZwyarWKnT+IJK2zlesbVZWyQP5OeS3HNEWLtseKsmaZJrUPH4lPBtbfyI/C3p8xVTxEDKbMLU9WeUWUUyTiFDCx486hIzwtqQkHoR/I61IwtzYc2/WmWEy5n6c0SjvZKltGuS4qPG2VrJiF3Xjfa3hvz7fSt+Z5MrJpxgJ0HTHKt9YG3Unxpz4TuOlRU7INYOh0tyB6+h6Va8ryzGTwsk0XeKouGLAEkdB+ZvW4Nc7U6Cyv763j4/wCjfTrYT+yf/vyLMBh4cFGCjAtIwUObKXY/Ao3sqjm3QAk+ubZnhxNJGHQwwlWndNOrEzb93DGotqiRrk+ZXfk0izPDOhaMrrQ/HDKLG/nuLqfUU97Cf0/SSTvbMIh1Yj5ohHS2xb+ay6eLi25Zcmar3uSS4iiw9hcnadzM66YdZfTyZJL/ABO/MlvPi9gBZb10kCteHgVFCoAqqLADgCttborCMEpbugoooqxUKKKKACiiigAooooAKweMGs6KAF8+W6vxN9aQZv2Gil8Udo5PMcH3HQ+oq30UAcsPZ6aNrSCwB5JBB9iKZYXKkXcuT7f996v0kYIsbEeRFK5skj/Dt6dKjHJOSBn8zJhXRY7touATswHPztVcMitFCFg0xlg+kamQ+Fmj0H4dJaykeE32tVrxeXyG299PFUvOcpOG1yJh+9RhbSpIaM6g2pfQEG35b1ZoRZHnJQ+yE8eITFyYySAyOuo9+rGQMRYNFY3uLkBQPK21bO1WS4UCJYISLaWkljkWXwAFCCFGlHLeL4uabYnXisK0cShTr7wXUanIvZQ9vEtyxEY8V3sLKNtPZrGukSrOZI8MGMUlkvpLbsA1rEm6sDvsdqgZGSkuDB81wYWONBiFlRANMixhHIsFYAMNEhG+uPy3Bp3IZZkTUxeHUWW6hbPbxAnSCxG/it4rXpR2t7PQLomjn7+BgdLi3hZbeAuv4jta9uvlW/s1joV75YjMUWDvGM6qpVgyhACmzckX5tfmgpbFOJbsBlDxAMyeBtiL8jn5EedVzt32cAXvVtbYH5i4Pz/e9PRm7oNDq221r3sSNVtuuk3tzWGZZgr4Q36qwF/7WS36swog8MzRljhHPMmyz7xQeCbfW9dDy/KQNkW5NMch7C6GV5WG24Vd/qauuGwiRiyqBW1XxguOWM9KUnyIsr7OWsZf+UfzVhjjAFgLCs6Ky2WSm8sfCtQ6IOY5TDPbvokktuNQBqXHGFAVQABsAOgrOil4LhRRRUgFFFFABRRRQAUUUUAFFFFABRRRQAUUUUAeEV53YrKigDHuxXjIOorOgigCsZx2bicN3bd1fcqPhJF7HT0PqLVVM6yn7gxYgNIb6r6iV2+E+DxFhts3kPKumyYdTyKgz5HE/IPyZv8AdAr0VnKeDnuThcMzKjwvDIRGe+aysx+EhSCSb3U77X39IyxQIHB7n7pi8mGTwBgODquzSkG3h4HUbVfJexeEbco3/O3+61f+hMJ+V/8AnaoBwb8lPOdsVHdSuQeGxEQvHdSGYScu5vsqXFhaos+kwxGFWkWNhtbaynVuQDrLOdR08bDe1dEw3ZHCKb91rI4MjM/6MbU6SIAWAAA4sKkI145YvyDHtiIVkeMxMbjSR5G1xcXsaZ0UUDQooooAKKKKACiiigAooooAKKKKAP/Z"/>
          <p:cNvSpPr>
            <a:spLocks noChangeAspect="1" noChangeArrowheads="1"/>
          </p:cNvSpPr>
          <p:nvPr/>
        </p:nvSpPr>
        <p:spPr bwMode="auto">
          <a:xfrm>
            <a:off x="1679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Picture 6" descr="Slide Globalizaçã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EDEE8"/>
              </a:clrFrom>
              <a:clrTo>
                <a:srgbClr val="AEDE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2338" y="1268760"/>
            <a:ext cx="2525662" cy="2704338"/>
          </a:xfrm>
          <a:prstGeom prst="rect">
            <a:avLst/>
          </a:prstGeom>
          <a:noFill/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8443" y="3823740"/>
            <a:ext cx="2217230" cy="156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1415988" y="553413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Equilíbrio Ambiental</a:t>
            </a:r>
          </a:p>
        </p:txBody>
      </p:sp>
      <p:pic>
        <p:nvPicPr>
          <p:cNvPr id="67593" name="Picture 9" descr="http://4.bp.blogspot.com/_OxY7HPDDwR4/TPEGswpJ8rI/AAAAAAAAAQ4/Bc579MEYpN8/s1600/multiculturalismo%255B1%255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0268" y="1268760"/>
            <a:ext cx="2667000" cy="1773555"/>
          </a:xfrm>
          <a:prstGeom prst="rect">
            <a:avLst/>
          </a:prstGeom>
          <a:noFill/>
        </p:spPr>
      </p:pic>
      <p:pic>
        <p:nvPicPr>
          <p:cNvPr id="67595" name="Picture 11" descr="http://educacao.estadao.com.br/blogs/blog-dos-colegios-santa-maria/wp-content/uploads/sites/243/2015/06/1206_EM_sugestao1_blogestadao_0520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7528" y="908720"/>
            <a:ext cx="1950720" cy="1950720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1524000" y="299695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D</a:t>
            </a:r>
            <a:r>
              <a:rPr lang="pt-BR" b="1" dirty="0">
                <a:solidFill>
                  <a:srgbClr val="FFC000"/>
                </a:solidFill>
              </a:rPr>
              <a:t>I</a:t>
            </a:r>
            <a:r>
              <a:rPr lang="pt-BR" b="1" dirty="0">
                <a:solidFill>
                  <a:srgbClr val="00B050"/>
                </a:solidFill>
              </a:rPr>
              <a:t>V</a:t>
            </a:r>
            <a:r>
              <a:rPr lang="pt-BR" b="1" dirty="0">
                <a:solidFill>
                  <a:srgbClr val="0070C0"/>
                </a:solidFill>
              </a:rPr>
              <a:t>E</a:t>
            </a:r>
            <a:r>
              <a:rPr lang="pt-BR" b="1" dirty="0">
                <a:solidFill>
                  <a:srgbClr val="7030A0"/>
                </a:solidFill>
              </a:rPr>
              <a:t>R</a:t>
            </a:r>
            <a:r>
              <a:rPr lang="pt-BR" b="1" dirty="0">
                <a:solidFill>
                  <a:srgbClr val="FF0000"/>
                </a:solidFill>
              </a:rPr>
              <a:t>S</a:t>
            </a:r>
            <a:r>
              <a:rPr lang="pt-BR" b="1" dirty="0">
                <a:solidFill>
                  <a:srgbClr val="FFC000"/>
                </a:solidFill>
              </a:rPr>
              <a:t>I</a:t>
            </a:r>
            <a:r>
              <a:rPr lang="pt-BR" b="1" dirty="0">
                <a:solidFill>
                  <a:srgbClr val="00B050"/>
                </a:solidFill>
              </a:rPr>
              <a:t>D</a:t>
            </a:r>
            <a:r>
              <a:rPr lang="pt-BR" b="1" dirty="0">
                <a:solidFill>
                  <a:srgbClr val="0070C0"/>
                </a:solidFill>
              </a:rPr>
              <a:t>A</a:t>
            </a:r>
            <a:r>
              <a:rPr lang="pt-BR" b="1" dirty="0">
                <a:solidFill>
                  <a:srgbClr val="7030A0"/>
                </a:solidFill>
              </a:rPr>
              <a:t>D</a:t>
            </a:r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</a:t>
            </a:r>
            <a:r>
              <a:rPr lang="pt-BR" b="1" dirty="0"/>
              <a:t> </a:t>
            </a:r>
            <a:r>
              <a:rPr lang="pt-BR" dirty="0"/>
              <a:t>sexual e de gênero</a:t>
            </a:r>
          </a:p>
        </p:txBody>
      </p:sp>
    </p:spTree>
    <p:extLst>
      <p:ext uri="{BB962C8B-B14F-4D97-AF65-F5344CB8AC3E}">
        <p14:creationId xmlns:p14="http://schemas.microsoft.com/office/powerpoint/2010/main" val="328999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65043" y="365125"/>
            <a:ext cx="11926957" cy="1325563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Sociedade da Informação x Sociedade do Conhecimento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820059" y="5838031"/>
            <a:ext cx="3625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0" dirty="0">
                <a:solidFill>
                  <a:srgbClr val="333333"/>
                </a:solidFill>
                <a:effectLst/>
                <a:latin typeface="Helvetica Neue"/>
              </a:rPr>
              <a:t>AUTORIAS COMPARTILHADAS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8037026" y="6488668"/>
            <a:ext cx="3527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0" dirty="0">
                <a:solidFill>
                  <a:srgbClr val="333333"/>
                </a:solidFill>
                <a:effectLst/>
                <a:latin typeface="Helvetica Neue"/>
              </a:rPr>
              <a:t>GESTÃO DO CONHECIMENTO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5809" y="6304002"/>
            <a:ext cx="4754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0" dirty="0">
                <a:solidFill>
                  <a:srgbClr val="333333"/>
                </a:solidFill>
                <a:effectLst/>
                <a:latin typeface="Helvetica Neue"/>
              </a:rPr>
              <a:t>INTERATIVIDADE e COLABORATIVIDADE</a:t>
            </a:r>
            <a:endParaRPr lang="pt-BR" dirty="0"/>
          </a:p>
        </p:txBody>
      </p:sp>
      <p:pic>
        <p:nvPicPr>
          <p:cNvPr id="1026" name="Picture 2" descr="Resultado de imagem para sociedade do conhecimento sociedade da inform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6" y="1554400"/>
            <a:ext cx="4355783" cy="302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izomaeditorial.files.wordpress.com/2011/02/rhizomecentral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1" y="1027906"/>
            <a:ext cx="559117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29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9828" y="365125"/>
            <a:ext cx="11704320" cy="1325563"/>
          </a:xfrm>
        </p:spPr>
        <p:txBody>
          <a:bodyPr/>
          <a:lstStyle/>
          <a:p>
            <a:r>
              <a:rPr lang="pt-BR" dirty="0"/>
              <a:t>COMPROMISSO: da razão linear à razão transversal</a:t>
            </a:r>
          </a:p>
        </p:txBody>
      </p:sp>
      <p:sp>
        <p:nvSpPr>
          <p:cNvPr id="1030" name="AutoShape 6" descr="data:image/png;base64,iVBORw0KGgoAAAANSUhEUgAAAIEAAACsCAMAAABrTD+KAAAAhFBMVEX///8AAADd3d3z8/P6+vrv7+/Hx8djY2P29vby8vKAgIChoaHg4OClpaVpaWnExMTo6OjX19fOzs62trawsLCZmZnf39+Li4u9vb1KSkpvb291dXUzMzOHh4cqKipVVVWTk5MdHR0RERFZWVk6Ojp8fHwkJCRBQUENDQ1FRUUYGBhOTk7kxNs+AAAIUElEQVR4nO2cCZOqvBKG0ywKg0jCMiBuOC6j4///fzcIgoRAQsR76qvirTozijF5SDqdToc5CE2aNGnSf0mG67rBvwTI1l6SzBD6+kftzwLdLF7pR3HpzWlTKBqndfL9CwhbcoWx5gLAZZ7rjvzbTfP195r3neiwBxcluL7m2V2l3fAAsHSiWX1pmzmu7asDONjzcOY0L5Ku/ljD2fdnJnNV84zoaCgC7NL8J21QqoI1rDs+Maz9ZkcUAPbL8oWZvVzF7E0WsrJ7b2VEg0IuIUSySzS+KWv8m1lUgx1EXuvTMMoypxSl+HJnrSJtYeAaEHa5pc8IRdT+9/Ql8bT6+v4xLY7JC7ZPRQ12LgKw5kVXmdXgGrksxLXDVNtdfEvXG9MkL2nruVqzx7KM+W4rQMiKX+bTGFCYj+KJV5R8AXAudxnmkwL6EULEEqDEdR2eDVEntA051wUy1v0IuzYBX7MlaL7SfDfSXoSVmMCy3MPptAP+9JTRfNX92f55V10EBjXo5Xyh3LhQ8+eCYnEJZk4Ma/68HJ3gzrNo8gewVvX1Qwlwuw8MgMOudXV0gk47wP71utbY8h51et7rGv620uei0CJIgOP3kZvQf24kcnMDtHw6OZbA3DmtwpUwXUqc75EQDmnZYtq8ToDGjFSPN5KxG5V2ATjag0bpen8U981bw+GQcpUHfzabOUtftMrqSVK+Cs/ndD5k/oTwmO6JCY1pvwJGCf/rT9nuhg3wM8FXaoSfYkDd10UnvLIEIgSkw625bPlwlxsNjdY9c9CGQBVdmGGr/QJB7+1dcm4MpLE7bfojuprVIynKglM1+XntU1ko6jUH8xe4+z1xEE+uZ0j1pZMW88+LOggMvOmvDCcQxzF7dSuxjfjLqzfRvXDBWQcAIEsTTUu8iGHDMMj4jf0JwKTzb/MY5m0XwcN5LcS7s90VBnsrfAfANAhb9wL8eRgZv3SoAkG44MegSYx+QzS4/z1CHkx9dQJQrTDSM3xeuYLgFAUQC+JTVjYmxV12zYNSdLqYBnXY+bTr3QgsqAYRUGkr6oXcli9k9LCUfGNGlxEsvMt0YHQTCFrPVZT049gJPhE7eZ0TsVJWlYW0Z/mupA00yJm4E54IBvWAWVc9X1V07sEwc5AgkFt4j6uq2HoQggQBpJ3JnVfBsip2HZsAWtErT1GdE5BJIQwjOEhVJbMeqRKAaI9bKOZt9Eci4ATxPHFTEOMQgFwSYfNBAtG69HmCZSNQ0TomR80pmyuWJ2gG9m7m8GPiKroesM+UJWgGpIaX8TLxhsp89CQJWK9k2RKHAVIiO0mCVhyIt/Jj3Y9wkSNoheRIi1rJnoVKkhtpiRxC+5sY2Py0nSklwEz4USNARmuL1r/F6lbXlklEgL5bx2N7teVJHKoB4xFKkYy9cvxRIoifrfR5B97NkVZEhkEmlmxrXraiDxwFFLYSv4biCVyJYA8lCFoE5q9aMtosWjHz8QjWPIC2P8jV7gOdazBiGeR7k/cBIoQgbj6FvxzqN7bTdclYgqefzeZSvCosc7P5qwE6j8ZfYgK7IHDzs2RlCr9CmNOpfq4Auo/Ft7VXyh47hm8a0pnqSeDnHYXz3LnlBNkhJ0i7v/JIh/l0Vvp1s4n68UAVa5o2WtyAaATlBJce+w5zhMx7niHq2TsE0eu93s9o+Ut/3+j6va8vz23OomzQa6UFamf6Y6ZsjczZQuHe8L3hC3iZEj9+WpD/5oMUHBMODbxv+ILot520yr69klI2rztAR8OHRtxhcmbmEc3feBKhksHZIpsZoKBpVriVbzYu8LPLZyIO33s6RGtvSww4mQbjZu0V2wcpHIoe2K4VA5RSC44RhQtksY4+YQ09dcshUFuY+wlQfozNVBwwBEnVJ++eAnUQ6OzWnSXIJHfW6gSNPCaxWYII3hv8oQRfCxQ2CKK/xx4x2AYoiOOtlcVxrGoPUgTxBemNkGBXvEvh75gv5rfHUrpSG5h26F0QNOzAZYIi6/I4CMLLZjyj5hfMjLuq66fG5fCv8el6i5Zx0t5wSKXfWgq5KxrrD1472N6eYm5UqUhgcTfDLY9Ua37itq5O0CGtM+gzOwFGIxAEnJvRCUImGCsfHk26zlZuoxMwSfGw7AKdH/l6p/ZB8aijQM71a4NlsDTc3fpIBLPs5Y25b34YnvvbH4WgEXUZzfyQI2p/BALSu7iIjufeIXjGGCuXqSKsI3YtFQMoEyTXMLc5P0zWrCcMyonReU4/BgFZ0+l1PJ+/Ck/DIBS7GZkTSmWCn0OzEiY6K3IYhuCQWJmAEPLNVrJv7h+KHTwm/ugEieu63KxJI0YmIdxzjymV+BtIsO+s5WRu1w8t58s8+xwiO+1ZCpQJjt3VFEnvH/At3bIMunsTuGIlAuEJx/EsXVSNoN/BO65TL9hyJjiUYN5bTcMjpN0Go0wwC7768/qN9WhI+0NGoa+Wly6w/N9PEESO0+vk622HK4wHVAiifhuglVSBkUQ8oEAgXOJs+aIqBDPhbdUx0qBZKE3AXwhe9UwKJFHvM1uqBEIbgPPzuZalqKQKAdn1BPqF6j2KTEg2mCD/8yCBKleAB3lCaQLSvectVRV11QBEBOJqnyXvQlYFglj8dXj4Q1PFD8gQ4INMDWvRc4vqBNIPHMj11XACuR54X10EhtQ5/wcJsMSW87ME4tXgwwQLqUdOyKCYeAiBiWWe/LkStPgMgRlIOfidrxaQSBBYcpFefog8BgCHAMs9dmShSHZnOJRAE38pV/53gf+YQBg5fJpg8L5gdILRNBFMBBPBRDARTAQTwUQwEUwEE8FEMBEMITC0/68+/J+6TJo06b+o/wFfEXcC5PRnUAAAAABJRU5ErkJggg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Picture 2" descr="moebius_esch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311" y="2377912"/>
            <a:ext cx="5039999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38200" y="1450215"/>
            <a:ext cx="2699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August Ferdinand </a:t>
            </a:r>
            <a:r>
              <a:rPr lang="pt-BR" b="1" dirty="0" err="1">
                <a:latin typeface="Calibri" panose="020F0502020204030204" pitchFamily="34" charset="0"/>
              </a:rPr>
              <a:t>Möbius</a:t>
            </a:r>
            <a:r>
              <a:rPr lang="pt-BR" b="1" dirty="0">
                <a:solidFill>
                  <a:srgbClr val="FF0000"/>
                </a:solidFill>
                <a:latin typeface="Chewy"/>
              </a:rPr>
              <a:t> 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933919" y="6168242"/>
            <a:ext cx="4877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err="1"/>
              <a:t>Moebius</a:t>
            </a:r>
            <a:r>
              <a:rPr lang="pt-BR" i="1" dirty="0"/>
              <a:t> </a:t>
            </a:r>
            <a:r>
              <a:rPr lang="pt-BR" i="1" dirty="0" err="1"/>
              <a:t>Strip</a:t>
            </a:r>
            <a:r>
              <a:rPr lang="pt-BR" i="1" dirty="0"/>
              <a:t> </a:t>
            </a:r>
            <a:r>
              <a:rPr lang="pt-BR" i="1" dirty="0" err="1"/>
              <a:t>With</a:t>
            </a:r>
            <a:r>
              <a:rPr lang="pt-BR" i="1" dirty="0"/>
              <a:t> Ants - </a:t>
            </a:r>
            <a:r>
              <a:rPr lang="pt-BR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Maurits</a:t>
            </a:r>
            <a:r>
              <a:rPr lang="pt-BR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Cornelis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Escher</a:t>
            </a:r>
            <a:endParaRPr lang="pt-B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1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Da árvore do conhecimento aos rizomas dos conceitos: da linearidade para as multiplicidades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4187483" y="2336285"/>
            <a:ext cx="689785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4000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“Faça rizoma e não raiz, nunca plante! Não semeie, pique! Não seja nem uno nem múltiplo, seja multiplicidades!”</a:t>
            </a:r>
          </a:p>
          <a:p>
            <a:pPr algn="ctr" fontAlgn="base"/>
            <a:endParaRPr lang="pt-BR" b="0" i="1" dirty="0">
              <a:solidFill>
                <a:srgbClr val="333333"/>
              </a:solidFill>
              <a:effectLst/>
              <a:latin typeface="inherit"/>
            </a:endParaRPr>
          </a:p>
          <a:p>
            <a:pPr algn="ctr" fontAlgn="base"/>
            <a:r>
              <a:rPr lang="pt-BR" b="0" i="1" dirty="0" err="1">
                <a:solidFill>
                  <a:srgbClr val="333333"/>
                </a:solidFill>
                <a:effectLst/>
                <a:latin typeface="inherit"/>
              </a:rPr>
              <a:t>Giles</a:t>
            </a:r>
            <a:r>
              <a:rPr lang="pt-BR" b="0" i="1" dirty="0">
                <a:solidFill>
                  <a:srgbClr val="333333"/>
                </a:solidFill>
                <a:effectLst/>
                <a:latin typeface="inherit"/>
              </a:rPr>
              <a:t> Deleuze &amp; Félix </a:t>
            </a:r>
            <a:r>
              <a:rPr lang="pt-BR" b="0" i="1" dirty="0" err="1">
                <a:solidFill>
                  <a:srgbClr val="333333"/>
                </a:solidFill>
                <a:effectLst/>
                <a:latin typeface="inherit"/>
              </a:rPr>
              <a:t>Guattari</a:t>
            </a:r>
            <a:endParaRPr lang="pt-BR" b="0" i="1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83" y="1998842"/>
            <a:ext cx="3456000" cy="43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796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439</Words>
  <Application>Microsoft Office PowerPoint</Application>
  <PresentationFormat>Widescreen</PresentationFormat>
  <Paragraphs>95</Paragraphs>
  <Slides>20</Slides>
  <Notes>12</Notes>
  <HiddenSlides>0</HiddenSlides>
  <MMClips>1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Chewy</vt:lpstr>
      <vt:lpstr>Georgia</vt:lpstr>
      <vt:lpstr>Helvetica Neue</vt:lpstr>
      <vt:lpstr>inherit</vt:lpstr>
      <vt:lpstr>Times New Roman</vt:lpstr>
      <vt:lpstr>Tema do Office</vt:lpstr>
      <vt:lpstr>NOVOS DESAFIOS DA DOCÊNCIA: RUPTURA, COMPROMISSO, INOVAÇÃO </vt:lpstr>
      <vt:lpstr>Educação no Brasil: do que estamos falando? </vt:lpstr>
      <vt:lpstr>Ensino Superior – Evasão/Abandono</vt:lpstr>
      <vt:lpstr>RUPTURA</vt:lpstr>
      <vt:lpstr>ÉTICA DO CUIDADO – Bernardo Toro   </vt:lpstr>
      <vt:lpstr>Apresentação do PowerPoint</vt:lpstr>
      <vt:lpstr>Sociedade da Informação x Sociedade do Conhecimento </vt:lpstr>
      <vt:lpstr>COMPROMISSO: da razão linear à razão transversal</vt:lpstr>
      <vt:lpstr>Da árvore do conhecimento aos rizomas dos conceitos: da linearidade para as multiplicidades</vt:lpstr>
      <vt:lpstr>E NA ESCOLA?  QUAL O CAMINHO?</vt:lpstr>
      <vt:lpstr>INOVAÇÃO</vt:lpstr>
      <vt:lpstr>Formas do pensar – Formas do aprender: a escola como organização aprendente</vt:lpstr>
      <vt:lpstr>DESENVOLVIMENTO E APRENDIZAGEM</vt:lpstr>
      <vt:lpstr>DESAFIOS DA MEDIAÇÃO DOCENTE</vt:lpstr>
      <vt:lpstr> AS  4 ATITUDES  UNIVERSAIS  DA  MEDIAÇÃO</vt:lpstr>
      <vt:lpstr>O  desenvolvimento das habilidades socioemocionais como caminho para a aprendizagem e o sucesso</vt:lpstr>
      <vt:lpstr>Os “Big Five”: cinco grande domínios dos traços de personalidade</vt:lpstr>
      <vt:lpstr>Hora de discutir a relação!</vt:lpstr>
      <vt:lpstr>Muito Obrigado! edson.jose@una.br</vt:lpstr>
      <vt:lpstr>REFERÊNCIAS BIBLIOGRÁFICAS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Edson Florentino Jose</dc:creator>
  <cp:lastModifiedBy>cristina</cp:lastModifiedBy>
  <cp:revision>24</cp:revision>
  <dcterms:created xsi:type="dcterms:W3CDTF">2016-08-24T00:54:57Z</dcterms:created>
  <dcterms:modified xsi:type="dcterms:W3CDTF">2016-09-01T11:29:56Z</dcterms:modified>
</cp:coreProperties>
</file>