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2"/>
  </p:notesMasterIdLst>
  <p:handoutMasterIdLst>
    <p:handoutMasterId r:id="rId73"/>
  </p:handoutMasterIdLst>
  <p:sldIdLst>
    <p:sldId id="279" r:id="rId2"/>
    <p:sldId id="278" r:id="rId3"/>
    <p:sldId id="313" r:id="rId4"/>
    <p:sldId id="330" r:id="rId5"/>
    <p:sldId id="331" r:id="rId6"/>
    <p:sldId id="332" r:id="rId7"/>
    <p:sldId id="257" r:id="rId8"/>
    <p:sldId id="314" r:id="rId9"/>
    <p:sldId id="258" r:id="rId10"/>
    <p:sldId id="260" r:id="rId11"/>
    <p:sldId id="261" r:id="rId12"/>
    <p:sldId id="262" r:id="rId13"/>
    <p:sldId id="280" r:id="rId14"/>
    <p:sldId id="297" r:id="rId15"/>
    <p:sldId id="298" r:id="rId16"/>
    <p:sldId id="299" r:id="rId17"/>
    <p:sldId id="300" r:id="rId18"/>
    <p:sldId id="301" r:id="rId19"/>
    <p:sldId id="315" r:id="rId20"/>
    <p:sldId id="316" r:id="rId21"/>
    <p:sldId id="281" r:id="rId22"/>
    <p:sldId id="326" r:id="rId23"/>
    <p:sldId id="263" r:id="rId24"/>
    <p:sldId id="264" r:id="rId25"/>
    <p:sldId id="265" r:id="rId26"/>
    <p:sldId id="266" r:id="rId27"/>
    <p:sldId id="267" r:id="rId28"/>
    <p:sldId id="302" r:id="rId29"/>
    <p:sldId id="317" r:id="rId30"/>
    <p:sldId id="303" r:id="rId31"/>
    <p:sldId id="304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05" r:id="rId40"/>
    <p:sldId id="306" r:id="rId41"/>
    <p:sldId id="307" r:id="rId42"/>
    <p:sldId id="308" r:id="rId43"/>
    <p:sldId id="334" r:id="rId44"/>
    <p:sldId id="268" r:id="rId45"/>
    <p:sldId id="269" r:id="rId46"/>
    <p:sldId id="271" r:id="rId47"/>
    <p:sldId id="327" r:id="rId48"/>
    <p:sldId id="309" r:id="rId49"/>
    <p:sldId id="311" r:id="rId50"/>
    <p:sldId id="312" r:id="rId51"/>
    <p:sldId id="272" r:id="rId52"/>
    <p:sldId id="328" r:id="rId53"/>
    <p:sldId id="273" r:id="rId54"/>
    <p:sldId id="329" r:id="rId55"/>
    <p:sldId id="274" r:id="rId56"/>
    <p:sldId id="284" r:id="rId57"/>
    <p:sldId id="285" r:id="rId58"/>
    <p:sldId id="286" r:id="rId59"/>
    <p:sldId id="282" r:id="rId60"/>
    <p:sldId id="283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4" r:id="rId69"/>
    <p:sldId id="333" r:id="rId70"/>
    <p:sldId id="296" r:id="rId71"/>
  </p:sldIdLst>
  <p:sldSz cx="9144000" cy="6858000" type="screen4x3"/>
  <p:notesSz cx="7099300" cy="10234613"/>
  <p:custDataLst>
    <p:tags r:id="rId74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E50"/>
    <a:srgbClr val="F29054"/>
    <a:srgbClr val="EB5215"/>
    <a:srgbClr val="184580"/>
    <a:srgbClr val="86A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B8ECA21-801C-4D7D-A4B5-DF66490FF8B3}" type="datetimeFigureOut">
              <a:rPr lang="pt-BR" smtClean="0"/>
              <a:t>02/03/2015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1840ABC-0F4F-4DF7-A747-7E3505BFCF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25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07BA103-C1AA-4930-A0FE-C3B6FD1333AB}" type="datetimeFigureOut">
              <a:rPr lang="pt-BR" smtClean="0"/>
              <a:t>02/03/2015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AF733E-7275-4F99-A3FF-F74C5BE796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67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733E-7275-4F99-A3FF-F74C5BE7967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6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733E-7275-4F99-A3FF-F74C5BE7967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76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inicial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61096"/>
            <a:ext cx="7772400" cy="17557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0" i="0">
                <a:solidFill>
                  <a:schemeClr val="bg1"/>
                </a:solidFill>
                <a:latin typeface="Trebuchet MS Bold"/>
                <a:cs typeface="Trebuchet MS Bold"/>
              </a:defRPr>
            </a:lvl1pPr>
          </a:lstStyle>
          <a:p>
            <a:r>
              <a:rPr lang="x-none" dirty="0" smtClean="0"/>
              <a:t>TÍTULO</a:t>
            </a:r>
            <a:br>
              <a:rPr lang="x-none" dirty="0" smtClean="0"/>
            </a:br>
            <a:r>
              <a:rPr lang="x-none" dirty="0" smtClean="0"/>
              <a:t>PALESTRA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649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Palestrante</a:t>
            </a:r>
          </a:p>
          <a:p>
            <a:r>
              <a:rPr lang="x-none" dirty="0" smtClean="0"/>
              <a:t>13/08/2013 – São Paulo - 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7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0514"/>
            <a:ext cx="8229600" cy="909638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rgbClr val="FFFFFF"/>
                </a:solidFill>
                <a:latin typeface="Trebuchet MS Bold"/>
                <a:cs typeface="Trebuchet MS Bold"/>
              </a:defRPr>
            </a:lvl1pPr>
          </a:lstStyle>
          <a:p>
            <a:r>
              <a:rPr lang="x-none" dirty="0" smtClean="0"/>
              <a:t>Título Página Secundária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571"/>
            <a:ext cx="8229600" cy="427559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C4D4C"/>
                </a:solidFill>
                <a:latin typeface="Trebuchet MS"/>
                <a:cs typeface="Trebuchet MS"/>
              </a:defRPr>
            </a:lvl1pPr>
            <a:lvl2pPr>
              <a:defRPr b="0" i="0">
                <a:solidFill>
                  <a:srgbClr val="4C4D4C"/>
                </a:solidFill>
                <a:latin typeface="Trebuchet MS"/>
                <a:cs typeface="Trebuchet MS"/>
              </a:defRPr>
            </a:lvl2pPr>
            <a:lvl3pPr>
              <a:defRPr b="0" i="0">
                <a:solidFill>
                  <a:srgbClr val="4C4D4C"/>
                </a:solidFill>
                <a:latin typeface="Trebuchet MS"/>
                <a:cs typeface="Trebuchet MS"/>
              </a:defRPr>
            </a:lvl3pPr>
            <a:lvl4pPr>
              <a:defRPr b="0" i="0">
                <a:solidFill>
                  <a:srgbClr val="4C4D4C"/>
                </a:solidFill>
                <a:latin typeface="Trebuchet MS"/>
                <a:cs typeface="Trebuchet MS"/>
              </a:defRPr>
            </a:lvl4pPr>
            <a:lvl5pPr>
              <a:defRPr b="0" i="0">
                <a:solidFill>
                  <a:srgbClr val="4C4D4C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6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8113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4C4D4C"/>
                </a:solidFill>
                <a:latin typeface="Trebuchet MS"/>
                <a:cs typeface="Trebuchet MS"/>
              </a:defRPr>
            </a:lvl1pPr>
            <a:lvl2pPr>
              <a:defRPr sz="2400" b="0" i="0">
                <a:solidFill>
                  <a:srgbClr val="4C4D4C"/>
                </a:solidFill>
                <a:latin typeface="Trebuchet MS"/>
                <a:cs typeface="Trebuchet MS"/>
              </a:defRPr>
            </a:lvl2pPr>
            <a:lvl3pPr>
              <a:defRPr sz="2000" b="0" i="0">
                <a:solidFill>
                  <a:srgbClr val="4C4D4C"/>
                </a:solidFill>
                <a:latin typeface="Trebuchet MS"/>
                <a:cs typeface="Trebuchet MS"/>
              </a:defRPr>
            </a:lvl3pPr>
            <a:lvl4pPr>
              <a:defRPr sz="1800" b="0" i="0">
                <a:solidFill>
                  <a:srgbClr val="4C4D4C"/>
                </a:solidFill>
                <a:latin typeface="Trebuchet MS"/>
                <a:cs typeface="Trebuchet MS"/>
              </a:defRPr>
            </a:lvl4pPr>
            <a:lvl5pPr>
              <a:defRPr sz="1800" b="0" i="0">
                <a:solidFill>
                  <a:srgbClr val="4C4D4C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8113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4C4D4C"/>
                </a:solidFill>
                <a:latin typeface="Trebuchet MS"/>
                <a:cs typeface="Trebuchet MS"/>
              </a:defRPr>
            </a:lvl1pPr>
            <a:lvl2pPr>
              <a:defRPr sz="2400" b="0" i="0">
                <a:solidFill>
                  <a:srgbClr val="4C4D4C"/>
                </a:solidFill>
                <a:latin typeface="Trebuchet MS"/>
                <a:cs typeface="Trebuchet MS"/>
              </a:defRPr>
            </a:lvl2pPr>
            <a:lvl3pPr>
              <a:defRPr sz="2000" b="0" i="0">
                <a:solidFill>
                  <a:srgbClr val="4C4D4C"/>
                </a:solidFill>
                <a:latin typeface="Trebuchet MS"/>
                <a:cs typeface="Trebuchet MS"/>
              </a:defRPr>
            </a:lvl3pPr>
            <a:lvl4pPr>
              <a:defRPr sz="1800" b="0" i="0">
                <a:solidFill>
                  <a:srgbClr val="4C4D4C"/>
                </a:solidFill>
                <a:latin typeface="Trebuchet MS"/>
                <a:cs typeface="Trebuchet MS"/>
              </a:defRPr>
            </a:lvl4pPr>
            <a:lvl5pPr>
              <a:defRPr sz="1800" b="0" i="0">
                <a:solidFill>
                  <a:srgbClr val="4C4D4C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0514"/>
            <a:ext cx="8229600" cy="909638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rgbClr val="FFFFFF"/>
                </a:solidFill>
                <a:latin typeface="Trebuchet MS Bold"/>
                <a:cs typeface="Trebuchet MS Bold"/>
              </a:defRPr>
            </a:lvl1pPr>
          </a:lstStyle>
          <a:p>
            <a:r>
              <a:rPr lang="x-none" dirty="0" smtClean="0"/>
              <a:t>Título Página Secundária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0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inicial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35238"/>
            <a:ext cx="6400800" cy="2600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Palestrante</a:t>
            </a:r>
          </a:p>
          <a:p>
            <a:r>
              <a:rPr lang="x-none" dirty="0" smtClean="0"/>
              <a:t>13/08/2013 – Gramado - 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45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42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73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1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1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Trebuchet MS Bold"/>
          <a:ea typeface="+mj-ea"/>
          <a:cs typeface="Trebuchet MS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A%20QUEDA,%20%20O%20FISCO%20E%20O%20SPED%20%20%20ATENDENDO%20UMA%20FISCALIZA&#199;&#195;O%20DO%20SPED.wm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7488832" cy="208823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5400" dirty="0" smtClean="0"/>
              <a:t>IRPF 2015:</a:t>
            </a:r>
            <a:br>
              <a:rPr lang="pt-BR" sz="5400" dirty="0" smtClean="0"/>
            </a:br>
            <a:r>
              <a:rPr lang="pt-BR" sz="5400" dirty="0" smtClean="0"/>
              <a:t> Como evitar Erros e Penalidades</a:t>
            </a:r>
            <a:endParaRPr lang="pt-BR" sz="4900" dirty="0"/>
          </a:p>
        </p:txBody>
      </p:sp>
      <p:pic>
        <p:nvPicPr>
          <p:cNvPr id="2050" name="Picture 2" descr="https://encrypted-tbn0.gstatic.com/images?q=tbn:ANd9GcShQbWJk9Xm7gN-WstxO86T0_hIQK8b-WlrFc50KeplV-Xg8W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286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09638"/>
          </a:xfrm>
        </p:spPr>
        <p:txBody>
          <a:bodyPr>
            <a:normAutofit/>
          </a:bodyPr>
          <a:lstStyle/>
          <a:p>
            <a:r>
              <a:rPr lang="pt-BR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MODELOS DE DECLARAÇÃO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70286"/>
            <a:ext cx="8229600" cy="4997450"/>
          </a:xfrm>
        </p:spPr>
        <p:txBody>
          <a:bodyPr lIns="45720" rIns="45720">
            <a:normAutofit lnSpcReduction="10000"/>
          </a:bodyPr>
          <a:lstStyle/>
          <a:p>
            <a:pPr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b="1" dirty="0" smtClean="0">
              <a:latin typeface="Arial Narrow" panose="020B0606020202030204" pitchFamily="34" charset="0"/>
            </a:endParaRPr>
          </a:p>
          <a:p>
            <a:pPr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Arial Narrow" panose="020B0606020202030204" pitchFamily="34" charset="0"/>
              </a:rPr>
              <a:t>DECLARAÇÃO COMPLETA:</a:t>
            </a:r>
          </a:p>
          <a:p>
            <a:pPr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b="1" dirty="0" smtClean="0">
              <a:latin typeface="Arial Narrow" panose="020B0606020202030204" pitchFamily="34" charset="0"/>
            </a:endParaRPr>
          </a:p>
          <a:p>
            <a:pPr lvl="2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É </a:t>
            </a:r>
            <a:r>
              <a:rPr lang="pt-BR" sz="2400" dirty="0">
                <a:latin typeface="Arial Narrow" panose="020B0606020202030204" pitchFamily="34" charset="0"/>
              </a:rPr>
              <a:t>a declaração em que podem ser utilizadas todas as deduções legais </a:t>
            </a:r>
            <a:r>
              <a:rPr lang="pt-BR" sz="2400" dirty="0" smtClean="0">
                <a:latin typeface="Arial Narrow" panose="020B0606020202030204" pitchFamily="34" charset="0"/>
              </a:rPr>
              <a:t>(saúde, educação, pensões) </a:t>
            </a:r>
            <a:r>
              <a:rPr lang="pt-BR" sz="2400" dirty="0">
                <a:latin typeface="Arial Narrow" panose="020B0606020202030204" pitchFamily="34" charset="0"/>
              </a:rPr>
              <a:t>desde que comprovadas.</a:t>
            </a:r>
          </a:p>
          <a:p>
            <a:pPr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dirty="0" smtClean="0">
              <a:latin typeface="Arial Narrow" panose="020B0606020202030204" pitchFamily="34" charset="0"/>
            </a:endParaRPr>
          </a:p>
          <a:p>
            <a:pPr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Arial Narrow" panose="020B0606020202030204" pitchFamily="34" charset="0"/>
              </a:rPr>
              <a:t>DECLARAÇÃO </a:t>
            </a:r>
            <a:r>
              <a:rPr lang="pt-BR" b="1" dirty="0">
                <a:latin typeface="Arial Narrow" panose="020B0606020202030204" pitchFamily="34" charset="0"/>
              </a:rPr>
              <a:t>SIMPLIFICADA</a:t>
            </a:r>
          </a:p>
          <a:p>
            <a:pPr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dirty="0">
              <a:latin typeface="Arial Narrow" panose="020B0606020202030204" pitchFamily="34" charset="0"/>
            </a:endParaRPr>
          </a:p>
          <a:p>
            <a:pPr lvl="2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É a declaração em que se utiliza o desconto de 20% dos rendimentos tributáveis, </a:t>
            </a:r>
            <a:r>
              <a:rPr lang="pt-B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limitado a R</a:t>
            </a:r>
            <a:r>
              <a:rPr lang="pt-B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$ R$ </a:t>
            </a:r>
            <a:r>
              <a:rPr lang="pt-B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15.880,89</a:t>
            </a:r>
            <a:r>
              <a:rPr lang="pt-BR" sz="2400" dirty="0" smtClean="0">
                <a:latin typeface="Arial Narrow" panose="020B0606020202030204" pitchFamily="34" charset="0"/>
              </a:rPr>
              <a:t>. Este desconto substitui todas as deduções legais da declaração completa, sem a necessidade de comprovação</a:t>
            </a:r>
            <a:r>
              <a:rPr lang="pt-BR" dirty="0" smtClean="0">
                <a:latin typeface="Arial Narrow" panose="020B0606020202030204" pitchFamily="34" charset="0"/>
              </a:rPr>
              <a:t>.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96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09638"/>
          </a:xfrm>
        </p:spPr>
        <p:txBody>
          <a:bodyPr>
            <a:normAutofit/>
          </a:bodyPr>
          <a:lstStyle/>
          <a:p>
            <a:r>
              <a:rPr lang="pt-BR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MODELOS DE DECLARAÇÃO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Qualquer </a:t>
            </a:r>
            <a:r>
              <a:rPr lang="pt-BR" sz="2400" dirty="0">
                <a:latin typeface="Arial Narrow" panose="020B0606020202030204" pitchFamily="34" charset="0"/>
              </a:rPr>
              <a:t>contribuinte pode optar pela declaração </a:t>
            </a:r>
            <a:r>
              <a:rPr lang="pt-BR" sz="2400" dirty="0" smtClean="0">
                <a:latin typeface="Arial Narrow" panose="020B0606020202030204" pitchFamily="34" charset="0"/>
              </a:rPr>
              <a:t>simplificada.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Deve apresentar o modelo completo caso </a:t>
            </a:r>
            <a:r>
              <a:rPr lang="pt-BR" sz="2400" dirty="0">
                <a:latin typeface="Arial Narrow" panose="020B0606020202030204" pitchFamily="34" charset="0"/>
              </a:rPr>
              <a:t>pretenda compensar: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marL="1167384" lvl="1" indent="-609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dirty="0">
                <a:latin typeface="Arial Narrow" panose="020B0606020202030204" pitchFamily="34" charset="0"/>
              </a:rPr>
              <a:t>I</a:t>
            </a:r>
            <a:r>
              <a:rPr lang="pt-BR" dirty="0" smtClean="0">
                <a:latin typeface="Arial Narrow" panose="020B0606020202030204" pitchFamily="34" charset="0"/>
              </a:rPr>
              <a:t>mposto </a:t>
            </a:r>
            <a:r>
              <a:rPr lang="pt-BR" dirty="0">
                <a:latin typeface="Arial Narrow" panose="020B0606020202030204" pitchFamily="34" charset="0"/>
              </a:rPr>
              <a:t>pago no exterior</a:t>
            </a:r>
            <a:r>
              <a:rPr lang="pt-BR" dirty="0" smtClean="0">
                <a:latin typeface="Arial Narrow" panose="020B0606020202030204" pitchFamily="34" charset="0"/>
              </a:rPr>
              <a:t>;</a:t>
            </a:r>
            <a:endParaRPr lang="pt-BR" dirty="0">
              <a:latin typeface="Arial Narrow" panose="020B0606020202030204" pitchFamily="34" charset="0"/>
            </a:endParaRP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pt-BR" sz="2200" dirty="0">
              <a:latin typeface="Arial Narrow" panose="020B0606020202030204" pitchFamily="34" charset="0"/>
            </a:endParaRPr>
          </a:p>
          <a:p>
            <a:pPr marL="1167384" lvl="1" indent="-6096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 Narrow" panose="020B0606020202030204" pitchFamily="34" charset="0"/>
              </a:rPr>
              <a:t>Prejuízos </a:t>
            </a:r>
            <a:r>
              <a:rPr lang="pt-BR" dirty="0">
                <a:latin typeface="Arial Narrow" panose="020B0606020202030204" pitchFamily="34" charset="0"/>
              </a:rPr>
              <a:t>da atividade rural de anos-calendário anteriores ou do próprio ano-calendário de </a:t>
            </a:r>
            <a:r>
              <a:rPr lang="pt-BR" dirty="0" smtClean="0">
                <a:latin typeface="Arial Narrow" panose="020B0606020202030204" pitchFamily="34" charset="0"/>
              </a:rPr>
              <a:t>referencia.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2672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Para um bom planejamento comece a preencher a declaração pelo modelo completo, com todas as deduções permitidas, tais como despesa médica, dependente e com educação que são as mais comuns. </a:t>
            </a:r>
          </a:p>
        </p:txBody>
      </p:sp>
    </p:spTree>
    <p:extLst>
      <p:ext uri="{BB962C8B-B14F-4D97-AF65-F5344CB8AC3E}">
        <p14:creationId xmlns:p14="http://schemas.microsoft.com/office/powerpoint/2010/main" val="31203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899120"/>
          </a:xfrm>
        </p:spPr>
        <p:txBody>
          <a:bodyPr>
            <a:normAutofit/>
          </a:bodyPr>
          <a:lstStyle/>
          <a:p>
            <a:r>
              <a:rPr lang="pt-BR" sz="3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PRAZOS E PENALIDADES</a:t>
            </a:r>
            <a:endParaRPr lang="pt-BR" sz="3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3"/>
            <a:ext cx="8821644" cy="5400898"/>
          </a:xfrm>
        </p:spPr>
        <p:txBody>
          <a:bodyPr/>
          <a:lstStyle/>
          <a:p>
            <a:pPr marL="609600" indent="-60960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PRAZO: </a:t>
            </a:r>
            <a:r>
              <a:rPr lang="pt-BR" sz="2400" dirty="0" smtClean="0">
                <a:latin typeface="Arial Narrow" panose="020B0606020202030204" pitchFamily="34" charset="0"/>
              </a:rPr>
              <a:t>23:59:59 horas do ultimo dia útil de abril</a:t>
            </a:r>
          </a:p>
          <a:p>
            <a:pPr marL="609600" indent="-609600" algn="just"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marL="609600" indent="-60960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MULTA POR ATRASO: </a:t>
            </a:r>
          </a:p>
          <a:p>
            <a:pPr marL="609600" indent="-609600"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  <a:p>
            <a:pPr marL="609600" indent="-6096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Existindo </a:t>
            </a:r>
            <a:r>
              <a:rPr lang="pt-BR" sz="2400" dirty="0">
                <a:latin typeface="Arial Narrow" panose="020B0606020202030204" pitchFamily="34" charset="0"/>
              </a:rPr>
              <a:t>imposto devido, ainda que integralmente pago, multa de 1% ao mês ou fração de atraso calculada sobre o valor do imposto devido, observados os valores mínimo de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R$ </a:t>
            </a:r>
            <a:r>
              <a:rPr lang="pt-B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165,74 </a:t>
            </a:r>
            <a:r>
              <a:rPr lang="pt-BR" sz="2400" dirty="0" smtClean="0">
                <a:latin typeface="Arial Narrow" panose="020B0606020202030204" pitchFamily="34" charset="0"/>
              </a:rPr>
              <a:t>e </a:t>
            </a:r>
            <a:r>
              <a:rPr lang="pt-BR" sz="2400" dirty="0">
                <a:latin typeface="Arial Narrow" panose="020B0606020202030204" pitchFamily="34" charset="0"/>
              </a:rPr>
              <a:t>máximo de 20% do imposto devido;</a:t>
            </a:r>
          </a:p>
          <a:p>
            <a:pPr marL="609600" indent="-6096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Não </a:t>
            </a:r>
            <a:r>
              <a:rPr lang="pt-BR" sz="2400" dirty="0">
                <a:latin typeface="Arial Narrow" panose="020B0606020202030204" pitchFamily="34" charset="0"/>
              </a:rPr>
              <a:t>existindo imposto devido, multa de </a:t>
            </a:r>
            <a:r>
              <a:rPr lang="pt-BR" sz="2400" b="1" dirty="0">
                <a:latin typeface="Arial Narrow" panose="020B0606020202030204" pitchFamily="34" charset="0"/>
              </a:rPr>
              <a:t>R$ 165,74</a:t>
            </a:r>
            <a:r>
              <a:rPr lang="pt-BR" sz="2400" dirty="0" smtClean="0">
                <a:latin typeface="Arial Narrow" panose="020B0606020202030204" pitchFamily="34" charset="0"/>
              </a:rPr>
              <a:t>.</a:t>
            </a:r>
          </a:p>
          <a:p>
            <a:pPr marL="609600" indent="-6096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Não se aplica a multa, ainda que entregue fora do prazo às declarações que se enquadrem na hipótese de não obrigatoriedade.</a:t>
            </a:r>
            <a:endParaRPr lang="pt-BR" sz="2400" dirty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70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899120"/>
          </a:xfrm>
        </p:spPr>
        <p:txBody>
          <a:bodyPr>
            <a:normAutofit/>
          </a:bodyPr>
          <a:lstStyle/>
          <a:p>
            <a:r>
              <a:rPr lang="pt-BR" sz="3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FORMAS DE ENTREGA</a:t>
            </a:r>
            <a:endParaRPr lang="pt-BR" sz="3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8821644" cy="540089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 Narrow" panose="020B0606020202030204" pitchFamily="34" charset="0"/>
              </a:rPr>
              <a:t>Através do Programa IRPF/2015 (Internet)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 Narrow" panose="020B0606020202030204" pitchFamily="34" charset="0"/>
              </a:rPr>
              <a:t>	Através de </a:t>
            </a:r>
            <a:r>
              <a:rPr lang="pt-BR" sz="2400" dirty="0" err="1">
                <a:latin typeface="Arial Narrow" panose="020B0606020202030204" pitchFamily="34" charset="0"/>
              </a:rPr>
              <a:t>Tablets</a:t>
            </a:r>
            <a:r>
              <a:rPr lang="pt-BR" sz="2400" dirty="0">
                <a:latin typeface="Arial Narrow" panose="020B0606020202030204" pitchFamily="34" charset="0"/>
              </a:rPr>
              <a:t> e </a:t>
            </a:r>
            <a:r>
              <a:rPr lang="pt-BR" sz="2400" dirty="0" smtClean="0">
                <a:latin typeface="Arial Narrow" panose="020B0606020202030204" pitchFamily="34" charset="0"/>
              </a:rPr>
              <a:t>Smartphones </a:t>
            </a:r>
            <a:r>
              <a:rPr lang="pt-BR" sz="2400" dirty="0">
                <a:latin typeface="Arial Narrow" panose="020B0606020202030204" pitchFamily="34" charset="0"/>
              </a:rPr>
              <a:t>(Internet) </a:t>
            </a:r>
            <a:endParaRPr lang="pt-BR" sz="24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 Narrow" panose="020B0606020202030204" pitchFamily="34" charset="0"/>
              </a:rPr>
              <a:t> </a:t>
            </a:r>
            <a:r>
              <a:rPr lang="pt-BR" sz="2400" dirty="0" smtClean="0">
                <a:latin typeface="Arial Narrow" panose="020B0606020202030204" pitchFamily="34" charset="0"/>
              </a:rPr>
              <a:t>Através do </a:t>
            </a:r>
            <a:r>
              <a:rPr lang="pt-BR" sz="2400" dirty="0" err="1" smtClean="0">
                <a:latin typeface="Arial Narrow" panose="020B0606020202030204" pitchFamily="34" charset="0"/>
              </a:rPr>
              <a:t>e-CAC</a:t>
            </a:r>
            <a:r>
              <a:rPr lang="pt-BR" sz="2400" dirty="0" smtClean="0">
                <a:latin typeface="Arial Narrow" panose="020B0606020202030204" pitchFamily="34" charset="0"/>
              </a:rPr>
              <a:t> (</a:t>
            </a:r>
            <a:r>
              <a:rPr lang="pt-BR" sz="2400" dirty="0" err="1" smtClean="0">
                <a:latin typeface="Arial Narrow" panose="020B0606020202030204" pitchFamily="34" charset="0"/>
              </a:rPr>
              <a:t>on</a:t>
            </a:r>
            <a:r>
              <a:rPr lang="pt-BR" sz="2400" dirty="0" smtClean="0">
                <a:latin typeface="Arial Narrow" panose="020B0606020202030204" pitchFamily="34" charset="0"/>
              </a:rPr>
              <a:t> </a:t>
            </a:r>
            <a:r>
              <a:rPr lang="pt-BR" sz="2400" dirty="0" err="1" smtClean="0">
                <a:latin typeface="Arial Narrow" panose="020B0606020202030204" pitchFamily="34" charset="0"/>
              </a:rPr>
              <a:t>line</a:t>
            </a:r>
            <a:r>
              <a:rPr lang="pt-BR" sz="2400" dirty="0" smtClean="0">
                <a:latin typeface="Arial Narrow" panose="020B0606020202030204" pitchFamily="34" charset="0"/>
              </a:rPr>
              <a:t>) - </a:t>
            </a:r>
            <a:r>
              <a:rPr lang="pt-B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novo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t-B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Atenção!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 Narrow" panose="020B0606020202030204" pitchFamily="34" charset="0"/>
              </a:rPr>
              <a:t>Ausente do Brasil no Exterior - Internet </a:t>
            </a:r>
          </a:p>
        </p:txBody>
      </p:sp>
    </p:spTree>
    <p:extLst>
      <p:ext uri="{BB962C8B-B14F-4D97-AF65-F5344CB8AC3E}">
        <p14:creationId xmlns:p14="http://schemas.microsoft.com/office/powerpoint/2010/main" val="9029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Certificação </a:t>
            </a:r>
            <a:r>
              <a:rPr lang="pt-BR" b="1" i="1" dirty="0"/>
              <a:t>Digital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28" y="1412776"/>
            <a:ext cx="8377044" cy="427559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Deve transmitir a Declaração de Ajuste Anual, com a utilização de </a:t>
            </a:r>
            <a:r>
              <a:rPr lang="pt-BR" sz="2000" dirty="0" smtClean="0">
                <a:latin typeface="Arial Narrow" panose="020B0606020202030204" pitchFamily="34" charset="0"/>
              </a:rPr>
              <a:t>certificado </a:t>
            </a:r>
            <a:r>
              <a:rPr lang="pt-BR" sz="2000" dirty="0">
                <a:latin typeface="Arial Narrow" panose="020B0606020202030204" pitchFamily="34" charset="0"/>
              </a:rPr>
              <a:t>digital, o contribuinte que se enquadrou, no ano- calendário de </a:t>
            </a:r>
            <a:r>
              <a:rPr lang="pt-BR" sz="2000" dirty="0" smtClean="0">
                <a:latin typeface="Arial Narrow" panose="020B0606020202030204" pitchFamily="34" charset="0"/>
              </a:rPr>
              <a:t>2014, </a:t>
            </a:r>
            <a:r>
              <a:rPr lang="pt-BR" sz="2000" dirty="0">
                <a:latin typeface="Arial Narrow" panose="020B0606020202030204" pitchFamily="34" charset="0"/>
              </a:rPr>
              <a:t>em pelo menos uma das seguintes situações: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	I - recebeu rendimentos: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a) tributáveis sujeitos ao ajuste anual, cuja soma foi superior a </a:t>
            </a:r>
            <a:r>
              <a:rPr lang="pt-BR" sz="2000" dirty="0" smtClean="0">
                <a:latin typeface="Arial Narrow" panose="020B0606020202030204" pitchFamily="34" charset="0"/>
              </a:rPr>
              <a:t>R</a:t>
            </a:r>
            <a:r>
              <a:rPr lang="pt-BR" sz="2000" dirty="0">
                <a:latin typeface="Arial Narrow" panose="020B0606020202030204" pitchFamily="34" charset="0"/>
              </a:rPr>
              <a:t>$ 10.000.000,00;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b) isentos e não tributáveis, cuja soma foi superior a R$ </a:t>
            </a:r>
            <a:r>
              <a:rPr lang="pt-BR" sz="2000" dirty="0" smtClean="0">
                <a:latin typeface="Arial Narrow" panose="020B0606020202030204" pitchFamily="34" charset="0"/>
              </a:rPr>
              <a:t>10.000.000,00</a:t>
            </a:r>
            <a:r>
              <a:rPr lang="pt-BR" sz="2000" dirty="0">
                <a:latin typeface="Arial Narrow" panose="020B0606020202030204" pitchFamily="34" charset="0"/>
              </a:rPr>
              <a:t>;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c) tributados exclusivamente na fonte, cuja soma foi superior a </a:t>
            </a:r>
            <a:r>
              <a:rPr lang="pt-BR" sz="2000" dirty="0" smtClean="0">
                <a:latin typeface="Arial Narrow" panose="020B0606020202030204" pitchFamily="34" charset="0"/>
              </a:rPr>
              <a:t>R</a:t>
            </a:r>
            <a:r>
              <a:rPr lang="pt-BR" sz="2000" dirty="0">
                <a:latin typeface="Arial Narrow" panose="020B0606020202030204" pitchFamily="34" charset="0"/>
              </a:rPr>
              <a:t>$ 10.000.000,00; ou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	II - realizou pagamentos de rendimentos a pessoas jurídicas, </a:t>
            </a:r>
            <a:r>
              <a:rPr lang="pt-BR" sz="2000" dirty="0" smtClean="0">
                <a:latin typeface="Arial Narrow" panose="020B0606020202030204" pitchFamily="34" charset="0"/>
              </a:rPr>
              <a:t>quando </a:t>
            </a:r>
            <a:r>
              <a:rPr lang="pt-BR" sz="2000" dirty="0">
                <a:latin typeface="Arial Narrow" panose="020B0606020202030204" pitchFamily="34" charset="0"/>
              </a:rPr>
              <a:t>constituam dedução na declaração, ou a pessoas físicas, </a:t>
            </a:r>
            <a:r>
              <a:rPr lang="pt-BR" sz="2000" dirty="0" smtClean="0">
                <a:latin typeface="Arial Narrow" panose="020B0606020202030204" pitchFamily="34" charset="0"/>
              </a:rPr>
              <a:t>quando </a:t>
            </a:r>
            <a:r>
              <a:rPr lang="pt-BR" sz="2000" dirty="0">
                <a:latin typeface="Arial Narrow" panose="020B0606020202030204" pitchFamily="34" charset="0"/>
              </a:rPr>
              <a:t>constituam, ou não, dedução na declaração, cuja soma foi superior a R$ 10.000.000,00, em cada caso ou no total. 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527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dirty="0" smtClean="0">
                <a:latin typeface="Arial Narrow" panose="020B0606020202030204" pitchFamily="34" charset="0"/>
              </a:rPr>
              <a:t>Declaração </a:t>
            </a:r>
            <a:r>
              <a:rPr lang="pt-BR" sz="4000" b="1" i="1" dirty="0" err="1">
                <a:latin typeface="Arial Narrow" panose="020B0606020202030204" pitchFamily="34" charset="0"/>
              </a:rPr>
              <a:t>Pré</a:t>
            </a:r>
            <a:r>
              <a:rPr lang="pt-BR" sz="4000" b="1" i="1" dirty="0">
                <a:latin typeface="Arial Narrow" panose="020B0606020202030204" pitchFamily="34" charset="0"/>
              </a:rPr>
              <a:t>-Preenchida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3306" y="1412776"/>
            <a:ext cx="8229600" cy="4275593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dirty="0" smtClean="0">
                <a:latin typeface="Arial Narrow" panose="020B0606020202030204" pitchFamily="34" charset="0"/>
              </a:rPr>
              <a:t>O contribuinte pode utilizar a Declaração de Ajuste Anual </a:t>
            </a:r>
            <a:r>
              <a:rPr lang="pt-BR" sz="1800" dirty="0" err="1" smtClean="0">
                <a:latin typeface="Arial Narrow" panose="020B0606020202030204" pitchFamily="34" charset="0"/>
              </a:rPr>
              <a:t>Pré</a:t>
            </a:r>
            <a:r>
              <a:rPr lang="pt-BR" sz="1800" dirty="0" smtClean="0">
                <a:latin typeface="Arial Narrow" panose="020B0606020202030204" pitchFamily="34" charset="0"/>
              </a:rPr>
              <a:t>-preenchida, desde que: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8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tenha </a:t>
            </a:r>
            <a:r>
              <a:rPr lang="pt-BR" sz="1800" dirty="0">
                <a:latin typeface="Arial Narrow" panose="020B0606020202030204" pitchFamily="34" charset="0"/>
              </a:rPr>
              <a:t>apresentado a Declaração de Ajuste no ano passado </a:t>
            </a:r>
            <a:r>
              <a:rPr lang="pt-BR" sz="1800" dirty="0" smtClean="0">
                <a:latin typeface="Arial Narrow" panose="020B0606020202030204" pitchFamily="34" charset="0"/>
              </a:rPr>
              <a:t>(</a:t>
            </a:r>
            <a:r>
              <a:rPr lang="pt-BR" sz="1800" dirty="0">
                <a:latin typeface="Arial Narrow" panose="020B0606020202030204" pitchFamily="34" charset="0"/>
              </a:rPr>
              <a:t>exercício </a:t>
            </a:r>
            <a:r>
              <a:rPr lang="pt-BR" sz="1800" dirty="0" smtClean="0">
                <a:latin typeface="Arial Narrow" panose="020B0606020202030204" pitchFamily="34" charset="0"/>
              </a:rPr>
              <a:t>2014);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8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no </a:t>
            </a:r>
            <a:r>
              <a:rPr lang="pt-BR" sz="1800" dirty="0">
                <a:latin typeface="Arial Narrow" panose="020B0606020202030204" pitchFamily="34" charset="0"/>
              </a:rPr>
              <a:t>momento da importação do arquivo as fontes pagadoras </a:t>
            </a:r>
            <a:r>
              <a:rPr lang="pt-BR" sz="1800" dirty="0" smtClean="0">
                <a:latin typeface="Arial Narrow" panose="020B0606020202030204" pitchFamily="34" charset="0"/>
              </a:rPr>
              <a:t>tenham enviado </a:t>
            </a:r>
            <a:r>
              <a:rPr lang="pt-BR" sz="1800" dirty="0">
                <a:latin typeface="Arial Narrow" panose="020B0606020202030204" pitchFamily="34" charset="0"/>
              </a:rPr>
              <a:t>para a Receita Federal </a:t>
            </a:r>
            <a:r>
              <a:rPr lang="pt-BR" sz="1800">
                <a:latin typeface="Arial Narrow" panose="020B0606020202030204" pitchFamily="34" charset="0"/>
              </a:rPr>
              <a:t>a </a:t>
            </a:r>
            <a:r>
              <a:rPr lang="pt-BR" sz="1800" smtClean="0">
                <a:latin typeface="Arial Narrow" panose="020B0606020202030204" pitchFamily="34" charset="0"/>
              </a:rPr>
              <a:t>(</a:t>
            </a:r>
            <a:r>
              <a:rPr lang="pt-BR" sz="1800" dirty="0" smtClean="0">
                <a:latin typeface="Arial Narrow" panose="020B0606020202030204" pitchFamily="34" charset="0"/>
              </a:rPr>
              <a:t>DIRF, DMED, DIMOB)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Será disponibilizado </a:t>
            </a:r>
            <a:r>
              <a:rPr lang="pt-BR" sz="1800" dirty="0">
                <a:latin typeface="Arial Narrow" panose="020B0606020202030204" pitchFamily="34" charset="0"/>
              </a:rPr>
              <a:t>um arquivo a ser importado para a Declaração </a:t>
            </a:r>
            <a:r>
              <a:rPr lang="pt-BR" sz="1800" dirty="0" smtClean="0">
                <a:latin typeface="Arial Narrow" panose="020B0606020202030204" pitchFamily="34" charset="0"/>
              </a:rPr>
              <a:t>de </a:t>
            </a:r>
            <a:r>
              <a:rPr lang="pt-BR" sz="1800" dirty="0">
                <a:latin typeface="Arial Narrow" panose="020B0606020202030204" pitchFamily="34" charset="0"/>
              </a:rPr>
              <a:t>Ajuste Anual, já contendo algumas informações relativas a </a:t>
            </a:r>
            <a:r>
              <a:rPr lang="pt-BR" sz="1800" dirty="0" smtClean="0">
                <a:latin typeface="Arial Narrow" panose="020B0606020202030204" pitchFamily="34" charset="0"/>
              </a:rPr>
              <a:t>rendimentos</a:t>
            </a:r>
            <a:r>
              <a:rPr lang="pt-BR" sz="1800" dirty="0">
                <a:latin typeface="Arial Narrow" panose="020B0606020202030204" pitchFamily="34" charset="0"/>
              </a:rPr>
              <a:t>, deduções, bens e direitos e dívidas e ônus reais</a:t>
            </a:r>
            <a:r>
              <a:rPr lang="pt-BR" sz="1800" dirty="0" smtClean="0">
                <a:latin typeface="Arial Narrow" panose="020B0606020202030204" pitchFamily="34" charset="0"/>
              </a:rPr>
              <a:t>.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Para </a:t>
            </a:r>
            <a:r>
              <a:rPr lang="pt-BR" sz="1800" dirty="0">
                <a:latin typeface="Arial Narrow" panose="020B0606020202030204" pitchFamily="34" charset="0"/>
              </a:rPr>
              <a:t>ter acesso ao arquivo deverá ter </a:t>
            </a:r>
            <a:r>
              <a:rPr lang="pt-BR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certificação </a:t>
            </a:r>
            <a:r>
              <a:rPr lang="pt-BR" sz="1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digital (do contribuinte ou do representante do contribuinte com procuração eletrônica)</a:t>
            </a:r>
            <a:r>
              <a:rPr lang="pt-BR" sz="1800" dirty="0" smtClean="0">
                <a:latin typeface="Arial Narrow" panose="020B0606020202030204" pitchFamily="34" charset="0"/>
              </a:rPr>
              <a:t>, </a:t>
            </a:r>
            <a:r>
              <a:rPr lang="pt-BR" sz="1800" dirty="0">
                <a:latin typeface="Arial Narrow" panose="020B0606020202030204" pitchFamily="34" charset="0"/>
              </a:rPr>
              <a:t>tendo em </a:t>
            </a:r>
            <a:r>
              <a:rPr lang="pt-BR" sz="1800" dirty="0" smtClean="0">
                <a:latin typeface="Arial Narrow" panose="020B0606020202030204" pitchFamily="34" charset="0"/>
              </a:rPr>
              <a:t>vista </a:t>
            </a:r>
            <a:r>
              <a:rPr lang="pt-BR" sz="1800" dirty="0">
                <a:latin typeface="Arial Narrow" panose="020B0606020202030204" pitchFamily="34" charset="0"/>
              </a:rPr>
              <a:t>que o arquivo deve ser obtido no Portal </a:t>
            </a:r>
            <a:r>
              <a:rPr lang="pt-BR" sz="1800" dirty="0" err="1">
                <a:latin typeface="Arial Narrow" panose="020B0606020202030204" pitchFamily="34" charset="0"/>
              </a:rPr>
              <a:t>e-CAC</a:t>
            </a:r>
            <a:r>
              <a:rPr lang="pt-BR" sz="1800" dirty="0">
                <a:latin typeface="Arial Narrow" panose="020B0606020202030204" pitchFamily="34" charset="0"/>
              </a:rPr>
              <a:t> no site da </a:t>
            </a:r>
            <a:r>
              <a:rPr lang="pt-BR" sz="1800" dirty="0" smtClean="0">
                <a:latin typeface="Arial Narrow" panose="020B0606020202030204" pitchFamily="34" charset="0"/>
              </a:rPr>
              <a:t>Receita </a:t>
            </a:r>
            <a:r>
              <a:rPr lang="pt-BR" sz="1800" dirty="0">
                <a:latin typeface="Arial Narrow" panose="020B0606020202030204" pitchFamily="34" charset="0"/>
              </a:rPr>
              <a:t>Federal </a:t>
            </a:r>
          </a:p>
        </p:txBody>
      </p:sp>
    </p:spTree>
    <p:extLst>
      <p:ext uri="{BB962C8B-B14F-4D97-AF65-F5344CB8AC3E}">
        <p14:creationId xmlns:p14="http://schemas.microsoft.com/office/powerpoint/2010/main" val="16708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>
                <a:latin typeface="Arial Narrow" panose="020B0606020202030204" pitchFamily="34" charset="0"/>
              </a:rPr>
              <a:t>Declaração </a:t>
            </a:r>
            <a:r>
              <a:rPr lang="pt-BR" b="1" i="1" dirty="0">
                <a:latin typeface="Arial Narrow" panose="020B0606020202030204" pitchFamily="34" charset="0"/>
              </a:rPr>
              <a:t>via m-IRPF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7559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O m-IRPF é um programa que permite o preenchimento e o envio </a:t>
            </a:r>
            <a:r>
              <a:rPr lang="pt-BR" sz="2000" dirty="0" smtClean="0">
                <a:latin typeface="Arial Narrow" panose="020B0606020202030204" pitchFamily="34" charset="0"/>
              </a:rPr>
              <a:t>de </a:t>
            </a:r>
            <a:r>
              <a:rPr lang="pt-BR" sz="2000" dirty="0">
                <a:latin typeface="Arial Narrow" panose="020B0606020202030204" pitchFamily="34" charset="0"/>
              </a:rPr>
              <a:t>declarações originais do IRPF </a:t>
            </a:r>
            <a:r>
              <a:rPr lang="pt-BR" sz="2000" dirty="0" smtClean="0">
                <a:latin typeface="Arial Narrow" panose="020B0606020202030204" pitchFamily="34" charset="0"/>
              </a:rPr>
              <a:t>2015, </a:t>
            </a:r>
            <a:r>
              <a:rPr lang="pt-BR" sz="2000" dirty="0">
                <a:latin typeface="Arial Narrow" panose="020B0606020202030204" pitchFamily="34" charset="0"/>
              </a:rPr>
              <a:t>utilizando dispositivos </a:t>
            </a:r>
            <a:r>
              <a:rPr lang="pt-BR" sz="2000" dirty="0" smtClean="0">
                <a:latin typeface="Arial Narrow" panose="020B0606020202030204" pitchFamily="34" charset="0"/>
              </a:rPr>
              <a:t>móveis </a:t>
            </a:r>
            <a:r>
              <a:rPr lang="pt-BR" sz="2000" dirty="0">
                <a:latin typeface="Arial Narrow" panose="020B0606020202030204" pitchFamily="34" charset="0"/>
              </a:rPr>
              <a:t>(tabletes e smartphones) com sistemas operacionais </a:t>
            </a:r>
            <a:r>
              <a:rPr lang="pt-BR" sz="2000" dirty="0" err="1">
                <a:latin typeface="Arial Narrow" panose="020B0606020202030204" pitchFamily="34" charset="0"/>
              </a:rPr>
              <a:t>android</a:t>
            </a:r>
            <a:r>
              <a:rPr lang="pt-BR" sz="2000" dirty="0">
                <a:latin typeface="Arial Narrow" panose="020B0606020202030204" pitchFamily="34" charset="0"/>
              </a:rPr>
              <a:t> e </a:t>
            </a:r>
            <a:r>
              <a:rPr lang="pt-BR" sz="2000" dirty="0" err="1">
                <a:latin typeface="Arial Narrow" panose="020B0606020202030204" pitchFamily="34" charset="0"/>
              </a:rPr>
              <a:t>iOS</a:t>
            </a:r>
            <a:r>
              <a:rPr lang="pt-BR" sz="2000" dirty="0">
                <a:latin typeface="Arial Narrow" panose="020B0606020202030204" pitchFamily="34" charset="0"/>
              </a:rPr>
              <a:t> (Apple).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smtClean="0">
                <a:latin typeface="Arial Narrow" panose="020B0606020202030204" pitchFamily="34" charset="0"/>
              </a:rPr>
              <a:t>O programa </a:t>
            </a:r>
            <a:r>
              <a:rPr lang="pt-BR" sz="2000" dirty="0">
                <a:latin typeface="Arial Narrow" panose="020B0606020202030204" pitchFamily="34" charset="0"/>
              </a:rPr>
              <a:t>m-IRPF é acionado por meio do aplicativo APP </a:t>
            </a:r>
            <a:r>
              <a:rPr lang="pt-BR" sz="2000" dirty="0" smtClean="0">
                <a:latin typeface="Arial Narrow" panose="020B0606020202030204" pitchFamily="34" charset="0"/>
              </a:rPr>
              <a:t>Pessoa </a:t>
            </a:r>
            <a:r>
              <a:rPr lang="pt-BR" sz="2000" dirty="0">
                <a:latin typeface="Arial Narrow" panose="020B0606020202030204" pitchFamily="34" charset="0"/>
              </a:rPr>
              <a:t>Física, disponível para aparelhos com sistemas operacionais </a:t>
            </a:r>
            <a:r>
              <a:rPr lang="pt-BR" sz="2000" dirty="0" err="1">
                <a:latin typeface="Arial Narrow" panose="020B0606020202030204" pitchFamily="34" charset="0"/>
              </a:rPr>
              <a:t>android</a:t>
            </a:r>
            <a:r>
              <a:rPr lang="pt-BR" sz="2000" dirty="0">
                <a:latin typeface="Arial Narrow" panose="020B0606020202030204" pitchFamily="34" charset="0"/>
              </a:rPr>
              <a:t> e </a:t>
            </a:r>
            <a:r>
              <a:rPr lang="pt-BR" sz="2000" dirty="0" err="1">
                <a:latin typeface="Arial Narrow" panose="020B0606020202030204" pitchFamily="34" charset="0"/>
              </a:rPr>
              <a:t>iOS</a:t>
            </a:r>
            <a:r>
              <a:rPr lang="pt-BR" sz="2000" dirty="0">
                <a:latin typeface="Arial Narrow" panose="020B0606020202030204" pitchFamily="34" charset="0"/>
              </a:rPr>
              <a:t> (Apple).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É </a:t>
            </a:r>
            <a:r>
              <a:rPr lang="pt-BR" sz="2000" dirty="0">
                <a:latin typeface="Arial Narrow" panose="020B0606020202030204" pitchFamily="34" charset="0"/>
              </a:rPr>
              <a:t>necessário instalar o aplicativo diretamente do mercado </a:t>
            </a:r>
            <a:r>
              <a:rPr lang="pt-BR" sz="2000" dirty="0" err="1" smtClean="0">
                <a:latin typeface="Arial Narrow" panose="020B0606020202030204" pitchFamily="34" charset="0"/>
              </a:rPr>
              <a:t>Google.play</a:t>
            </a:r>
            <a:r>
              <a:rPr lang="pt-BR" sz="2000" dirty="0" smtClean="0">
                <a:latin typeface="Arial Narrow" panose="020B0606020202030204" pitchFamily="34" charset="0"/>
              </a:rPr>
              <a:t> </a:t>
            </a:r>
            <a:r>
              <a:rPr lang="pt-BR" sz="2000" dirty="0">
                <a:latin typeface="Arial Narrow" panose="020B0606020202030204" pitchFamily="34" charset="0"/>
              </a:rPr>
              <a:t>(versão para o sistema operacional </a:t>
            </a:r>
            <a:r>
              <a:rPr lang="pt-BR" sz="2000" dirty="0" err="1">
                <a:latin typeface="Arial Narrow" panose="020B0606020202030204" pitchFamily="34" charset="0"/>
              </a:rPr>
              <a:t>Android</a:t>
            </a:r>
            <a:r>
              <a:rPr lang="pt-BR" sz="2000" dirty="0">
                <a:latin typeface="Arial Narrow" panose="020B0606020202030204" pitchFamily="34" charset="0"/>
              </a:rPr>
              <a:t>) ou </a:t>
            </a:r>
            <a:r>
              <a:rPr lang="pt-BR" sz="2000" dirty="0" err="1">
                <a:latin typeface="Arial Narrow" panose="020B0606020202030204" pitchFamily="34" charset="0"/>
              </a:rPr>
              <a:t>App</a:t>
            </a:r>
            <a:r>
              <a:rPr lang="pt-BR" sz="2000" dirty="0">
                <a:latin typeface="Arial Narrow" panose="020B0606020202030204" pitchFamily="34" charset="0"/>
              </a:rPr>
              <a:t> </a:t>
            </a:r>
            <a:r>
              <a:rPr lang="pt-BR" sz="2000" dirty="0" err="1">
                <a:latin typeface="Arial Narrow" panose="020B0606020202030204" pitchFamily="34" charset="0"/>
              </a:rPr>
              <a:t>Store</a:t>
            </a:r>
            <a:r>
              <a:rPr lang="pt-BR" sz="2000" dirty="0">
                <a:latin typeface="Arial Narrow" panose="020B0606020202030204" pitchFamily="34" charset="0"/>
              </a:rPr>
              <a:t> (versão para o sistema operacional </a:t>
            </a:r>
            <a:r>
              <a:rPr lang="pt-BR" sz="2000" dirty="0" err="1">
                <a:latin typeface="Arial Narrow" panose="020B0606020202030204" pitchFamily="34" charset="0"/>
              </a:rPr>
              <a:t>iOS</a:t>
            </a:r>
            <a:r>
              <a:rPr lang="pt-BR" sz="2000" dirty="0">
                <a:latin typeface="Arial Narrow" panose="020B0606020202030204" pitchFamily="34" charset="0"/>
              </a:rPr>
              <a:t>).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  <a:endParaRPr lang="pt-BR" sz="20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Embora funcione em smartphones, recomendável somente com tela de 7 polegadas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22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9296" cy="909638"/>
          </a:xfrm>
        </p:spPr>
        <p:txBody>
          <a:bodyPr/>
          <a:lstStyle/>
          <a:p>
            <a:r>
              <a:rPr lang="pt-BR" sz="3000" b="1" i="1" dirty="0" smtClean="0">
                <a:latin typeface="Arial Narrow" panose="020B0606020202030204" pitchFamily="34" charset="0"/>
              </a:rPr>
              <a:t>Declaração </a:t>
            </a:r>
            <a:r>
              <a:rPr lang="pt-BR" sz="3000" b="1" i="1" dirty="0">
                <a:latin typeface="Arial Narrow" panose="020B0606020202030204" pitchFamily="34" charset="0"/>
              </a:rPr>
              <a:t>via m-IRPF </a:t>
            </a:r>
            <a:r>
              <a:rPr lang="pt-BR" sz="3000" b="1" i="1" dirty="0" smtClean="0">
                <a:latin typeface="Arial Narrow" panose="020B0606020202030204" pitchFamily="34" charset="0"/>
              </a:rPr>
              <a:t>/</a:t>
            </a:r>
            <a:r>
              <a:rPr lang="pt-BR" sz="3000" b="1" i="1" dirty="0" err="1" smtClean="0">
                <a:latin typeface="Arial Narrow" panose="020B0606020202030204" pitchFamily="34" charset="0"/>
              </a:rPr>
              <a:t>e-CAC</a:t>
            </a:r>
            <a:r>
              <a:rPr lang="pt-BR" sz="3000" b="1" i="1" dirty="0" smtClean="0">
                <a:latin typeface="Arial Narrow" panose="020B0606020202030204" pitchFamily="34" charset="0"/>
              </a:rPr>
              <a:t> - </a:t>
            </a:r>
            <a:r>
              <a:rPr lang="pt-BR" sz="3000" b="1" i="1" dirty="0">
                <a:latin typeface="Arial Narrow" panose="020B0606020202030204" pitchFamily="34" charset="0"/>
              </a:rPr>
              <a:t>Vedações e Limitações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75593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b="1" dirty="0" smtClean="0">
                <a:latin typeface="Arial Narrow" panose="020B0606020202030204" pitchFamily="34" charset="0"/>
              </a:rPr>
              <a:t>Não </a:t>
            </a:r>
            <a:r>
              <a:rPr lang="pt-BR" sz="1800" b="1" dirty="0">
                <a:latin typeface="Arial Narrow" panose="020B0606020202030204" pitchFamily="34" charset="0"/>
              </a:rPr>
              <a:t>podem utilizá-lo, por exemplo: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 smtClean="0">
                <a:latin typeface="Arial Narrow" panose="020B0606020202030204" pitchFamily="34" charset="0"/>
              </a:rPr>
              <a:t>-   receberam </a:t>
            </a:r>
            <a:r>
              <a:rPr lang="pt-BR" sz="1800" dirty="0">
                <a:latin typeface="Arial Narrow" panose="020B0606020202030204" pitchFamily="34" charset="0"/>
              </a:rPr>
              <a:t>rendimentos do exterior </a:t>
            </a:r>
            <a:endParaRPr lang="pt-BR" sz="18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 smtClean="0">
                <a:latin typeface="Arial Narrow" panose="020B0606020202030204" pitchFamily="34" charset="0"/>
              </a:rPr>
              <a:t>-   ganho de capital.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</a:t>
            </a:r>
            <a:r>
              <a:rPr lang="pt-BR" sz="1800" dirty="0" smtClean="0">
                <a:latin typeface="Arial Narrow" panose="020B0606020202030204" pitchFamily="34" charset="0"/>
              </a:rPr>
              <a:t>  parcela </a:t>
            </a:r>
            <a:r>
              <a:rPr lang="pt-BR" sz="1800" dirty="0">
                <a:latin typeface="Arial Narrow" panose="020B0606020202030204" pitchFamily="34" charset="0"/>
              </a:rPr>
              <a:t>isenta correspondente à atividade rural;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</a:t>
            </a:r>
            <a:r>
              <a:rPr lang="pt-BR" sz="1800" dirty="0" smtClean="0">
                <a:latin typeface="Arial Narrow" panose="020B0606020202030204" pitchFamily="34" charset="0"/>
              </a:rPr>
              <a:t>  a </a:t>
            </a:r>
            <a:r>
              <a:rPr lang="pt-BR" sz="1800" dirty="0">
                <a:latin typeface="Arial Narrow" panose="020B0606020202030204" pitchFamily="34" charset="0"/>
              </a:rPr>
              <a:t>prestar informações relativas a espólio </a:t>
            </a:r>
          </a:p>
          <a:p>
            <a:pPr marL="0" indent="0" algn="just">
              <a:buNone/>
            </a:pPr>
            <a:r>
              <a:rPr lang="pt-BR" sz="1800" dirty="0" smtClean="0">
                <a:latin typeface="Arial Narrow" panose="020B0606020202030204" pitchFamily="34" charset="0"/>
              </a:rPr>
              <a:t>-   Relação </a:t>
            </a:r>
            <a:r>
              <a:rPr lang="pt-BR" sz="1800" dirty="0">
                <a:latin typeface="Arial Narrow" panose="020B0606020202030204" pitchFamily="34" charset="0"/>
              </a:rPr>
              <a:t>completa verificar a IN RFB 1.445/2014 </a:t>
            </a:r>
          </a:p>
          <a:p>
            <a:pPr marL="0" indent="0" algn="just">
              <a:buNone/>
            </a:pPr>
            <a:r>
              <a:rPr lang="pt-BR" sz="1800" dirty="0" smtClean="0">
                <a:latin typeface="Arial Narrow" panose="020B0606020202030204" pitchFamily="34" charset="0"/>
              </a:rPr>
              <a:t>Esse </a:t>
            </a:r>
            <a:r>
              <a:rPr lang="pt-BR" sz="1800" dirty="0">
                <a:latin typeface="Arial Narrow" panose="020B0606020202030204" pitchFamily="34" charset="0"/>
              </a:rPr>
              <a:t>aplicativo é somente para apresentação da declaração </a:t>
            </a:r>
            <a:r>
              <a:rPr lang="pt-BR" sz="1800" dirty="0" smtClean="0">
                <a:latin typeface="Arial Narrow" panose="020B0606020202030204" pitchFamily="34" charset="0"/>
              </a:rPr>
              <a:t>original</a:t>
            </a:r>
            <a:r>
              <a:rPr lang="pt-BR" sz="1800" dirty="0">
                <a:latin typeface="Arial Narrow" panose="020B0606020202030204" pitchFamily="34" charset="0"/>
              </a:rPr>
              <a:t>. Não permite retificação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•	</a:t>
            </a:r>
            <a:r>
              <a:rPr lang="pt-BR" sz="1800" b="1" dirty="0">
                <a:latin typeface="Arial Narrow" panose="020B0606020202030204" pitchFamily="34" charset="0"/>
              </a:rPr>
              <a:t>Limitações funcionais, exemplo: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não é possível imprimir a declaração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não há o salvamento automático da declaração após a </a:t>
            </a:r>
            <a:r>
              <a:rPr lang="pt-BR" sz="1800" dirty="0" smtClean="0">
                <a:latin typeface="Arial Narrow" panose="020B0606020202030204" pitchFamily="34" charset="0"/>
              </a:rPr>
              <a:t>transmissão </a:t>
            </a:r>
            <a:r>
              <a:rPr lang="pt-BR" sz="1800" dirty="0">
                <a:latin typeface="Arial Narrow" panose="020B0606020202030204" pitchFamily="34" charset="0"/>
              </a:rPr>
              <a:t>no sistema operacional </a:t>
            </a:r>
            <a:r>
              <a:rPr lang="pt-BR" sz="1800" dirty="0" err="1">
                <a:latin typeface="Arial Narrow" panose="020B0606020202030204" pitchFamily="34" charset="0"/>
              </a:rPr>
              <a:t>iOS</a:t>
            </a:r>
            <a:r>
              <a:rPr lang="pt-BR" sz="1800" dirty="0">
                <a:latin typeface="Arial Narrow" panose="020B0606020202030204" pitchFamily="34" charset="0"/>
              </a:rPr>
              <a:t> (o próprio usuário deve promover a cópia da declaração transmitida).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não é possível usar navegadores de internet de terceiros, pois </a:t>
            </a:r>
            <a:r>
              <a:rPr lang="pt-BR" sz="1800" dirty="0" smtClean="0">
                <a:latin typeface="Arial Narrow" panose="020B0606020202030204" pitchFamily="34" charset="0"/>
              </a:rPr>
              <a:t>o </a:t>
            </a:r>
            <a:r>
              <a:rPr lang="pt-BR" sz="1800" dirty="0">
                <a:latin typeface="Arial Narrow" panose="020B0606020202030204" pitchFamily="34" charset="0"/>
              </a:rPr>
              <a:t>m-IRPF funciona somente nos navegadores nativos dos sistemas operacionais </a:t>
            </a:r>
            <a:r>
              <a:rPr lang="pt-BR" sz="1800" dirty="0" err="1">
                <a:latin typeface="Arial Narrow" panose="020B0606020202030204" pitchFamily="34" charset="0"/>
              </a:rPr>
              <a:t>Android</a:t>
            </a:r>
            <a:r>
              <a:rPr lang="pt-BR" sz="1800" dirty="0">
                <a:latin typeface="Arial Narrow" panose="020B0606020202030204" pitchFamily="34" charset="0"/>
              </a:rPr>
              <a:t> e </a:t>
            </a:r>
            <a:r>
              <a:rPr lang="pt-BR" sz="1800" dirty="0" err="1">
                <a:latin typeface="Arial Narrow" panose="020B0606020202030204" pitchFamily="34" charset="0"/>
              </a:rPr>
              <a:t>iOS</a:t>
            </a:r>
            <a:r>
              <a:rPr lang="pt-BR" sz="1800" dirty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7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20" y="260648"/>
            <a:ext cx="8568952" cy="909638"/>
          </a:xfrm>
        </p:spPr>
        <p:txBody>
          <a:bodyPr/>
          <a:lstStyle/>
          <a:p>
            <a:r>
              <a:rPr lang="pt-BR" sz="3600" b="1" i="1" dirty="0" smtClean="0">
                <a:latin typeface="Arial Narrow" panose="020B0606020202030204" pitchFamily="34" charset="0"/>
              </a:rPr>
              <a:t>Declaração </a:t>
            </a:r>
            <a:r>
              <a:rPr lang="pt-BR" sz="3600" b="1" i="1" dirty="0">
                <a:latin typeface="Arial Narrow" panose="020B0606020202030204" pitchFamily="34" charset="0"/>
              </a:rPr>
              <a:t>via </a:t>
            </a:r>
            <a:r>
              <a:rPr lang="pt-BR" sz="3600" b="1" i="1" dirty="0" smtClean="0">
                <a:latin typeface="Arial Narrow" panose="020B0606020202030204" pitchFamily="34" charset="0"/>
              </a:rPr>
              <a:t>m-IRPF/</a:t>
            </a:r>
            <a:r>
              <a:rPr lang="pt-BR" sz="3600" b="1" i="1" dirty="0" err="1" smtClean="0">
                <a:latin typeface="Arial Narrow" panose="020B0606020202030204" pitchFamily="34" charset="0"/>
              </a:rPr>
              <a:t>e-CAC</a:t>
            </a:r>
            <a:r>
              <a:rPr lang="pt-BR" sz="3600" b="1" i="1" dirty="0" smtClean="0">
                <a:latin typeface="Arial Narrow" panose="020B0606020202030204" pitchFamily="34" charset="0"/>
              </a:rPr>
              <a:t> </a:t>
            </a:r>
            <a:r>
              <a:rPr lang="pt-BR" sz="3600" b="1" i="1" dirty="0">
                <a:latin typeface="Arial Narrow" panose="020B0606020202030204" pitchFamily="34" charset="0"/>
              </a:rPr>
              <a:t>- Preenchimento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75593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Antes de iniciar o preenchimento deverá aceitar os termos e </a:t>
            </a:r>
            <a:r>
              <a:rPr lang="pt-BR" sz="1800" dirty="0" smtClean="0">
                <a:latin typeface="Arial Narrow" panose="020B0606020202030204" pitchFamily="34" charset="0"/>
              </a:rPr>
              <a:t>condições </a:t>
            </a:r>
            <a:r>
              <a:rPr lang="pt-BR" sz="1800" dirty="0">
                <a:latin typeface="Arial Narrow" panose="020B0606020202030204" pitchFamily="34" charset="0"/>
              </a:rPr>
              <a:t>do m-IRPF, informando que não se enquadra nas </a:t>
            </a:r>
            <a:r>
              <a:rPr lang="pt-BR" sz="1800" dirty="0" smtClean="0">
                <a:latin typeface="Arial Narrow" panose="020B0606020202030204" pitchFamily="34" charset="0"/>
              </a:rPr>
              <a:t>limitações </a:t>
            </a:r>
            <a:r>
              <a:rPr lang="pt-BR" sz="1800" dirty="0">
                <a:latin typeface="Arial Narrow" panose="020B0606020202030204" pitchFamily="34" charset="0"/>
              </a:rPr>
              <a:t>dessa modalidade de entrega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•	</a:t>
            </a:r>
            <a:r>
              <a:rPr lang="pt-BR" sz="1800" b="1" dirty="0">
                <a:latin typeface="Arial Narrow" panose="020B0606020202030204" pitchFamily="34" charset="0"/>
              </a:rPr>
              <a:t>Quadros de preenchimento disponíveis: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Identificação do contribuinte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Dependentes e alimentandos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Rendimentos - Pagamentos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Bens e Dívidas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•	</a:t>
            </a:r>
            <a:r>
              <a:rPr lang="pt-BR" sz="1800" b="1" dirty="0">
                <a:latin typeface="Arial Narrow" panose="020B0606020202030204" pitchFamily="34" charset="0"/>
              </a:rPr>
              <a:t>Estão também disponíveis: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importação da declaração do ano anterior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preenchimento automático de campos, com informações vindas </a:t>
            </a:r>
            <a:r>
              <a:rPr lang="pt-BR" sz="1800" dirty="0" smtClean="0">
                <a:latin typeface="Arial Narrow" panose="020B0606020202030204" pitchFamily="34" charset="0"/>
              </a:rPr>
              <a:t>das </a:t>
            </a:r>
            <a:r>
              <a:rPr lang="pt-BR" sz="1800" dirty="0">
                <a:latin typeface="Arial Narrow" panose="020B0606020202030204" pitchFamily="34" charset="0"/>
              </a:rPr>
              <a:t>bases da Receita Federal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possibilidade de salvar rascunho da declaração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processo simplificado para transmissão da declaração, </a:t>
            </a:r>
            <a:r>
              <a:rPr lang="pt-BR" sz="1800" dirty="0" smtClean="0">
                <a:latin typeface="Arial Narrow" panose="020B0606020202030204" pitchFamily="34" charset="0"/>
              </a:rPr>
              <a:t>sem necessidade </a:t>
            </a:r>
            <a:r>
              <a:rPr lang="pt-BR" sz="1800" dirty="0">
                <a:latin typeface="Arial Narrow" panose="020B0606020202030204" pitchFamily="34" charset="0"/>
              </a:rPr>
              <a:t>de instalação de outros programas </a:t>
            </a:r>
          </a:p>
          <a:p>
            <a:pPr marL="0" indent="0" algn="just">
              <a:buNone/>
            </a:pPr>
            <a:r>
              <a:rPr lang="pt-BR" sz="2000" dirty="0"/>
              <a:t> 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142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800" y="260648"/>
            <a:ext cx="8229600" cy="909638"/>
          </a:xfrm>
        </p:spPr>
        <p:txBody>
          <a:bodyPr/>
          <a:lstStyle/>
          <a:p>
            <a:r>
              <a:rPr lang="pt-BR" sz="4000" b="1" i="1" dirty="0" smtClean="0"/>
              <a:t>DOCUMENTOS NECESSÁRIOS</a:t>
            </a:r>
            <a:endParaRPr lang="pt-BR" sz="40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7559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Cópia </a:t>
            </a:r>
            <a:r>
              <a:rPr lang="pt-BR" sz="1800" dirty="0">
                <a:latin typeface="Arial Narrow" panose="020B0606020202030204" pitchFamily="34" charset="0"/>
              </a:rPr>
              <a:t>da declaração entregue em </a:t>
            </a:r>
            <a:r>
              <a:rPr lang="pt-BR" sz="1800" dirty="0" smtClean="0">
                <a:latin typeface="Arial Narrow" panose="020B0606020202030204" pitchFamily="34" charset="0"/>
              </a:rPr>
              <a:t>2014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Comprovante </a:t>
            </a:r>
            <a:r>
              <a:rPr lang="pt-BR" sz="1800" dirty="0">
                <a:latin typeface="Arial Narrow" panose="020B0606020202030204" pitchFamily="34" charset="0"/>
              </a:rPr>
              <a:t>de Rendimentos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Recibos </a:t>
            </a:r>
            <a:r>
              <a:rPr lang="pt-BR" sz="1800" dirty="0">
                <a:latin typeface="Arial Narrow" panose="020B0606020202030204" pitchFamily="34" charset="0"/>
              </a:rPr>
              <a:t>e notas fiscais relativos a despesas com saúde;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Recibos </a:t>
            </a:r>
            <a:r>
              <a:rPr lang="pt-BR" sz="1800" dirty="0">
                <a:latin typeface="Arial Narrow" panose="020B0606020202030204" pitchFamily="34" charset="0"/>
              </a:rPr>
              <a:t>de despesas com educação;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Recibos </a:t>
            </a:r>
            <a:r>
              <a:rPr lang="pt-BR" sz="1800" dirty="0">
                <a:latin typeface="Arial Narrow" panose="020B0606020202030204" pitchFamily="34" charset="0"/>
              </a:rPr>
              <a:t>de aluguéis recebidos e pagos;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Recibos </a:t>
            </a:r>
            <a:r>
              <a:rPr lang="pt-BR" sz="1800" dirty="0">
                <a:latin typeface="Arial Narrow" panose="020B0606020202030204" pitchFamily="34" charset="0"/>
              </a:rPr>
              <a:t>de pagamentos à previdência privada e oficial;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smtClean="0">
                <a:latin typeface="Arial Narrow" panose="020B0606020202030204" pitchFamily="34" charset="0"/>
              </a:rPr>
              <a:t>Recibos </a:t>
            </a:r>
            <a:r>
              <a:rPr lang="pt-BR" sz="1800" dirty="0">
                <a:latin typeface="Arial Narrow" panose="020B0606020202030204" pitchFamily="34" charset="0"/>
              </a:rPr>
              <a:t>ou contratos de compra e venda de bens realizados </a:t>
            </a:r>
            <a:r>
              <a:rPr lang="pt-BR" sz="1800" dirty="0" smtClean="0">
                <a:latin typeface="Arial Narrow" panose="020B0606020202030204" pitchFamily="34" charset="0"/>
              </a:rPr>
              <a:t>em 2014</a:t>
            </a:r>
            <a:endParaRPr lang="pt-BR" sz="18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844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238125" y="346075"/>
            <a:ext cx="5389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 sz="4400">
                <a:solidFill>
                  <a:srgbClr val="0070C0"/>
                </a:solidFill>
                <a:latin typeface="Trebuchet MS Bold"/>
                <a:ea typeface="Trebuchet MS Bold"/>
                <a:cs typeface="Arial" pitchFamily="34" charset="0"/>
              </a:rPr>
              <a:t>Apresentação:</a:t>
            </a:r>
            <a:endParaRPr lang="en-US" altLang="pt-BR" sz="4800">
              <a:solidFill>
                <a:srgbClr val="0070C0"/>
              </a:solidFill>
              <a:ea typeface="Trebuchet MS Bold"/>
              <a:cs typeface="Arial" pitchFamily="34" charset="0"/>
            </a:endParaRPr>
          </a:p>
        </p:txBody>
      </p:sp>
      <p:sp>
        <p:nvSpPr>
          <p:cNvPr id="7172" name="Título 1"/>
          <p:cNvSpPr txBox="1">
            <a:spLocks/>
          </p:cNvSpPr>
          <p:nvPr/>
        </p:nvSpPr>
        <p:spPr bwMode="auto">
          <a:xfrm>
            <a:off x="2097088" y="2154238"/>
            <a:ext cx="74310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 sz="32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Danilo Lollio</a:t>
            </a:r>
            <a:r>
              <a:rPr lang="pt-BR" altLang="pt-BR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pt-BR" altLang="pt-BR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pt-BR" altLang="pt-BR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Graduado em Análise de Sistemas pela Universidade Mackenzie. </a:t>
            </a:r>
            <a:br>
              <a:rPr lang="pt-BR" altLang="pt-BR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pt-BR" altLang="pt-BR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Formado em Pedagogia pela Universidade de São Paulo - USP. </a:t>
            </a:r>
            <a:br>
              <a:rPr lang="pt-BR" altLang="pt-BR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pt-BR" altLang="pt-BR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Gerente de Legislação da Wolters Kluwer  Prosoft </a:t>
            </a:r>
            <a:br>
              <a:rPr lang="pt-BR" altLang="pt-BR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pt-BR" altLang="pt-BR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25 anos de experiência na área contábil. </a:t>
            </a:r>
            <a:br>
              <a:rPr lang="pt-BR" altLang="pt-BR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pt-BR" altLang="pt-BR" sz="20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Palestrante pelo SESCON e CRC a nível nacional</a:t>
            </a:r>
          </a:p>
        </p:txBody>
      </p:sp>
      <p:pic>
        <p:nvPicPr>
          <p:cNvPr id="7173" name="Picture 2" descr="F:\Universidade\__PublicProdutora\Fotos\Danilo Lollio\Danilo Lollio - 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r="19579"/>
          <a:stretch>
            <a:fillRect/>
          </a:stretch>
        </p:blipFill>
        <p:spPr bwMode="auto">
          <a:xfrm>
            <a:off x="212725" y="2276475"/>
            <a:ext cx="18653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9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7559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>
                <a:latin typeface="Arial Narrow" panose="020B0606020202030204" pitchFamily="34" charset="0"/>
              </a:rPr>
              <a:t>Recibos de pagamentos de bens imóveis </a:t>
            </a:r>
            <a:endParaRPr lang="pt-BR" sz="18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Demonstrativo </a:t>
            </a:r>
            <a:r>
              <a:rPr lang="pt-BR" sz="1800" dirty="0">
                <a:latin typeface="Arial Narrow" panose="020B0606020202030204" pitchFamily="34" charset="0"/>
              </a:rPr>
              <a:t>de compra e venda de ações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Livro </a:t>
            </a:r>
            <a:r>
              <a:rPr lang="pt-BR" sz="1800" dirty="0">
                <a:latin typeface="Arial Narrow" panose="020B0606020202030204" pitchFamily="34" charset="0"/>
              </a:rPr>
              <a:t>Caixa e seus respectivos comprovantes de receitas e </a:t>
            </a:r>
            <a:r>
              <a:rPr lang="pt-BR" sz="1800" dirty="0" smtClean="0">
                <a:latin typeface="Arial Narrow" panose="020B0606020202030204" pitchFamily="34" charset="0"/>
              </a:rPr>
              <a:t>despesas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err="1" smtClean="0">
                <a:latin typeface="Arial Narrow" panose="020B0606020202030204" pitchFamily="34" charset="0"/>
              </a:rPr>
              <a:t>Darfs</a:t>
            </a:r>
            <a:r>
              <a:rPr lang="pt-BR" sz="1800" dirty="0" smtClean="0">
                <a:latin typeface="Arial Narrow" panose="020B0606020202030204" pitchFamily="34" charset="0"/>
              </a:rPr>
              <a:t> </a:t>
            </a:r>
            <a:r>
              <a:rPr lang="pt-BR" sz="1800" dirty="0">
                <a:latin typeface="Arial Narrow" panose="020B0606020202030204" pitchFamily="34" charset="0"/>
              </a:rPr>
              <a:t>de carnê-leão pagos;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Comprovante </a:t>
            </a:r>
            <a:r>
              <a:rPr lang="pt-BR" sz="1800" dirty="0">
                <a:latin typeface="Arial Narrow" panose="020B0606020202030204" pitchFamily="34" charset="0"/>
              </a:rPr>
              <a:t>de doações para fins de incentivos fiscais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Contratos </a:t>
            </a:r>
            <a:r>
              <a:rPr lang="pt-BR" sz="1800" dirty="0">
                <a:latin typeface="Arial Narrow" panose="020B0606020202030204" pitchFamily="34" charset="0"/>
              </a:rPr>
              <a:t>de dividas realizados em </a:t>
            </a:r>
            <a:r>
              <a:rPr lang="pt-BR" sz="1800" dirty="0" smtClean="0">
                <a:latin typeface="Arial Narrow" panose="020B0606020202030204" pitchFamily="34" charset="0"/>
              </a:rPr>
              <a:t>2014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 Narrow" panose="020B0606020202030204" pitchFamily="34" charset="0"/>
              </a:rPr>
              <a:t>Recibos </a:t>
            </a:r>
            <a:r>
              <a:rPr lang="pt-BR" sz="1800" dirty="0">
                <a:latin typeface="Arial Narrow" panose="020B0606020202030204" pitchFamily="34" charset="0"/>
              </a:rPr>
              <a:t>da Pensão Alimentícia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800" dirty="0">
              <a:latin typeface="Arial Narrow" panose="020B0606020202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i="1" dirty="0" smtClean="0"/>
              <a:t>DOCUMENTOS NECESSÁRIOS</a:t>
            </a:r>
            <a:endParaRPr lang="pt-BR" sz="4000" b="1" i="1" dirty="0"/>
          </a:p>
        </p:txBody>
      </p:sp>
    </p:spTree>
    <p:extLst>
      <p:ext uri="{BB962C8B-B14F-4D97-AF65-F5344CB8AC3E}">
        <p14:creationId xmlns:p14="http://schemas.microsoft.com/office/powerpoint/2010/main" val="12145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899120"/>
          </a:xfrm>
        </p:spPr>
        <p:txBody>
          <a:bodyPr>
            <a:normAutofit/>
          </a:bodyPr>
          <a:lstStyle/>
          <a:p>
            <a:r>
              <a:rPr lang="pt-BR" sz="3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PAGAMENTO DO IMPOSTO</a:t>
            </a:r>
            <a:endParaRPr lang="pt-BR" sz="36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71522" y="1556792"/>
            <a:ext cx="8821644" cy="540089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O </a:t>
            </a:r>
            <a:r>
              <a:rPr lang="pt-BR" sz="2000" dirty="0">
                <a:latin typeface="Arial Narrow" panose="020B0606020202030204" pitchFamily="34" charset="0"/>
              </a:rPr>
              <a:t>saldo do imposto pode ser pago em até 8 (oito) quotas, mensais </a:t>
            </a:r>
            <a:r>
              <a:rPr lang="pt-BR" sz="2000" dirty="0" smtClean="0">
                <a:latin typeface="Arial Narrow" panose="020B0606020202030204" pitchFamily="34" charset="0"/>
              </a:rPr>
              <a:t>e </a:t>
            </a:r>
            <a:r>
              <a:rPr lang="pt-BR" sz="2000" dirty="0">
                <a:latin typeface="Arial Narrow" panose="020B0606020202030204" pitchFamily="34" charset="0"/>
              </a:rPr>
              <a:t>sucessivas; </a:t>
            </a:r>
          </a:p>
          <a:p>
            <a:pPr marL="0" indent="0" algn="just">
              <a:buNone/>
            </a:pPr>
            <a:endParaRPr lang="pt-BR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A </a:t>
            </a:r>
            <a:r>
              <a:rPr lang="pt-BR" sz="2000" dirty="0">
                <a:latin typeface="Arial Narrow" panose="020B0606020202030204" pitchFamily="34" charset="0"/>
              </a:rPr>
              <a:t>primeira quota ou única, deve ser paga até 30 de abril de 2015; </a:t>
            </a:r>
            <a:endParaRPr lang="pt-BR" sz="20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As </a:t>
            </a:r>
            <a:r>
              <a:rPr lang="pt-BR" sz="2000" dirty="0">
                <a:latin typeface="Arial Narrow" panose="020B0606020202030204" pitchFamily="34" charset="0"/>
              </a:rPr>
              <a:t>demais quotas vencem no último dia útil de cada mês, acrescidas de juros equivalentes à taxa Selic mais 1%, no mês do </a:t>
            </a:r>
            <a:r>
              <a:rPr lang="pt-BR" sz="2000" dirty="0" smtClean="0">
                <a:latin typeface="Arial Narrow" panose="020B0606020202030204" pitchFamily="34" charset="0"/>
              </a:rPr>
              <a:t>pagamento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 Narrow" panose="020B0606020202030204" pitchFamily="34" charset="0"/>
              </a:rPr>
              <a:t>Nenhuma quota deve ser inferior a R$ 50,00; </a:t>
            </a:r>
          </a:p>
          <a:p>
            <a:pPr marL="0" indent="0" algn="just">
              <a:buNone/>
            </a:pPr>
            <a:endParaRPr lang="pt-BR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Imposto </a:t>
            </a:r>
            <a:r>
              <a:rPr lang="pt-BR" sz="2000" dirty="0">
                <a:latin typeface="Arial Narrow" panose="020B0606020202030204" pitchFamily="34" charset="0"/>
              </a:rPr>
              <a:t>de valor inferior a R$ 100,00 deve ser pago em quota única;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Imposto </a:t>
            </a:r>
            <a:r>
              <a:rPr lang="pt-BR" sz="2000" dirty="0">
                <a:latin typeface="Arial Narrow" panose="020B0606020202030204" pitchFamily="34" charset="0"/>
              </a:rPr>
              <a:t>de valor inferior a R$ 10,00 está dispensado seu </a:t>
            </a:r>
            <a:r>
              <a:rPr lang="pt-BR" sz="2000" dirty="0" smtClean="0">
                <a:latin typeface="Arial Narrow" panose="020B0606020202030204" pitchFamily="34" charset="0"/>
              </a:rPr>
              <a:t>recolhimento</a:t>
            </a: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                              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latin typeface="Arial Narrow" panose="020B0606020202030204" pitchFamily="34" charset="0"/>
              </a:rPr>
              <a:t>                                      Pagamento em Débito Automático</a:t>
            </a: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PAGAMENTO DO IMPOSTO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	</a:t>
            </a:r>
            <a:r>
              <a:rPr lang="pt-BR" dirty="0">
                <a:latin typeface="Arial Narrow" panose="020B0606020202030204" pitchFamily="34" charset="0"/>
              </a:rPr>
              <a:t>Pagamento fora do prazo </a:t>
            </a:r>
          </a:p>
          <a:p>
            <a:pPr marL="0" indent="0" algn="just">
              <a:buNone/>
            </a:pPr>
            <a:r>
              <a:rPr lang="pt-BR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dirty="0">
                <a:latin typeface="Arial Narrow" panose="020B0606020202030204" pitchFamily="34" charset="0"/>
              </a:rPr>
              <a:t>- Multa de 0,33% ao dia limitado a 20% </a:t>
            </a:r>
          </a:p>
          <a:p>
            <a:pPr marL="0" indent="0" algn="just">
              <a:buNone/>
            </a:pPr>
            <a:r>
              <a:rPr lang="pt-BR" dirty="0">
                <a:latin typeface="Arial Narrow" panose="020B0606020202030204" pitchFamily="34" charset="0"/>
              </a:rPr>
              <a:t>- Juros de 1% no </a:t>
            </a:r>
            <a:r>
              <a:rPr lang="pt-BR" dirty="0" smtClean="0">
                <a:latin typeface="Arial Narrow" panose="020B0606020202030204" pitchFamily="34" charset="0"/>
              </a:rPr>
              <a:t>mês </a:t>
            </a:r>
            <a:r>
              <a:rPr lang="pt-BR" dirty="0">
                <a:latin typeface="Arial Narrow" panose="020B0606020202030204" pitchFamily="34" charset="0"/>
              </a:rPr>
              <a:t>do pagamento </a:t>
            </a:r>
          </a:p>
          <a:p>
            <a:pPr marL="0" indent="0" algn="just">
              <a:buNone/>
            </a:pPr>
            <a:r>
              <a:rPr lang="pt-BR" dirty="0">
                <a:latin typeface="Arial Narrow" panose="020B0606020202030204" pitchFamily="34" charset="0"/>
              </a:rPr>
              <a:t>- Juros pela taxa Selic a partir do segundo mês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9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i="1" dirty="0">
                <a:solidFill>
                  <a:schemeClr val="bg1"/>
                </a:solidFill>
              </a:rPr>
              <a:t>RENDIMENTOS </a:t>
            </a:r>
            <a:r>
              <a:rPr lang="pt-BR" sz="3600" b="1" i="1" dirty="0" smtClean="0">
                <a:solidFill>
                  <a:schemeClr val="bg1"/>
                </a:solidFill>
              </a:rPr>
              <a:t>TRIBUTÁVEIS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00152"/>
            <a:ext cx="8229600" cy="52578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Recebidos de PJ (Confrontado com os dados das DIRF entregues pelas empresas);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Aluguéis (Confrontado com os dados da DIMOB entregues pelas imobiliárias);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Pensões, aposentadorias que excederem o limite de isenção de </a:t>
            </a:r>
            <a:r>
              <a:rPr lang="pt-BR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R$ </a:t>
            </a:r>
            <a:r>
              <a:rPr lang="pt-BR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21.453,24 </a:t>
            </a:r>
            <a:r>
              <a:rPr lang="pt-BR" sz="2200" dirty="0" smtClean="0">
                <a:latin typeface="Arial Narrow" panose="020B0606020202030204" pitchFamily="34" charset="0"/>
              </a:rPr>
              <a:t>(Confrontados com os dados do INSS/Caixa Econômica);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Pensões alimentícias recebidas: (Confrontados com dados de acordos judiciais)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34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i="1" dirty="0">
                <a:solidFill>
                  <a:schemeClr val="bg1"/>
                </a:solidFill>
              </a:rPr>
              <a:t>RENDIMENTOS </a:t>
            </a:r>
            <a:r>
              <a:rPr lang="pt-BR" sz="3600" b="1" i="1" dirty="0" smtClean="0">
                <a:solidFill>
                  <a:schemeClr val="bg1"/>
                </a:solidFill>
              </a:rPr>
              <a:t>TRIBUTÁVEIS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63578" y="1463675"/>
            <a:ext cx="8229600" cy="5257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Benefícios </a:t>
            </a:r>
            <a:r>
              <a:rPr lang="pt-BR" sz="2400" dirty="0">
                <a:latin typeface="Arial Narrow" panose="020B0606020202030204" pitchFamily="34" charset="0"/>
              </a:rPr>
              <a:t>recebidos de entidades de previdência privada, de Plano Gerador de Benefício Livre (PGBL) e de Fundo de Aposentadoria Programada Individual (</a:t>
            </a:r>
            <a:r>
              <a:rPr lang="pt-BR" sz="2400" dirty="0" err="1">
                <a:latin typeface="Arial Narrow" panose="020B0606020202030204" pitchFamily="34" charset="0"/>
              </a:rPr>
              <a:t>Fapi</a:t>
            </a:r>
            <a:r>
              <a:rPr lang="pt-BR" sz="2400" dirty="0" smtClean="0">
                <a:latin typeface="Arial Narrow" panose="020B0606020202030204" pitchFamily="34" charset="0"/>
              </a:rPr>
              <a:t>);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Pró-Labore de sócios;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Emolumentos e </a:t>
            </a:r>
            <a:r>
              <a:rPr lang="pt-BR" sz="2400" dirty="0">
                <a:latin typeface="Arial Narrow" panose="020B0606020202030204" pitchFamily="34" charset="0"/>
              </a:rPr>
              <a:t>c</a:t>
            </a:r>
            <a:r>
              <a:rPr lang="pt-BR" sz="2400" dirty="0" smtClean="0">
                <a:latin typeface="Arial Narrow" panose="020B0606020202030204" pitchFamily="34" charset="0"/>
              </a:rPr>
              <a:t>ustas judiciais;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Arial Narrow" panose="020B0606020202030204" pitchFamily="34" charset="0"/>
              </a:rPr>
              <a:t>Outros rendimentos recebidos por profissionais </a:t>
            </a:r>
            <a:r>
              <a:rPr lang="pt-BR" sz="2400" dirty="0" smtClean="0">
                <a:latin typeface="Arial Narrow" panose="020B0606020202030204" pitchFamily="34" charset="0"/>
              </a:rPr>
              <a:t>autônomos.</a:t>
            </a: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76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1992"/>
          </a:xfrm>
        </p:spPr>
        <p:txBody>
          <a:bodyPr>
            <a:noAutofit/>
          </a:bodyPr>
          <a:lstStyle/>
          <a:p>
            <a:r>
              <a:rPr lang="pt-BR" sz="3600" b="1" i="1" dirty="0">
                <a:solidFill>
                  <a:schemeClr val="bg1"/>
                </a:solidFill>
              </a:rPr>
              <a:t>RENDIMENTOS </a:t>
            </a:r>
            <a:r>
              <a:rPr lang="pt-BR" sz="3600" b="1" i="1" dirty="0" smtClean="0">
                <a:solidFill>
                  <a:schemeClr val="bg1"/>
                </a:solidFill>
              </a:rPr>
              <a:t>ISENTOS E NÃO TRIBUTÁVEIS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Lucros e dividendos recebidos de empresas (confrontado com dados da DIPJ, </a:t>
            </a:r>
            <a:r>
              <a:rPr lang="pt-BR" sz="2400" dirty="0" err="1" smtClean="0">
                <a:latin typeface="Arial Narrow" panose="020B0606020202030204" pitchFamily="34" charset="0"/>
              </a:rPr>
              <a:t>Sped</a:t>
            </a:r>
            <a:r>
              <a:rPr lang="pt-BR" sz="2400" dirty="0" smtClean="0">
                <a:latin typeface="Arial Narrow" panose="020B0606020202030204" pitchFamily="34" charset="0"/>
              </a:rPr>
              <a:t> Contábil);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Bolsas de estudos e pesquisa (desde que não representem vantagem);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FGTS e indenizações por rescisão de contrato de trabalho;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Alienação de bens de pequeno valor (até R$ 35.000,00 mensal);</a:t>
            </a: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7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833" y="18757"/>
            <a:ext cx="8229600" cy="1251992"/>
          </a:xfrm>
        </p:spPr>
        <p:txBody>
          <a:bodyPr>
            <a:noAutofit/>
          </a:bodyPr>
          <a:lstStyle/>
          <a:p>
            <a:r>
              <a:rPr lang="pt-BR" sz="3600" b="1" i="1" dirty="0">
                <a:solidFill>
                  <a:schemeClr val="bg1"/>
                </a:solidFill>
              </a:rPr>
              <a:t>RENDIMENTOS </a:t>
            </a:r>
            <a:r>
              <a:rPr lang="pt-BR" sz="3600" b="1" i="1" dirty="0" smtClean="0">
                <a:solidFill>
                  <a:schemeClr val="bg1"/>
                </a:solidFill>
              </a:rPr>
              <a:t>ISENTOS E NÃO TRIBUTÁVEIS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Aposentadoria que não exceder o limite de isenção;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Rendimentos de poupanças e letras hipotecárias;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Apólices de seguros recebidas por entidades de previdência privada em decorrência de pecúlio por invalidez permanente ou morte;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Alienação mensal de até R$ 20.000,00 de ações em bolsa de valores;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PIS.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4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035"/>
            <a:ext cx="8229600" cy="1251992"/>
          </a:xfrm>
        </p:spPr>
        <p:txBody>
          <a:bodyPr>
            <a:noAutofit/>
          </a:bodyPr>
          <a:lstStyle/>
          <a:p>
            <a:r>
              <a:rPr lang="pt-BR" sz="2800" b="1" i="1" dirty="0">
                <a:solidFill>
                  <a:schemeClr val="bg1"/>
                </a:solidFill>
              </a:rPr>
              <a:t>RENDIMENTOS </a:t>
            </a:r>
            <a:r>
              <a:rPr lang="pt-BR" sz="2800" b="1" i="1" dirty="0" smtClean="0">
                <a:solidFill>
                  <a:schemeClr val="bg1"/>
                </a:solidFill>
              </a:rPr>
              <a:t>SUJEITOS À TRIBUTAÇÃO EXCLUSIVA E DEFINITIVA</a:t>
            </a:r>
            <a:endParaRPr lang="pt-BR" sz="28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31084" y="1450027"/>
            <a:ext cx="8229600" cy="5257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Décimo terceiro salário;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Rendimentos aplicações financeiras (Tipo FIF (Fundo de Investimento), Renda Fixa, fundo da ações);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Juros sobre o capital próprio;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 Narrow" panose="020B0606020202030204" pitchFamily="34" charset="0"/>
              </a:rPr>
              <a:t>Participação em lucros e resultados (PPR);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4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09638"/>
          </a:xfrm>
        </p:spPr>
        <p:txBody>
          <a:bodyPr/>
          <a:lstStyle/>
          <a:p>
            <a:r>
              <a:rPr lang="pt-BR" sz="4000" b="1" i="1" dirty="0" smtClean="0">
                <a:latin typeface="Arial Narrow" panose="020B0606020202030204" pitchFamily="34" charset="0"/>
              </a:rPr>
              <a:t>DEDUÇÕES DA BASE DE CÁLCULO</a:t>
            </a:r>
            <a:endParaRPr lang="pt-BR" sz="4000" b="1" i="1" dirty="0"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 smtClean="0">
                <a:latin typeface="Arial Narrow" panose="020B0606020202030204" pitchFamily="34" charset="0"/>
              </a:rPr>
              <a:t>Previdência </a:t>
            </a:r>
            <a:r>
              <a:rPr lang="pt-BR" sz="2000" b="1" dirty="0">
                <a:latin typeface="Arial Narrow" panose="020B0606020202030204" pitchFamily="34" charset="0"/>
              </a:rPr>
              <a:t>Oficial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As </a:t>
            </a:r>
            <a:r>
              <a:rPr lang="pt-BR" sz="2000" dirty="0">
                <a:latin typeface="Arial Narrow" panose="020B0606020202030204" pitchFamily="34" charset="0"/>
              </a:rPr>
              <a:t>contribuições para a previdência oficial pagas em </a:t>
            </a:r>
            <a:r>
              <a:rPr lang="pt-BR" sz="2000" dirty="0" smtClean="0">
                <a:latin typeface="Arial Narrow" panose="020B0606020202030204" pitchFamily="34" charset="0"/>
              </a:rPr>
              <a:t>2014 </a:t>
            </a:r>
            <a:r>
              <a:rPr lang="pt-BR" sz="2000" dirty="0">
                <a:latin typeface="Arial Narrow" panose="020B0606020202030204" pitchFamily="34" charset="0"/>
              </a:rPr>
              <a:t>poderão </a:t>
            </a:r>
            <a:r>
              <a:rPr lang="pt-BR" sz="2000" dirty="0" smtClean="0">
                <a:latin typeface="Arial Narrow" panose="020B0606020202030204" pitchFamily="34" charset="0"/>
              </a:rPr>
              <a:t>ser </a:t>
            </a:r>
            <a:r>
              <a:rPr lang="pt-BR" sz="2000" dirty="0">
                <a:latin typeface="Arial Narrow" panose="020B0606020202030204" pitchFamily="34" charset="0"/>
              </a:rPr>
              <a:t>deduzidas na declaração de ajuste anual, informe este valor na Ficha Rendimentos Tributáveis Recebidos de Pessoa Jurídica ou na Ficha Rendimentos Tributáveis Recebidos de Pessoas Físicas ou do Exterior. </a:t>
            </a:r>
            <a:endParaRPr lang="pt-BR" sz="20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No </a:t>
            </a:r>
            <a:r>
              <a:rPr lang="pt-BR" sz="2000" dirty="0">
                <a:latin typeface="Arial Narrow" panose="020B0606020202030204" pitchFamily="34" charset="0"/>
              </a:rPr>
              <a:t>caso de dependente somente poderá ser deduzido, se este </a:t>
            </a:r>
            <a:r>
              <a:rPr lang="pt-BR" sz="2000" dirty="0" smtClean="0">
                <a:latin typeface="Arial Narrow" panose="020B0606020202030204" pitchFamily="34" charset="0"/>
              </a:rPr>
              <a:t>tiver </a:t>
            </a:r>
            <a:r>
              <a:rPr lang="pt-BR" sz="2000" dirty="0">
                <a:latin typeface="Arial Narrow" panose="020B0606020202030204" pitchFamily="34" charset="0"/>
              </a:rPr>
              <a:t>rendimentos tributáveis informados na declaração do titular. </a:t>
            </a:r>
            <a:endParaRPr lang="pt-BR" sz="2000" dirty="0" smtClean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A </a:t>
            </a:r>
            <a:r>
              <a:rPr lang="pt-BR" sz="2000" dirty="0">
                <a:latin typeface="Arial Narrow" panose="020B0606020202030204" pitchFamily="34" charset="0"/>
              </a:rPr>
              <a:t>pessoa física autônoma, também poderá deduzir a previdência </a:t>
            </a:r>
            <a:r>
              <a:rPr lang="pt-BR" sz="2000" dirty="0" smtClean="0">
                <a:latin typeface="Arial Narrow" panose="020B0606020202030204" pitchFamily="34" charset="0"/>
              </a:rPr>
              <a:t>oficial</a:t>
            </a:r>
            <a:r>
              <a:rPr lang="pt-BR" sz="2000" dirty="0">
                <a:latin typeface="Arial Narrow" panose="020B0606020202030204" pitchFamily="34" charset="0"/>
              </a:rPr>
              <a:t>, desde que tenha rendimentos tributáveis. 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411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 smtClean="0">
                <a:latin typeface="Arial Narrow" panose="020B0606020202030204" pitchFamily="34" charset="0"/>
              </a:rPr>
              <a:t>Previdência </a:t>
            </a:r>
            <a:r>
              <a:rPr lang="pt-BR" sz="2000" b="1" dirty="0">
                <a:latin typeface="Arial Narrow" panose="020B0606020202030204" pitchFamily="34" charset="0"/>
              </a:rPr>
              <a:t>Privada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Os </a:t>
            </a:r>
            <a:r>
              <a:rPr lang="pt-BR" sz="2000" dirty="0">
                <a:latin typeface="Arial Narrow" panose="020B0606020202030204" pitchFamily="34" charset="0"/>
              </a:rPr>
              <a:t>valores pagos pela pessoa física a planos de previdência privada, </a:t>
            </a:r>
            <a:r>
              <a:rPr lang="pt-BR" sz="2000" dirty="0" smtClean="0">
                <a:latin typeface="Arial Narrow" panose="020B0606020202030204" pitchFamily="34" charset="0"/>
              </a:rPr>
              <a:t>poderão </a:t>
            </a:r>
            <a:r>
              <a:rPr lang="pt-BR" sz="2000" dirty="0">
                <a:latin typeface="Arial Narrow" panose="020B0606020202030204" pitchFamily="34" charset="0"/>
              </a:rPr>
              <a:t>ser deduzidos mensalmente quando da aplicação da tabela progressiva mensal sem limite de valor.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Na </a:t>
            </a:r>
            <a:r>
              <a:rPr lang="pt-BR" sz="2000" dirty="0">
                <a:latin typeface="Arial Narrow" panose="020B0606020202030204" pitchFamily="34" charset="0"/>
              </a:rPr>
              <a:t>declaração de ajuste anual o valor pago ao plano de previdência </a:t>
            </a:r>
            <a:r>
              <a:rPr lang="pt-BR" sz="2000" dirty="0" smtClean="0">
                <a:latin typeface="Arial Narrow" panose="020B0606020202030204" pitchFamily="34" charset="0"/>
              </a:rPr>
              <a:t>privada </a:t>
            </a:r>
            <a:r>
              <a:rPr lang="pt-BR" sz="2000" dirty="0">
                <a:latin typeface="Arial Narrow" panose="020B0606020202030204" pitchFamily="34" charset="0"/>
              </a:rPr>
              <a:t>fica limitado a 12% dos rendimentos tributáveis.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Os </a:t>
            </a:r>
            <a:r>
              <a:rPr lang="pt-BR" sz="2000" dirty="0">
                <a:latin typeface="Arial Narrow" panose="020B0606020202030204" pitchFamily="34" charset="0"/>
              </a:rPr>
              <a:t>valores pagos serão informados na Ficha Pagamento Efetuados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Veja </a:t>
            </a:r>
            <a:r>
              <a:rPr lang="pt-BR" sz="2000" dirty="0">
                <a:latin typeface="Arial Narrow" panose="020B0606020202030204" pitchFamily="34" charset="0"/>
              </a:rPr>
              <a:t>que somente os planos denominado PGBL é que dão direito a </a:t>
            </a:r>
            <a:r>
              <a:rPr lang="pt-BR" sz="2000" dirty="0" smtClean="0">
                <a:latin typeface="Arial Narrow" panose="020B0606020202030204" pitchFamily="34" charset="0"/>
              </a:rPr>
              <a:t>dedução</a:t>
            </a:r>
            <a:r>
              <a:rPr lang="pt-BR" sz="2000" dirty="0">
                <a:latin typeface="Arial Narrow" panose="020B0606020202030204" pitchFamily="34" charset="0"/>
              </a:rPr>
              <a:t>, ficando vedado os planos de VGBL. Portanto fique atento ao contratar um plano de previdência privada</a:t>
            </a:r>
            <a:r>
              <a:rPr lang="pt-BR" sz="1800" dirty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558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056784" cy="909638"/>
          </a:xfrm>
        </p:spPr>
        <p:txBody>
          <a:bodyPr/>
          <a:lstStyle/>
          <a:p>
            <a:r>
              <a:rPr lang="pt-BR" dirty="0" smtClean="0"/>
              <a:t>Por que se preocupar???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2524125"/>
            <a:ext cx="8905875" cy="18097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581128"/>
            <a:ext cx="2295525" cy="19907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84412" y="1596654"/>
            <a:ext cx="8575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http://economia.ig.com.br/financas/impostoderenda/2014-12-09/937-mil-contribuintes-ficaram-na-malha-fina-2014-segundo-receita.html</a:t>
            </a:r>
          </a:p>
        </p:txBody>
      </p:sp>
      <p:pic>
        <p:nvPicPr>
          <p:cNvPr id="1026" name="Picture 2" descr="http://www.rhcentral.com.br/howto/img/shutterstock_1187415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30" y="1590541"/>
            <a:ext cx="5832648" cy="38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Pensão Alimentícia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Os </a:t>
            </a:r>
            <a:r>
              <a:rPr lang="pt-BR" sz="2000" dirty="0">
                <a:latin typeface="Arial Narrow" panose="020B0606020202030204" pitchFamily="34" charset="0"/>
              </a:rPr>
              <a:t>valores pagos a titulo de pensão alimentícia, poderão ser deduzidos </a:t>
            </a:r>
            <a:r>
              <a:rPr lang="pt-BR" sz="2000" dirty="0" smtClean="0">
                <a:latin typeface="Arial Narrow" panose="020B0606020202030204" pitchFamily="34" charset="0"/>
              </a:rPr>
              <a:t>dos </a:t>
            </a:r>
            <a:r>
              <a:rPr lang="pt-BR" sz="2000" dirty="0">
                <a:latin typeface="Arial Narrow" panose="020B0606020202030204" pitchFamily="34" charset="0"/>
              </a:rPr>
              <a:t>rendimentos tributáveis na Declaração de Ajuste Anual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 Narrow" panose="020B0606020202030204" pitchFamily="34" charset="0"/>
              </a:rPr>
              <a:t>	</a:t>
            </a:r>
            <a:r>
              <a:rPr lang="pt-BR" sz="2000" dirty="0" smtClean="0">
                <a:latin typeface="Arial Narrow" panose="020B0606020202030204" pitchFamily="34" charset="0"/>
              </a:rPr>
              <a:t>Deve-se </a:t>
            </a:r>
            <a:r>
              <a:rPr lang="pt-BR" sz="2000" dirty="0">
                <a:latin typeface="Arial Narrow" panose="020B0606020202030204" pitchFamily="34" charset="0"/>
              </a:rPr>
              <a:t>preencher a Ficha Pagamentos Efetuados para informar o valor </a:t>
            </a:r>
            <a:r>
              <a:rPr lang="pt-BR" sz="2000" dirty="0" smtClean="0">
                <a:latin typeface="Arial Narrow" panose="020B0606020202030204" pitchFamily="34" charset="0"/>
              </a:rPr>
              <a:t>da </a:t>
            </a:r>
            <a:r>
              <a:rPr lang="pt-BR" sz="2000" dirty="0">
                <a:latin typeface="Arial Narrow" panose="020B0606020202030204" pitchFamily="34" charset="0"/>
              </a:rPr>
              <a:t>pensão paga, nome do alimentando (para quem se destina o valor) e </a:t>
            </a:r>
            <a:r>
              <a:rPr lang="pt-BR" sz="2000" dirty="0" smtClean="0">
                <a:latin typeface="Arial Narrow" panose="020B0606020202030204" pitchFamily="34" charset="0"/>
              </a:rPr>
              <a:t>o </a:t>
            </a:r>
            <a:r>
              <a:rPr lang="pt-BR" sz="2000" dirty="0">
                <a:latin typeface="Arial Narrow" panose="020B0606020202030204" pitchFamily="34" charset="0"/>
              </a:rPr>
              <a:t>número do CPF para pessoas </a:t>
            </a:r>
            <a:r>
              <a:rPr lang="pt-BR" sz="2000" dirty="0" smtClean="0">
                <a:latin typeface="Arial Narrow" panose="020B0606020202030204" pitchFamily="34" charset="0"/>
              </a:rPr>
              <a:t>maiores </a:t>
            </a:r>
            <a:r>
              <a:rPr lang="pt-BR" sz="2000" dirty="0">
                <a:latin typeface="Arial Narrow" panose="020B0606020202030204" pitchFamily="34" charset="0"/>
              </a:rPr>
              <a:t>de </a:t>
            </a:r>
            <a:r>
              <a:rPr lang="pt-BR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16</a:t>
            </a:r>
            <a:r>
              <a:rPr lang="pt-BR" sz="2000" dirty="0" smtClean="0">
                <a:latin typeface="Arial Narrow" panose="020B0606020202030204" pitchFamily="34" charset="0"/>
              </a:rPr>
              <a:t> </a:t>
            </a:r>
            <a:r>
              <a:rPr lang="pt-BR" sz="2000" dirty="0">
                <a:latin typeface="Arial Narrow" panose="020B0606020202030204" pitchFamily="34" charset="0"/>
              </a:rPr>
              <a:t>anos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Os </a:t>
            </a:r>
            <a:r>
              <a:rPr lang="pt-BR" sz="2000" dirty="0">
                <a:latin typeface="Arial Narrow" panose="020B0606020202030204" pitchFamily="34" charset="0"/>
              </a:rPr>
              <a:t>valores pagos a titulo de pensão alimentícia também podem ser </a:t>
            </a:r>
            <a:r>
              <a:rPr lang="pt-BR" sz="2000" dirty="0" smtClean="0">
                <a:latin typeface="Arial Narrow" panose="020B0606020202030204" pitchFamily="34" charset="0"/>
              </a:rPr>
              <a:t>deduzidos </a:t>
            </a:r>
            <a:r>
              <a:rPr lang="pt-BR" sz="2000" dirty="0">
                <a:latin typeface="Arial Narrow" panose="020B0606020202030204" pitchFamily="34" charset="0"/>
              </a:rPr>
              <a:t>mensalmente quando da aplicação da tabela progressiva </a:t>
            </a:r>
            <a:r>
              <a:rPr lang="pt-BR" sz="2000" dirty="0" smtClean="0">
                <a:latin typeface="Arial Narrow" panose="020B0606020202030204" pitchFamily="34" charset="0"/>
              </a:rPr>
              <a:t>mensal</a:t>
            </a:r>
            <a:r>
              <a:rPr lang="pt-BR" sz="2000" dirty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764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000" b="1" dirty="0" smtClean="0">
                <a:latin typeface="Arial Narrow" panose="020B0606020202030204" pitchFamily="34" charset="0"/>
              </a:rPr>
              <a:t>Pensão </a:t>
            </a:r>
            <a:r>
              <a:rPr lang="pt-BR" sz="2000" b="1" dirty="0">
                <a:latin typeface="Arial Narrow" panose="020B0606020202030204" pitchFamily="34" charset="0"/>
              </a:rPr>
              <a:t>Alimentícia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Quando </a:t>
            </a:r>
            <a:r>
              <a:rPr lang="pt-BR" sz="2000" dirty="0">
                <a:latin typeface="Arial Narrow" panose="020B0606020202030204" pitchFamily="34" charset="0"/>
              </a:rPr>
              <a:t>fixado em decisão judicial ou por escritura pública (cartório) o </a:t>
            </a:r>
            <a:r>
              <a:rPr lang="pt-BR" sz="2000" dirty="0" smtClean="0">
                <a:latin typeface="Arial Narrow" panose="020B0606020202030204" pitchFamily="34" charset="0"/>
              </a:rPr>
              <a:t>pagamento </a:t>
            </a:r>
            <a:r>
              <a:rPr lang="pt-BR" sz="2000" dirty="0">
                <a:latin typeface="Arial Narrow" panose="020B0606020202030204" pitchFamily="34" charset="0"/>
              </a:rPr>
              <a:t>de despesa com educação e despesas médicas poderão ser </a:t>
            </a:r>
            <a:r>
              <a:rPr lang="pt-BR" sz="2000" dirty="0" smtClean="0">
                <a:latin typeface="Arial Narrow" panose="020B0606020202030204" pitchFamily="34" charset="0"/>
              </a:rPr>
              <a:t>deduzidos </a:t>
            </a:r>
            <a:r>
              <a:rPr lang="pt-BR" sz="2000" dirty="0">
                <a:latin typeface="Arial Narrow" panose="020B0606020202030204" pitchFamily="34" charset="0"/>
              </a:rPr>
              <a:t>dos rendimentos tributáveis na Declaração de Ajuste Anual.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Preencha </a:t>
            </a:r>
            <a:r>
              <a:rPr lang="pt-BR" sz="2000" dirty="0">
                <a:latin typeface="Arial Narrow" panose="020B0606020202030204" pitchFamily="34" charset="0"/>
              </a:rPr>
              <a:t>a ficha Alimentandos, para informar o nome, data de nascimento </a:t>
            </a:r>
            <a:r>
              <a:rPr lang="pt-BR" sz="2000" dirty="0" smtClean="0">
                <a:latin typeface="Arial Narrow" panose="020B0606020202030204" pitchFamily="34" charset="0"/>
              </a:rPr>
              <a:t>e </a:t>
            </a:r>
            <a:r>
              <a:rPr lang="pt-BR" sz="2000" dirty="0">
                <a:latin typeface="Arial Narrow" panose="020B0606020202030204" pitchFamily="34" charset="0"/>
              </a:rPr>
              <a:t>o CPF se maior de </a:t>
            </a:r>
            <a:r>
              <a:rPr lang="pt-BR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16</a:t>
            </a:r>
            <a:r>
              <a:rPr lang="pt-BR" sz="2000" dirty="0" smtClean="0">
                <a:latin typeface="Arial Narrow" panose="020B0606020202030204" pitchFamily="34" charset="0"/>
              </a:rPr>
              <a:t> </a:t>
            </a:r>
            <a:r>
              <a:rPr lang="pt-BR" sz="2000" dirty="0">
                <a:latin typeface="Arial Narrow" panose="020B0606020202030204" pitchFamily="34" charset="0"/>
              </a:rPr>
              <a:t>anos.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Os </a:t>
            </a:r>
            <a:r>
              <a:rPr lang="pt-BR" sz="2000" dirty="0">
                <a:latin typeface="Arial Narrow" panose="020B0606020202030204" pitchFamily="34" charset="0"/>
              </a:rPr>
              <a:t>valores das despesas com educação e médica serão informados na </a:t>
            </a:r>
            <a:r>
              <a:rPr lang="pt-BR" sz="2000" dirty="0" smtClean="0">
                <a:latin typeface="Arial Narrow" panose="020B0606020202030204" pitchFamily="34" charset="0"/>
              </a:rPr>
              <a:t>Ficha </a:t>
            </a:r>
            <a:r>
              <a:rPr lang="pt-BR" sz="2000" dirty="0">
                <a:latin typeface="Arial Narrow" panose="020B0606020202030204" pitchFamily="34" charset="0"/>
              </a:rPr>
              <a:t>Pagamentos Efetuados , indicando o Alimentando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 smtClean="0">
                <a:latin typeface="Arial Narrow" panose="020B0606020202030204" pitchFamily="34" charset="0"/>
              </a:rPr>
              <a:t>Despesas </a:t>
            </a:r>
            <a:r>
              <a:rPr lang="pt-BR" sz="2000" b="1" dirty="0">
                <a:latin typeface="Arial Narrow" panose="020B0606020202030204" pitchFamily="34" charset="0"/>
              </a:rPr>
              <a:t>Médicas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Podem </a:t>
            </a:r>
            <a:r>
              <a:rPr lang="pt-BR" sz="2000" dirty="0">
                <a:latin typeface="Arial Narrow" panose="020B0606020202030204" pitchFamily="34" charset="0"/>
              </a:rPr>
              <a:t>ser consideradas como despesas médicas, por exemplo: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Aparelhos e próteses ortopédicas </a:t>
            </a:r>
            <a:r>
              <a:rPr lang="pt-BR" sz="2000" dirty="0" smtClean="0">
                <a:latin typeface="Arial Narrow" panose="020B0606020202030204" pitchFamily="34" charset="0"/>
              </a:rPr>
              <a:t>(receituário médico)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</a:t>
            </a:r>
            <a:r>
              <a:rPr lang="pt-BR" sz="2000" dirty="0" smtClean="0">
                <a:latin typeface="Arial Narrow" panose="020B0606020202030204" pitchFamily="34" charset="0"/>
              </a:rPr>
              <a:t>Marca-passo</a:t>
            </a:r>
            <a:r>
              <a:rPr lang="pt-BR" sz="2000" dirty="0">
                <a:latin typeface="Arial Narrow" panose="020B0606020202030204" pitchFamily="34" charset="0"/>
              </a:rPr>
              <a:t>, desde que consta da conta hospitalar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Parafusos e placas, que integrem a conta hospitalar ou do profissional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Próteses dentarias (receituário </a:t>
            </a:r>
            <a:r>
              <a:rPr lang="pt-BR" sz="2000" dirty="0" smtClean="0">
                <a:latin typeface="Arial Narrow" panose="020B0606020202030204" pitchFamily="34" charset="0"/>
              </a:rPr>
              <a:t>odontológico)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Aparelhos ortodônticos (o aparelho deve constar da conta emitida pelo </a:t>
            </a:r>
            <a:r>
              <a:rPr lang="pt-BR" sz="2000" dirty="0" smtClean="0">
                <a:latin typeface="Arial Narrow" panose="020B0606020202030204" pitchFamily="34" charset="0"/>
              </a:rPr>
              <a:t>Dentista)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Lente intraocular, desde que integra o recibo ou a nota fiscal médica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Cirurgias plásticas. As próteses de silicone somente podem ser </a:t>
            </a:r>
            <a:r>
              <a:rPr lang="pt-BR" sz="2000" dirty="0" smtClean="0">
                <a:latin typeface="Arial Narrow" panose="020B0606020202030204" pitchFamily="34" charset="0"/>
              </a:rPr>
              <a:t>consideradas </a:t>
            </a:r>
            <a:r>
              <a:rPr lang="pt-BR" sz="2000" dirty="0">
                <a:latin typeface="Arial Narrow" panose="020B0606020202030204" pitchFamily="34" charset="0"/>
              </a:rPr>
              <a:t>como despesa médica se o valor constar da conta emitida pelo hospital relativa a despesa médica. </a:t>
            </a:r>
          </a:p>
          <a:p>
            <a:pPr marL="0" indent="0" algn="just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98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Despesas Médicas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Os reembolsos </a:t>
            </a:r>
            <a:r>
              <a:rPr lang="pt-BR" sz="2000" dirty="0">
                <a:latin typeface="Arial Narrow" panose="020B0606020202030204" pitchFamily="34" charset="0"/>
              </a:rPr>
              <a:t>de despesas médicas pagas por planos de saúde não </a:t>
            </a:r>
            <a:r>
              <a:rPr lang="pt-BR" sz="2000" dirty="0" smtClean="0">
                <a:latin typeface="Arial Narrow" panose="020B0606020202030204" pitchFamily="34" charset="0"/>
              </a:rPr>
              <a:t>podem ser computado como tal.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Medicamentos </a:t>
            </a:r>
            <a:r>
              <a:rPr lang="pt-BR" sz="2000" dirty="0">
                <a:latin typeface="Arial Narrow" panose="020B0606020202030204" pitchFamily="34" charset="0"/>
              </a:rPr>
              <a:t>não podem ser lançados como despesa médica, exceto </a:t>
            </a:r>
            <a:r>
              <a:rPr lang="pt-BR" sz="2000" dirty="0" smtClean="0">
                <a:latin typeface="Arial Narrow" panose="020B0606020202030204" pitchFamily="34" charset="0"/>
              </a:rPr>
              <a:t>se constar da conta do hospital. </a:t>
            </a:r>
          </a:p>
          <a:p>
            <a:pPr marL="0" indent="0" algn="just">
              <a:buNone/>
            </a:pP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Exame </a:t>
            </a:r>
            <a:r>
              <a:rPr lang="pt-BR" sz="2000" dirty="0">
                <a:latin typeface="Arial Narrow" panose="020B0606020202030204" pitchFamily="34" charset="0"/>
              </a:rPr>
              <a:t>de DNA não pode ser considerado como despesa médica </a:t>
            </a:r>
          </a:p>
          <a:p>
            <a:pPr marL="0" indent="0" algn="just">
              <a:buNone/>
            </a:pPr>
            <a:endParaRPr lang="pt-BR" sz="20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Despesas </a:t>
            </a:r>
            <a:r>
              <a:rPr lang="pt-BR" sz="2000" dirty="0">
                <a:latin typeface="Arial Narrow" panose="020B0606020202030204" pitchFamily="34" charset="0"/>
              </a:rPr>
              <a:t>médica paga a pessoa não dependente não poderá ser </a:t>
            </a:r>
            <a:r>
              <a:rPr lang="pt-BR" sz="2000" dirty="0" smtClean="0">
                <a:latin typeface="Arial Narrow" panose="020B0606020202030204" pitchFamily="34" charset="0"/>
              </a:rPr>
              <a:t>deduzida</a:t>
            </a:r>
            <a:r>
              <a:rPr lang="pt-BR" sz="2000" dirty="0">
                <a:latin typeface="Arial Narrow" panose="020B0606020202030204" pitchFamily="34" charset="0"/>
              </a:rPr>
              <a:t>, como por exemplo ajuda a menor pobre sem guarda </a:t>
            </a:r>
            <a:r>
              <a:rPr lang="pt-BR" sz="2000" dirty="0" smtClean="0">
                <a:latin typeface="Arial Narrow" panose="020B0606020202030204" pitchFamily="34" charset="0"/>
              </a:rPr>
              <a:t>judicial.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795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237" y="1484784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Despesas Médicas - Parto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No </a:t>
            </a:r>
            <a:r>
              <a:rPr lang="pt-BR" sz="2000" dirty="0">
                <a:latin typeface="Arial Narrow" panose="020B0606020202030204" pitchFamily="34" charset="0"/>
              </a:rPr>
              <a:t>caso de parto e declaração feita em separada pelos cônjuges, </a:t>
            </a:r>
            <a:r>
              <a:rPr lang="pt-BR" sz="2000" dirty="0" smtClean="0">
                <a:latin typeface="Arial Narrow" panose="020B0606020202030204" pitchFamily="34" charset="0"/>
              </a:rPr>
              <a:t>essa </a:t>
            </a:r>
            <a:r>
              <a:rPr lang="pt-BR" sz="2000" dirty="0">
                <a:latin typeface="Arial Narrow" panose="020B0606020202030204" pitchFamily="34" charset="0"/>
              </a:rPr>
              <a:t>despesa poderá ser incluída em uma das declarações, ou seja, tanto do marido como da mulher ficando a escolha a critério do </a:t>
            </a:r>
            <a:r>
              <a:rPr lang="pt-BR" sz="2000" dirty="0" smtClean="0">
                <a:latin typeface="Arial Narrow" panose="020B0606020202030204" pitchFamily="34" charset="0"/>
              </a:rPr>
              <a:t>casal.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Veja </a:t>
            </a:r>
            <a:r>
              <a:rPr lang="pt-BR" sz="2000" dirty="0">
                <a:latin typeface="Arial Narrow" panose="020B0606020202030204" pitchFamily="34" charset="0"/>
              </a:rPr>
              <a:t>que neste caso deve ser analisado a melhor forma de </a:t>
            </a:r>
            <a:r>
              <a:rPr lang="pt-BR" sz="2000" dirty="0" smtClean="0">
                <a:latin typeface="Arial Narrow" panose="020B0606020202030204" pitchFamily="34" charset="0"/>
              </a:rPr>
              <a:t>apresentar </a:t>
            </a:r>
            <a:r>
              <a:rPr lang="pt-BR" sz="2000" dirty="0">
                <a:latin typeface="Arial Narrow" panose="020B0606020202030204" pitchFamily="34" charset="0"/>
              </a:rPr>
              <a:t>essa despesa, fazendo simulações das declarações em separado com e sem essa despesa ou mesmo em conjunto.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Pode-se </a:t>
            </a:r>
            <a:r>
              <a:rPr lang="pt-BR" sz="2000" dirty="0">
                <a:latin typeface="Arial Narrow" panose="020B0606020202030204" pitchFamily="34" charset="0"/>
              </a:rPr>
              <a:t>verificar onde a despesa trará maior economia tributária </a:t>
            </a:r>
            <a:r>
              <a:rPr lang="pt-BR" sz="2000" dirty="0" smtClean="0">
                <a:latin typeface="Arial Narrow" panose="020B0606020202030204" pitchFamily="34" charset="0"/>
              </a:rPr>
              <a:t>para </a:t>
            </a:r>
            <a:r>
              <a:rPr lang="pt-BR" sz="2000" dirty="0">
                <a:latin typeface="Arial Narrow" panose="020B0606020202030204" pitchFamily="34" charset="0"/>
              </a:rPr>
              <a:t>o casal</a:t>
            </a:r>
          </a:p>
        </p:txBody>
      </p:sp>
    </p:spTree>
    <p:extLst>
      <p:ext uri="{BB962C8B-B14F-4D97-AF65-F5344CB8AC3E}">
        <p14:creationId xmlns:p14="http://schemas.microsoft.com/office/powerpoint/2010/main" val="35029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Despesas Médicas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Gastos </a:t>
            </a:r>
            <a:r>
              <a:rPr lang="pt-BR" sz="2000" dirty="0">
                <a:latin typeface="Arial Narrow" panose="020B0606020202030204" pitchFamily="34" charset="0"/>
              </a:rPr>
              <a:t>com acupuntura poderá ser considerada como despesa </a:t>
            </a:r>
            <a:r>
              <a:rPr lang="pt-BR" sz="2000" dirty="0" smtClean="0">
                <a:latin typeface="Arial Narrow" panose="020B0606020202030204" pitchFamily="34" charset="0"/>
              </a:rPr>
              <a:t>médica</a:t>
            </a:r>
            <a:r>
              <a:rPr lang="pt-BR" sz="2000" dirty="0">
                <a:latin typeface="Arial Narrow" panose="020B0606020202030204" pitchFamily="34" charset="0"/>
              </a:rPr>
              <a:t>, desde que praticada por medico devidamente registrado no </a:t>
            </a:r>
            <a:r>
              <a:rPr lang="pt-BR" sz="2000" dirty="0" smtClean="0">
                <a:latin typeface="Arial Narrow" panose="020B0606020202030204" pitchFamily="34" charset="0"/>
              </a:rPr>
              <a:t>conselho </a:t>
            </a:r>
            <a:r>
              <a:rPr lang="pt-BR" sz="2000" dirty="0">
                <a:latin typeface="Arial Narrow" panose="020B0606020202030204" pitchFamily="34" charset="0"/>
              </a:rPr>
              <a:t>de </a:t>
            </a:r>
            <a:r>
              <a:rPr lang="pt-BR" sz="2000" dirty="0" smtClean="0">
                <a:latin typeface="Arial Narrow" panose="020B0606020202030204" pitchFamily="34" charset="0"/>
              </a:rPr>
              <a:t>medicina</a:t>
            </a:r>
            <a:r>
              <a:rPr lang="pt-BR" sz="2000" dirty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Gastos </a:t>
            </a:r>
            <a:r>
              <a:rPr lang="pt-BR" sz="2000" dirty="0">
                <a:latin typeface="Arial Narrow" panose="020B0606020202030204" pitchFamily="34" charset="0"/>
              </a:rPr>
              <a:t>com enfermeira, massagista e assistente social somente </a:t>
            </a:r>
            <a:r>
              <a:rPr lang="pt-BR" sz="2000" dirty="0" smtClean="0">
                <a:latin typeface="Arial Narrow" panose="020B0606020202030204" pitchFamily="34" charset="0"/>
              </a:rPr>
              <a:t>poderá </a:t>
            </a:r>
            <a:r>
              <a:rPr lang="pt-BR" sz="2000" dirty="0">
                <a:latin typeface="Arial Narrow" panose="020B0606020202030204" pitchFamily="34" charset="0"/>
              </a:rPr>
              <a:t>ser considerado como despesa médica se constar da conta </a:t>
            </a:r>
            <a:r>
              <a:rPr lang="pt-BR" sz="2000" dirty="0" smtClean="0">
                <a:latin typeface="Arial Narrow" panose="020B0606020202030204" pitchFamily="34" charset="0"/>
              </a:rPr>
              <a:t> hospitalar.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Compra </a:t>
            </a:r>
            <a:r>
              <a:rPr lang="pt-BR" sz="2000" dirty="0">
                <a:latin typeface="Arial Narrow" panose="020B0606020202030204" pitchFamily="34" charset="0"/>
              </a:rPr>
              <a:t>com óculos, lentes de contato aparelhos para surdez e </a:t>
            </a:r>
            <a:r>
              <a:rPr lang="pt-BR" sz="2000" dirty="0" smtClean="0">
                <a:latin typeface="Arial Narrow" panose="020B0606020202030204" pitchFamily="34" charset="0"/>
              </a:rPr>
              <a:t>similares</a:t>
            </a:r>
            <a:r>
              <a:rPr lang="pt-BR" sz="2000" dirty="0">
                <a:latin typeface="Arial Narrow" panose="020B0606020202030204" pitchFamily="34" charset="0"/>
              </a:rPr>
              <a:t>, não são considerados como despesa </a:t>
            </a:r>
            <a:r>
              <a:rPr lang="pt-BR" sz="2000" dirty="0" smtClean="0">
                <a:latin typeface="Arial Narrow" panose="020B0606020202030204" pitchFamily="34" charset="0"/>
              </a:rPr>
              <a:t>médica.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48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 smtClean="0">
                <a:latin typeface="Arial Narrow" panose="020B0606020202030204" pitchFamily="34" charset="0"/>
              </a:rPr>
              <a:t>Despesas </a:t>
            </a:r>
            <a:r>
              <a:rPr lang="pt-BR" sz="2000" b="1" dirty="0">
                <a:latin typeface="Arial Narrow" panose="020B0606020202030204" pitchFamily="34" charset="0"/>
              </a:rPr>
              <a:t>Médicas - Planos de Saúde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Quando </a:t>
            </a:r>
            <a:r>
              <a:rPr lang="pt-BR" sz="2000" dirty="0">
                <a:latin typeface="Arial Narrow" panose="020B0606020202030204" pitchFamily="34" charset="0"/>
              </a:rPr>
              <a:t>a declaração é em conjunto e os filhos são dependentes, toda </a:t>
            </a:r>
            <a:r>
              <a:rPr lang="pt-BR" sz="2000" dirty="0" smtClean="0">
                <a:latin typeface="Arial Narrow" panose="020B0606020202030204" pitchFamily="34" charset="0"/>
              </a:rPr>
              <a:t>despesa </a:t>
            </a:r>
            <a:r>
              <a:rPr lang="pt-BR" sz="2000" dirty="0">
                <a:latin typeface="Arial Narrow" panose="020B0606020202030204" pitchFamily="34" charset="0"/>
              </a:rPr>
              <a:t>médica paga com o plano de saúde poderá ser deduzida dos rendimentos tributáveis na Declaração de Ajuste Anual, devendo apenas observar na hora de preencher a Ficha Pagamentos Efetuados , qual o valor de cada despesa com titular e dependentes.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No </a:t>
            </a:r>
            <a:r>
              <a:rPr lang="pt-BR" sz="2000" dirty="0">
                <a:latin typeface="Arial Narrow" panose="020B0606020202030204" pitchFamily="34" charset="0"/>
              </a:rPr>
              <a:t>caso de declaração em separado, o valor de cada dependente e do </a:t>
            </a:r>
            <a:r>
              <a:rPr lang="pt-BR" sz="2000" dirty="0" smtClean="0">
                <a:latin typeface="Arial Narrow" panose="020B0606020202030204" pitchFamily="34" charset="0"/>
              </a:rPr>
              <a:t>cônjuge </a:t>
            </a:r>
            <a:r>
              <a:rPr lang="pt-BR" sz="2000" dirty="0">
                <a:latin typeface="Arial Narrow" panose="020B0606020202030204" pitchFamily="34" charset="0"/>
              </a:rPr>
              <a:t>deve ser informado em suas respectivas declarações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Por </a:t>
            </a:r>
            <a:r>
              <a:rPr lang="pt-BR" sz="2000" dirty="0">
                <a:latin typeface="Arial Narrow" panose="020B0606020202030204" pitchFamily="34" charset="0"/>
              </a:rPr>
              <a:t>tratar-se de entidade familiar, não importa quem do casal esta </a:t>
            </a:r>
            <a:r>
              <a:rPr lang="pt-BR" sz="2000" dirty="0" smtClean="0">
                <a:latin typeface="Arial Narrow" panose="020B0606020202030204" pitchFamily="34" charset="0"/>
              </a:rPr>
              <a:t>suportando </a:t>
            </a:r>
            <a:r>
              <a:rPr lang="pt-BR" sz="2000" dirty="0">
                <a:latin typeface="Arial Narrow" panose="020B0606020202030204" pitchFamily="34" charset="0"/>
              </a:rPr>
              <a:t>o ônus do plano para fins de inclusão como despesa medica em cada declaração</a:t>
            </a:r>
          </a:p>
        </p:txBody>
      </p:sp>
    </p:spTree>
    <p:extLst>
      <p:ext uri="{BB962C8B-B14F-4D97-AF65-F5344CB8AC3E}">
        <p14:creationId xmlns:p14="http://schemas.microsoft.com/office/powerpoint/2010/main" val="12464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400" b="1" dirty="0">
                <a:latin typeface="Arial Narrow" panose="020B0606020202030204" pitchFamily="34" charset="0"/>
              </a:rPr>
              <a:t>Despesas Médicas - Planos de Saúde 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 Narrow" panose="020B0606020202030204" pitchFamily="34" charset="0"/>
              </a:rPr>
              <a:t>Quando </a:t>
            </a:r>
            <a:r>
              <a:rPr lang="pt-BR" sz="2400" dirty="0">
                <a:latin typeface="Arial Narrow" panose="020B0606020202030204" pitchFamily="34" charset="0"/>
              </a:rPr>
              <a:t>o plano é descontado por empresa verifique no quadro 7 </a:t>
            </a:r>
            <a:r>
              <a:rPr lang="pt-BR" sz="2400" dirty="0" smtClean="0">
                <a:latin typeface="Arial Narrow" panose="020B0606020202030204" pitchFamily="34" charset="0"/>
              </a:rPr>
              <a:t>Informações </a:t>
            </a:r>
            <a:r>
              <a:rPr lang="pt-BR" sz="2400" dirty="0">
                <a:latin typeface="Arial Narrow" panose="020B0606020202030204" pitchFamily="34" charset="0"/>
              </a:rPr>
              <a:t>Complementares do Comprovante de Rendimentos os valores destinados a cada dependente e ao próprio titular do </a:t>
            </a:r>
            <a:r>
              <a:rPr lang="pt-BR" sz="2400" dirty="0" smtClean="0">
                <a:latin typeface="Arial Narrow" panose="020B0606020202030204" pitchFamily="34" charset="0"/>
              </a:rPr>
              <a:t>plano </a:t>
            </a:r>
            <a:r>
              <a:rPr lang="pt-BR" sz="2400" dirty="0">
                <a:latin typeface="Arial Narrow" panose="020B0606020202030204" pitchFamily="34" charset="0"/>
              </a:rPr>
              <a:t>para fins de informação na Ficha Pagamentos </a:t>
            </a:r>
            <a:r>
              <a:rPr lang="pt-BR" sz="2400" dirty="0" smtClean="0">
                <a:latin typeface="Arial Narrow" panose="020B0606020202030204" pitchFamily="34" charset="0"/>
              </a:rPr>
              <a:t>Efetuados.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76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1800" b="1" dirty="0" smtClean="0">
                <a:latin typeface="Arial Narrow" panose="020B0606020202030204" pitchFamily="34" charset="0"/>
              </a:rPr>
              <a:t>Despesas com Educação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1800" dirty="0" smtClean="0">
                <a:latin typeface="Arial Narrow" panose="020B0606020202030204" pitchFamily="34" charset="0"/>
              </a:rPr>
              <a:t>As </a:t>
            </a:r>
            <a:r>
              <a:rPr lang="pt-BR" sz="1800" dirty="0">
                <a:latin typeface="Arial Narrow" panose="020B0606020202030204" pitchFamily="34" charset="0"/>
              </a:rPr>
              <a:t>despesas com educação própria e dos seus dependentes </a:t>
            </a:r>
            <a:r>
              <a:rPr lang="pt-BR" sz="1800" dirty="0" smtClean="0">
                <a:latin typeface="Arial Narrow" panose="020B0606020202030204" pitchFamily="34" charset="0"/>
              </a:rPr>
              <a:t>poderão </a:t>
            </a:r>
            <a:r>
              <a:rPr lang="pt-BR" sz="1800" dirty="0">
                <a:latin typeface="Arial Narrow" panose="020B0606020202030204" pitchFamily="34" charset="0"/>
              </a:rPr>
              <a:t>ser deduzidas dos rendimentos tributáveis na declaração de ajuste anual, limitado a </a:t>
            </a:r>
            <a:r>
              <a:rPr lang="pt-BR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R$ </a:t>
            </a:r>
            <a:r>
              <a:rPr lang="pt-BR" sz="1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3.375,83 </a:t>
            </a:r>
            <a:r>
              <a:rPr lang="pt-BR" sz="1800" dirty="0">
                <a:latin typeface="Arial Narrow" panose="020B0606020202030204" pitchFamily="34" charset="0"/>
              </a:rPr>
              <a:t>por pessoa.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1800" dirty="0" smtClean="0">
                <a:latin typeface="Arial Narrow" panose="020B0606020202030204" pitchFamily="34" charset="0"/>
              </a:rPr>
              <a:t>As </a:t>
            </a:r>
            <a:r>
              <a:rPr lang="pt-BR" sz="1800" dirty="0">
                <a:latin typeface="Arial Narrow" panose="020B0606020202030204" pitchFamily="34" charset="0"/>
              </a:rPr>
              <a:t>despesas permitidas são: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Educação Infantil (creches e pré-escolas)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Ensino Fundamental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Ensino Médio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Ensino Superior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- Educação profissional (técnico e tecnológico)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1800" dirty="0" smtClean="0">
                <a:latin typeface="Arial Narrow" panose="020B0606020202030204" pitchFamily="34" charset="0"/>
              </a:rPr>
              <a:t>Verifica-se </a:t>
            </a:r>
            <a:r>
              <a:rPr lang="pt-BR" sz="1800" dirty="0">
                <a:latin typeface="Arial Narrow" panose="020B0606020202030204" pitchFamily="34" charset="0"/>
              </a:rPr>
              <a:t>que curso profissionalizante é aquele realizado após </a:t>
            </a:r>
            <a:r>
              <a:rPr lang="pt-BR" sz="1800" dirty="0" smtClean="0">
                <a:latin typeface="Arial Narrow" panose="020B0606020202030204" pitchFamily="34" charset="0"/>
              </a:rPr>
              <a:t>a conclusão </a:t>
            </a:r>
            <a:r>
              <a:rPr lang="pt-BR" sz="1800" dirty="0">
                <a:latin typeface="Arial Narrow" panose="020B0606020202030204" pitchFamily="34" charset="0"/>
              </a:rPr>
              <a:t>dos 11 anos curriculares normais 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101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Despesas - Livro Caixa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A </a:t>
            </a:r>
            <a:r>
              <a:rPr lang="pt-BR" sz="2000" dirty="0">
                <a:latin typeface="Arial Narrow" panose="020B0606020202030204" pitchFamily="34" charset="0"/>
              </a:rPr>
              <a:t>pessoa física que recebe rendimento do trabalho não </a:t>
            </a:r>
            <a:r>
              <a:rPr lang="pt-BR" sz="2000" dirty="0" smtClean="0">
                <a:latin typeface="Arial Narrow" panose="020B0606020202030204" pitchFamily="34" charset="0"/>
              </a:rPr>
              <a:t>assalariado</a:t>
            </a:r>
            <a:r>
              <a:rPr lang="pt-BR" sz="2000" dirty="0">
                <a:latin typeface="Arial Narrow" panose="020B0606020202030204" pitchFamily="34" charset="0"/>
              </a:rPr>
              <a:t>, o titular de serviços notariais e o leiloeiro podem </a:t>
            </a:r>
            <a:r>
              <a:rPr lang="pt-BR" sz="2000" dirty="0" smtClean="0">
                <a:latin typeface="Arial Narrow" panose="020B0606020202030204" pitchFamily="34" charset="0"/>
              </a:rPr>
              <a:t>deduzir </a:t>
            </a:r>
            <a:r>
              <a:rPr lang="pt-BR" sz="2000" dirty="0">
                <a:latin typeface="Arial Narrow" panose="020B0606020202030204" pitchFamily="34" charset="0"/>
              </a:rPr>
              <a:t>dos rendimentos tributáveis as seguintes despesas: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remuneração de empregados e os respectivos encargos </a:t>
            </a:r>
            <a:r>
              <a:rPr lang="pt-BR" sz="2000" dirty="0" smtClean="0">
                <a:latin typeface="Arial Narrow" panose="020B0606020202030204" pitchFamily="34" charset="0"/>
              </a:rPr>
              <a:t>trabalhistas </a:t>
            </a:r>
            <a:r>
              <a:rPr lang="pt-BR" sz="2000" dirty="0">
                <a:latin typeface="Arial Narrow" panose="020B0606020202030204" pitchFamily="34" charset="0"/>
              </a:rPr>
              <a:t>e previdenciários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emolumentos (cartório)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despesas de custeio necessárias à percepção da receita e à </a:t>
            </a:r>
            <a:r>
              <a:rPr lang="pt-BR" sz="2000" dirty="0" smtClean="0">
                <a:latin typeface="Arial Narrow" panose="020B0606020202030204" pitchFamily="34" charset="0"/>
              </a:rPr>
              <a:t>manutenção </a:t>
            </a:r>
            <a:r>
              <a:rPr lang="pt-BR" sz="2000" dirty="0">
                <a:latin typeface="Arial Narrow" panose="020B0606020202030204" pitchFamily="34" charset="0"/>
              </a:rPr>
              <a:t>da fonte produtora.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Caso </a:t>
            </a:r>
            <a:r>
              <a:rPr lang="pt-BR" sz="2000" dirty="0">
                <a:latin typeface="Arial Narrow" panose="020B0606020202030204" pitchFamily="34" charset="0"/>
              </a:rPr>
              <a:t>a despesa seja maior que os rendimentos </a:t>
            </a:r>
            <a:r>
              <a:rPr lang="pt-BR" sz="2000" dirty="0" smtClean="0">
                <a:latin typeface="Arial Narrow" panose="020B0606020202030204" pitchFamily="34" charset="0"/>
              </a:rPr>
              <a:t>do </a:t>
            </a:r>
            <a:r>
              <a:rPr lang="pt-BR" sz="2000" dirty="0">
                <a:latin typeface="Arial Narrow" panose="020B0606020202030204" pitchFamily="34" charset="0"/>
              </a:rPr>
              <a:t>mês, o </a:t>
            </a:r>
            <a:r>
              <a:rPr lang="pt-BR" sz="2000" dirty="0" smtClean="0">
                <a:latin typeface="Arial Narrow" panose="020B0606020202030204" pitchFamily="34" charset="0"/>
              </a:rPr>
              <a:t>excesso </a:t>
            </a:r>
            <a:r>
              <a:rPr lang="pt-BR" sz="2000" dirty="0">
                <a:latin typeface="Arial Narrow" panose="020B0606020202030204" pitchFamily="34" charset="0"/>
              </a:rPr>
              <a:t>poderá ser utilizado até o mês de dezembro não podendo ser utilizado no ano seguinte.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3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 o valor cobrado???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850728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Despesas - Livro Caixa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  <a:endParaRPr lang="pt-BR" sz="20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Despesas de custeio são aquelas necessárias para a prestação dos serviços, tais como: 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- </a:t>
            </a:r>
            <a:r>
              <a:rPr lang="pt-BR" sz="2000" dirty="0">
                <a:latin typeface="Arial Narrow" panose="020B0606020202030204" pitchFamily="34" charset="0"/>
              </a:rPr>
              <a:t>Aluguel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Água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Luz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Telefone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Material de expediente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Material de consumo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Benfeitorias em imóveis locados (tratado como valor locativo) 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623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Despesas - Livro Caixa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Não </a:t>
            </a:r>
            <a:r>
              <a:rPr lang="pt-BR" sz="2000" dirty="0">
                <a:latin typeface="Arial Narrow" panose="020B0606020202030204" pitchFamily="34" charset="0"/>
              </a:rPr>
              <a:t>podem ser utilizadas como despesa dedutíveis: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Depreciação de instalações, maquinas e equipamentos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Despesas de leasing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Despesas de locomoção e transporte, exceto no </a:t>
            </a:r>
            <a:r>
              <a:rPr lang="pt-BR" sz="2000" dirty="0" smtClean="0">
                <a:latin typeface="Arial Narrow" panose="020B0606020202030204" pitchFamily="34" charset="0"/>
              </a:rPr>
              <a:t>caso </a:t>
            </a:r>
            <a:r>
              <a:rPr lang="pt-BR" sz="2000" dirty="0">
                <a:latin typeface="Arial Narrow" panose="020B0606020202030204" pitchFamily="34" charset="0"/>
              </a:rPr>
              <a:t>de </a:t>
            </a:r>
            <a:r>
              <a:rPr lang="pt-BR" sz="2000" dirty="0" smtClean="0">
                <a:latin typeface="Arial Narrow" panose="020B0606020202030204" pitchFamily="34" charset="0"/>
              </a:rPr>
              <a:t>representante </a:t>
            </a:r>
            <a:r>
              <a:rPr lang="pt-BR" sz="2000" dirty="0">
                <a:latin typeface="Arial Narrow" panose="020B0606020202030204" pitchFamily="34" charset="0"/>
              </a:rPr>
              <a:t>comercial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Despesas relacionadas a prestação de serviços de transporte e aos </a:t>
            </a:r>
            <a:r>
              <a:rPr lang="pt-BR" sz="2000" dirty="0" smtClean="0">
                <a:latin typeface="Arial Narrow" panose="020B0606020202030204" pitchFamily="34" charset="0"/>
              </a:rPr>
              <a:t>rendimentos </a:t>
            </a:r>
            <a:r>
              <a:rPr lang="pt-BR" sz="2000" dirty="0">
                <a:latin typeface="Arial Narrow" panose="020B0606020202030204" pitchFamily="34" charset="0"/>
              </a:rPr>
              <a:t>auferidos pelos garimpeiro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58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Outras Despesas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Do </a:t>
            </a:r>
            <a:r>
              <a:rPr lang="pt-BR" sz="2000" dirty="0">
                <a:latin typeface="Arial Narrow" panose="020B0606020202030204" pitchFamily="34" charset="0"/>
              </a:rPr>
              <a:t>valor do aluguel recebido quando o gasto fica por conta do locador </a:t>
            </a:r>
            <a:r>
              <a:rPr lang="pt-BR" sz="2000" dirty="0" smtClean="0">
                <a:latin typeface="Arial Narrow" panose="020B0606020202030204" pitchFamily="34" charset="0"/>
              </a:rPr>
              <a:t>poderá </a:t>
            </a:r>
            <a:r>
              <a:rPr lang="pt-BR" sz="2000" dirty="0">
                <a:latin typeface="Arial Narrow" panose="020B0606020202030204" pitchFamily="34" charset="0"/>
              </a:rPr>
              <a:t>ser deduzido: 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Arial Narrow" panose="020B0606020202030204" pitchFamily="34" charset="0"/>
              </a:rPr>
              <a:t>Imposto</a:t>
            </a:r>
            <a:r>
              <a:rPr lang="pt-BR" sz="2000" dirty="0">
                <a:latin typeface="Arial Narrow" panose="020B0606020202030204" pitchFamily="34" charset="0"/>
              </a:rPr>
              <a:t>, taxas e emolumentos (exemplo IPTU) </a:t>
            </a:r>
            <a:endParaRPr lang="pt-BR" sz="2000" dirty="0" smtClean="0">
              <a:latin typeface="Arial Narrow" panose="020B0606020202030204" pitchFamily="34" charset="0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latin typeface="Arial Narrow" panose="020B0606020202030204" pitchFamily="34" charset="0"/>
              </a:rPr>
              <a:t>Aluguel pago </a:t>
            </a:r>
            <a:r>
              <a:rPr lang="pt-BR" sz="2000" dirty="0">
                <a:latin typeface="Arial Narrow" panose="020B0606020202030204" pitchFamily="34" charset="0"/>
              </a:rPr>
              <a:t>pela locação de imóvel sublocado </a:t>
            </a:r>
            <a:endParaRPr lang="pt-BR" sz="2000" dirty="0" smtClean="0">
              <a:latin typeface="Arial Narrow" panose="020B0606020202030204" pitchFamily="34" charset="0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latin typeface="Arial Narrow" panose="020B0606020202030204" pitchFamily="34" charset="0"/>
              </a:rPr>
              <a:t>Despesas </a:t>
            </a:r>
            <a:r>
              <a:rPr lang="pt-BR" sz="2000" dirty="0">
                <a:latin typeface="Arial Narrow" panose="020B0606020202030204" pitchFamily="34" charset="0"/>
              </a:rPr>
              <a:t>pagas para a cobrança do aluguel (imobiliária)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- </a:t>
            </a:r>
            <a:r>
              <a:rPr lang="pt-BR" sz="2000" dirty="0" smtClean="0">
                <a:latin typeface="Arial Narrow" panose="020B0606020202030204" pitchFamily="34" charset="0"/>
              </a:rPr>
              <a:t>    Despesas </a:t>
            </a:r>
            <a:r>
              <a:rPr lang="pt-BR" sz="2000" dirty="0">
                <a:latin typeface="Arial Narrow" panose="020B0606020202030204" pitchFamily="34" charset="0"/>
              </a:rPr>
              <a:t>de condomínio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Os </a:t>
            </a:r>
            <a:r>
              <a:rPr lang="pt-BR" sz="2000" dirty="0">
                <a:latin typeface="Arial Narrow" panose="020B0606020202030204" pitchFamily="34" charset="0"/>
              </a:rPr>
              <a:t>honorários advocatícios e as despesas judiciais podem ser </a:t>
            </a:r>
            <a:r>
              <a:rPr lang="pt-BR" sz="2000" dirty="0" smtClean="0">
                <a:latin typeface="Arial Narrow" panose="020B0606020202030204" pitchFamily="34" charset="0"/>
              </a:rPr>
              <a:t>deduzido </a:t>
            </a:r>
            <a:r>
              <a:rPr lang="pt-BR" sz="2000" dirty="0">
                <a:latin typeface="Arial Narrow" panose="020B0606020202030204" pitchFamily="34" charset="0"/>
              </a:rPr>
              <a:t>dos rendimentos recebidos por decisão judicial ou de rendimentos recebidos acumuladamente.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3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09638"/>
          </a:xfrm>
        </p:spPr>
        <p:txBody>
          <a:bodyPr/>
          <a:lstStyle/>
          <a:p>
            <a:r>
              <a:rPr lang="pt-BR" sz="4000" b="1" i="1" dirty="0">
                <a:latin typeface="Arial Narrow" panose="020B0606020202030204" pitchFamily="34" charset="0"/>
              </a:rPr>
              <a:t>DEDUÇÕES DA BASE DE CÁLCULO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Dependente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Podem </a:t>
            </a:r>
            <a:r>
              <a:rPr lang="pt-BR" sz="2000" dirty="0">
                <a:latin typeface="Arial Narrow" panose="020B0606020202030204" pitchFamily="34" charset="0"/>
              </a:rPr>
              <a:t>ser </a:t>
            </a:r>
            <a:r>
              <a:rPr lang="pt-BR" sz="2000" dirty="0" smtClean="0">
                <a:latin typeface="Arial Narrow" panose="020B0606020202030204" pitchFamily="34" charset="0"/>
              </a:rPr>
              <a:t>considerados </a:t>
            </a:r>
            <a:r>
              <a:rPr lang="pt-BR" sz="2000" dirty="0">
                <a:latin typeface="Arial Narrow" panose="020B0606020202030204" pitchFamily="34" charset="0"/>
              </a:rPr>
              <a:t>dependentes as pessoas que, de acordo com </a:t>
            </a:r>
            <a:r>
              <a:rPr lang="pt-BR" sz="2000" dirty="0" smtClean="0">
                <a:latin typeface="Arial Narrow" panose="020B0606020202030204" pitchFamily="34" charset="0"/>
              </a:rPr>
              <a:t>a </a:t>
            </a:r>
            <a:r>
              <a:rPr lang="pt-BR" sz="2000" dirty="0">
                <a:latin typeface="Arial Narrow" panose="020B0606020202030204" pitchFamily="34" charset="0"/>
              </a:rPr>
              <a:t>tabela de relação de dependência que consta na Declaração de Ajuste Anual, mantiveram relação de dependência com o declarante, mesmo que por menos de doze meses no ano-calendário de </a:t>
            </a:r>
            <a:r>
              <a:rPr lang="pt-BR" sz="2000" dirty="0" smtClean="0">
                <a:latin typeface="Arial Narrow" panose="020B0606020202030204" pitchFamily="34" charset="0"/>
              </a:rPr>
              <a:t>2014, </a:t>
            </a:r>
            <a:r>
              <a:rPr lang="pt-BR" sz="2000" dirty="0">
                <a:latin typeface="Arial Narrow" panose="020B0606020202030204" pitchFamily="34" charset="0"/>
              </a:rPr>
              <a:t>como nos casos de nascimento e falecimento. O valor da dedução anual é de </a:t>
            </a:r>
            <a:r>
              <a:rPr lang="pt-BR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R$ </a:t>
            </a:r>
            <a:r>
              <a:rPr lang="pt-BR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2.156,52 </a:t>
            </a:r>
            <a:r>
              <a:rPr lang="pt-BR" sz="2000" dirty="0" smtClean="0">
                <a:latin typeface="Arial Narrow" panose="020B0606020202030204" pitchFamily="34" charset="0"/>
              </a:rPr>
              <a:t>por dependente.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462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solidFill>
                  <a:schemeClr val="bg1"/>
                </a:solidFill>
              </a:rPr>
              <a:t>DEPENDENTES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1092089"/>
            <a:ext cx="8229600" cy="52578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pt-BR" sz="2000" dirty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1700" dirty="0" smtClean="0">
                <a:latin typeface="Arial Narrow" panose="020B0606020202030204" pitchFamily="34" charset="0"/>
              </a:rPr>
              <a:t>Companheiro(a) com o qual o(a) contribuinte tenha filho ou viva há mais de cinco anos, ou cônjuge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1700" dirty="0" smtClean="0">
                <a:latin typeface="Arial Narrow" panose="020B0606020202030204" pitchFamily="34" charset="0"/>
              </a:rPr>
              <a:t> </a:t>
            </a:r>
            <a:r>
              <a:rPr lang="pt-BR" sz="1700" dirty="0">
                <a:latin typeface="Arial Narrow" panose="020B0606020202030204" pitchFamily="34" charset="0"/>
              </a:rPr>
              <a:t>Filho(a) ou enteado(a) até 21 (vinte e um) </a:t>
            </a:r>
            <a:r>
              <a:rPr lang="pt-BR" sz="1700" dirty="0" smtClean="0">
                <a:latin typeface="Arial Narrow" panose="020B0606020202030204" pitchFamily="34" charset="0"/>
              </a:rPr>
              <a:t>anos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1700" dirty="0">
                <a:latin typeface="Arial Narrow" panose="020B0606020202030204" pitchFamily="34" charset="0"/>
              </a:rPr>
              <a:t>Filho(a) ou enteado(a) universitário(a) ou cursando escola técnica de 2º grau, até 24 anos </a:t>
            </a:r>
            <a:endParaRPr lang="pt-BR" sz="1700" dirty="0" smtClean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1700" dirty="0">
                <a:latin typeface="Arial Narrow" panose="020B0606020202030204" pitchFamily="34" charset="0"/>
              </a:rPr>
              <a:t>Filho(a) ou enteado(a) em qualquer idade, quando incapacitado física e/ou mentalmente para o </a:t>
            </a:r>
            <a:r>
              <a:rPr lang="pt-BR" sz="1700" dirty="0" smtClean="0">
                <a:latin typeface="Arial Narrow" panose="020B0606020202030204" pitchFamily="34" charset="0"/>
              </a:rPr>
              <a:t>trabalho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1700" dirty="0">
                <a:latin typeface="Arial Narrow" panose="020B0606020202030204" pitchFamily="34" charset="0"/>
              </a:rPr>
              <a:t>Irmão(ã), neto(a) ou bisneto(a) sem arrimo dos pais, do(a) qual o contribuinte detém a guarda judicial, até 21 (vinte e um) </a:t>
            </a:r>
            <a:r>
              <a:rPr lang="pt-BR" sz="1700" dirty="0" smtClean="0">
                <a:latin typeface="Arial Narrow" panose="020B0606020202030204" pitchFamily="34" charset="0"/>
              </a:rPr>
              <a:t>anos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1700" dirty="0">
                <a:latin typeface="Arial Narrow" panose="020B0606020202030204" pitchFamily="34" charset="0"/>
              </a:rPr>
              <a:t>Irmão(ã), neto(a) ou bisneto(a) sem arrimo dos pais, com idade de 21 até 24 anos, se ainda estiver cursando estabelecimento de nível superior ou escola técnica de 2º grau, desde que o contribuinte tenha detido a guarda judicial até os 21 </a:t>
            </a:r>
            <a:r>
              <a:rPr lang="pt-BR" sz="1700" dirty="0" smtClean="0">
                <a:latin typeface="Arial Narrow" panose="020B0606020202030204" pitchFamily="34" charset="0"/>
              </a:rPr>
              <a:t>anos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1700" dirty="0">
                <a:latin typeface="Arial Narrow" panose="020B0606020202030204" pitchFamily="34" charset="0"/>
              </a:rPr>
              <a:t>Irmão(ã), neto(a) ou bisneto(a) sem arrimo dos pais, do qual o contribuinte detém a guarda judicial, em qualquer idade, quando incapacitado física e/ou mentalmente para o </a:t>
            </a:r>
            <a:r>
              <a:rPr lang="pt-BR" sz="1700" dirty="0" smtClean="0">
                <a:latin typeface="Arial Narrow" panose="020B0606020202030204" pitchFamily="34" charset="0"/>
              </a:rPr>
              <a:t>trabalho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1700" dirty="0" smtClean="0">
                <a:latin typeface="Arial Narrow" panose="020B0606020202030204" pitchFamily="34" charset="0"/>
              </a:rPr>
              <a:t>Pais, avós e bisavós que, em 2014, tenham recebido rendimentos, tributáveis ou não, até R$ 21.453,24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1700" dirty="0">
                <a:latin typeface="Arial Narrow" panose="020B0606020202030204" pitchFamily="34" charset="0"/>
              </a:rPr>
              <a:t>Menor pobre, até 21 (vinte e um) anos, que o contribuinte crie e eduque e do qual detenha a guarda </a:t>
            </a:r>
            <a:r>
              <a:rPr lang="pt-BR" sz="1700" dirty="0" smtClean="0">
                <a:latin typeface="Arial Narrow" panose="020B0606020202030204" pitchFamily="34" charset="0"/>
              </a:rPr>
              <a:t>judicial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Arial Narrow" panose="020B0606020202030204" pitchFamily="34" charset="0"/>
              </a:rPr>
              <a:t>A pessoa absolutamente incapaz, da qual o contribuinte seja tutor ou curador</a:t>
            </a:r>
            <a:endParaRPr lang="pt-BR" sz="1800" dirty="0" smtClean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1800" dirty="0" smtClean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71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solidFill>
                  <a:schemeClr val="bg1"/>
                </a:solidFill>
              </a:rPr>
              <a:t>DEPENDENTES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229600" cy="52578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FILHO </a:t>
            </a:r>
            <a:r>
              <a:rPr lang="pt-BR" sz="2400" b="1" dirty="0">
                <a:latin typeface="Arial Narrow" panose="020B0606020202030204" pitchFamily="34" charset="0"/>
              </a:rPr>
              <a:t>DE PAIS DIVORCIADOS OU SEPARADOS JUDICIALMENTE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Somente </a:t>
            </a:r>
            <a:r>
              <a:rPr lang="pt-BR" sz="2200" dirty="0">
                <a:latin typeface="Arial Narrow" panose="020B0606020202030204" pitchFamily="34" charset="0"/>
              </a:rPr>
              <a:t>pode constar como dependente na declaração daquele que detém a sua guarda </a:t>
            </a:r>
            <a:r>
              <a:rPr lang="pt-BR" sz="2200" dirty="0" smtClean="0">
                <a:latin typeface="Arial Narrow" panose="020B0606020202030204" pitchFamily="34" charset="0"/>
              </a:rPr>
              <a:t>judicial;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Se </a:t>
            </a:r>
            <a:r>
              <a:rPr lang="pt-BR" sz="2200" dirty="0">
                <a:latin typeface="Arial Narrow" panose="020B0606020202030204" pitchFamily="34" charset="0"/>
              </a:rPr>
              <a:t>o filho declarar em separado, não pode constar como dependente na declaração do </a:t>
            </a:r>
            <a:r>
              <a:rPr lang="pt-BR" sz="2200" dirty="0" smtClean="0">
                <a:latin typeface="Arial Narrow" panose="020B0606020202030204" pitchFamily="34" charset="0"/>
              </a:rPr>
              <a:t>responsável;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O </a:t>
            </a:r>
            <a:r>
              <a:rPr lang="pt-BR" sz="2200" dirty="0">
                <a:latin typeface="Arial Narrow" panose="020B0606020202030204" pitchFamily="34" charset="0"/>
              </a:rPr>
              <a:t>contribuinte que não detém a guarda judicial pode considerar seus filhos como dependentes e deduzir a pensão alimentícia judicial </a:t>
            </a:r>
            <a:r>
              <a:rPr lang="pt-BR" sz="2200" dirty="0" smtClean="0">
                <a:latin typeface="Arial Narrow" panose="020B0606020202030204" pitchFamily="34" charset="0"/>
              </a:rPr>
              <a:t>paga somente em relação ao ano-calendário que se refere.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5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solidFill>
                  <a:schemeClr val="bg1"/>
                </a:solidFill>
              </a:rPr>
              <a:t>DOAÇÕES EFETUADAS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2578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VERIFICAR CADA CASO A DEDUTIBILIDADE;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CUIDADOS À TOMAR: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Verificar e informar o contribuinte que recebeu a doação para que declare também;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Todos os dados são cruzados com as informações de cartórios e do ICMS para pagamento do ITCMD (Imposto sobre Transmissão </a:t>
            </a:r>
            <a:r>
              <a:rPr lang="pt-BR" sz="2200" i="1" dirty="0" smtClean="0">
                <a:latin typeface="Arial Narrow" panose="020B0606020202030204" pitchFamily="34" charset="0"/>
              </a:rPr>
              <a:t>Causa Mortis e </a:t>
            </a:r>
            <a:r>
              <a:rPr lang="pt-BR" sz="2200" dirty="0" smtClean="0">
                <a:latin typeface="Arial Narrow" panose="020B0606020202030204" pitchFamily="34" charset="0"/>
              </a:rPr>
              <a:t>Doações)</a:t>
            </a:r>
            <a:endParaRPr lang="pt-BR" sz="2200" i="1" dirty="0" smtClean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7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i="1" dirty="0">
                <a:latin typeface="Arial Narrow" panose="020B0606020202030204" pitchFamily="34" charset="0"/>
              </a:rPr>
              <a:t>VALORES DEDUTÍVEIS DO IMPOSTO DEVIDO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Contribuição Patronal - Empregado Domestico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Quantias </a:t>
            </a:r>
            <a:r>
              <a:rPr lang="pt-BR" sz="2000" dirty="0">
                <a:latin typeface="Arial Narrow" panose="020B0606020202030204" pitchFamily="34" charset="0"/>
              </a:rPr>
              <a:t>pagas, no ano-calendário de </a:t>
            </a:r>
            <a:r>
              <a:rPr lang="pt-BR" sz="2000" dirty="0" smtClean="0">
                <a:latin typeface="Arial Narrow" panose="020B0606020202030204" pitchFamily="34" charset="0"/>
              </a:rPr>
              <a:t>2014, </a:t>
            </a:r>
            <a:r>
              <a:rPr lang="pt-BR" sz="2000" dirty="0">
                <a:latin typeface="Arial Narrow" panose="020B0606020202030204" pitchFamily="34" charset="0"/>
              </a:rPr>
              <a:t>pela pessoa física a título de </a:t>
            </a:r>
            <a:r>
              <a:rPr lang="pt-BR" sz="2000" dirty="0" smtClean="0">
                <a:latin typeface="Arial Narrow" panose="020B0606020202030204" pitchFamily="34" charset="0"/>
              </a:rPr>
              <a:t>contribuição </a:t>
            </a:r>
            <a:r>
              <a:rPr lang="pt-BR" sz="2000" dirty="0">
                <a:latin typeface="Arial Narrow" panose="020B0606020202030204" pitchFamily="34" charset="0"/>
              </a:rPr>
              <a:t>patronal à Previdência Social como empregador doméstico. </a:t>
            </a:r>
          </a:p>
          <a:p>
            <a:pPr marL="0" indent="0" algn="just">
              <a:buNone/>
            </a:pPr>
            <a:endParaRPr lang="pt-BR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Valor </a:t>
            </a:r>
            <a:r>
              <a:rPr lang="pt-BR" sz="2000" dirty="0">
                <a:latin typeface="Arial Narrow" panose="020B0606020202030204" pitchFamily="34" charset="0"/>
              </a:rPr>
              <a:t>da contribuição patronal é calculada a razão de 12% sobre um </a:t>
            </a:r>
            <a:r>
              <a:rPr lang="pt-BR" sz="2000" dirty="0" smtClean="0">
                <a:latin typeface="Arial Narrow" panose="020B0606020202030204" pitchFamily="34" charset="0"/>
              </a:rPr>
              <a:t>salário </a:t>
            </a:r>
            <a:r>
              <a:rPr lang="pt-BR" sz="2000" dirty="0">
                <a:latin typeface="Arial Narrow" panose="020B0606020202030204" pitchFamily="34" charset="0"/>
              </a:rPr>
              <a:t>mínimo mensal, sobre o décimo terceiro salário e sobre 1/3 constitucional das férias, também sobre um salário mínimo.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O </a:t>
            </a:r>
            <a:r>
              <a:rPr lang="pt-BR" sz="2000" dirty="0">
                <a:latin typeface="Arial Narrow" panose="020B0606020202030204" pitchFamily="34" charset="0"/>
              </a:rPr>
              <a:t>valor desta linha é limitado a </a:t>
            </a:r>
            <a:r>
              <a:rPr lang="pt-BR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R$ </a:t>
            </a:r>
            <a:r>
              <a:rPr lang="pt-BR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1.152,88 </a:t>
            </a:r>
            <a:endParaRPr lang="pt-BR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953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i="1" dirty="0" smtClean="0">
                <a:latin typeface="Arial Narrow" panose="020B0606020202030204" pitchFamily="34" charset="0"/>
              </a:rPr>
              <a:t>VALORES DEDUTÍVEIS DO IMPOSTO DEVIDO</a:t>
            </a:r>
            <a:endParaRPr lang="pt-BR" sz="3600" b="1" i="1" dirty="0"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070" y="1556792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Incentivos 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Poderá </a:t>
            </a:r>
            <a:r>
              <a:rPr lang="pt-BR" sz="2000" dirty="0">
                <a:latin typeface="Arial Narrow" panose="020B0606020202030204" pitchFamily="34" charset="0"/>
              </a:rPr>
              <a:t>ser deduzido do imposto devido apurado na Declaração de </a:t>
            </a:r>
            <a:r>
              <a:rPr lang="pt-BR" sz="2000" dirty="0" smtClean="0">
                <a:latin typeface="Arial Narrow" panose="020B0606020202030204" pitchFamily="34" charset="0"/>
              </a:rPr>
              <a:t>Ajuste </a:t>
            </a:r>
            <a:r>
              <a:rPr lang="pt-BR" sz="2000" dirty="0">
                <a:latin typeface="Arial Narrow" panose="020B0606020202030204" pitchFamily="34" charset="0"/>
              </a:rPr>
              <a:t>Anual os seguintes incentivos: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859212"/>
              </p:ext>
            </p:extLst>
          </p:nvPr>
        </p:nvGraphicFramePr>
        <p:xfrm>
          <a:off x="1510870" y="2887405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Incentivo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Limite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ECA (até 31.12.2014)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Cultura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Audiovisual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6%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Desporto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Estatuto do Idoso</a:t>
                      </a:r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Pronas (deficiente)</a:t>
                      </a:r>
                      <a:endParaRPr lang="pt-B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1%</a:t>
                      </a:r>
                      <a:endParaRPr lang="pt-B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Pronon</a:t>
                      </a:r>
                      <a:r>
                        <a:rPr lang="pt-B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(câncer)</a:t>
                      </a:r>
                      <a:endParaRPr lang="pt-B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1%</a:t>
                      </a:r>
                      <a:endParaRPr lang="pt-BR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have direita 3"/>
          <p:cNvSpPr/>
          <p:nvPr/>
        </p:nvSpPr>
        <p:spPr>
          <a:xfrm>
            <a:off x="3851920" y="3284984"/>
            <a:ext cx="504056" cy="1800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7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i="1" dirty="0">
                <a:latin typeface="Arial Narrow" panose="020B0606020202030204" pitchFamily="34" charset="0"/>
              </a:rPr>
              <a:t>VALORES DEDUTÍVEIS DO IMPOSTO DEVIDO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7197" y="1556792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 smtClean="0">
                <a:latin typeface="Arial Narrow" panose="020B0606020202030204" pitchFamily="34" charset="0"/>
              </a:rPr>
              <a:t>Estatuto </a:t>
            </a:r>
            <a:r>
              <a:rPr lang="pt-BR" sz="2000" b="1" dirty="0">
                <a:latin typeface="Arial Narrow" panose="020B0606020202030204" pitchFamily="34" charset="0"/>
              </a:rPr>
              <a:t>da Criança e do Adolescente - ECA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A </a:t>
            </a:r>
            <a:r>
              <a:rPr lang="pt-BR" sz="2000" dirty="0">
                <a:latin typeface="Arial Narrow" panose="020B0606020202030204" pitchFamily="34" charset="0"/>
              </a:rPr>
              <a:t>pessoa física que quiser destinar parte do imposto devido para o </a:t>
            </a:r>
            <a:r>
              <a:rPr lang="pt-BR" sz="2000" dirty="0" smtClean="0">
                <a:latin typeface="Arial Narrow" panose="020B0606020202030204" pitchFamily="34" charset="0"/>
              </a:rPr>
              <a:t> Fundo </a:t>
            </a:r>
            <a:r>
              <a:rPr lang="pt-BR" sz="2000" dirty="0">
                <a:latin typeface="Arial Narrow" panose="020B0606020202030204" pitchFamily="34" charset="0"/>
              </a:rPr>
              <a:t>do ECA poderá fazer na Declaração de Ajuste Anual até </a:t>
            </a:r>
            <a:r>
              <a:rPr lang="pt-BR" sz="2000" dirty="0" smtClean="0">
                <a:latin typeface="Arial Narrow" panose="020B0606020202030204" pitchFamily="34" charset="0"/>
              </a:rPr>
              <a:t>30.04.2015. </a:t>
            </a:r>
            <a:endParaRPr lang="pt-BR" sz="20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Esta </a:t>
            </a:r>
            <a:r>
              <a:rPr lang="pt-BR" sz="2000" dirty="0">
                <a:latin typeface="Arial Narrow" panose="020B0606020202030204" pitchFamily="34" charset="0"/>
              </a:rPr>
              <a:t>doação esta limitada a 3% individualmente e a 6% junto com os </a:t>
            </a:r>
            <a:r>
              <a:rPr lang="pt-BR" sz="2000" dirty="0" smtClean="0">
                <a:latin typeface="Arial Narrow" panose="020B0606020202030204" pitchFamily="34" charset="0"/>
              </a:rPr>
              <a:t>demais </a:t>
            </a:r>
            <a:r>
              <a:rPr lang="pt-BR" sz="2000" dirty="0">
                <a:latin typeface="Arial Narrow" panose="020B0606020202030204" pitchFamily="34" charset="0"/>
              </a:rPr>
              <a:t>incentivos 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65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Quantas declarações são feitas???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568952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i="1" dirty="0">
                <a:latin typeface="Arial Narrow" panose="020B0606020202030204" pitchFamily="34" charset="0"/>
              </a:rPr>
              <a:t>VALORES DEDUTÍVEIS DO IMPOSTO DEVIDO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b="1" dirty="0">
                <a:latin typeface="Arial Narrow" panose="020B0606020202030204" pitchFamily="34" charset="0"/>
              </a:rPr>
              <a:t>Estatuto da Criança e do Adolescente - ECA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Para </a:t>
            </a:r>
            <a:r>
              <a:rPr lang="pt-BR" sz="2000" dirty="0">
                <a:latin typeface="Arial Narrow" panose="020B0606020202030204" pitchFamily="34" charset="0"/>
              </a:rPr>
              <a:t>exercer a opção preencha a Ficha Doações Diretamente na </a:t>
            </a:r>
            <a:r>
              <a:rPr lang="pt-BR" sz="2000" dirty="0" smtClean="0">
                <a:latin typeface="Arial Narrow" panose="020B0606020202030204" pitchFamily="34" charset="0"/>
              </a:rPr>
              <a:t>Declaração </a:t>
            </a:r>
            <a:r>
              <a:rPr lang="pt-BR" sz="2000" dirty="0">
                <a:latin typeface="Arial Narrow" panose="020B0606020202030204" pitchFamily="34" charset="0"/>
              </a:rPr>
              <a:t>- ECA, indicando o tipo de Fundo (Nacional, Estadual/DF </a:t>
            </a:r>
            <a:r>
              <a:rPr lang="pt-BR" sz="2000" dirty="0" smtClean="0">
                <a:latin typeface="Arial Narrow" panose="020B0606020202030204" pitchFamily="34" charset="0"/>
              </a:rPr>
              <a:t>ou municipal</a:t>
            </a:r>
            <a:r>
              <a:rPr lang="pt-BR" sz="2000" dirty="0">
                <a:latin typeface="Arial Narrow" panose="020B0606020202030204" pitchFamily="34" charset="0"/>
              </a:rPr>
              <a:t>)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O </a:t>
            </a:r>
            <a:r>
              <a:rPr lang="pt-BR" sz="2000" dirty="0">
                <a:latin typeface="Arial Narrow" panose="020B0606020202030204" pitchFamily="34" charset="0"/>
              </a:rPr>
              <a:t>pagamento da doação será feito até </a:t>
            </a:r>
            <a:r>
              <a:rPr lang="pt-BR" sz="2000" dirty="0" smtClean="0">
                <a:latin typeface="Arial Narrow" panose="020B0606020202030204" pitchFamily="34" charset="0"/>
              </a:rPr>
              <a:t>30.04.2015 </a:t>
            </a:r>
            <a:r>
              <a:rPr lang="pt-BR" sz="2000" dirty="0">
                <a:latin typeface="Arial Narrow" panose="020B0606020202030204" pitchFamily="34" charset="0"/>
              </a:rPr>
              <a:t>em DARF especifico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Caso </a:t>
            </a:r>
            <a:r>
              <a:rPr lang="pt-BR" sz="2000" dirty="0">
                <a:latin typeface="Arial Narrow" panose="020B0606020202030204" pitchFamily="34" charset="0"/>
              </a:rPr>
              <a:t>não efetue o pagamento no </a:t>
            </a:r>
            <a:r>
              <a:rPr lang="pt-BR" sz="2000" dirty="0" smtClean="0">
                <a:latin typeface="Arial Narrow" panose="020B0606020202030204" pitchFamily="34" charset="0"/>
              </a:rPr>
              <a:t>prazo, será </a:t>
            </a:r>
            <a:r>
              <a:rPr lang="pt-BR" sz="2000" dirty="0">
                <a:latin typeface="Arial Narrow" panose="020B0606020202030204" pitchFamily="34" charset="0"/>
              </a:rPr>
              <a:t>glosado, ou </a:t>
            </a:r>
            <a:r>
              <a:rPr lang="pt-BR" sz="2000" dirty="0" smtClean="0">
                <a:latin typeface="Arial Narrow" panose="020B0606020202030204" pitchFamily="34" charset="0"/>
              </a:rPr>
              <a:t>seja, </a:t>
            </a:r>
            <a:r>
              <a:rPr lang="pt-BR" sz="2000" dirty="0">
                <a:latin typeface="Arial Narrow" panose="020B0606020202030204" pitchFamily="34" charset="0"/>
              </a:rPr>
              <a:t>será </a:t>
            </a:r>
            <a:r>
              <a:rPr lang="pt-BR" sz="2000" dirty="0" smtClean="0">
                <a:latin typeface="Arial Narrow" panose="020B0606020202030204" pitchFamily="34" charset="0"/>
              </a:rPr>
              <a:t>tratado </a:t>
            </a:r>
            <a:r>
              <a:rPr lang="pt-BR" sz="2000" dirty="0">
                <a:latin typeface="Arial Narrow" panose="020B0606020202030204" pitchFamily="34" charset="0"/>
              </a:rPr>
              <a:t>todo o valor como imposto </a:t>
            </a:r>
            <a:r>
              <a:rPr lang="pt-BR" sz="2000" dirty="0" smtClean="0">
                <a:latin typeface="Arial Narrow" panose="020B0606020202030204" pitchFamily="34" charset="0"/>
              </a:rPr>
              <a:t>devido, devendo o contribuinte pagar o complemento do imposto com juros e multa.</a:t>
            </a: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solidFill>
                  <a:schemeClr val="bg1"/>
                </a:solidFill>
              </a:rPr>
              <a:t>BENS E DIREITOS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7425"/>
            <a:ext cx="8229600" cy="5257800"/>
          </a:xfrm>
        </p:spPr>
        <p:txBody>
          <a:bodyPr>
            <a:normAutofit/>
          </a:bodyPr>
          <a:lstStyle/>
          <a:p>
            <a:pPr indent="0" algn="just">
              <a:lnSpc>
                <a:spcPct val="80000"/>
              </a:lnSpc>
              <a:buNone/>
            </a:pPr>
            <a:endParaRPr lang="pt-BR" sz="2400" b="1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BENS E DIREITOS À DECLARAR: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Automóveis, casas, terrenos, contas bancárias, apartamentos, quotas em empresas, empréstimos efetuados, etc.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CUIDADOS À TOMAR: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Se houver rendimentos de aluguel deve haver pelo menos um bem que justifique;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Se houver rendimentos de poupança ou aplicação financeira, deve haver alguma conta com as características;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i="1" dirty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Benfeitorias.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6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solidFill>
                  <a:schemeClr val="bg1"/>
                </a:solidFill>
              </a:rPr>
              <a:t>BENS E DIREITOS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09024"/>
            <a:ext cx="8229600" cy="5257800"/>
          </a:xfrm>
        </p:spPr>
        <p:txBody>
          <a:bodyPr>
            <a:normAutofit/>
          </a:bodyPr>
          <a:lstStyle/>
          <a:p>
            <a:pPr indent="0" algn="just">
              <a:lnSpc>
                <a:spcPct val="80000"/>
              </a:lnSpc>
              <a:buNone/>
            </a:pPr>
            <a:endParaRPr lang="pt-BR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 Narrow" panose="020B0606020202030204" pitchFamily="34" charset="0"/>
              </a:rPr>
              <a:t>Fica dispensada, em relação a valores existentes em 31 de dezembro de 2014, a inclusão de:</a:t>
            </a:r>
          </a:p>
          <a:p>
            <a:pPr marL="0" indent="0" algn="just">
              <a:buNone/>
            </a:pPr>
            <a:r>
              <a:rPr lang="pt-BR" sz="2400" dirty="0">
                <a:latin typeface="Arial Narrow" panose="020B0606020202030204" pitchFamily="34" charset="0"/>
              </a:rPr>
              <a:t>I - saldos de contas correntes bancárias e demais aplicações financeiras, cujo valor unitário não exceda R$ 140,00 (cento e quarenta reais);</a:t>
            </a:r>
          </a:p>
          <a:p>
            <a:pPr marL="0" indent="0" algn="just">
              <a:buNone/>
            </a:pPr>
            <a:r>
              <a:rPr lang="pt-BR" sz="2400" dirty="0">
                <a:latin typeface="Arial Narrow" panose="020B0606020202030204" pitchFamily="34" charset="0"/>
              </a:rPr>
              <a:t>II - bens móveis, exceto veículos automotores, embarcações e aeronaves, bem como os direitos, cujo valor unitário de aquisição seja inferior a R$ 5.000,00 (cinco mil reais);</a:t>
            </a:r>
          </a:p>
          <a:p>
            <a:pPr marL="0" indent="0" algn="just">
              <a:buNone/>
            </a:pPr>
            <a:r>
              <a:rPr lang="pt-BR" sz="2400" dirty="0">
                <a:latin typeface="Arial Narrow" panose="020B0606020202030204" pitchFamily="34" charset="0"/>
              </a:rPr>
              <a:t>III - conjunto de ações e quotas de uma mesma empresa, negociadas ou não em bolsa de valores, bem como ouro, ativo financeiro, cujo valor de constituição ou de aquisição seja inferior a R$ 1.000,00 (um mil reais); </a:t>
            </a:r>
          </a:p>
          <a:p>
            <a:pPr indent="0" algn="just">
              <a:lnSpc>
                <a:spcPct val="80000"/>
              </a:lnSpc>
              <a:buNone/>
            </a:pP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53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solidFill>
                  <a:schemeClr val="bg1"/>
                </a:solidFill>
              </a:rPr>
              <a:t>DÍVIDAS E ÔNUS REAIS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5550"/>
            <a:ext cx="8229600" cy="5257800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80000"/>
              </a:lnSpc>
              <a:buNone/>
            </a:pPr>
            <a:endParaRPr lang="pt-BR" sz="2400" b="1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DÍVIDAS E ÔNUS À DECLARAR: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Empréstimos, financiamentos e dívidas em geral com pessoas físicas, jurídicas ou instituições financeiras.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CUIDADOS À TOMAR: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Se informar o financiamento de algum bem, nos bens e direitos é que se deve informar o valor total do bem e a parcela remanescente da dívida (não preencher essa ficha);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Empréstimos com outras pessoas físicas ou jurídicas deverão também ser declarados pela outra parte;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i="1" dirty="0">
              <a:latin typeface="Arial Narrow" panose="020B0606020202030204" pitchFamily="34" charset="0"/>
            </a:endParaRP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 Narrow" panose="020B0606020202030204" pitchFamily="34" charset="0"/>
              </a:rPr>
              <a:t>Dados bancários são cruzados com as informações financeiras prestadas pelos bancos.</a:t>
            </a:r>
          </a:p>
          <a:p>
            <a:pPr lvl="2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200" dirty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45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solidFill>
                  <a:schemeClr val="bg1"/>
                </a:solidFill>
              </a:rPr>
              <a:t>DÍVIDAS E ÔNUS REAIS</a:t>
            </a:r>
            <a:endParaRPr lang="pt-BR" sz="3600" b="1" i="1" dirty="0">
              <a:solidFill>
                <a:schemeClr val="bg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5550"/>
            <a:ext cx="8229600" cy="5257800"/>
          </a:xfrm>
        </p:spPr>
        <p:txBody>
          <a:bodyPr>
            <a:normAutofit/>
          </a:bodyPr>
          <a:lstStyle/>
          <a:p>
            <a:pPr indent="0" algn="just">
              <a:lnSpc>
                <a:spcPct val="80000"/>
              </a:lnSpc>
              <a:buNone/>
            </a:pPr>
            <a:endParaRPr lang="pt-BR" sz="2400" b="1" dirty="0" smtClean="0">
              <a:latin typeface="Arial Narrow" panose="020B0606020202030204" pitchFamily="34" charset="0"/>
            </a:endParaRPr>
          </a:p>
          <a:p>
            <a:pPr indent="0" algn="just">
              <a:lnSpc>
                <a:spcPct val="80000"/>
              </a:lnSpc>
              <a:buNone/>
            </a:pPr>
            <a:r>
              <a:rPr lang="pt-BR" sz="2400" dirty="0" smtClean="0">
                <a:latin typeface="Arial Narrow" panose="020B0606020202030204" pitchFamily="34" charset="0"/>
              </a:rPr>
              <a:t>Fica </a:t>
            </a:r>
            <a:r>
              <a:rPr lang="pt-BR" sz="2400" dirty="0">
                <a:latin typeface="Arial Narrow" panose="020B0606020202030204" pitchFamily="34" charset="0"/>
              </a:rPr>
              <a:t>dispensada, em relação a valores existentes em 31 de dezembro de 2014, a inclusão de</a:t>
            </a:r>
            <a:r>
              <a:rPr lang="pt-BR" sz="2400" dirty="0" smtClean="0">
                <a:latin typeface="Arial Narrow" panose="020B0606020202030204" pitchFamily="34" charset="0"/>
              </a:rPr>
              <a:t>:</a:t>
            </a:r>
          </a:p>
          <a:p>
            <a:pPr indent="0" algn="just">
              <a:lnSpc>
                <a:spcPct val="80000"/>
              </a:lnSpc>
              <a:buNone/>
            </a:pPr>
            <a:endParaRPr lang="pt-BR" sz="2400" b="1" dirty="0" smtClean="0">
              <a:latin typeface="Arial Narrow" panose="020B0606020202030204" pitchFamily="34" charset="0"/>
            </a:endParaRPr>
          </a:p>
          <a:p>
            <a:pPr indent="0" algn="just">
              <a:lnSpc>
                <a:spcPct val="80000"/>
              </a:lnSpc>
              <a:buNone/>
            </a:pPr>
            <a:r>
              <a:rPr lang="pt-BR" sz="2400" dirty="0">
                <a:latin typeface="Arial Narrow" panose="020B0606020202030204" pitchFamily="34" charset="0"/>
              </a:rPr>
              <a:t>IV - dívidas e ônus reais, cujo valor seja igual ou inferior a R$ 5.000,00 (cinco mil reais).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68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r>
              <a:rPr lang="pt-BR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CÁLCULO DO IMPOSTO DEVIDO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8264"/>
            <a:ext cx="8229600" cy="5145088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pt-BR" sz="2400" b="1" dirty="0" smtClean="0">
                <a:latin typeface="Arial Narrow" panose="020B0606020202030204" pitchFamily="34" charset="0"/>
              </a:rPr>
              <a:t>TABELA </a:t>
            </a:r>
            <a:r>
              <a:rPr lang="pt-BR" sz="2400" b="1" dirty="0">
                <a:latin typeface="Arial Narrow" panose="020B0606020202030204" pitchFamily="34" charset="0"/>
              </a:rPr>
              <a:t>PROGRESSIVA ANUAL PARA CÁLCULO DO </a:t>
            </a:r>
            <a:r>
              <a:rPr lang="pt-BR" sz="2400" b="1" dirty="0" smtClean="0">
                <a:latin typeface="Arial Narrow" panose="020B0606020202030204" pitchFamily="34" charset="0"/>
              </a:rPr>
              <a:t>IMPOSTO – VALORES PARA EXERCÍCIO 2015 (ANO CALENDÁRIO 2014)</a:t>
            </a:r>
            <a:endParaRPr lang="pt-BR" sz="2400" b="1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pt-BR" sz="2400" b="1" dirty="0"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875"/>
              </p:ext>
            </p:extLst>
          </p:nvPr>
        </p:nvGraphicFramePr>
        <p:xfrm>
          <a:off x="1151620" y="2295700"/>
          <a:ext cx="6840759" cy="3744418"/>
        </p:xfrm>
        <a:graphic>
          <a:graphicData uri="http://schemas.openxmlformats.org/drawingml/2006/table">
            <a:tbl>
              <a:tblPr/>
              <a:tblGrid>
                <a:gridCol w="2280253"/>
                <a:gridCol w="2280253"/>
                <a:gridCol w="2280253"/>
              </a:tblGrid>
              <a:tr h="676808">
                <a:tc>
                  <a:txBody>
                    <a:bodyPr/>
                    <a:lstStyle/>
                    <a:p>
                      <a:pPr algn="ctr" rtl="0"/>
                      <a:r>
                        <a:rPr lang="pt-BR" b="1" dirty="0">
                          <a:effectLst/>
                          <a:latin typeface="Arial Narrow" panose="020B0606020202030204" pitchFamily="34" charset="0"/>
                        </a:rPr>
                        <a:t>Base de cálculo anual em R$</a:t>
                      </a:r>
                      <a:endParaRPr lang="pt-BR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b="1" dirty="0">
                          <a:effectLst/>
                          <a:latin typeface="Arial Narrow" panose="020B0606020202030204" pitchFamily="34" charset="0"/>
                        </a:rPr>
                        <a:t>Alíquota %</a:t>
                      </a:r>
                      <a:endParaRPr lang="pt-BR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b="1" dirty="0">
                          <a:effectLst/>
                          <a:latin typeface="Arial Narrow" panose="020B0606020202030204" pitchFamily="34" charset="0"/>
                        </a:rPr>
                        <a:t>Parcela a deduzir do imposto em R$</a:t>
                      </a:r>
                      <a:endParaRPr lang="pt-BR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378">
                <a:tc>
                  <a:txBody>
                    <a:bodyPr/>
                    <a:lstStyle/>
                    <a:p>
                      <a:pPr algn="ctr" rtl="0"/>
                      <a:r>
                        <a:rPr lang="pt-BR" dirty="0">
                          <a:effectLst/>
                          <a:latin typeface="Arial Narrow" panose="020B0606020202030204" pitchFamily="34" charset="0"/>
                        </a:rPr>
                        <a:t>Até 21.453,24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pt-BR" dirty="0" smtClea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BR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6808">
                <a:tc>
                  <a:txBody>
                    <a:bodyPr/>
                    <a:lstStyle/>
                    <a:p>
                      <a:pPr algn="ctr" rtl="0"/>
                      <a:r>
                        <a:rPr lang="pt-BR" dirty="0">
                          <a:effectLst/>
                          <a:latin typeface="Arial Narrow" panose="020B0606020202030204" pitchFamily="34" charset="0"/>
                        </a:rPr>
                        <a:t>De 21.453,25 até 32.151,48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>
                          <a:effectLst/>
                          <a:latin typeface="Arial Narrow" panose="020B0606020202030204" pitchFamily="34" charset="0"/>
                        </a:rPr>
                        <a:t>7,5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dirty="0">
                          <a:effectLst/>
                          <a:latin typeface="Arial Narrow" panose="020B0606020202030204" pitchFamily="34" charset="0"/>
                        </a:rPr>
                        <a:t>1.608,99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6808">
                <a:tc>
                  <a:txBody>
                    <a:bodyPr/>
                    <a:lstStyle/>
                    <a:p>
                      <a:pPr algn="ctr" rtl="0"/>
                      <a:r>
                        <a:rPr lang="pt-BR" dirty="0">
                          <a:effectLst/>
                          <a:latin typeface="Arial Narrow" panose="020B0606020202030204" pitchFamily="34" charset="0"/>
                        </a:rPr>
                        <a:t>De 32.151,49 até 42.869,16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>
                          <a:effectLst/>
                          <a:latin typeface="Arial Narrow" panose="020B0606020202030204" pitchFamily="34" charset="0"/>
                        </a:rPr>
                        <a:t>15,0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dirty="0">
                          <a:effectLst/>
                          <a:latin typeface="Arial Narrow" panose="020B0606020202030204" pitchFamily="34" charset="0"/>
                        </a:rPr>
                        <a:t>4.020,35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6808">
                <a:tc>
                  <a:txBody>
                    <a:bodyPr/>
                    <a:lstStyle/>
                    <a:p>
                      <a:pPr algn="ctr" rtl="0"/>
                      <a:r>
                        <a:rPr lang="pt-BR" dirty="0">
                          <a:effectLst/>
                          <a:latin typeface="Arial Narrow" panose="020B0606020202030204" pitchFamily="34" charset="0"/>
                        </a:rPr>
                        <a:t>De 42.869,17 até 53.565,72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>
                          <a:effectLst/>
                          <a:latin typeface="Arial Narrow" panose="020B0606020202030204" pitchFamily="34" charset="0"/>
                        </a:rPr>
                        <a:t>22,5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dirty="0">
                          <a:effectLst/>
                          <a:latin typeface="Arial Narrow" panose="020B0606020202030204" pitchFamily="34" charset="0"/>
                        </a:rPr>
                        <a:t>7.235,54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6808">
                <a:tc>
                  <a:txBody>
                    <a:bodyPr/>
                    <a:lstStyle/>
                    <a:p>
                      <a:pPr algn="ctr" rtl="0"/>
                      <a:r>
                        <a:rPr lang="pt-BR" dirty="0">
                          <a:effectLst/>
                          <a:latin typeface="Arial Narrow" panose="020B0606020202030204" pitchFamily="34" charset="0"/>
                        </a:rPr>
                        <a:t>Acima de 53.565,72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>
                          <a:effectLst/>
                          <a:latin typeface="Arial Narrow" panose="020B0606020202030204" pitchFamily="34" charset="0"/>
                        </a:rPr>
                        <a:t>27,5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dirty="0">
                          <a:effectLst/>
                          <a:latin typeface="Arial Narrow" panose="020B0606020202030204" pitchFamily="34" charset="0"/>
                        </a:rPr>
                        <a:t>9.913,83</a:t>
                      </a:r>
                    </a:p>
                  </a:txBody>
                  <a:tcPr marL="47625" marR="47625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2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73" y="260648"/>
            <a:ext cx="8640960" cy="909638"/>
          </a:xfrm>
        </p:spPr>
        <p:txBody>
          <a:bodyPr/>
          <a:lstStyle/>
          <a:p>
            <a:r>
              <a:rPr lang="pt-BR" sz="3600" b="1" i="1" dirty="0" smtClean="0">
                <a:latin typeface="Arial Narrow" panose="020B0606020202030204" pitchFamily="34" charset="0"/>
              </a:rPr>
              <a:t>DECLARAÇÃO EM CONJUNTO OU SEPARADO</a:t>
            </a:r>
            <a:endParaRPr lang="pt-BR" sz="3600" b="1" i="1" dirty="0"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533" y="1412776"/>
            <a:ext cx="8229600" cy="427559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 </a:t>
            </a:r>
            <a:r>
              <a:rPr lang="pt-BR" sz="2000" dirty="0">
                <a:latin typeface="Arial Narrow" panose="020B0606020202030204" pitchFamily="34" charset="0"/>
              </a:rPr>
              <a:t>A declaração em conjunto somente pode ser feita entre o casal ou com </a:t>
            </a:r>
            <a:r>
              <a:rPr lang="pt-BR" sz="2000" dirty="0" smtClean="0">
                <a:latin typeface="Arial Narrow" panose="020B0606020202030204" pitchFamily="34" charset="0"/>
              </a:rPr>
              <a:t>os dependentes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 </a:t>
            </a:r>
            <a:r>
              <a:rPr lang="pt-BR" sz="2000" dirty="0">
                <a:latin typeface="Arial Narrow" panose="020B0606020202030204" pitchFamily="34" charset="0"/>
              </a:rPr>
              <a:t>Não existe uma </a:t>
            </a:r>
            <a:r>
              <a:rPr lang="pt-BR" sz="2000" dirty="0" smtClean="0">
                <a:latin typeface="Arial Narrow" panose="020B0606020202030204" pitchFamily="34" charset="0"/>
              </a:rPr>
              <a:t>fórmula </a:t>
            </a:r>
            <a:r>
              <a:rPr lang="pt-BR" sz="2000" dirty="0">
                <a:latin typeface="Arial Narrow" panose="020B0606020202030204" pitchFamily="34" charset="0"/>
              </a:rPr>
              <a:t>concreta para dizer que declarar em conjunto ou em separado </a:t>
            </a:r>
            <a:r>
              <a:rPr lang="pt-BR" sz="2000" dirty="0" smtClean="0">
                <a:latin typeface="Arial Narrow" panose="020B0606020202030204" pitchFamily="34" charset="0"/>
              </a:rPr>
              <a:t>é </a:t>
            </a:r>
            <a:r>
              <a:rPr lang="pt-BR" sz="2000" dirty="0">
                <a:latin typeface="Arial Narrow" panose="020B0606020202030204" pitchFamily="34" charset="0"/>
              </a:rPr>
              <a:t>a melhor opção, tendo em vista que depende de </a:t>
            </a:r>
            <a:r>
              <a:rPr lang="pt-BR" sz="2000" dirty="0" smtClean="0">
                <a:latin typeface="Arial Narrow" panose="020B0606020202030204" pitchFamily="34" charset="0"/>
              </a:rPr>
              <a:t>cada caso</a:t>
            </a:r>
            <a:r>
              <a:rPr lang="pt-BR" sz="2000" dirty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 Embora </a:t>
            </a:r>
            <a:r>
              <a:rPr lang="pt-BR" sz="2000" dirty="0">
                <a:latin typeface="Arial Narrow" panose="020B0606020202030204" pitchFamily="34" charset="0"/>
              </a:rPr>
              <a:t>não exista uma </a:t>
            </a:r>
            <a:r>
              <a:rPr lang="pt-BR" sz="2000" dirty="0" smtClean="0">
                <a:latin typeface="Arial Narrow" panose="020B0606020202030204" pitchFamily="34" charset="0"/>
              </a:rPr>
              <a:t>fórmula </a:t>
            </a:r>
            <a:r>
              <a:rPr lang="pt-BR" sz="2000" dirty="0">
                <a:latin typeface="Arial Narrow" panose="020B0606020202030204" pitchFamily="34" charset="0"/>
              </a:rPr>
              <a:t>concreta o que se pode dizer </a:t>
            </a:r>
            <a:r>
              <a:rPr lang="pt-BR" sz="2000" dirty="0" smtClean="0">
                <a:latin typeface="Arial Narrow" panose="020B0606020202030204" pitchFamily="34" charset="0"/>
              </a:rPr>
              <a:t>é que </a:t>
            </a:r>
            <a:r>
              <a:rPr lang="pt-BR" sz="2000" dirty="0">
                <a:latin typeface="Arial Narrow" panose="020B0606020202030204" pitchFamily="34" charset="0"/>
              </a:rPr>
              <a:t>quando os dois tem rendimentos tributáveis, recomenda-se primeiro fazer uma simulação da declaração em conjunto e depois fazer separadamente para verificar a situação do ajuste anual, se ira resultar em imposto a pagar ou a restituir e analisar a melhor economia tributária. 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596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464" y="260648"/>
            <a:ext cx="8640960" cy="909638"/>
          </a:xfrm>
        </p:spPr>
        <p:txBody>
          <a:bodyPr/>
          <a:lstStyle/>
          <a:p>
            <a:r>
              <a:rPr lang="pt-BR" sz="3600" b="1" i="1" dirty="0">
                <a:latin typeface="Arial Narrow" panose="020B0606020202030204" pitchFamily="34" charset="0"/>
              </a:rPr>
              <a:t>DECLARAÇÃO EM CONJUNTO OU SEPARADO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144" y="1628800"/>
            <a:ext cx="8229600" cy="427559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Outro ponto é verificar o total das despesas do casal, bem como dos dependentes para saber se é vantagem concentrar as despesas em uma ou outra declaração, fazendo simulação das declarações em separado e em conjunto. O que deve buscar sempre é a economia tributária de forma legal, ou seja, pagar menos imposto de renda ou ter restituição maior. 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 Uma coisa é certa: quando simular a declaração em conjunto e houver mudança de alíquota,, como por exemplo ambos os cônjuges estão na faixa de 15% e ao fazer a declaração em conjunto a faixa passa para 22,5%, não é vantagem optar pela declaração em conjunto a melhor forma e fazer em separado.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86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679" y="260648"/>
            <a:ext cx="8229600" cy="909638"/>
          </a:xfrm>
        </p:spPr>
        <p:txBody>
          <a:bodyPr/>
          <a:lstStyle/>
          <a:p>
            <a:r>
              <a:rPr lang="pt-BR" sz="3600" b="1" i="1" dirty="0" smtClean="0">
                <a:latin typeface="Arial Narrow" panose="020B0606020202030204" pitchFamily="34" charset="0"/>
              </a:rPr>
              <a:t>RENDIMENTOS DE BENS COMUNS</a:t>
            </a:r>
            <a:endParaRPr lang="pt-BR" sz="3600" b="1" i="1" dirty="0"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498" y="1700808"/>
            <a:ext cx="8229600" cy="427559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Os </a:t>
            </a:r>
            <a:r>
              <a:rPr lang="pt-BR" sz="2000" dirty="0">
                <a:latin typeface="Arial Narrow" panose="020B0606020202030204" pitchFamily="34" charset="0"/>
              </a:rPr>
              <a:t>rendimentos comuns do casal casado pelo regime de comunhão de bens a principio podem ser incluídos na declaração de cada um a </a:t>
            </a:r>
            <a:r>
              <a:rPr lang="pt-BR" sz="2000" dirty="0" smtClean="0">
                <a:latin typeface="Arial Narrow" panose="020B0606020202030204" pitchFamily="34" charset="0"/>
              </a:rPr>
              <a:t>razão </a:t>
            </a:r>
            <a:r>
              <a:rPr lang="pt-BR" sz="2000" dirty="0">
                <a:latin typeface="Arial Narrow" panose="020B0606020202030204" pitchFamily="34" charset="0"/>
              </a:rPr>
              <a:t>de 50% dos rendimentos produzidos por este bem ou optar pela </a:t>
            </a:r>
            <a:r>
              <a:rPr lang="pt-BR" sz="2000" dirty="0" smtClean="0">
                <a:latin typeface="Arial Narrow" panose="020B0606020202030204" pitchFamily="34" charset="0"/>
              </a:rPr>
              <a:t>inclusão dos 100% </a:t>
            </a:r>
            <a:r>
              <a:rPr lang="pt-BR" sz="2000" dirty="0">
                <a:latin typeface="Arial Narrow" panose="020B0606020202030204" pitchFamily="34" charset="0"/>
              </a:rPr>
              <a:t>em uma das declarações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Exemplo </a:t>
            </a:r>
            <a:r>
              <a:rPr lang="pt-BR" sz="2000" dirty="0">
                <a:latin typeface="Arial Narrow" panose="020B0606020202030204" pitchFamily="34" charset="0"/>
              </a:rPr>
              <a:t>de rendimentos comuns são aqueles produzidos por aluguel de um imóvel do casal.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/>
              <a:t> </a:t>
            </a: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824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09638"/>
          </a:xfrm>
        </p:spPr>
        <p:txBody>
          <a:bodyPr/>
          <a:lstStyle/>
          <a:p>
            <a:r>
              <a:rPr lang="pt-BR" sz="3600" b="1" i="1" dirty="0" smtClean="0">
                <a:latin typeface="Arial Narrow" panose="020B0606020202030204" pitchFamily="34" charset="0"/>
              </a:rPr>
              <a:t>VARIAÇÃO PATRIMONIAL</a:t>
            </a:r>
            <a:br>
              <a:rPr lang="pt-BR" sz="3600" b="1" i="1" dirty="0" smtClean="0">
                <a:latin typeface="Arial Narrow" panose="020B0606020202030204" pitchFamily="34" charset="0"/>
              </a:rPr>
            </a:br>
            <a:endParaRPr lang="pt-BR" sz="3600" b="1" i="1" dirty="0"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75593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dirty="0" smtClean="0">
                <a:latin typeface="Arial Narrow" panose="020B0606020202030204" pitchFamily="34" charset="0"/>
              </a:rPr>
              <a:t> </a:t>
            </a:r>
            <a:r>
              <a:rPr lang="pt-BR" sz="1800" dirty="0">
                <a:latin typeface="Arial Narrow" panose="020B0606020202030204" pitchFamily="34" charset="0"/>
              </a:rPr>
              <a:t>Verificar a variação patrimonial é um ponto importante para saber se teve caixa suficiente para sua movimentação financeira durante o ano- calendário de </a:t>
            </a:r>
            <a:r>
              <a:rPr lang="pt-BR" sz="1800" dirty="0" smtClean="0">
                <a:latin typeface="Arial Narrow" panose="020B0606020202030204" pitchFamily="34" charset="0"/>
              </a:rPr>
              <a:t>2014.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1800" dirty="0" smtClean="0">
                <a:latin typeface="Arial Narrow" panose="020B0606020202030204" pitchFamily="34" charset="0"/>
              </a:rPr>
              <a:t>A </a:t>
            </a:r>
            <a:r>
              <a:rPr lang="pt-BR" sz="1800" dirty="0">
                <a:latin typeface="Arial Narrow" panose="020B0606020202030204" pitchFamily="34" charset="0"/>
              </a:rPr>
              <a:t>variação patrimonial pode ser verificada pela aplicação de uma formula simples que são as origens dos recursos menos as despesas e aquisições durante o ano.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1800" b="1" dirty="0" smtClean="0">
                <a:latin typeface="Arial Narrow" panose="020B0606020202030204" pitchFamily="34" charset="0"/>
              </a:rPr>
              <a:t>Exemplo</a:t>
            </a:r>
            <a:r>
              <a:rPr lang="pt-BR" sz="1800" b="1" dirty="0">
                <a:latin typeface="Arial Narrow" panose="020B0606020202030204" pitchFamily="34" charset="0"/>
              </a:rPr>
              <a:t>: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  <a:r>
              <a:rPr lang="pt-BR" sz="1800" dirty="0" smtClean="0">
                <a:latin typeface="Arial Narrow" panose="020B0606020202030204" pitchFamily="34" charset="0"/>
              </a:rPr>
              <a:t>Rendimentos </a:t>
            </a:r>
            <a:r>
              <a:rPr lang="pt-BR" sz="1800" dirty="0">
                <a:latin typeface="Arial Narrow" panose="020B0606020202030204" pitchFamily="34" charset="0"/>
              </a:rPr>
              <a:t>Tributáveis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(+) Rendimentos Exclusivo na Fonte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(+) Rendimentos Isentos e Não Tributáveis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(+) Rendimentos do Cônjuge (quando declaração em separado)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(-) Deduções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(=) Origens 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854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90514"/>
            <a:ext cx="8363272" cy="909638"/>
          </a:xfrm>
        </p:spPr>
        <p:txBody>
          <a:bodyPr/>
          <a:lstStyle/>
          <a:p>
            <a:r>
              <a:rPr lang="pt-BR" sz="3200" dirty="0" smtClean="0"/>
              <a:t>Quantos profissionais na empresa fazem???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43528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830" y="260648"/>
            <a:ext cx="8229600" cy="909638"/>
          </a:xfrm>
        </p:spPr>
        <p:txBody>
          <a:bodyPr/>
          <a:lstStyle/>
          <a:p>
            <a:r>
              <a:rPr lang="pt-BR" sz="3600" b="1" i="1" dirty="0" smtClean="0">
                <a:latin typeface="Arial Narrow" panose="020B0606020202030204" pitchFamily="34" charset="0"/>
              </a:rPr>
              <a:t>VARIAÇÃO PATRIMONIAL</a:t>
            </a:r>
            <a:endParaRPr lang="pt-BR" sz="3600" b="1" i="1" dirty="0"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946" y="1484784"/>
            <a:ext cx="8229600" cy="4275593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Bens e Direitos - </a:t>
            </a:r>
            <a:r>
              <a:rPr lang="pt-BR" sz="1800" dirty="0" smtClean="0">
                <a:latin typeface="Arial Narrow" panose="020B0606020202030204" pitchFamily="34" charset="0"/>
              </a:rPr>
              <a:t>2014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(+) Dividas e ônus Reais - </a:t>
            </a:r>
            <a:r>
              <a:rPr lang="pt-BR" sz="1800" dirty="0" smtClean="0">
                <a:latin typeface="Arial Narrow" panose="020B0606020202030204" pitchFamily="34" charset="0"/>
              </a:rPr>
              <a:t>2013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(-) Bens e direitos </a:t>
            </a:r>
            <a:r>
              <a:rPr lang="pt-BR" sz="1800" dirty="0" smtClean="0">
                <a:latin typeface="Arial Narrow" panose="020B0606020202030204" pitchFamily="34" charset="0"/>
              </a:rPr>
              <a:t>2013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(-) Dividas e ônus Reais - </a:t>
            </a:r>
            <a:r>
              <a:rPr lang="pt-BR" sz="1800" dirty="0" smtClean="0">
                <a:latin typeface="Arial Narrow" panose="020B0606020202030204" pitchFamily="34" charset="0"/>
              </a:rPr>
              <a:t>2014 </a:t>
            </a:r>
            <a:endParaRPr lang="pt-BR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(=) Aplicações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Origens </a:t>
            </a:r>
          </a:p>
          <a:p>
            <a:pPr marL="0" indent="0" algn="just">
              <a:buNone/>
            </a:pPr>
            <a:r>
              <a:rPr lang="pt-BR" sz="1800" dirty="0">
                <a:latin typeface="Arial Narrow" panose="020B0606020202030204" pitchFamily="34" charset="0"/>
              </a:rPr>
              <a:t>(-) Aplicações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(=) Resultado da </a:t>
            </a:r>
            <a:r>
              <a:rPr lang="pt-BR" sz="1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variação </a:t>
            </a:r>
            <a:r>
              <a:rPr lang="pt-BR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patrimonial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1800" dirty="0" smtClean="0">
                <a:latin typeface="Arial Narrow" panose="020B0606020202030204" pitchFamily="34" charset="0"/>
              </a:rPr>
              <a:t>Quando </a:t>
            </a:r>
            <a:r>
              <a:rPr lang="pt-BR" sz="1800" dirty="0">
                <a:latin typeface="Arial Narrow" panose="020B0606020202030204" pitchFamily="34" charset="0"/>
              </a:rPr>
              <a:t>o resultado da variação for negativo você teve um acréscimo patrimonial não justificado, pode ter ocorrido porque você não incluiu todos os seus rendimentos recebidos no ano, inclusivo se contraiu empréstimos. </a:t>
            </a:r>
          </a:p>
          <a:p>
            <a:pPr marL="0" indent="0" algn="just">
              <a:buNone/>
            </a:pP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9638"/>
          </a:xfrm>
        </p:spPr>
        <p:txBody>
          <a:bodyPr/>
          <a:lstStyle/>
          <a:p>
            <a:r>
              <a:rPr lang="pt-BR" sz="3600" b="1" i="1" dirty="0" smtClean="0">
                <a:latin typeface="Arial Narrow" panose="020B0606020202030204" pitchFamily="34" charset="0"/>
              </a:rPr>
              <a:t>POSSÍVEIS CRUZAMENTOS REALIZADOS PELA RFB</a:t>
            </a:r>
            <a:endParaRPr lang="pt-BR" sz="3600" b="1" i="1" dirty="0"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dirty="0" smtClean="0">
                <a:latin typeface="Arial Narrow" panose="020B0606020202030204" pitchFamily="34" charset="0"/>
              </a:rPr>
              <a:t>Para </a:t>
            </a:r>
            <a:r>
              <a:rPr lang="pt-BR" sz="2800" dirty="0">
                <a:latin typeface="Arial Narrow" panose="020B0606020202030204" pitchFamily="34" charset="0"/>
              </a:rPr>
              <a:t>evitar a malha fina, você deve ficar atento as informações prestadas na sua declaração, tendo em vista que a Receita Federal tem meios de cruzar as informações prestadas com outras informações declarações apresentadas pelas pessoas jurídicas. </a:t>
            </a:r>
          </a:p>
          <a:p>
            <a:pPr marL="0" indent="0" algn="just">
              <a:buNone/>
            </a:pPr>
            <a:r>
              <a:rPr lang="pt-BR" sz="28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800" dirty="0" smtClean="0">
                <a:latin typeface="Arial Narrow" panose="020B0606020202030204" pitchFamily="34" charset="0"/>
              </a:rPr>
              <a:t>Agora </a:t>
            </a:r>
            <a:r>
              <a:rPr lang="pt-BR" sz="2800" dirty="0">
                <a:latin typeface="Arial Narrow" panose="020B0606020202030204" pitchFamily="34" charset="0"/>
              </a:rPr>
              <a:t>vamos tratar das principais declarações para cruzamento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i="1" dirty="0" smtClean="0">
                <a:latin typeface="Arial Narrow" panose="020B0606020202030204" pitchFamily="34" charset="0"/>
                <a:cs typeface="Simplified Arabic" panose="02020603050405020304" pitchFamily="18" charset="-78"/>
              </a:rPr>
              <a:t>DIRF – Declaração do Imposto sobre a Renda Retido na Fonte</a:t>
            </a:r>
            <a:endParaRPr lang="pt-BR" sz="2800" b="1" i="1" dirty="0">
              <a:latin typeface="Arial Narrow" panose="020B060602020203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dirty="0" smtClean="0">
                <a:latin typeface="Arial Narrow" panose="020B0606020202030204" pitchFamily="34" charset="0"/>
              </a:rPr>
              <a:t>A </a:t>
            </a:r>
            <a:r>
              <a:rPr lang="pt-BR" sz="2800" dirty="0">
                <a:latin typeface="Arial Narrow" panose="020B0606020202030204" pitchFamily="34" charset="0"/>
              </a:rPr>
              <a:t>DIRF é a principal declaração para cruzamento com a Declaração de Ajuste Anual, pois todas as retenções na fonte efetuadas pelas pessoas </a:t>
            </a:r>
            <a:r>
              <a:rPr lang="pt-BR" sz="2800" dirty="0" smtClean="0">
                <a:latin typeface="Arial Narrow" panose="020B0606020202030204" pitchFamily="34" charset="0"/>
              </a:rPr>
              <a:t>jurídicas </a:t>
            </a:r>
            <a:r>
              <a:rPr lang="pt-BR" sz="2800" dirty="0">
                <a:latin typeface="Arial Narrow" panose="020B0606020202030204" pitchFamily="34" charset="0"/>
              </a:rPr>
              <a:t>estão informado nesta declaração </a:t>
            </a:r>
          </a:p>
          <a:p>
            <a:pPr marL="0" indent="0" algn="just">
              <a:buNone/>
            </a:pPr>
            <a:r>
              <a:rPr lang="pt-BR" sz="28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800" dirty="0" smtClean="0">
                <a:latin typeface="Arial Narrow" panose="020B0606020202030204" pitchFamily="34" charset="0"/>
              </a:rPr>
              <a:t>O </a:t>
            </a:r>
            <a:r>
              <a:rPr lang="pt-BR" sz="2800" dirty="0">
                <a:latin typeface="Arial Narrow" panose="020B0606020202030204" pitchFamily="34" charset="0"/>
              </a:rPr>
              <a:t>comprovante de Rendimentos fornecidos pelas pessoas jurídicas </a:t>
            </a:r>
            <a:r>
              <a:rPr lang="pt-BR" sz="2800" dirty="0" smtClean="0">
                <a:latin typeface="Arial Narrow" panose="020B0606020202030204" pitchFamily="34" charset="0"/>
              </a:rPr>
              <a:t>deve espelhar </a:t>
            </a:r>
            <a:r>
              <a:rPr lang="pt-BR" sz="2800" dirty="0">
                <a:latin typeface="Arial Narrow" panose="020B0606020202030204" pitchFamily="34" charset="0"/>
              </a:rPr>
              <a:t>o que foi informado na DIRF </a:t>
            </a:r>
          </a:p>
          <a:p>
            <a:pPr marL="0" indent="0">
              <a:buNone/>
            </a:pPr>
            <a:endParaRPr lang="pt-B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i="1" dirty="0" smtClean="0">
                <a:latin typeface="Arial Narrow" panose="020B0606020202030204" pitchFamily="34" charset="0"/>
              </a:rPr>
              <a:t>DIMOF - Declaração de Informações sobre Movimentação Financeira </a:t>
            </a:r>
            <a:endParaRPr lang="pt-BR" sz="2800" b="1" i="1" dirty="0"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dirty="0" smtClean="0">
                <a:latin typeface="Arial Narrow" panose="020B0606020202030204" pitchFamily="34" charset="0"/>
              </a:rPr>
              <a:t>A DIMOF </a:t>
            </a:r>
            <a:r>
              <a:rPr lang="pt-BR" sz="2800" dirty="0">
                <a:latin typeface="Arial Narrow" panose="020B0606020202030204" pitchFamily="34" charset="0"/>
              </a:rPr>
              <a:t>é uma declaração obrigatória que deve ser entregue a Receita Federal pelas Instituições financeiras quando a movimentação em conta corrente ou de poupança em cada semestre for superior a R$ 5.000 pelas </a:t>
            </a:r>
            <a:r>
              <a:rPr lang="pt-BR" sz="2800" dirty="0" smtClean="0">
                <a:latin typeface="Arial Narrow" panose="020B0606020202030204" pitchFamily="34" charset="0"/>
              </a:rPr>
              <a:t>pessoas físicas </a:t>
            </a:r>
            <a:r>
              <a:rPr lang="pt-BR" sz="2800" dirty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t-BR" sz="28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800" dirty="0" smtClean="0">
                <a:latin typeface="Arial Narrow" panose="020B0606020202030204" pitchFamily="34" charset="0"/>
              </a:rPr>
              <a:t>Dessa </a:t>
            </a:r>
            <a:r>
              <a:rPr lang="pt-BR" sz="2800" dirty="0">
                <a:latin typeface="Arial Narrow" panose="020B0606020202030204" pitchFamily="34" charset="0"/>
              </a:rPr>
              <a:t>forma, essas informações poderão ser cruzadas com as informações </a:t>
            </a:r>
            <a:r>
              <a:rPr lang="pt-BR" sz="2800" dirty="0" smtClean="0">
                <a:latin typeface="Arial Narrow" panose="020B0606020202030204" pitchFamily="34" charset="0"/>
              </a:rPr>
              <a:t>prestadas </a:t>
            </a:r>
            <a:r>
              <a:rPr lang="pt-BR" sz="2800" dirty="0">
                <a:latin typeface="Arial Narrow" panose="020B0606020202030204" pitchFamily="34" charset="0"/>
              </a:rPr>
              <a:t>na Declaração de Ajuste Anual para </a:t>
            </a:r>
            <a:r>
              <a:rPr lang="pt-BR" sz="2800" dirty="0" smtClean="0">
                <a:latin typeface="Arial Narrow" panose="020B0606020202030204" pitchFamily="34" charset="0"/>
              </a:rPr>
              <a:t>checar </a:t>
            </a:r>
            <a:r>
              <a:rPr lang="pt-BR" sz="2800" dirty="0">
                <a:latin typeface="Arial Narrow" panose="020B0606020202030204" pitchFamily="34" charset="0"/>
              </a:rPr>
              <a:t>se ambas </a:t>
            </a:r>
            <a:r>
              <a:rPr lang="pt-BR" sz="2800" dirty="0" smtClean="0">
                <a:latin typeface="Arial Narrow" panose="020B0606020202030204" pitchFamily="34" charset="0"/>
              </a:rPr>
              <a:t>coincidem.</a:t>
            </a:r>
            <a:endParaRPr lang="pt-B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i="1" dirty="0" smtClean="0">
                <a:latin typeface="Arial Narrow" panose="020B0606020202030204" pitchFamily="34" charset="0"/>
              </a:rPr>
              <a:t>DECRED  </a:t>
            </a:r>
            <a:r>
              <a:rPr lang="pt-BR" sz="2800" b="1" i="1" dirty="0">
                <a:latin typeface="Arial Narrow" panose="020B0606020202030204" pitchFamily="34" charset="0"/>
              </a:rPr>
              <a:t>- Declaração de </a:t>
            </a:r>
            <a:r>
              <a:rPr lang="pt-BR" sz="2800" b="1" i="1" dirty="0" smtClean="0">
                <a:latin typeface="Arial Narrow" panose="020B0606020202030204" pitchFamily="34" charset="0"/>
              </a:rPr>
              <a:t>Operações com Cartão de Crédito</a:t>
            </a:r>
            <a:endParaRPr lang="pt-BR" sz="2800" b="1" i="1" dirty="0"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7559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>
                <a:latin typeface="Arial Narrow" panose="020B0606020202030204" pitchFamily="34" charset="0"/>
              </a:rPr>
              <a:t>A DECRED </a:t>
            </a:r>
            <a:r>
              <a:rPr lang="pt-BR" sz="2400" dirty="0">
                <a:latin typeface="Arial Narrow" panose="020B0606020202030204" pitchFamily="34" charset="0"/>
              </a:rPr>
              <a:t>é uma declaração obrigatória que deve ser entregue pelas administradoras de cartão de crédito com informações de movimentação </a:t>
            </a:r>
            <a:r>
              <a:rPr lang="pt-BR" sz="2400" dirty="0" smtClean="0">
                <a:latin typeface="Arial Narrow" panose="020B0606020202030204" pitchFamily="34" charset="0"/>
              </a:rPr>
              <a:t>mensal </a:t>
            </a:r>
            <a:r>
              <a:rPr lang="pt-BR" sz="2400" dirty="0">
                <a:latin typeface="Arial Narrow" panose="020B0606020202030204" pitchFamily="34" charset="0"/>
              </a:rPr>
              <a:t>realizada pelas pessoas físicas de valor superior a R$ 5.000,00 </a:t>
            </a:r>
          </a:p>
          <a:p>
            <a:pPr marL="0" indent="0" algn="just">
              <a:buNone/>
            </a:pPr>
            <a:r>
              <a:rPr lang="pt-BR" sz="24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 Narrow" panose="020B0606020202030204" pitchFamily="34" charset="0"/>
              </a:rPr>
              <a:t>Nesta </a:t>
            </a:r>
            <a:r>
              <a:rPr lang="pt-BR" sz="2400" dirty="0">
                <a:latin typeface="Arial Narrow" panose="020B0606020202030204" pitchFamily="34" charset="0"/>
              </a:rPr>
              <a:t>situação poderá haver o cruzamento por parte da Receita Federal para verificar se os rendimentos informados na Declaração de Ajuste Anual são condizentes com as operações realizadas no cartão de credito. </a:t>
            </a:r>
          </a:p>
          <a:p>
            <a:pPr marL="0" indent="0">
              <a:buNone/>
            </a:pP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i="1" dirty="0" smtClean="0">
                <a:latin typeface="Arial Narrow" panose="020B0606020202030204" pitchFamily="34" charset="0"/>
              </a:rPr>
              <a:t>DIMOB </a:t>
            </a:r>
            <a:r>
              <a:rPr lang="pt-BR" sz="2800" b="1" i="1" dirty="0">
                <a:latin typeface="Arial Narrow" panose="020B0606020202030204" pitchFamily="34" charset="0"/>
              </a:rPr>
              <a:t>- Declaração de Informações sobre </a:t>
            </a:r>
            <a:r>
              <a:rPr lang="pt-BR" sz="2800" b="1" i="1" dirty="0" smtClean="0">
                <a:latin typeface="Arial Narrow" panose="020B0606020202030204" pitchFamily="34" charset="0"/>
              </a:rPr>
              <a:t>Atividades </a:t>
            </a:r>
            <a:r>
              <a:rPr lang="pt-BR" sz="2800" b="1" i="1" dirty="0">
                <a:latin typeface="Arial Narrow" panose="020B0606020202030204" pitchFamily="34" charset="0"/>
              </a:rPr>
              <a:t>Imobiliárias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9416" y="1556792"/>
            <a:ext cx="8229600" cy="427559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 </a:t>
            </a:r>
            <a:r>
              <a:rPr lang="pt-BR" sz="2000" dirty="0">
                <a:latin typeface="Arial Narrow" panose="020B0606020202030204" pitchFamily="34" charset="0"/>
              </a:rPr>
              <a:t>A </a:t>
            </a:r>
            <a:r>
              <a:rPr lang="pt-BR" sz="2000" dirty="0" smtClean="0">
                <a:latin typeface="Arial Narrow" panose="020B0606020202030204" pitchFamily="34" charset="0"/>
              </a:rPr>
              <a:t>DIMOB deve </a:t>
            </a:r>
            <a:r>
              <a:rPr lang="pt-BR" sz="2000" dirty="0">
                <a:latin typeface="Arial Narrow" panose="020B0606020202030204" pitchFamily="34" charset="0"/>
              </a:rPr>
              <a:t>ser apresentada pelas empresas que: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vende </a:t>
            </a:r>
            <a:r>
              <a:rPr lang="pt-BR" sz="2000" dirty="0">
                <a:latin typeface="Arial Narrow" panose="020B0606020202030204" pitchFamily="34" charset="0"/>
              </a:rPr>
              <a:t>imóveis construído, promovam loteamento ou incorporação </a:t>
            </a:r>
            <a:r>
              <a:rPr lang="pt-BR" sz="2000" dirty="0" smtClean="0">
                <a:latin typeface="Arial Narrow" panose="020B0606020202030204" pitchFamily="34" charset="0"/>
              </a:rPr>
              <a:t>imobiliária </a:t>
            </a:r>
            <a:endParaRPr lang="pt-BR" sz="2000" dirty="0"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realize </a:t>
            </a:r>
            <a:r>
              <a:rPr lang="pt-BR" sz="2000" dirty="0">
                <a:latin typeface="Arial Narrow" panose="020B0606020202030204" pitchFamily="34" charset="0"/>
              </a:rPr>
              <a:t>intermediação na compra e venda de imóveis, de aluguel de </a:t>
            </a:r>
            <a:r>
              <a:rPr lang="pt-BR" sz="2000" dirty="0" smtClean="0">
                <a:latin typeface="Arial Narrow" panose="020B0606020202030204" pitchFamily="34" charset="0"/>
              </a:rPr>
              <a:t>imóveis </a:t>
            </a:r>
            <a:r>
              <a:rPr lang="pt-BR" sz="2000" dirty="0">
                <a:latin typeface="Arial Narrow" panose="020B0606020202030204" pitchFamily="34" charset="0"/>
              </a:rPr>
              <a:t>e sublocação de imóveis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 Narrow" panose="020B0606020202030204" pitchFamily="34" charset="0"/>
              </a:rPr>
              <a:t>constituídas </a:t>
            </a:r>
            <a:r>
              <a:rPr lang="pt-BR" sz="2000" dirty="0">
                <a:latin typeface="Arial Narrow" panose="020B0606020202030204" pitchFamily="34" charset="0"/>
              </a:rPr>
              <a:t>para a construção, administração, locação ou venda do patrimônio próprio, de seus condôminos ou sócios.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Esta </a:t>
            </a:r>
            <a:r>
              <a:rPr lang="pt-BR" sz="2000" dirty="0">
                <a:latin typeface="Arial Narrow" panose="020B0606020202030204" pitchFamily="34" charset="0"/>
              </a:rPr>
              <a:t>é outra declaração que pode ser utilizada pela receita federal para fazer cruzamento com dados informados na declaração de ajuste anual, principalmente com a Declaração de Bens e Direitos e os rendimentos de aluguel. 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330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217" y="332656"/>
            <a:ext cx="8229600" cy="909638"/>
          </a:xfrm>
        </p:spPr>
        <p:txBody>
          <a:bodyPr/>
          <a:lstStyle/>
          <a:p>
            <a:r>
              <a:rPr lang="pt-BR" sz="2800" b="1" i="1" dirty="0" smtClean="0">
                <a:latin typeface="Arial Narrow" panose="020B0606020202030204" pitchFamily="34" charset="0"/>
              </a:rPr>
              <a:t>DOI </a:t>
            </a:r>
            <a:r>
              <a:rPr lang="pt-BR" sz="2800" b="1" i="1" dirty="0">
                <a:latin typeface="Arial Narrow" panose="020B0606020202030204" pitchFamily="34" charset="0"/>
              </a:rPr>
              <a:t>- Declaração de Operações Imobiliárias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dirty="0" smtClean="0">
                <a:latin typeface="Arial Narrow" panose="020B0606020202030204" pitchFamily="34" charset="0"/>
              </a:rPr>
              <a:t>A </a:t>
            </a:r>
            <a:r>
              <a:rPr lang="pt-BR" sz="2800" dirty="0">
                <a:latin typeface="Arial Narrow" panose="020B0606020202030204" pitchFamily="34" charset="0"/>
              </a:rPr>
              <a:t>DOI é uma declaração enviada à Receita Federal pelos cartório de registro de imóveis, toda vez que há uma transação de compra e venda de imóveis. </a:t>
            </a:r>
          </a:p>
          <a:p>
            <a:pPr marL="0" indent="0" algn="just">
              <a:buNone/>
            </a:pPr>
            <a:r>
              <a:rPr lang="pt-BR" sz="28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800" dirty="0" smtClean="0">
                <a:latin typeface="Arial Narrow" panose="020B0606020202030204" pitchFamily="34" charset="0"/>
              </a:rPr>
              <a:t>Esta </a:t>
            </a:r>
            <a:r>
              <a:rPr lang="pt-BR" sz="2800" dirty="0">
                <a:latin typeface="Arial Narrow" panose="020B0606020202030204" pitchFamily="34" charset="0"/>
              </a:rPr>
              <a:t>declaração poderá ser cruzada com as informações prestadas na sua Declaração de Bens e Direitos e no Demonstrativo de Ganhos de Capital. </a:t>
            </a:r>
          </a:p>
          <a:p>
            <a:pPr marL="0" indent="0" algn="just">
              <a:buNone/>
            </a:pPr>
            <a:r>
              <a:rPr lang="pt-BR" sz="2800" dirty="0"/>
              <a:t> 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032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09638"/>
          </a:xfrm>
        </p:spPr>
        <p:txBody>
          <a:bodyPr/>
          <a:lstStyle/>
          <a:p>
            <a:r>
              <a:rPr lang="pt-BR" sz="2800" b="1" i="1" dirty="0" smtClean="0">
                <a:latin typeface="Arial Narrow" panose="020B0606020202030204" pitchFamily="34" charset="0"/>
              </a:rPr>
              <a:t>DMED </a:t>
            </a:r>
            <a:r>
              <a:rPr lang="pt-BR" sz="2800" b="1" i="1" dirty="0">
                <a:latin typeface="Arial Narrow" panose="020B0606020202030204" pitchFamily="34" charset="0"/>
              </a:rPr>
              <a:t>- Declaração de Serviços Médicos e de </a:t>
            </a:r>
            <a:r>
              <a:rPr lang="pt-BR" sz="2800" b="1" i="1" dirty="0" smtClean="0">
                <a:latin typeface="Arial Narrow" panose="020B0606020202030204" pitchFamily="34" charset="0"/>
              </a:rPr>
              <a:t>Saúde </a:t>
            </a:r>
            <a:endParaRPr lang="pt-BR" sz="2800" b="1" i="1" dirty="0"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A </a:t>
            </a:r>
            <a:r>
              <a:rPr lang="pt-BR" sz="2000" dirty="0">
                <a:latin typeface="Arial Narrow" panose="020B0606020202030204" pitchFamily="34" charset="0"/>
              </a:rPr>
              <a:t>DMED passou a ser uma das principais declarações entregue a Receita Federal pelos hospitais, laboratórios, clinicas e operadoras de planos privados de assistência à saúde.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Esse </a:t>
            </a:r>
            <a:r>
              <a:rPr lang="pt-BR" sz="2000" dirty="0">
                <a:latin typeface="Arial Narrow" panose="020B0606020202030204" pitchFamily="34" charset="0"/>
              </a:rPr>
              <a:t>foi o meio encontrado pela Receita Federal de cruzar as despesas médicas informadas na Declaração de Ajuste Anual , evitando assim informações desencontradas e muita vezes incompatível com os rendimentos recebidos pelas pessoas físicas.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Esse </a:t>
            </a:r>
            <a:r>
              <a:rPr lang="pt-BR" sz="2000" dirty="0">
                <a:latin typeface="Arial Narrow" panose="020B0606020202030204" pitchFamily="34" charset="0"/>
              </a:rPr>
              <a:t>cruzamento é um dos principais motivos da declaração ficar retida </a:t>
            </a:r>
            <a:r>
              <a:rPr lang="pt-BR" sz="2000" dirty="0" smtClean="0">
                <a:latin typeface="Arial Narrow" panose="020B0606020202030204" pitchFamily="34" charset="0"/>
              </a:rPr>
              <a:t>na malha fina. </a:t>
            </a:r>
            <a:endParaRPr lang="pt-BR" sz="2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064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i="1" dirty="0" smtClean="0">
                <a:latin typeface="Arial Narrow" panose="020B0606020202030204" pitchFamily="34" charset="0"/>
              </a:rPr>
              <a:t>DPREV </a:t>
            </a:r>
            <a:r>
              <a:rPr lang="pt-BR" sz="2800" b="1" i="1" dirty="0">
                <a:latin typeface="Arial Narrow" panose="020B0606020202030204" pitchFamily="34" charset="0"/>
              </a:rPr>
              <a:t>- Declaração sobre a Opção de </a:t>
            </a:r>
            <a:r>
              <a:rPr lang="pt-BR" sz="2800" b="1" i="1" dirty="0" smtClean="0">
                <a:latin typeface="Arial Narrow" panose="020B0606020202030204" pitchFamily="34" charset="0"/>
              </a:rPr>
              <a:t>Tributação de </a:t>
            </a:r>
            <a:r>
              <a:rPr lang="pt-BR" sz="2800" b="1" i="1" dirty="0">
                <a:latin typeface="Arial Narrow" panose="020B0606020202030204" pitchFamily="34" charset="0"/>
              </a:rPr>
              <a:t>Planos Previdenciários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A </a:t>
            </a:r>
            <a:r>
              <a:rPr lang="pt-BR" sz="2000" dirty="0">
                <a:latin typeface="Arial Narrow" panose="020B0606020202030204" pitchFamily="34" charset="0"/>
              </a:rPr>
              <a:t>DPREV, entregue a Receita Federal pelas entidades de previdência complementar, pelas sociedades seguradoras ou por administradores do </a:t>
            </a:r>
            <a:r>
              <a:rPr lang="pt-BR" sz="2000" dirty="0" smtClean="0">
                <a:latin typeface="Arial Narrow" panose="020B0606020202030204" pitchFamily="34" charset="0"/>
              </a:rPr>
              <a:t>FAPI </a:t>
            </a:r>
            <a:r>
              <a:rPr lang="pt-BR" sz="2000" dirty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Essa </a:t>
            </a:r>
            <a:r>
              <a:rPr lang="pt-BR" sz="2000" dirty="0">
                <a:latin typeface="Arial Narrow" panose="020B0606020202030204" pitchFamily="34" charset="0"/>
              </a:rPr>
              <a:t>declaração passou a ser muito importante para a Receita Federal nos cruzamentos das informações das contribuições previdenciária complementar que da direito a dedução de 12% sobre os rendimentos </a:t>
            </a:r>
            <a:r>
              <a:rPr lang="pt-BR" sz="2000" dirty="0" smtClean="0">
                <a:latin typeface="Arial Narrow" panose="020B0606020202030204" pitchFamily="34" charset="0"/>
              </a:rPr>
              <a:t>tributáveis </a:t>
            </a:r>
            <a:r>
              <a:rPr lang="pt-BR" sz="2000" dirty="0">
                <a:latin typeface="Arial Narrow" panose="020B0606020202030204" pitchFamily="34" charset="0"/>
              </a:rPr>
              <a:t>informados na Declaração de Ajuste Anual </a:t>
            </a:r>
          </a:p>
          <a:p>
            <a:pPr marL="0" indent="0" algn="just">
              <a:buNone/>
            </a:pPr>
            <a:r>
              <a:rPr lang="pt-BR" sz="2000" dirty="0">
                <a:latin typeface="Arial Narrow" panose="020B060602020203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 Narrow" panose="020B0606020202030204" pitchFamily="34" charset="0"/>
              </a:rPr>
              <a:t>Nos </a:t>
            </a:r>
            <a:r>
              <a:rPr lang="pt-BR" sz="2000" dirty="0">
                <a:latin typeface="Arial Narrow" panose="020B0606020202030204" pitchFamily="34" charset="0"/>
              </a:rPr>
              <a:t>últimos dois anos foi motivo de muitas declarações ficarem retidas </a:t>
            </a:r>
            <a:r>
              <a:rPr lang="pt-BR" sz="2000" dirty="0" smtClean="0">
                <a:latin typeface="Arial Narrow" panose="020B0606020202030204" pitchFamily="34" charset="0"/>
              </a:rPr>
              <a:t>na malha fina. </a:t>
            </a: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</a:t>
            </a:r>
            <a:endParaRPr lang="pt-B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516" y="1363235"/>
            <a:ext cx="8712968" cy="4514037"/>
          </a:xfrm>
          <a:prstGeom prst="rect">
            <a:avLst/>
          </a:prstGeom>
        </p:spPr>
        <p:txBody>
          <a:bodyPr/>
          <a:lstStyle/>
          <a:p>
            <a:r>
              <a:rPr lang="pt-BR" sz="1400" dirty="0"/>
              <a:t/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7916" y="1515635"/>
            <a:ext cx="8712968" cy="4514037"/>
          </a:xfrm>
          <a:prstGeom prst="rect">
            <a:avLst/>
          </a:prstGeom>
        </p:spPr>
        <p:txBody>
          <a:bodyPr/>
          <a:lstStyle/>
          <a:p>
            <a:pPr algn="just"/>
            <a:endParaRPr lang="pt-BR" sz="2000" dirty="0"/>
          </a:p>
          <a:p>
            <a:r>
              <a:rPr lang="pt-BR" sz="1400" dirty="0"/>
              <a:t/>
            </a:r>
            <a:br>
              <a:rPr lang="pt-BR" sz="1400" dirty="0"/>
            </a:br>
            <a:endParaRPr lang="pt-BR" sz="1400" dirty="0"/>
          </a:p>
        </p:txBody>
      </p:sp>
      <p:pic>
        <p:nvPicPr>
          <p:cNvPr id="4" name="Imagem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4553191" cy="39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27112"/>
          </a:xfrm>
        </p:spPr>
        <p:txBody>
          <a:bodyPr>
            <a:normAutofit fontScale="90000"/>
          </a:bodyPr>
          <a:lstStyle/>
          <a:p>
            <a:r>
              <a:rPr lang="pt-BR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OBRIGATORIEDADE DE APRESENTAÇÃO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34706" y="1969632"/>
            <a:ext cx="8229600" cy="4275593"/>
          </a:xfrm>
        </p:spPr>
        <p:txBody>
          <a:bodyPr>
            <a:normAutofit fontScale="92500" lnSpcReduction="10000"/>
          </a:bodyPr>
          <a:lstStyle/>
          <a:p>
            <a:pPr marL="0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Arial Narrow" panose="020B0606020202030204" pitchFamily="34" charset="0"/>
              </a:rPr>
              <a:t>Critérios:</a:t>
            </a:r>
          </a:p>
          <a:p>
            <a:pPr marL="0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3200" b="1" dirty="0" smtClean="0">
              <a:latin typeface="Arial Narrow" panose="020B0606020202030204" pitchFamily="34" charset="0"/>
            </a:endParaRPr>
          </a:p>
          <a:p>
            <a:pPr lvl="2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Renda Tributável: </a:t>
            </a:r>
            <a:r>
              <a:rPr lang="pt-BR" sz="2400" dirty="0" smtClean="0">
                <a:latin typeface="Arial Narrow" panose="020B0606020202030204" pitchFamily="34" charset="0"/>
              </a:rPr>
              <a:t>superior a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R$ </a:t>
            </a:r>
            <a:r>
              <a:rPr lang="pt-B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26.816,55</a:t>
            </a:r>
            <a:r>
              <a:rPr lang="pt-BR" sz="2400" b="1" dirty="0" smtClean="0">
                <a:latin typeface="Arial Narrow" panose="020B0606020202030204" pitchFamily="34" charset="0"/>
              </a:rPr>
              <a:t>;</a:t>
            </a:r>
          </a:p>
          <a:p>
            <a:pPr lvl="2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 Narrow" panose="020B0606020202030204" pitchFamily="34" charset="0"/>
            </a:endParaRPr>
          </a:p>
          <a:p>
            <a:pPr lvl="2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Rendimentos Isentos: </a:t>
            </a:r>
            <a:r>
              <a:rPr lang="pt-BR" sz="2400" dirty="0" smtClean="0">
                <a:latin typeface="Arial Narrow" panose="020B0606020202030204" pitchFamily="34" charset="0"/>
              </a:rPr>
              <a:t>superior a </a:t>
            </a:r>
            <a:r>
              <a:rPr lang="pt-B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R$ 40.000,00</a:t>
            </a:r>
            <a:r>
              <a:rPr lang="pt-BR" sz="2400" b="1" dirty="0" smtClean="0">
                <a:latin typeface="Arial Narrow" panose="020B0606020202030204" pitchFamily="34" charset="0"/>
              </a:rPr>
              <a:t>;</a:t>
            </a:r>
          </a:p>
          <a:p>
            <a:pPr lvl="2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 Narrow" panose="020B0606020202030204" pitchFamily="34" charset="0"/>
            </a:endParaRPr>
          </a:p>
          <a:p>
            <a:pPr lvl="2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Ganho de Capital: </a:t>
            </a:r>
            <a:r>
              <a:rPr lang="pt-BR" sz="2400" dirty="0" smtClean="0">
                <a:latin typeface="Arial Narrow" panose="020B0606020202030204" pitchFamily="34" charset="0"/>
              </a:rPr>
              <a:t>ganho em qualquer mês sujeito à incidência de impostos, ou realizou operações em bolsas de valores e futuros</a:t>
            </a:r>
          </a:p>
          <a:p>
            <a:pPr lvl="2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 Narrow" panose="020B0606020202030204" pitchFamily="34" charset="0"/>
            </a:endParaRPr>
          </a:p>
          <a:p>
            <a:pPr lvl="2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Atividade Rural: </a:t>
            </a:r>
            <a:r>
              <a:rPr lang="pt-BR" sz="2400" dirty="0" smtClean="0">
                <a:latin typeface="Arial Narrow" panose="020B0606020202030204" pitchFamily="34" charset="0"/>
              </a:rPr>
              <a:t>Receita Bruta superior à </a:t>
            </a:r>
            <a:r>
              <a:rPr lang="pt-B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R$ 134.082,75 </a:t>
            </a:r>
            <a:r>
              <a:rPr lang="pt-BR" sz="2400" dirty="0" smtClean="0">
                <a:latin typeface="Arial Narrow" panose="020B0606020202030204" pitchFamily="34" charset="0"/>
              </a:rPr>
              <a:t>ou que pretenda compensar prejuízos de anos anteriores</a:t>
            </a:r>
          </a:p>
          <a:p>
            <a:pPr lvl="2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sz="2400" b="1" dirty="0" smtClean="0">
              <a:latin typeface="Arial Narrow" panose="020B0606020202030204" pitchFamily="34" charset="0"/>
            </a:endParaRPr>
          </a:p>
          <a:p>
            <a:pPr lvl="2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 Narrow" panose="020B0606020202030204" pitchFamily="34" charset="0"/>
              </a:rPr>
              <a:t>Bens e Direitos: </a:t>
            </a:r>
            <a:r>
              <a:rPr lang="pt-BR" sz="2400" dirty="0" smtClean="0">
                <a:latin typeface="Arial Narrow" panose="020B0606020202030204" pitchFamily="34" charset="0"/>
              </a:rPr>
              <a:t>Superior à </a:t>
            </a:r>
            <a:r>
              <a:rPr lang="pt-BR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R$ 300.000,00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187624" y="1333867"/>
            <a:ext cx="7149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Helvetica" panose="020B0604020202020204" pitchFamily="34" charset="0"/>
              </a:rPr>
              <a:t>Instrução Normativa RFB Nº 1545 DE 03/02/2015</a:t>
            </a:r>
            <a:endParaRPr lang="pt-BR" sz="2400" b="1" i="0" dirty="0">
              <a:solidFill>
                <a:srgbClr val="FF000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816350" cy="1039091"/>
          </a:xfrm>
        </p:spPr>
        <p:txBody>
          <a:bodyPr/>
          <a:lstStyle/>
          <a:p>
            <a:pPr eaLnBrk="1" hangingPunct="1"/>
            <a:r>
              <a:rPr lang="pt-BR" sz="4200" dirty="0" smtClean="0"/>
              <a:t>Agradecimento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4667" y="4653136"/>
            <a:ext cx="4320480" cy="194421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dirty="0" smtClean="0"/>
              <a:t>Obrigado !!!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4800" dirty="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32" y="1555229"/>
            <a:ext cx="3810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72598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09638"/>
          </a:xfrm>
        </p:spPr>
        <p:txBody>
          <a:bodyPr/>
          <a:lstStyle/>
          <a:p>
            <a:r>
              <a:rPr lang="pt-BR" sz="3600" dirty="0" smtClean="0"/>
              <a:t>COMPROVANTE DE RENDIMENTOS</a:t>
            </a:r>
            <a:endParaRPr lang="pt-BR" sz="3600" dirty="0"/>
          </a:p>
        </p:txBody>
      </p:sp>
      <p:pic>
        <p:nvPicPr>
          <p:cNvPr id="1030" name="Picture 6" descr="http://www.totvs.com/mktfiles/tdiportais/helponlineprotheus/portuguese/sigagpe_informe_de_rendimentos.zoom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44767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5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27112"/>
          </a:xfrm>
        </p:spPr>
        <p:txBody>
          <a:bodyPr>
            <a:normAutofit/>
          </a:bodyPr>
          <a:lstStyle/>
          <a:p>
            <a:r>
              <a:rPr lang="pt-BR" sz="36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APRESENTAÇÃO</a:t>
            </a:r>
            <a:r>
              <a:rPr lang="pt-BR" sz="40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FACULTATIVA</a:t>
            </a:r>
            <a:endParaRPr lang="pt-BR" sz="40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275593"/>
          </a:xfrm>
        </p:spPr>
        <p:txBody>
          <a:bodyPr>
            <a:normAutofit lnSpcReduction="10000"/>
          </a:bodyPr>
          <a:lstStyle/>
          <a:p>
            <a:pPr marL="0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 Narrow" panose="020B0606020202030204" pitchFamily="34" charset="0"/>
              </a:rPr>
              <a:t>Se não estiver enquadrado nas hipóteses de obrigatoriedade</a:t>
            </a:r>
          </a:p>
          <a:p>
            <a:pPr marL="0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dirty="0">
              <a:latin typeface="Arial Narrow" panose="020B060602020203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É Aconselhável:</a:t>
            </a:r>
          </a:p>
          <a:p>
            <a:pPr marL="0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dirty="0">
              <a:latin typeface="Arial Narrow" panose="020B0606020202030204" pitchFamily="34" charset="0"/>
            </a:endParaRPr>
          </a:p>
          <a:p>
            <a:pPr marL="0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dirty="0">
                <a:latin typeface="Arial Narrow" panose="020B0606020202030204" pitchFamily="34" charset="0"/>
              </a:rPr>
              <a:t>Se houve retenção na fonte (para recuperar os valores retidos à maior pela declaração de ajuste)</a:t>
            </a:r>
          </a:p>
          <a:p>
            <a:pPr marL="0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dirty="0">
              <a:latin typeface="Arial Narrow" panose="020B0606020202030204" pitchFamily="34" charset="0"/>
            </a:endParaRPr>
          </a:p>
          <a:p>
            <a:pPr marL="0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 Narrow" panose="020B0606020202030204" pitchFamily="34" charset="0"/>
              </a:rPr>
              <a:t>Se </a:t>
            </a:r>
            <a:r>
              <a:rPr lang="pt-BR" dirty="0">
                <a:latin typeface="Arial Narrow" panose="020B0606020202030204" pitchFamily="34" charset="0"/>
              </a:rPr>
              <a:t>houver necessidade de comprovação de Renda</a:t>
            </a:r>
          </a:p>
          <a:p>
            <a:pPr marL="0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dirty="0" smtClean="0">
              <a:latin typeface="Arial Narrow" panose="020B0606020202030204" pitchFamily="34" charset="0"/>
            </a:endParaRPr>
          </a:p>
          <a:p>
            <a:pPr marL="0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dirty="0">
              <a:latin typeface="Arial Narrow" panose="020B0606020202030204" pitchFamily="34" charset="0"/>
            </a:endParaRPr>
          </a:p>
          <a:p>
            <a:pPr marL="0" indent="-6096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pt-BR" dirty="0" smtClean="0">
              <a:latin typeface="Arial Narrow" panose="020B060602020203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5508</TotalTime>
  <Words>2543</Words>
  <Application>Microsoft Office PowerPoint</Application>
  <PresentationFormat>Apresentação na tela (4:3)</PresentationFormat>
  <Paragraphs>572</Paragraphs>
  <Slides>70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9" baseType="lpstr">
      <vt:lpstr>Arial</vt:lpstr>
      <vt:lpstr>Arial Narrow</vt:lpstr>
      <vt:lpstr>Calibri</vt:lpstr>
      <vt:lpstr>Helvetica</vt:lpstr>
      <vt:lpstr>Simplified Arabic</vt:lpstr>
      <vt:lpstr>Trebuchet MS</vt:lpstr>
      <vt:lpstr>Trebuchet MS Bold</vt:lpstr>
      <vt:lpstr>Wingdings</vt:lpstr>
      <vt:lpstr>Office Theme</vt:lpstr>
      <vt:lpstr> IRPF 2015:  Como evitar Erros e Penalidades</vt:lpstr>
      <vt:lpstr>Apresentação do PowerPoint</vt:lpstr>
      <vt:lpstr>Por que se preocupar???</vt:lpstr>
      <vt:lpstr>Qual o valor cobrado???</vt:lpstr>
      <vt:lpstr>Quantas declarações são feitas???</vt:lpstr>
      <vt:lpstr>Quantos profissionais na empresa fazem???</vt:lpstr>
      <vt:lpstr>OBRIGATORIEDADE DE APRESENTAÇÃO</vt:lpstr>
      <vt:lpstr>COMPROVANTE DE RENDIMENTOS</vt:lpstr>
      <vt:lpstr>APRESENTAÇÃO FACULTATIVA</vt:lpstr>
      <vt:lpstr>MODELOS DE DECLARAÇÃO</vt:lpstr>
      <vt:lpstr>MODELOS DE DECLARAÇÃO</vt:lpstr>
      <vt:lpstr>PRAZOS E PENALIDADES</vt:lpstr>
      <vt:lpstr>FORMAS DE ENTREGA</vt:lpstr>
      <vt:lpstr>Certificação Digital </vt:lpstr>
      <vt:lpstr>Declaração Pré-Preenchida</vt:lpstr>
      <vt:lpstr>Declaração via m-IRPF</vt:lpstr>
      <vt:lpstr>Declaração via m-IRPF /e-CAC - Vedações e Limitações </vt:lpstr>
      <vt:lpstr>Declaração via m-IRPF/e-CAC - Preenchimento</vt:lpstr>
      <vt:lpstr>DOCUMENTOS NECESSÁRIOS</vt:lpstr>
      <vt:lpstr>DOCUMENTOS NECESSÁRIOS</vt:lpstr>
      <vt:lpstr>PAGAMENTO DO IMPOSTO</vt:lpstr>
      <vt:lpstr>PAGAMENTO DO IMPOSTO</vt:lpstr>
      <vt:lpstr>RENDIMENTOS TRIBUTÁVEIS</vt:lpstr>
      <vt:lpstr>RENDIMENTOS TRIBUTÁVEIS</vt:lpstr>
      <vt:lpstr>RENDIMENTOS ISENTOS E NÃO TRIBUTÁVEIS</vt:lpstr>
      <vt:lpstr>RENDIMENTOS ISENTOS E NÃO TRIBUTÁVEIS</vt:lpstr>
      <vt:lpstr>RENDIMENTOS SUJEITOS À TRIBUTAÇÃO EXCLUSIVA E DEFINITIVA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DEDUÇÕES DA BASE DE CÁLCULO</vt:lpstr>
      <vt:lpstr>DEPENDENTES</vt:lpstr>
      <vt:lpstr>DEPENDENTES</vt:lpstr>
      <vt:lpstr>DOAÇÕES EFETUADAS</vt:lpstr>
      <vt:lpstr>VALORES DEDUTÍVEIS DO IMPOSTO DEVIDO</vt:lpstr>
      <vt:lpstr>VALORES DEDUTÍVEIS DO IMPOSTO DEVIDO</vt:lpstr>
      <vt:lpstr>VALORES DEDUTÍVEIS DO IMPOSTO DEVIDO</vt:lpstr>
      <vt:lpstr>VALORES DEDUTÍVEIS DO IMPOSTO DEVIDO</vt:lpstr>
      <vt:lpstr>BENS E DIREITOS</vt:lpstr>
      <vt:lpstr>BENS E DIREITOS</vt:lpstr>
      <vt:lpstr>DÍVIDAS E ÔNUS REAIS</vt:lpstr>
      <vt:lpstr>DÍVIDAS E ÔNUS REAIS</vt:lpstr>
      <vt:lpstr>CÁLCULO DO IMPOSTO DEVIDO</vt:lpstr>
      <vt:lpstr>DECLARAÇÃO EM CONJUNTO OU SEPARADO</vt:lpstr>
      <vt:lpstr>DECLARAÇÃO EM CONJUNTO OU SEPARADO</vt:lpstr>
      <vt:lpstr>RENDIMENTOS DE BENS COMUNS</vt:lpstr>
      <vt:lpstr>VARIAÇÃO PATRIMONIAL </vt:lpstr>
      <vt:lpstr>VARIAÇÃO PATRIMONIAL</vt:lpstr>
      <vt:lpstr>POSSÍVEIS CRUZAMENTOS REALIZADOS PELA RFB</vt:lpstr>
      <vt:lpstr>DIRF – Declaração do Imposto sobre a Renda Retido na Fonte</vt:lpstr>
      <vt:lpstr>DIMOF - Declaração de Informações sobre Movimentação Financeira </vt:lpstr>
      <vt:lpstr>DECRED  - Declaração de Operações com Cartão de Crédito</vt:lpstr>
      <vt:lpstr>DIMOB - Declaração de Informações sobre Atividades Imobiliárias </vt:lpstr>
      <vt:lpstr>DOI - Declaração de Operações Imobiliárias</vt:lpstr>
      <vt:lpstr>DMED - Declaração de Serviços Médicos e de Saúde </vt:lpstr>
      <vt:lpstr>DPREV - Declaração sobre a Opção de Tributação de Planos Previdenciários </vt:lpstr>
      <vt:lpstr>Reflexão</vt:lpstr>
      <vt:lpstr>Agradecimento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10104</dc:creator>
  <cp:lastModifiedBy>Danilo Lollio</cp:lastModifiedBy>
  <cp:revision>533</cp:revision>
  <cp:lastPrinted>2015-02-04T17:15:10Z</cp:lastPrinted>
  <dcterms:created xsi:type="dcterms:W3CDTF">2011-07-28T17:25:51Z</dcterms:created>
  <dcterms:modified xsi:type="dcterms:W3CDTF">2015-03-03T02:59:45Z</dcterms:modified>
</cp:coreProperties>
</file>