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3" r:id="rId3"/>
    <p:sldId id="265" r:id="rId4"/>
    <p:sldId id="257" r:id="rId5"/>
    <p:sldId id="268" r:id="rId6"/>
    <p:sldId id="271" r:id="rId7"/>
    <p:sldId id="329" r:id="rId8"/>
    <p:sldId id="272" r:id="rId9"/>
    <p:sldId id="352" r:id="rId10"/>
    <p:sldId id="274" r:id="rId11"/>
    <p:sldId id="324" r:id="rId12"/>
    <p:sldId id="279" r:id="rId13"/>
    <p:sldId id="280" r:id="rId14"/>
    <p:sldId id="281" r:id="rId15"/>
    <p:sldId id="290" r:id="rId16"/>
    <p:sldId id="293" r:id="rId17"/>
    <p:sldId id="297" r:id="rId18"/>
    <p:sldId id="299" r:id="rId19"/>
    <p:sldId id="354" r:id="rId20"/>
    <p:sldId id="301" r:id="rId21"/>
    <p:sldId id="341" r:id="rId22"/>
    <p:sldId id="313" r:id="rId23"/>
    <p:sldId id="303" r:id="rId24"/>
    <p:sldId id="311" r:id="rId25"/>
    <p:sldId id="323" r:id="rId2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F18438B-2204-4172-B601-FD7D6623B670}">
          <p14:sldIdLst>
            <p14:sldId id="256"/>
            <p14:sldId id="263"/>
            <p14:sldId id="265"/>
            <p14:sldId id="257"/>
            <p14:sldId id="268"/>
            <p14:sldId id="271"/>
            <p14:sldId id="329"/>
            <p14:sldId id="272"/>
            <p14:sldId id="352"/>
            <p14:sldId id="274"/>
            <p14:sldId id="324"/>
            <p14:sldId id="279"/>
            <p14:sldId id="280"/>
            <p14:sldId id="281"/>
            <p14:sldId id="290"/>
            <p14:sldId id="293"/>
            <p14:sldId id="297"/>
            <p14:sldId id="299"/>
            <p14:sldId id="354"/>
            <p14:sldId id="301"/>
            <p14:sldId id="341"/>
            <p14:sldId id="313"/>
            <p14:sldId id="303"/>
            <p14:sldId id="311"/>
            <p14:sldId id="3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09F758"/>
    <a:srgbClr val="9F2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4" autoAdjust="0"/>
    <p:restoredTop sz="96166" autoAdjust="0"/>
  </p:normalViewPr>
  <p:slideViewPr>
    <p:cSldViewPr snapToGrid="0">
      <p:cViewPr>
        <p:scale>
          <a:sx n="80" d="100"/>
          <a:sy n="80" d="100"/>
        </p:scale>
        <p:origin x="-444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2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7C076-88E6-44BA-9E61-0C89E1CF3012}" type="datetimeFigureOut">
              <a:rPr lang="pt-BR" smtClean="0"/>
              <a:pPr/>
              <a:t>02/03/2016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F004-ED3D-4AAA-8E0F-356DB78E34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95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48825D-FCD8-4BE3-A9C9-29D4D0A439D4}" type="datetimeFigureOut">
              <a:rPr lang="pt-BR"/>
              <a:pPr>
                <a:defRPr/>
              </a:pPr>
              <a:t>02/03/2016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191C19-08DB-4546-A728-7D0BBA5AF7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940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A2ECD5-A89A-4725-8406-A10FC8E329D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3FFAE-65DE-4940-A758-D45F3BB121C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76F3-0C89-49F2-ADEF-D260B7956762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DE77-2129-4A10-AD4D-19BD1B056419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FE14-800B-46C1-B1B7-AFF42A1515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5FCE-2381-4D2E-8151-6305BEA78F94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2F58-716C-4EA2-9EED-B552B1751B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77431-4FBF-44C9-8DF0-9695A1BF3C3A}" type="datetime1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1B1C-9FCF-4FB9-8BB5-A3E147E977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22AA-8105-4AEA-A845-A5D8EC945769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C05A-0AEC-4FF5-971D-EA7E94DD93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E15B-2020-41EE-B0DB-46616952C45F}" type="datetime1">
              <a:rPr lang="en-US" smtClean="0"/>
              <a:t>3/2/2016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E537-5D61-4543-9DFE-BC7C41200A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A4DB8-CCBC-4C60-B738-3D8174F457C7}" type="datetime1">
              <a:rPr lang="en-US" smtClean="0"/>
              <a:t>3/2/2016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969BC-8E09-42CE-8F08-4DD132ECEF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ED2A-BE31-41DE-A914-3ADCB58C6041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31E3-A2A6-463F-BD0F-97DD5761BB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1951-D691-4618-9B78-8C2F5D5172BC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926E-4668-4902-98C7-B0FEEE328A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0983-4902-462D-904E-76AC0B5FE169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E2B1-C62B-461A-AA65-21A4D85C8C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87AC-13CF-4FD5-801D-2CCCF2091F55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BB35-EE48-4DEA-9455-7E05A39081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86F5-8346-4403-94B0-8F82329761C0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A140-CC39-41EC-B794-678321D6BB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63FC-EF5D-4653-8084-F9AB7CCC6A9A}" type="datetime1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0AF8-37C5-4A18-91CF-31C15ABA78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FE82-27C3-4C38-BB53-8F9CA7E19F75}" type="datetime1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AB66-3585-4CB3-B38A-96A02A0F5B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01B2D-5924-4C2B-B5A4-860D4B5289F5}" type="datetime1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B865E-A1BF-4A4B-9A5A-3C756281B7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9715A-ADBF-44E0-AB19-A301A347170F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324C-21A9-4781-B2E3-A566AB37E1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502C-B1B6-4A2E-BE61-A733CEBA2CC2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DF83-A9CC-4F3A-BDFD-C62D104C4B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2A847-833D-4ADD-A4E9-AE1304D88963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9F15FA-8C33-45BF-8A67-AD2C474ED8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9" r:id="rId12"/>
    <p:sldLayoutId id="2147483685" r:id="rId13"/>
    <p:sldLayoutId id="2147483690" r:id="rId14"/>
    <p:sldLayoutId id="2147483691" r:id="rId15"/>
    <p:sldLayoutId id="2147483686" r:id="rId16"/>
    <p:sldLayoutId id="2147483687" r:id="rId1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10"/>
          <p:cNvGrpSpPr>
            <a:grpSpLocks/>
          </p:cNvGrpSpPr>
          <p:nvPr/>
        </p:nvGrpSpPr>
        <p:grpSpPr bwMode="auto">
          <a:xfrm>
            <a:off x="-661988" y="-879475"/>
            <a:ext cx="8239633" cy="10553700"/>
            <a:chOff x="-661557" y="-878922"/>
            <a:chExt cx="8239075" cy="10552452"/>
          </a:xfrm>
        </p:grpSpPr>
        <p:sp>
          <p:nvSpPr>
            <p:cNvPr id="8" name="CaixaDeTexto 7"/>
            <p:cNvSpPr txBox="1"/>
            <p:nvPr/>
          </p:nvSpPr>
          <p:spPr>
            <a:xfrm>
              <a:off x="3358807" y="2194560"/>
              <a:ext cx="4218711" cy="747897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IRPJ					CSLL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PIS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		</a:t>
              </a:r>
              <a:r>
                <a:rPr lang="pt-BR" sz="2400" b="1" dirty="0" err="1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Cofins</a:t>
              </a: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ICMS						INSS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ICMS-ST		TAX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 err="1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CPCs</a:t>
              </a: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	IFRS 	AUDIT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FGTS				IPI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ITBI		ITCD		IFRS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ISSQN		IPVA		IOF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AUDITORIA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358806" y="-878922"/>
              <a:ext cx="4218711" cy="378565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GTS				IPI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ITBI		ITCD		IFRS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ISSQN		IPVA		IOF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AUDITORIA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-661557" y="-189410"/>
              <a:ext cx="4218711" cy="747897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IRPJ					CSLL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	PIS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			</a:t>
              </a:r>
              <a:r>
                <a:rPr lang="pt-BR" sz="2400" b="1" dirty="0" err="1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Cofins</a:t>
              </a: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ICMS						INSS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	ICMS-ST		TAX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 err="1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CPCs</a:t>
              </a: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		IFRS 	AUDIT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FGTS				IPI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ITBI		ITCD		IFRS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ISSQN		IPVA		IOF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AUDITORIA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</p:txBody>
        </p:sp>
      </p:grpSp>
      <p:sp>
        <p:nvSpPr>
          <p:cNvPr id="6147" name="Título 1"/>
          <p:cNvSpPr>
            <a:spLocks noGrp="1"/>
          </p:cNvSpPr>
          <p:nvPr>
            <p:ph type="ctrTitle"/>
          </p:nvPr>
        </p:nvSpPr>
        <p:spPr>
          <a:xfrm>
            <a:off x="1113170" y="2192079"/>
            <a:ext cx="10442575" cy="1401726"/>
          </a:xfrm>
        </p:spPr>
        <p:txBody>
          <a:bodyPr/>
          <a:lstStyle/>
          <a:p>
            <a:pPr algn="ctr"/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AS NOVAS REGRAS DO ICMS EM               MINAS GERAIS</a:t>
            </a:r>
          </a:p>
        </p:txBody>
      </p:sp>
      <p:sp>
        <p:nvSpPr>
          <p:cNvPr id="5" name="Retângulo 4"/>
          <p:cNvSpPr/>
          <p:nvPr/>
        </p:nvSpPr>
        <p:spPr>
          <a:xfrm>
            <a:off x="903288" y="-190500"/>
            <a:ext cx="544512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98201" y="520578"/>
            <a:ext cx="10470668" cy="61266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Devolução ou retorno de mercadorias adquiridas por consumidor final Mineiro, não contribuinte do ICMS, em operações interestaduais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5245" y="3227638"/>
            <a:ext cx="37533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Fundamentação: Art. 95-A do RICMS/MG – Procedimentos a serem seguidos:</a:t>
            </a: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contribuinte remetente, estabelecido em outra unidade federada, seja inscrito no Cadastro de Contribuintes do ICMS ou cadastrado no Cadastro Simplificado de Contribuintes do ICMS - DIFAL, ambos deste Estado; </a:t>
            </a:r>
          </a:p>
          <a:p>
            <a:pPr marL="342900" indent="-342900"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seja emitida a NF-e relativa à entrada da mercadoria no estabelecimento.</a:t>
            </a:r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497398"/>
            <a:ext cx="6855312" cy="503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ave esquerda 1"/>
          <p:cNvSpPr/>
          <p:nvPr/>
        </p:nvSpPr>
        <p:spPr>
          <a:xfrm>
            <a:off x="7272670" y="3426347"/>
            <a:ext cx="241379" cy="2649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62167" y="282485"/>
            <a:ext cx="11134558" cy="61266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Devolução ou retorno de mercadorias adquiridas de Fornecedores Mineiros, por consumidor final, não contribuinte do ICMS, em operações interestaduais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848120" y="3344694"/>
            <a:ext cx="37533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Procedimento: § 4°, art. 11 do Decreto n° 46.930/2015</a:t>
            </a: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</a:rPr>
              <a:t>1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emitir a Nota Fiscal Eletrônica (NF-e) relativa à entrada da mercadoria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estabelecimento;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ao final do período de apuração, totalizar os valores a serem restituídos e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lançar a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 no campo 71 do quadro Outros Créditos/Débitos da DAPI.</a:t>
            </a:r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have esquerda 1"/>
          <p:cNvSpPr/>
          <p:nvPr/>
        </p:nvSpPr>
        <p:spPr>
          <a:xfrm>
            <a:off x="7272670" y="3604316"/>
            <a:ext cx="381387" cy="23629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5" y="992436"/>
            <a:ext cx="63341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 explicativo em seta para cima 12"/>
          <p:cNvSpPr/>
          <p:nvPr/>
        </p:nvSpPr>
        <p:spPr>
          <a:xfrm>
            <a:off x="1351128" y="5936776"/>
            <a:ext cx="10467833" cy="702860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parcela do DIFAL recolhida em favor da UF do destinatário, para ser recuperado deverá atender a legislação interna no que tange ao processo de restituição. </a:t>
            </a:r>
          </a:p>
        </p:txBody>
      </p:sp>
    </p:spTree>
    <p:extLst>
      <p:ext uri="{BB962C8B-B14F-4D97-AF65-F5344CB8AC3E}">
        <p14:creationId xmlns:p14="http://schemas.microsoft.com/office/powerpoint/2010/main" val="1466747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90245" y="610081"/>
            <a:ext cx="8966136" cy="45444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Declaração de Substituição Tributária, Diferencial de Alíquota e Antecipação -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DeSTDA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90245" y="1348215"/>
            <a:ext cx="54749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DeSTDA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deverá ser apresentada ao Estado de Minas Gerais pelas </a:t>
            </a:r>
            <a:r>
              <a:rPr lang="pt-B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microempresas e empresas de pequeno porte optantes pelo Simples Nacional que estiverem inscritas no Cadastro de Contribuintes de ICMS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“inclusive” o substituto tributário estabelecido em outra unidade da Federação, ou que estiverem cadastradas no Cadastro Simplificado de Contribuintes do ICMS –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DIFAL</a:t>
            </a:r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45" y="3427957"/>
            <a:ext cx="5332425" cy="269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 rot="16200000">
            <a:off x="-734808" y="4792866"/>
            <a:ext cx="2632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://www.sedif.pe.gov.br/</a:t>
            </a:r>
            <a:endParaRPr lang="pt-BR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44078" y="3435821"/>
            <a:ext cx="5076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DESTDA: PRORROGAÇÃO E PUBLICADA NO DIÁRIO OFICIAL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Conselho Nacional de Política Fazendária (Confaz), por meio ao Ajuste SINIEF n° 3, 18/02/2016, aprovou uma prorrogação do Prazo de Entrega da Declaração Eletrônica de Substituição Tributária, Antecipação e Diferencial de alíquota (</a:t>
            </a:r>
            <a:r>
              <a:rPr lang="pt-B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DeSTDA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relativa aos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Fatos Geradores de janeiro e fevereiro de 2016, para 20 de abril de 2016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567055" y="1366121"/>
            <a:ext cx="5034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DeSTDA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deverá ser enviada até o dia 20 (vinte) do mês subsequente ao encerramento do período de apuração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ou, quando este dia recair aos sábados, domingos e feriados, o prazo será estendido até o próximo dia útil imediatamente seguinte.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90245" y="610080"/>
            <a:ext cx="9331928" cy="4135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Guia Nacional de Informação e Apuração do ICMS por Substituição Tributária - GIA/ST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4531" y="1365518"/>
            <a:ext cx="643941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B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contribuintes que não estão obrigados a enviar a </a:t>
            </a:r>
            <a:r>
              <a:rPr lang="pt-BR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DeSTDA</a:t>
            </a:r>
            <a:r>
              <a:rPr lang="pt-B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que estiverem inscritos no Cadastro de Contribuintes do ICMS como substitutos tributários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deverão transmitir a GIA/ST até o dia 10 (dez) do mês subsequente ao período de apuração, contendo as informações relativas à apuração do imposto correspondente à diferença entre a alíquota interna e a alíquota interestadual, nos termos do disposto no § 3º do art. 152 da Parte 1 do Anexo V do RICMS/2002.</a:t>
            </a: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Observação: Esta obrigatoriedade, acoberta os prestadores interestaduais de serviço de transporte de pessoas e valores destinado a MG e tomado por “consumidor final não contribuinte do imposto”.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41" y="3175786"/>
            <a:ext cx="4298242" cy="297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50886" y="362228"/>
            <a:ext cx="9594851" cy="36216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Decreto  n° 46.927/2015 – Instituição do Adicional de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2% para o Fundo de Combate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 Pobreza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17143" y="948917"/>
            <a:ext cx="43911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Decreto dispõe que, a alíquota do ICMS prevista no inciso I do art. 42 do Regulamento do ICMS/MG, será adicionada de dois pontos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percentuais, até </a:t>
            </a:r>
            <a:r>
              <a:rPr lang="pt-BR" sz="1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 de dezembro de 2019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para mercadorias consideradas supérfluas, com fundamentos no § 1º do art. 82 do Ato das Disposições Constitucionais Transitórias da Constituição da República –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ADCT,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 operações:</a:t>
            </a: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arenR"/>
            </a:pPr>
            <a:r>
              <a:rPr lang="pt-BR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tenha como </a:t>
            </a:r>
            <a:r>
              <a:rPr lang="pt-BR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destinatário consumidor </a:t>
            </a:r>
            <a:r>
              <a:rPr lang="pt-BR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</a:t>
            </a:r>
          </a:p>
          <a:p>
            <a:pPr marL="342900" indent="-342900" algn="just">
              <a:buAutoNum type="alphaLcParenR"/>
            </a:pPr>
            <a:r>
              <a:rPr lang="pt-BR" sz="1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interestadual que destine mercadoria ou bem a consumidor final não contribuinte do imposto, localizado neste Estado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relativamente à parcela do imposto correspondente à diferença entre a alíquota interna estabelecida para a mercadoria em Minas Gerais e a alíquota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interestadual</a:t>
            </a:r>
          </a:p>
          <a:p>
            <a:pPr marL="342900" indent="-342900" algn="just">
              <a:buAutoNum type="alphaLcParenR"/>
            </a:pP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recolhimento do ICMS devido por </a:t>
            </a:r>
            <a:r>
              <a:rPr lang="pt-BR" sz="1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substituição tributária em MG, inclusive nos casos em que o estabelecimento do responsável esteja situado em outra unidade da </a:t>
            </a:r>
            <a:r>
              <a:rPr lang="pt-BR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Federação</a:t>
            </a:r>
            <a:endParaRPr lang="pt-BR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00725" y="910919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cervejas sem álcool e bebidas alcoólicas, exceto aguardente de cana ou de melaço;</a:t>
            </a:r>
          </a:p>
          <a:p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cigarros, exceto os embalados em maço, e produtos de tabacaria;</a:t>
            </a:r>
          </a:p>
          <a:p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armas classificadas nas posições 93.02, 93.03, 93.04 e 93.07 da NBM/SH;</a:t>
            </a:r>
          </a:p>
          <a:p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refrigerantes, bebidas isotônicas e bebidas energéticas;</a:t>
            </a:r>
          </a:p>
          <a:p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rações tipo pet;</a:t>
            </a:r>
          </a:p>
          <a:p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perfumes, águas-de-colônia, cosméticos e produtos de toucador, assim consideradas todas as mercadorias descritas nas posições 33.03, 33.04, 33.05, 33.06 e 33.07 da NBM/SH, exceto xampus, preparados antissolares e sabões de toucador de uso pessoal;</a:t>
            </a:r>
          </a:p>
          <a:p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alimentos para atletas, assim considerados os constantes dos incisos III a VIII do art. 4º da Resolução da Diretoria Colegiada - RDC - nº 18, de 27 de abril de 2010, da Agência Nacional de Vigilância Sanitária - ANVISA;</a:t>
            </a:r>
          </a:p>
          <a:p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h)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telefones celulares e smartphones;</a:t>
            </a:r>
          </a:p>
          <a:p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câmeras fotográficas ou de filmagem e suas partes ou acessórios;</a:t>
            </a:r>
          </a:p>
          <a:p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j)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varas de pesca, anzóis e outros artigos para a pesca à linha, bem como as iscas e chamarizes (exceto os das posições 92.08 e 97.05), classificados na posição 95.07 da NBM/SH;</a:t>
            </a:r>
          </a:p>
          <a:p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k)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de som ou de vídeo para uso automotivo, inclusive alto-falantes, amplificadores e transformadores</a:t>
            </a:r>
            <a:endParaRPr lang="pt-BR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79612" y="588816"/>
            <a:ext cx="6483089" cy="420587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Decreto  n° 46.859/15 – Majoração Alíquota Interna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9469" y="1679416"/>
            <a:ext cx="66432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partir de 1º de janeiro de 2016, os produtos compreendidos nas alíneas:  “b.3”, “b.5”, “b.6”, “b.7”, “b.9”, “b.10”, “b.12”, “b.16”, “b.17”, “b.18”, “b.19”, “b.20”, “b.21”, “b.22”, “b.23”, “b.24”, “b.27”, “b.29”, “b.30”, “b.31”, “b.32”, “b.33”, “b.34”, “b.35”, “b.36”, “b.37”, “b.38”, “b.39”, “b.40”, “b.41”, “b.42”, “b.43”, “b.44”, “b.46”, “b.47”, “b.51”, “b.52”, “b.53”, “b.54”, “b.55”, “b.56”, “b.57”, “b.58”, “b.59” e “d.2” do inciso I e o § 27, do art. 42 do Regulamento do ICMS, terão suas alíquotas internas de 12% majoradas.</a:t>
            </a:r>
          </a:p>
          <a:p>
            <a:pPr algn="just"/>
            <a:endParaRPr lang="pt-B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45012" y="4447884"/>
            <a:ext cx="6391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mercadorias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estavam na substituição tributária em 31/dezembro/2015, e mantiveram em 01°/janeiro/2016, e que tiveram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suas alíquotas internas majoradas, em razão do Decreto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n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° 46.859/15, é necessário inventariar os Estoques em 31/12/2015, e proceder com o recolhimento da diferença do ST, nos moldes da Resolução n° 4.855, 29/12/2015.</a:t>
            </a:r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30101" y="536364"/>
            <a:ext cx="6257458" cy="43246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Resolução 4.855, de 29/12/2015 –  Tratamento do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ST-Estoque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0101" y="1256467"/>
            <a:ext cx="50056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APLICAÇÃO DA RESOLUÇÃO</a:t>
            </a:r>
            <a:endParaRPr lang="pt-BR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arenR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inclusão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 da exclusão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regime de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Substituição Tributária;</a:t>
            </a: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aumento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 redução da carga tributária após a retenção, apuração ou pagamento do imposto devido a título de substituição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tributária </a:t>
            </a:r>
            <a:r>
              <a:rPr lang="pt-B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(Ex. 2% FEM e Majoração da alíquota interna de 12% para 18%);</a:t>
            </a: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c) concessão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 de cassação, revogação, não renovação ou qualquer outra circunstância que interrompa a vigência de regime especial de tributação de atribuição da responsabilidade, na condição de substituto tributário, pela retenção e recolhimento do ICMS devido pelas saídas subsequentes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218712" y="1033620"/>
            <a:ext cx="557348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PRAZO DE RECOLHIMENTO E CUMPRIMENTO DAS OBRIGAÇÕES ACESSÓRIAS</a:t>
            </a: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ST-Estoques devido </a:t>
            </a:r>
            <a:r>
              <a:rPr lang="pt-BR" sz="1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deverá ser recolhido, até a data estabelecida para o pagamento do imposto devido pelas operações próprias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promovidas no </a:t>
            </a:r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segundo mês subsequente ao: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arenR"/>
            </a:pP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início da vigência do novo regime de tributação</a:t>
            </a:r>
          </a:p>
          <a:p>
            <a:pPr marL="342900" indent="-342900" algn="just">
              <a:buAutoNum type="alphaLcParenR"/>
            </a:pP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aumento de carga tributária; ou</a:t>
            </a:r>
          </a:p>
          <a:p>
            <a:pPr marL="342900" indent="-342900" algn="just">
              <a:buAutoNum type="alphaLcParenR" startAt="3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 posterior ao término da vigência do regime especial de tributação de atribuição da responsabilidade, na condição de substituto tributário, pela retenção e recolhimento do ICMS devido pelas saídas subsequentes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 Particularidade para as Microempresa </a:t>
            </a:r>
            <a:r>
              <a:rPr lang="pt-B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a </a:t>
            </a:r>
            <a:r>
              <a:rPr lang="pt-B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Empresa </a:t>
            </a:r>
            <a:r>
              <a:rPr lang="pt-B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Pequeno Porte</a:t>
            </a:r>
          </a:p>
          <a:p>
            <a:pPr marL="342900" indent="-342900" algn="just">
              <a:buAutoNum type="alphaLcParenR" startAt="3"/>
            </a:pP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FORMAS DE RECOLHIMENTO</a:t>
            </a:r>
          </a:p>
          <a:p>
            <a:pPr marL="342900" indent="-342900">
              <a:buAutoNum type="alphaLcParenR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Integral </a:t>
            </a:r>
            <a:r>
              <a:rPr lang="pt-B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(Única hipótese para o 2% de FEM)</a:t>
            </a:r>
          </a:p>
          <a:p>
            <a:pPr marL="342900" indent="-342900">
              <a:buAutoNum type="alphaLcParenR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(três) parcelas mensais, iguais e sucessivas, sem acréscimo; </a:t>
            </a: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c)  até 18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(dezoito) parcelas mensais e sucessivas,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corrigidas pelo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(IGP-DI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da FGV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84756" y="556918"/>
            <a:ext cx="7530741" cy="41685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Resolução 4.855, de 29/12/2015 –  Obrigações Acessórias  -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ST-Estoque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736406" y="5967887"/>
            <a:ext cx="5609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http://www.fazenda.mg.gov.br/empresas/apuracao_estoque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56" y="1257620"/>
            <a:ext cx="8694514" cy="471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15" y="3600182"/>
            <a:ext cx="5034910" cy="23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baixo 1"/>
          <p:cNvSpPr/>
          <p:nvPr/>
        </p:nvSpPr>
        <p:spPr>
          <a:xfrm>
            <a:off x="10165278" y="5189517"/>
            <a:ext cx="308758" cy="42751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432514" y="5033941"/>
            <a:ext cx="1293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ANEXO V</a:t>
            </a:r>
            <a:endParaRPr lang="pt-B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2517569" y="4655127"/>
            <a:ext cx="368135" cy="53439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05184" y="556918"/>
            <a:ext cx="6640645" cy="39310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Resolução 4.855, de 29/12/2015 –  Restituição ICMS /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ST-Estoque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365174" y="1196159"/>
            <a:ext cx="481022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contribuintes optantes pelo regime do Simples Nacional</a:t>
            </a:r>
            <a:r>
              <a:rPr lang="pt-BR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terão direito apenas à restituição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imposto devido a título de substituição tributária correspondente à parcela do </a:t>
            </a:r>
            <a:r>
              <a:rPr lang="pt-BR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fato gerador presumido que não se realizou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0788" y="2550376"/>
            <a:ext cx="4810229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1990" y="3618145"/>
            <a:ext cx="481023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de cantos arredondados 11"/>
          <p:cNvSpPr/>
          <p:nvPr/>
        </p:nvSpPr>
        <p:spPr>
          <a:xfrm>
            <a:off x="6412673" y="5174628"/>
            <a:ext cx="4899547" cy="9826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Situação absurda! Não prevê a saída de mercadorias do regime da ST – Possibilidade de discussão judicial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50888" y="1196159"/>
            <a:ext cx="53589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o</a:t>
            </a:r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contribuintes que adotam o regime normal de apuração do </a:t>
            </a:r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ICMS,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imposto será restituído, segundo os critérios e formalizações descritas nos </a:t>
            </a:r>
            <a:r>
              <a:rPr lang="pt-B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arts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26 e 27 da referida Resolução</a:t>
            </a:r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mediante </a:t>
            </a:r>
            <a:r>
              <a:rPr lang="pt-BR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creditamento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 escrita fiscal do contribuinte, na hipótese de exclusão de mercadoria do regime de substituição tributária;</a:t>
            </a: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na forma prevista no Anexo XV do RICMS, na hipótese de redução de carga tributária após a retenção, apuração ou pagamento do imposto devido a título de substituição tributária;</a:t>
            </a: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Sendo formulado o pedido de restituição e não havendo deliberação da SEFAZ no prazo de 90 (noventa) dias, contados da data de seu protocolo, o contribuinte poderá se restituir do valor objeto do pedido, escriturando o crédito e sua conta gráfica. Entretanto, cabe ressaltar que, o documento fiscal emitido para fins de restituição do imposto não implica em reconhecimento da legitimidade dos créditos nem homologam os lançamentos efetuados pelo contribuinte.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718336" y="259633"/>
            <a:ext cx="588311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Fazer uma regra de três simples, contendo o valor da receita bruta mensal e o imposto dela decorrente, bem como o valor a ser restituído, da seguinte forma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Selecionar a opção “Isenção” contida no campo ICMS do quadro “Exigibilidade suspensa, Imunidade, Isenção/Redução, Lançamento de Ofício” da atividade “Revenda de Mercadorias Exceto para o Exterior” do Programa Gerador do Documento de Arrecadação do Simples Nacional (PGDAS);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Preencher o campo destinado a informar a parcela de receita do ICMS com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isenção com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valor resultante da regra de três citada acima.</a:t>
            </a: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Todavia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o valor total a ser restituído for superior ao montante de ICMS devido no mês, o valor excedente será utilizado nos meses subsequentes, observado o procedimento acima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0044" y="1005491"/>
            <a:ext cx="3570969" cy="11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059" y="4264568"/>
            <a:ext cx="4699229" cy="110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99245" y="1005491"/>
            <a:ext cx="49496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OT 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DOLT/SUTRI N° </a:t>
            </a:r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001/2016 </a:t>
            </a:r>
            <a:endParaRPr lang="pt-B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17 - Como o contribuinte, optante pelo Simples Nacional, poderá se restituir do ICMS relativo às mercadorias excluídas do regime da substituição tributária?</a:t>
            </a:r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R: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contribuintes optantes pelo regime do Simples Nacional terão direito à restituição do imposto devido a título de substituição tributária correspondente à parcela do fato gerador presumido que não se realizou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Após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observados os procedimentos constantes no art. 27 da Resolução nº 4.855/2015, a restituição do ICMS/ST será realizada nos termos do § 1º do art. 24 desta resolução.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Considerando-se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hipoteticamente, uma receita bruta de R$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15.000,00, auferida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um determinado mês, o valor de ICMS a recolher seria de R$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187,50.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Entretanto, este contribuinte, em virtude do inventário do estoque realizado no dia 31/12/2015, verificou que havia direito à restituição no valor de R$ 62,50 (sessenta e dois reais e cinquenta centavos), que foi ratificada pelo fisco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99246" y="259632"/>
            <a:ext cx="5044650" cy="60545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Restituição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ICMS /ST-Estoque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                                         SIMPLES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NACIONAL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54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-661988" y="-879475"/>
            <a:ext cx="12752388" cy="10553700"/>
            <a:chOff x="-661557" y="-878922"/>
            <a:chExt cx="12751524" cy="10552452"/>
          </a:xfrm>
        </p:grpSpPr>
        <p:sp>
          <p:nvSpPr>
            <p:cNvPr id="7" name="CaixaDeTexto 6"/>
            <p:cNvSpPr txBox="1"/>
            <p:nvPr/>
          </p:nvSpPr>
          <p:spPr>
            <a:xfrm>
              <a:off x="7871256" y="0"/>
              <a:ext cx="4218711" cy="747897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IRPJ					CSLL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PIS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		</a:t>
              </a:r>
              <a:r>
                <a:rPr lang="pt-BR" sz="2400" b="1" dirty="0" err="1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Cofins</a:t>
              </a: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ICMS						INSS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ICMS-ST		TAX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 err="1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CPCs</a:t>
              </a: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	IFRS 	AUDIT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FGTS				IPI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ITBI		ITCD		IFRS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ISSQN		IPVA		IOF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AUDITORIA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358807" y="2194560"/>
              <a:ext cx="4218711" cy="747897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IRPJ					CSLL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PIS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		</a:t>
              </a:r>
              <a:r>
                <a:rPr lang="pt-BR" sz="2400" b="1" dirty="0" err="1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Cofins</a:t>
              </a: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ICMS						INSS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ICMS-ST		TAX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 err="1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CPCs</a:t>
              </a: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	IFRS 	AUDIT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FGTS				IPI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ITBI		ITCD		IFRS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ISSQN		IPVA		IOF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AUDITORIA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358806" y="-878922"/>
              <a:ext cx="4218711" cy="378565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GTS				IPI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ITBI		ITCD		IFRS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ISSQN		IPVA		IOF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AUDITORIA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-661557" y="-189410"/>
              <a:ext cx="4218711" cy="747897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IRPJ					CSLL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	PIS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			</a:t>
              </a:r>
              <a:r>
                <a:rPr lang="pt-BR" sz="2400" b="1" dirty="0" err="1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Cofins</a:t>
              </a: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ICMS						INSS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	ICMS-ST		TAX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 err="1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CPCs</a:t>
              </a: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		IFRS 	AUDIT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FGTS				IPI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ITBI		ITCD		IFRS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ISSQN		IPVA		IOF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AUDITORIA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</p:txBody>
        </p:sp>
      </p:grpSp>
      <p:sp>
        <p:nvSpPr>
          <p:cNvPr id="6147" name="Título 1"/>
          <p:cNvSpPr>
            <a:spLocks noGrp="1"/>
          </p:cNvSpPr>
          <p:nvPr>
            <p:ph type="ctrTitle"/>
          </p:nvPr>
        </p:nvSpPr>
        <p:spPr>
          <a:xfrm>
            <a:off x="1637414" y="1818167"/>
            <a:ext cx="9165266" cy="3692267"/>
          </a:xfrm>
        </p:spPr>
        <p:txBody>
          <a:bodyPr/>
          <a:lstStyle/>
          <a:p>
            <a:pPr algn="just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CHRISTIANE FERRAZ DUTRA ROCHA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 Consultora Tributária (Diretos e Indiretos), Auditora Independente registrada no CFC 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Ibracon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Pós Graduada em Contabilidade Fiscal e Direito Tributário, Graduada em Ciências Contábeis e Direito, Instrutora de Cursos de Capacitação profissional pela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Valloriza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Universidade FUMEC e pelo CRC/MG.</a:t>
            </a:r>
            <a:endParaRPr lang="pt-BR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3288" y="-190500"/>
            <a:ext cx="544512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05185" y="556918"/>
            <a:ext cx="4309075" cy="43191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Convênio ICMS  n° 92, 20/08/2015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98203" y="1167785"/>
            <a:ext cx="10760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convênio tem por objetivo estabelecer a </a:t>
            </a:r>
            <a:r>
              <a:rPr lang="pt-BR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sistemática de uniformização e identificação das mercadorias e bens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passíveis de sujeição aos regimes de substituição tributária e de antecipação de recolhimento do ICMS com o encerramento de tributação, relativos às operações subsequentes. Salvo algumas exceções que serão pontualmente tratadas, este Convênio entra em vigor em 1° de janeiro de 2016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fim de,  uniformização as mercadorias foram agrupadas por segmentos em razão de características assemelhadas seja de conteúdo ou destinação, formando 28 segmentos, apresentados no Anexo I, deste Convênio.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1" y="3362792"/>
            <a:ext cx="899953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05184" y="556918"/>
            <a:ext cx="8097516" cy="43191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Decretos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n°s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46.931/2015 – Alteração do RICMS/MG –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Vigência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da ST em MG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5184" y="1091784"/>
            <a:ext cx="531060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partir do 1º dia do segundo mês subsequente ao da publicação </a:t>
            </a:r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1º </a:t>
            </a:r>
            <a:r>
              <a:rPr lang="pt-BR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fevereiro</a:t>
            </a:r>
            <a:endParaRPr lang="pt-BR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arenR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relativamente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às </a:t>
            </a:r>
            <a:r>
              <a:rPr lang="pt-BR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inclusões das seguintes unidades federadas na Parte 2 do Anexo XV do </a:t>
            </a:r>
            <a:r>
              <a:rPr lang="pt-BR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RICMS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Estado de Alagoas (Protocolo ICMS 52/15), da Bahia (Protocolo ICMS 52/15) e do Maranhão (Protocolo ICMS 70/13), no âmbito de aplicação da substituição tributária 2.1 do capítulo 2;</a:t>
            </a:r>
          </a:p>
          <a:p>
            <a:pPr indent="35560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Distrito Federal (Protocolos ICMS 30/13) e do Estado do Rio de Janeiro (Protocolo ICMS 148/13), nos âmbitos de aplicação da substituição tributária 3.2 do capítulo 3 e 17.1 do capítulo 17;</a:t>
            </a:r>
          </a:p>
          <a:p>
            <a:pPr indent="35560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Distrito Federal (Protocolo ICMS 32/13) nos âmbitos de aplicação da substituição tributária 11.1 do capítulo 11 e 15.2 do capítulo 15;</a:t>
            </a:r>
          </a:p>
          <a:p>
            <a:pPr indent="35560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Distrito Federal (Protocolo ICMS 31/13), do Espírito Santo (Protocolo ICMS 78/15), do Mato Grosso (Protocolo ICMS 167/13) e do Rio de Janeiro (Protocolo ICMS 67/13), no âmbito de aplicação da substituição tributária 20.1 do capítulo 20;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431739" y="1079163"/>
            <a:ext cx="54649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relativamente à </a:t>
            </a:r>
            <a:r>
              <a:rPr lang="pt-BR" sz="1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inclusão das mercadorias constantes dos seguintes itens dos respectivos capítulos da Parte 2 do Anexo XV no regime de substituição tributária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com âmbito de </a:t>
            </a:r>
            <a:r>
              <a:rPr lang="pt-BR" sz="1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aplicação interno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19.0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58.0, 61.0, 62.0 e 128.0 ao capítulo 1; </a:t>
            </a:r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25.0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29.0, 30.1 e 69.0 ao capítulo 10; </a:t>
            </a:r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7.0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7.1 ao capítulo 13; </a:t>
            </a:r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3.0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ao capítulo 14; </a:t>
            </a:r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2.0 ao capítulo 15; </a:t>
            </a:r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6.0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ao capítulo 16; </a:t>
            </a:r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17.0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18.1, 19.2, 27.1 a 28.1, 67.1, 75.0, 85.0, 86.0, 96.0 e 96.1 ao capítulo 17; </a:t>
            </a:r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40.0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ao capítulo 20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096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60.0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73.0 e 109.0 ao capítulo 21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a partir de </a:t>
            </a:r>
            <a:r>
              <a:rPr lang="pt-BR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1° de janeiro de 2016</a:t>
            </a:r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relativamente aos demais.</a:t>
            </a:r>
          </a:p>
          <a:p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partir de </a:t>
            </a:r>
            <a:r>
              <a:rPr lang="pt-BR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° de abril 2016</a:t>
            </a:r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Obrigatoriedade de escrituração do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CEST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05185" y="556918"/>
            <a:ext cx="6616342" cy="43191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Convênio ICMS  n° 92, 20/08/2015 –  Aplicação da ST em MG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36427" y="1201226"/>
            <a:ext cx="8371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Importante observar  em Minas Gerais, o “Âmbito de Aplicação” da ST</a:t>
            </a:r>
            <a:endParaRPr lang="pt-B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5198" y="1552908"/>
            <a:ext cx="692308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8059" y="5144829"/>
            <a:ext cx="6838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ta para a esquerda 11"/>
          <p:cNvSpPr/>
          <p:nvPr/>
        </p:nvSpPr>
        <p:spPr>
          <a:xfrm>
            <a:off x="8718697" y="5146158"/>
            <a:ext cx="552893" cy="36150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13" name="Seta para a esquerda 12"/>
          <p:cNvSpPr/>
          <p:nvPr/>
        </p:nvSpPr>
        <p:spPr>
          <a:xfrm rot="10800000">
            <a:off x="3703673" y="3140148"/>
            <a:ext cx="552893" cy="36150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 smtClean="0">
              <a:solidFill>
                <a:srgbClr val="FF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08074" y="641978"/>
            <a:ext cx="7474687" cy="43191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Convênio ICMS  n° 92, 20/08/2015 –  Novidade!  Instituição do CEST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51365" y="1243482"/>
            <a:ext cx="574443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Instituição do </a:t>
            </a:r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Código Especificador da Substituição Tributária - CEST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 identifica a mercadoria passível de sujeição aos regimes de substituição tributária e de antecipação do recolhimento do imposto, relativos às operações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subsequentes.</a:t>
            </a:r>
            <a:r>
              <a:rPr lang="pt-BR" sz="1600" dirty="0" smtClean="0"/>
              <a:t>.</a:t>
            </a:r>
            <a:endParaRPr lang="pt-BR" sz="1600" dirty="0" smtClean="0"/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4455042" y="4805916"/>
            <a:ext cx="435935" cy="43593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450" y="2998253"/>
            <a:ext cx="5628354" cy="319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ta para a direita 12"/>
          <p:cNvSpPr/>
          <p:nvPr/>
        </p:nvSpPr>
        <p:spPr>
          <a:xfrm>
            <a:off x="1013960" y="4758069"/>
            <a:ext cx="404037" cy="26581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922946" y="1243482"/>
            <a:ext cx="49737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O Código CEST, 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será exigido nas notas fiscais a partir de 1° de </a:t>
            </a:r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abril/2016,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para tanto, foi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publicada a Nota Técnica 2015/003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“ICMS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em Operações Interestaduais de Vendas a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Consumidor Final”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- Versão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1.60, de 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Dezembro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2015 – ANEXO IV, que dentre diversas abordagens, alterou o leiaute da </a:t>
            </a:r>
            <a:r>
              <a:rPr lang="pt-BR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Nfe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, a fim de, introduzir o Campo CEST.</a:t>
            </a:r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20" y="3627883"/>
            <a:ext cx="4988556" cy="22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05185" y="556918"/>
            <a:ext cx="6331885" cy="43191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atin typeface="Times New Roman" panose="02020603050405020304" pitchFamily="18" charset="0"/>
                <a:cs typeface="Times New Roman" pitchFamily="18" charset="0"/>
              </a:rPr>
              <a:t>Convênio ICMS  n° 149/2015 – Escala Industrial não relevante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5795" y="1243757"/>
            <a:ext cx="531639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substituição tributária na modalidade subsequente </a:t>
            </a:r>
            <a:r>
              <a:rPr lang="pt-BR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não mais se aplicará às mercadorias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Quando produzidos em Escala Industrial não Relevante”</a:t>
            </a:r>
            <a:r>
              <a:rPr lang="pt-B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24" y="2236392"/>
            <a:ext cx="4657314" cy="339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6872362" y="968942"/>
            <a:ext cx="458621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mercadoria ou bem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será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considerado fabricado em escala industrial não relevante quando produzido por contribuinte que atender, cumulativamente, as seguintes condições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ser optante pelo Regime Especial Unificado de Arrecadação de Tributos e Contribuições devidos pelas Microempresas e Empresas de Pequeno Porte - Simples Nacional, instituído pela Lei Complementar nº 123, de 14 de dezembro de 2006;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auferir, nos últimos 12 (doze) meses, receita bruta igual ou inferior a R$ 180.000,00 (cento e oitenta mil reais).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- possuir estabelecimento único.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Importante destacar que, não sendo atendida qualquer das condições citadas, a mercadoria automaticamente estará sujeita ao regime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substituição tributária,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partir do primeiro dia do segundo mês subsequente ao da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ocorrência.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793092" y="1136162"/>
            <a:ext cx="774050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MUITO OBRIGADA!</a:t>
            </a:r>
          </a:p>
          <a:p>
            <a:pPr algn="ctr"/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FELICIDADES E SUCESSO A TODOS....</a:t>
            </a:r>
          </a:p>
          <a:p>
            <a:pPr algn="ctr"/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CHRISTIANE FERRAZ ROCHA</a:t>
            </a:r>
          </a:p>
          <a:p>
            <a:pPr algn="ctr"/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ferrazconsultoriatributaria@gmail.com</a:t>
            </a:r>
          </a:p>
          <a:p>
            <a:pPr algn="ctr"/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-661988" y="-879475"/>
            <a:ext cx="12752388" cy="10553700"/>
            <a:chOff x="-661557" y="-878922"/>
            <a:chExt cx="12751524" cy="10552452"/>
          </a:xfrm>
        </p:grpSpPr>
        <p:sp>
          <p:nvSpPr>
            <p:cNvPr id="7" name="CaixaDeTexto 6"/>
            <p:cNvSpPr txBox="1"/>
            <p:nvPr/>
          </p:nvSpPr>
          <p:spPr>
            <a:xfrm>
              <a:off x="7871256" y="0"/>
              <a:ext cx="4218711" cy="747897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IRPJ					CSLL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PIS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		</a:t>
              </a:r>
              <a:r>
                <a:rPr lang="pt-BR" sz="2400" b="1" dirty="0" err="1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Cofins</a:t>
              </a: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ICMS						INSS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ICMS-ST		TAX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 err="1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CPCs</a:t>
              </a: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	IFRS 	AUDIT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FGTS				IPI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ITBI		ITCD		IFRS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ISSQN		IPVA		IOF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AUDITORIA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358807" y="2194560"/>
              <a:ext cx="4218711" cy="747897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IRPJ					CSLL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PIS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		</a:t>
              </a:r>
              <a:r>
                <a:rPr lang="pt-BR" sz="2400" b="1" dirty="0" err="1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Cofins</a:t>
              </a: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ICMS						INSS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ICMS-ST		TAX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 err="1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CPCs</a:t>
              </a: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		IFRS 	AUDIT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FGTS				IPI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ITBI		ITCD		IFRS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ISSQN		IPVA		IOF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AUDITORIA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358806" y="-878922"/>
              <a:ext cx="4218711" cy="378565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GTS				IPI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ITBI		ITCD		IFRS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ISSQN		IPVA		IOF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3000"/>
                    </a:schemeClr>
                  </a:solidFill>
                  <a:latin typeface="+mn-lt"/>
                </a:rPr>
                <a:t>	AUDITORIA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-661557" y="-189410"/>
              <a:ext cx="4218711" cy="747897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IRPJ					CSLL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	PIS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			</a:t>
              </a:r>
              <a:r>
                <a:rPr lang="pt-BR" sz="2400" b="1" dirty="0" err="1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Cofins</a:t>
              </a: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ICMS						INSS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	ICMS-ST		TAX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3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 err="1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CPCs</a:t>
              </a: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		IFRS 	AUDIT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FGTS				IPI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ITBI		ITCD		IFRS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ISSQN		IPVA		IOF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>
                      <a:alpha val="4000"/>
                    </a:schemeClr>
                  </a:solidFill>
                  <a:latin typeface="+mn-lt"/>
                </a:rPr>
                <a:t>	AUDITORIA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solidFill>
                  <a:schemeClr val="bg1">
                    <a:alpha val="4000"/>
                  </a:schemeClr>
                </a:solidFill>
                <a:latin typeface="+mn-lt"/>
              </a:endParaRPr>
            </a:p>
          </p:txBody>
        </p:sp>
      </p:grpSp>
      <p:sp>
        <p:nvSpPr>
          <p:cNvPr id="6147" name="Título 1"/>
          <p:cNvSpPr>
            <a:spLocks noGrp="1"/>
          </p:cNvSpPr>
          <p:nvPr>
            <p:ph type="ctrTitle"/>
          </p:nvPr>
        </p:nvSpPr>
        <p:spPr>
          <a:xfrm>
            <a:off x="4550734" y="1818167"/>
            <a:ext cx="6251945" cy="3692267"/>
          </a:xfrm>
        </p:spPr>
        <p:txBody>
          <a:bodyPr/>
          <a:lstStyle/>
          <a:p>
            <a:pPr algn="ctr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b="1" dirty="0" smtClean="0">
                <a:latin typeface="+mn-lt"/>
              </a:rPr>
              <a:t> </a:t>
            </a: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“O Brasil não tem uma Política Tributária e sim uma Política Arrecadatória”                                                                                                       Gilberto Luiz do Amaral – Presidente do IBPT                 (Instituto Brasileiro de Planejamento e Tributação)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endParaRPr lang="pt-BR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3288" y="-190500"/>
            <a:ext cx="544512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212073" y="422667"/>
            <a:ext cx="6226587" cy="3810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alterações na legislação estadual</a:t>
            </a:r>
            <a:endParaRPr lang="pt-B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12073" y="2867543"/>
            <a:ext cx="3976576" cy="72301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Convênio ICMS 93, 17/09/2015 Tratamento do Diferencial de Alíquota</a:t>
            </a:r>
            <a:endParaRPr lang="pt-B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212073" y="1196015"/>
            <a:ext cx="3979465" cy="71898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 n° 87, 16/04/2015                                       Altera o § 2º do art. 155 da CF/88</a:t>
            </a:r>
            <a:endParaRPr lang="pt-B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6121151" y="1231216"/>
            <a:ext cx="4000731" cy="648586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Decreto n° 46.859, 01/10/15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Majoração Alíquota Interna</a:t>
            </a:r>
            <a:endParaRPr lang="pt-B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232190" y="4603140"/>
            <a:ext cx="3973797" cy="691118"/>
          </a:xfrm>
          <a:prstGeom prst="roundRect">
            <a:avLst/>
          </a:prstGeom>
          <a:gradFill>
            <a:gsLst>
              <a:gs pos="0">
                <a:srgbClr val="21212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Decreto n° 46.927, 29/12/2015                Adicional  2% (Fund. Comb. Pobreza)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6215439" y="3750382"/>
            <a:ext cx="3941901" cy="663097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Decreto n° 46.931, 30/12/2015                                Alteração do RICMS/MG</a:t>
            </a:r>
            <a:endParaRPr lang="pt-B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144901" y="2049423"/>
            <a:ext cx="3979465" cy="64456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Resolução n° 4.855, 29/12/2015                  Apuração do ST sobre Estoques</a:t>
            </a:r>
            <a:endParaRPr lang="pt-B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157014" y="4603590"/>
            <a:ext cx="3976576" cy="72301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Convênio ICMS 149, 11/12/15                      Escala Industrial não Relevante</a:t>
            </a:r>
            <a:endParaRPr lang="pt-B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229411" y="2030886"/>
            <a:ext cx="3941901" cy="66309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Decreto n° 46.930, 30/12/2015                                Alteração do RICMS/MG</a:t>
            </a:r>
            <a:endParaRPr lang="pt-B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6156776" y="2867543"/>
            <a:ext cx="3976576" cy="72301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Convênio ICMS 92, 20/08/15 Uniformização do Regime de ST e                  ICMS Antecipado</a:t>
            </a:r>
            <a:endParaRPr lang="pt-B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1229411" y="3720424"/>
            <a:ext cx="3976576" cy="72301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Convênio ICMS 153, 11/12/2015  Benefícios Fiscais no cálculo do DIFAL</a:t>
            </a:r>
            <a:endParaRPr lang="pt-B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50888" y="108533"/>
            <a:ext cx="6584443" cy="38937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 n° 87, 16/04/2015 – Alteração do § 2º do art. 155 da CF/88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797"/>
            <a:ext cx="12109183" cy="572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77593" y="397430"/>
            <a:ext cx="10780982" cy="38937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Demonstração do Cálculo do Diferencial de Alíquota (Destino: MG – Cons. Final - Não Contribuinte )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1" y="948722"/>
            <a:ext cx="7833553" cy="516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183641" y="6488668"/>
            <a:ext cx="670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498774" y="6293715"/>
            <a:ext cx="648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Sistemática de cálculo adotada por Minas Gerais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471417" y="4085111"/>
            <a:ext cx="3425308" cy="1971303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62813" algn="l"/>
              </a:tabLst>
            </a:pPr>
            <a:r>
              <a:rPr lang="pt-B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REGRAS DA PARTILHA</a:t>
            </a:r>
          </a:p>
          <a:p>
            <a:pPr algn="ctr">
              <a:tabLst>
                <a:tab pos="7262813" algn="l"/>
              </a:tabLst>
            </a:pPr>
            <a:endParaRPr lang="pt-BR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262813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2015:   20% - Destino e 80% - Origem</a:t>
            </a:r>
          </a:p>
          <a:p>
            <a:pPr>
              <a:tabLst>
                <a:tab pos="7262813" algn="l"/>
              </a:tabLst>
            </a:pPr>
            <a:r>
              <a:rPr lang="pt-B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2016: 40% - Destino e 60% - Origem</a:t>
            </a:r>
          </a:p>
          <a:p>
            <a:pPr>
              <a:tabLst>
                <a:tab pos="7262813" algn="l"/>
              </a:tabLst>
            </a:pPr>
            <a:r>
              <a:rPr lang="pt-B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c) 2017: 60% - Destino e 40% - Origem </a:t>
            </a:r>
          </a:p>
          <a:p>
            <a:pPr>
              <a:tabLst>
                <a:tab pos="7262813" algn="l"/>
              </a:tabLst>
            </a:pPr>
            <a:r>
              <a:rPr lang="pt-B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d) 2018: 80% - Destino e 20%  - Origem</a:t>
            </a:r>
          </a:p>
          <a:p>
            <a:pPr>
              <a:tabLst>
                <a:tab pos="7262813" algn="l"/>
              </a:tabLst>
            </a:pPr>
            <a:r>
              <a:rPr lang="pt-B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e) 2019: 100% - Destino</a:t>
            </a:r>
            <a:r>
              <a:rPr lang="pt-BR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7262813" algn="l"/>
              </a:tabLst>
            </a:pPr>
            <a:endParaRPr lang="pt-BR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262813" algn="l"/>
              </a:tabLst>
            </a:pPr>
            <a:r>
              <a:rPr lang="pt-B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Fundamentação: art. 99 do (ADCT).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8148802" y="4698805"/>
            <a:ext cx="344384" cy="2731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 smtClean="0">
              <a:solidFill>
                <a:srgbClr val="FF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77593" y="397430"/>
            <a:ext cx="10780982" cy="38937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Demonstração do Cálculo do Diferencial de Alíquota (Destino: MG – Cons. Final - Contribuinte )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3" y="1138465"/>
            <a:ext cx="8439450" cy="48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807554" y="2646631"/>
            <a:ext cx="208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exista algum benefício fiscal no destino, este deverá ser deduzido desta base de cálculo</a:t>
            </a:r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9365726" y="3124283"/>
            <a:ext cx="475013" cy="36813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33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304915" y="604415"/>
            <a:ext cx="6765197" cy="38937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Diferencial de Alíquota para Empresas do Simples Nacional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35761" y="1195674"/>
            <a:ext cx="5293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SITUAÇÃO </a:t>
            </a:r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ABSURDA!</a:t>
            </a:r>
            <a:endParaRPr lang="pt-B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355600" algn="l"/>
              </a:tabLst>
            </a:pP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contribuintes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optantes pelo Simples Nacional estabelecidos em Minas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Gerais que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praticarem operações destinadas a consumidor final não contribuinte do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imposto localizado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outro Estado ou que prestarem serviços destinados a outra unidade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Federação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tomados por consumidor final não contribuinte do ICMS, devem recolher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ICMS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relativo à operação ou prestação interestadual nos termos do regime do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Simples Nacional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“bem como” </a:t>
            </a:r>
            <a:r>
              <a:rPr lang="pt-BR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parcela do imposto correspondente à diferença entre a </a:t>
            </a:r>
            <a:r>
              <a:rPr lang="pt-BR" sz="1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alíquota interna </a:t>
            </a:r>
            <a:r>
              <a:rPr lang="pt-BR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 alíquota interestadual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devida </a:t>
            </a:r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apenas 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Estado de destino,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 termos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cláusula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nona do Convênio ICMS nº 93/2015 c/c o § 2º do art. 11 do Decreto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nº 46.930/2015.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 previsão, propiciou a interposição da 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ção 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ireta de Inconstitucionalidade n° 5.464 proposta pelo Conselho 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ederal da Ordem dos Advogados do brasil – COAB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62994" y="1107597"/>
            <a:ext cx="510587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CONCESSÃO DE LIMINAR PELO STF PARA EMPRESAS DO SIMPLES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ministro Dias </a:t>
            </a:r>
            <a:r>
              <a:rPr lang="pt-B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Toffoli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Supremo Tribunal Federal,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concedeu liminar em 12/02/2016, para suspender a eficácia de cláusula nona do Convênio ICMS 93/2015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Conselho Nacional de Política Fazendária (Confaz), que dispõe sobre os procedimentos a serem observados nas operações e prestações que destinem bens e serviços a consumidor final não contribuinte do ICMS, localizado em outra unidade federada. A medida cautelar, a ser referendada pelo Plenário do STF, foi deferida na Ação Direta de Inconstitucionalidade (ADI) 5464. A medida valerá até o julgamento final da ação.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“Cláusula nona </a:t>
            </a:r>
            <a:r>
              <a:rPr lang="pt-BR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Aplicam-se as disposições deste convênio aos contribuintes optantes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pelo Regime Especial Unificado de Arrecadação de Tributos e Contribuições devidos pelas Microempresas e Empresas de Pequeno Porte – </a:t>
            </a:r>
            <a:r>
              <a:rPr lang="pt-BR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Simples Nacional,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instituído pela Lei Complementar nº 123, de 14 de dezembro de 2006, </a:t>
            </a:r>
            <a:r>
              <a:rPr lang="pt-BR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relação ao imposto devido à unidade federada de destino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lumMod val="20000"/>
                <a:lumOff val="80000"/>
              </a:schemeClr>
            </a:gs>
            <a:gs pos="100000">
              <a:schemeClr val="tx1">
                <a:alpha val="1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2400" y="6278563"/>
            <a:ext cx="903288" cy="25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601450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079163" y="6294438"/>
            <a:ext cx="379412" cy="60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45738" y="6294438"/>
            <a:ext cx="590550" cy="60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93462" y="412365"/>
            <a:ext cx="10475407" cy="39945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RECOMPOSIÇÃO DE ALÍQUOTA - Empresas do Simples Nacional – Art. 7°, Decreto  n° 46.930/16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50888" y="996738"/>
            <a:ext cx="52802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INCIDÊNCIA DA ANTECIPAÇÃO DO ICMS</a:t>
            </a:r>
          </a:p>
          <a:p>
            <a:pPr algn="just"/>
            <a:endParaRPr lang="pt-B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42.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14.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O contribuinte enquadrado como 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microempresa ou empresa de pequeno porte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receber em operação interestadual mercadoria para 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industrialização, comercialização ou utilização na prestação de serviço, fica obrigado a recolher, a título de antecipação do imposto,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valor correspondente à diferença entre a alíquota interna e a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alíquota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interestadual, observado o disposto no 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inciso I do § 8º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nos §§ 9º e 10 do art.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 RICMS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MESMA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SISTEMÁTICA DE CÁLCULO DO DIFAL DEVIDO NAS OPERAÇÕES DESTINADAS A CONSUMIDOR FINAL CONTRIBUINTE DO ICMS EM MINAS GERAIS</a:t>
            </a:r>
            <a:endParaRPr lang="pt-BR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449065" y="982094"/>
            <a:ext cx="52802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CÁLCULO DA ANTECIPAÇÃO</a:t>
            </a:r>
          </a:p>
          <a:p>
            <a:pPr algn="just"/>
            <a:endParaRPr lang="pt-B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43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I, § 8º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Para cálculo da parcela do imposto correspondente à diferença entre a alíquota interna e a alíquota interestadual, devida a este Estado, será observado o seguinte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a.1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valor da operação será excluído o valor do imposto correspondente à operação interestadual;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a.2) ao valor obtido na forma da </a:t>
            </a:r>
            <a:r>
              <a:rPr lang="pt-B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subalínea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“a.1” será incluído o valor do imposto considerando a alíquota interna a consumidor final estabelecida neste Estado para a mercadoria;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sobre o valor obtido na forma da </a:t>
            </a:r>
            <a:r>
              <a:rPr lang="pt-B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subalínea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“a.2” será aplicada a alíquota interna a consumidor final estabelecida neste Estado para a mercadoria;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o imposto devido corresponderá à diferença positiva entre o valor obtido na forma da alínea “b” e o valor do imposto relativo à operação interestadual, assim considerado o valor resultante da aplicação da alíquota interestadual sobre o valor da operação de que trata a </a:t>
            </a:r>
            <a:r>
              <a:rPr lang="pt-B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subalínea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“a.1” antes da exclusão do imposto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46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spDef>
      <a:spPr/>
      <a:bodyPr anchor="ctr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tx1"/>
            </a:solidFill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4612</TotalTime>
  <Words>2737</Words>
  <Application>Microsoft Office PowerPoint</Application>
  <PresentationFormat>Personalizar</PresentationFormat>
  <Paragraphs>403</Paragraphs>
  <Slides>25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Íon</vt:lpstr>
      <vt:lpstr>AS NOVAS REGRAS DO ICMS EM               MINAS GERAIS</vt:lpstr>
      <vt:lpstr>                                       CHRISTIANE FERRAZ DUTRA ROCHA - Consultora Tributária (Diretos e Indiretos), Auditora Independente registrada no CFC e Ibracon, Pós Graduada em Contabilidade Fiscal e Direito Tributário, Graduada em Ciências Contábeis e Direito, Instrutora de Cursos de Capacitação profissional pela Valloriza, Universidade FUMEC e pelo CRC/MG.</vt:lpstr>
      <vt:lpstr>                                         “O Brasil não tem uma Política Tributária e sim uma Política Arrecadatória”                                                                                                       Gilberto Luiz do Amaral – Presidente do IBPT                 (Instituto Brasileiro de Planejamento e Tributação)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 IRPJ/CSLL - 2014</dc:title>
  <dc:creator>Frederico Freitas Condé</dc:creator>
  <cp:lastModifiedBy>Chris</cp:lastModifiedBy>
  <cp:revision>404</cp:revision>
  <dcterms:created xsi:type="dcterms:W3CDTF">2014-12-16T12:31:03Z</dcterms:created>
  <dcterms:modified xsi:type="dcterms:W3CDTF">2016-03-02T20:10:43Z</dcterms:modified>
</cp:coreProperties>
</file>