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2" r:id="rId3"/>
    <p:sldId id="258" r:id="rId4"/>
    <p:sldId id="317"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6" r:id="rId26"/>
    <p:sldId id="284" r:id="rId27"/>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330"/>
    <a:srgbClr val="B7B72B"/>
    <a:srgbClr val="C1BD21"/>
    <a:srgbClr val="000000"/>
    <a:srgbClr val="BDBD21"/>
    <a:srgbClr val="CCCC00"/>
    <a:srgbClr val="D1CE4E"/>
    <a:srgbClr val="BFC943"/>
    <a:srgbClr val="CED23A"/>
    <a:srgbClr val="C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B72CBB-5DB3-4DE6-B870-0A263B4EE72F}" type="datetimeFigureOut">
              <a:rPr lang="pt-BR" smtClean="0"/>
              <a:t>04/07/2017</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7EA0BA-81AD-42F7-814B-4AD237339388}" type="slidenum">
              <a:rPr lang="pt-BR" smtClean="0"/>
              <a:t>‹nº›</a:t>
            </a:fld>
            <a:endParaRPr lang="pt-BR"/>
          </a:p>
        </p:txBody>
      </p:sp>
    </p:spTree>
    <p:extLst>
      <p:ext uri="{BB962C8B-B14F-4D97-AF65-F5344CB8AC3E}">
        <p14:creationId xmlns:p14="http://schemas.microsoft.com/office/powerpoint/2010/main" val="56171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Wingdings" panose="05000000000000000000" pitchFamily="2" charset="2"/>
              <a:buChar char="Ø"/>
            </a:pPr>
            <a:endParaRPr lang="pt-BR" dirty="0"/>
          </a:p>
        </p:txBody>
      </p:sp>
      <p:sp>
        <p:nvSpPr>
          <p:cNvPr id="4" name="Espaço Reservado para Número de Slide 3"/>
          <p:cNvSpPr>
            <a:spLocks noGrp="1"/>
          </p:cNvSpPr>
          <p:nvPr>
            <p:ph type="sldNum" sz="quarter" idx="10"/>
          </p:nvPr>
        </p:nvSpPr>
        <p:spPr/>
        <p:txBody>
          <a:bodyPr/>
          <a:lstStyle/>
          <a:p>
            <a:fld id="{FE7EA0BA-81AD-42F7-814B-4AD237339388}" type="slidenum">
              <a:rPr lang="pt-BR" smtClean="0"/>
              <a:t>9</a:t>
            </a:fld>
            <a:endParaRPr lang="pt-BR"/>
          </a:p>
        </p:txBody>
      </p:sp>
    </p:spTree>
    <p:extLst>
      <p:ext uri="{BB962C8B-B14F-4D97-AF65-F5344CB8AC3E}">
        <p14:creationId xmlns:p14="http://schemas.microsoft.com/office/powerpoint/2010/main" val="370378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77796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65461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839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39597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15940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56052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1913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67688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01370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208958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1AA8B1B-24BD-4071-9C5E-C913FD176753}" type="datetimeFigureOut">
              <a:rPr lang="pt-BR" smtClean="0"/>
              <a:pPr/>
              <a:t>04/07/2017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BA2542-F831-4CCA-94F7-D4212314160C}" type="slidenum">
              <a:rPr lang="pt-BR" smtClean="0"/>
              <a:pPr/>
              <a:t>‹nº›</a:t>
            </a:fld>
            <a:endParaRPr lang="pt-BR"/>
          </a:p>
        </p:txBody>
      </p:sp>
    </p:spTree>
    <p:extLst>
      <p:ext uri="{BB962C8B-B14F-4D97-AF65-F5344CB8AC3E}">
        <p14:creationId xmlns:p14="http://schemas.microsoft.com/office/powerpoint/2010/main" val="4988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A8B1B-24BD-4071-9C5E-C913FD176753}" type="datetimeFigureOut">
              <a:rPr lang="pt-BR" smtClean="0"/>
              <a:pPr/>
              <a:t>04/07/2017</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A2542-F831-4CCA-94F7-D4212314160C}" type="slidenum">
              <a:rPr lang="pt-BR" smtClean="0"/>
              <a:pPr/>
              <a:t>‹nº›</a:t>
            </a:fld>
            <a:endParaRPr lang="pt-BR"/>
          </a:p>
        </p:txBody>
      </p:sp>
    </p:spTree>
    <p:extLst>
      <p:ext uri="{BB962C8B-B14F-4D97-AF65-F5344CB8AC3E}">
        <p14:creationId xmlns:p14="http://schemas.microsoft.com/office/powerpoint/2010/main" val="567228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rcmg.org.br/registro"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bran&#231;a@crcmg.org.b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35718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3571876"/>
            <a:ext cx="12192000" cy="857256"/>
          </a:xfrm>
          <a:prstGeom prst="rect">
            <a:avLst/>
          </a:prstGeom>
          <a:solidFill>
            <a:srgbClr val="B2A3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0" y="1242732"/>
            <a:ext cx="12192000" cy="584775"/>
          </a:xfrm>
          <a:prstGeom prst="rect">
            <a:avLst/>
          </a:prstGeom>
          <a:noFill/>
        </p:spPr>
        <p:txBody>
          <a:bodyPr wrap="square" rtlCol="0">
            <a:spAutoFit/>
          </a:bodyPr>
          <a:lstStyle/>
          <a:p>
            <a:pPr algn="ctr"/>
            <a:r>
              <a:rPr lang="pt-BR" sz="3200" b="1" dirty="0" smtClean="0">
                <a:solidFill>
                  <a:schemeClr val="bg1"/>
                </a:solidFill>
              </a:rPr>
              <a:t>CIRCUITO DE ORIENTAÇÃO DA FISCALIZAÇÃO</a:t>
            </a:r>
            <a:endParaRPr lang="pt-BR" sz="3200" b="1" dirty="0">
              <a:solidFill>
                <a:schemeClr val="bg1"/>
              </a:solidFill>
            </a:endParaRPr>
          </a:p>
        </p:txBody>
      </p:sp>
      <p:sp>
        <p:nvSpPr>
          <p:cNvPr id="8" name="CaixaDeTexto 7"/>
          <p:cNvSpPr txBox="1"/>
          <p:nvPr/>
        </p:nvSpPr>
        <p:spPr>
          <a:xfrm>
            <a:off x="4738678" y="3786191"/>
            <a:ext cx="2643206" cy="461665"/>
          </a:xfrm>
          <a:prstGeom prst="rect">
            <a:avLst/>
          </a:prstGeom>
          <a:noFill/>
        </p:spPr>
        <p:txBody>
          <a:bodyPr wrap="square" rtlCol="0">
            <a:spAutoFit/>
          </a:bodyPr>
          <a:lstStyle/>
          <a:p>
            <a:pPr algn="ctr"/>
            <a:r>
              <a:rPr lang="pt-BR" sz="2400" b="1" dirty="0" smtClean="0">
                <a:solidFill>
                  <a:schemeClr val="tx2">
                    <a:lumMod val="75000"/>
                  </a:schemeClr>
                </a:solidFill>
                <a:latin typeface="Arial" pitchFamily="34" charset="0"/>
                <a:cs typeface="Arial" pitchFamily="34" charset="0"/>
              </a:rPr>
              <a:t>2017</a:t>
            </a:r>
            <a:endParaRPr lang="pt-BR" sz="2400" b="1" dirty="0">
              <a:solidFill>
                <a:schemeClr val="tx2">
                  <a:lumMod val="75000"/>
                </a:schemeClr>
              </a:solidFill>
              <a:latin typeface="Arial" pitchFamily="34" charset="0"/>
              <a:cs typeface="Arial" pitchFamily="34" charset="0"/>
            </a:endParaRPr>
          </a:p>
        </p:txBody>
      </p:sp>
      <p:pic>
        <p:nvPicPr>
          <p:cNvPr id="9" name="Imagem 8"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394" y="5188616"/>
            <a:ext cx="1006629" cy="90468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351" y="5570227"/>
            <a:ext cx="754886" cy="611505"/>
          </a:xfrm>
          <a:prstGeom prst="rect">
            <a:avLst/>
          </a:prstGeom>
          <a:noFill/>
          <a:ln>
            <a:noFill/>
          </a:ln>
        </p:spPr>
      </p:pic>
      <p:sp>
        <p:nvSpPr>
          <p:cNvPr id="3" name="Retângulo 2"/>
          <p:cNvSpPr/>
          <p:nvPr/>
        </p:nvSpPr>
        <p:spPr>
          <a:xfrm>
            <a:off x="71438" y="1196752"/>
            <a:ext cx="12191999" cy="4985980"/>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DA ORGANIZAÇÃO </a:t>
            </a:r>
            <a:r>
              <a:rPr lang="pt-BR" sz="2000" b="1" i="1" dirty="0" smtClean="0">
                <a:latin typeface="Arial" panose="020B0604020202020204" pitchFamily="34" charset="0"/>
                <a:cs typeface="Arial" panose="020B0604020202020204" pitchFamily="34" charset="0"/>
              </a:rPr>
              <a:t>CONTÁBIL</a:t>
            </a:r>
          </a:p>
          <a:p>
            <a:pPr algn="ctr"/>
            <a:endParaRPr lang="pt-BR" sz="2000" b="1" i="1" dirty="0">
              <a:latin typeface="Arial" panose="020B0604020202020204" pitchFamily="34" charset="0"/>
              <a:cs typeface="Arial" panose="020B0604020202020204" pitchFamily="34" charset="0"/>
            </a:endParaRPr>
          </a:p>
          <a:p>
            <a:pPr algn="ctr"/>
            <a:endParaRPr lang="pt-BR" sz="2000" b="1" i="1" dirty="0" smtClean="0">
              <a:latin typeface="Arial" panose="020B0604020202020204" pitchFamily="34" charset="0"/>
              <a:cs typeface="Arial" panose="020B0604020202020204" pitchFamily="34" charset="0"/>
            </a:endParaRPr>
          </a:p>
          <a:p>
            <a:pPr algn="ctr"/>
            <a:endParaRPr lang="pt-BR" sz="2000" b="1" i="1" dirty="0">
              <a:latin typeface="Arial" panose="020B0604020202020204" pitchFamily="34" charset="0"/>
              <a:cs typeface="Arial" panose="020B0604020202020204" pitchFamily="34" charset="0"/>
            </a:endParaRPr>
          </a:p>
          <a:p>
            <a:pPr algn="just"/>
            <a:r>
              <a:rPr lang="pt-BR" sz="2000" u="sng" dirty="0">
                <a:latin typeface="Arial" panose="020B0604020202020204" pitchFamily="34" charset="0"/>
                <a:cs typeface="Arial" panose="020B0604020202020204" pitchFamily="34" charset="0"/>
              </a:rPr>
              <a:t>Res CFC 1390/12 </a:t>
            </a:r>
            <a:r>
              <a:rPr lang="pt-BR" sz="2000" dirty="0">
                <a:latin typeface="Arial" panose="020B0604020202020204" pitchFamily="34" charset="0"/>
                <a:cs typeface="Arial" panose="020B0604020202020204" pitchFamily="34" charset="0"/>
              </a:rPr>
              <a:t>– Verificação da obrigatoriedade dos registros das organizações.</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As Organizações Contábeis que exploram serviços contábeis são obrigadas a obter o Registro Cadastral no Conselho Regional de Contabilidade da jurisdição da sua sede, sem o que não poderão iniciar suas atividades.</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Registro Cadastral compreende</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 Registro Cadastral Definitivo</a:t>
            </a:r>
          </a:p>
          <a:p>
            <a:pPr algn="just"/>
            <a:r>
              <a:rPr lang="pt-BR" sz="2000" dirty="0">
                <a:latin typeface="Arial" panose="020B0604020202020204" pitchFamily="34" charset="0"/>
                <a:cs typeface="Arial" panose="020B0604020202020204" pitchFamily="34" charset="0"/>
              </a:rPr>
              <a:t> 	• Registro Cadastral Transferido</a:t>
            </a:r>
          </a:p>
          <a:p>
            <a:pPr algn="just"/>
            <a:r>
              <a:rPr lang="pt-BR" sz="2000" dirty="0">
                <a:latin typeface="Arial" panose="020B0604020202020204" pitchFamily="34" charset="0"/>
                <a:cs typeface="Arial" panose="020B0604020202020204" pitchFamily="34" charset="0"/>
              </a:rPr>
              <a:t> 	• Registro Cadastral de Filial</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40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528" y="5661248"/>
            <a:ext cx="754886" cy="611505"/>
          </a:xfrm>
          <a:prstGeom prst="rect">
            <a:avLst/>
          </a:prstGeom>
          <a:noFill/>
          <a:ln>
            <a:noFill/>
          </a:ln>
        </p:spPr>
      </p:pic>
      <p:sp>
        <p:nvSpPr>
          <p:cNvPr id="3" name="Retângulo 2"/>
          <p:cNvSpPr/>
          <p:nvPr/>
        </p:nvSpPr>
        <p:spPr>
          <a:xfrm>
            <a:off x="71438" y="1045350"/>
            <a:ext cx="12191999" cy="5509200"/>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DA ORGANIZAÇÃO CONTÁBIL</a:t>
            </a:r>
          </a:p>
          <a:p>
            <a:pPr algn="ctr"/>
            <a:endParaRPr lang="pt-BR" sz="2000" b="1" i="1" dirty="0">
              <a:latin typeface="Arial" panose="020B0604020202020204" pitchFamily="34" charset="0"/>
              <a:cs typeface="Arial" panose="020B0604020202020204" pitchFamily="34" charset="0"/>
            </a:endParaRPr>
          </a:p>
          <a:p>
            <a:endParaRPr lang="pt-BR" sz="2000" b="1" dirty="0" smtClean="0">
              <a:latin typeface="Arial" panose="020B0604020202020204" pitchFamily="34" charset="0"/>
              <a:cs typeface="Arial" panose="020B0604020202020204" pitchFamily="34" charset="0"/>
            </a:endParaRPr>
          </a:p>
          <a:p>
            <a:endParaRPr lang="pt-BR" sz="2000" b="1" dirty="0">
              <a:latin typeface="Arial" panose="020B0604020202020204" pitchFamily="34" charset="0"/>
              <a:cs typeface="Arial" panose="020B0604020202020204" pitchFamily="34" charset="0"/>
            </a:endParaRPr>
          </a:p>
          <a:p>
            <a:r>
              <a:rPr lang="pt-BR" sz="2000" b="1" dirty="0" smtClean="0">
                <a:latin typeface="Arial" panose="020B0604020202020204" pitchFamily="34" charset="0"/>
                <a:cs typeface="Arial" panose="020B0604020202020204" pitchFamily="34" charset="0"/>
              </a:rPr>
              <a:t>Registro </a:t>
            </a:r>
            <a:r>
              <a:rPr lang="pt-BR" sz="2000" b="1" dirty="0">
                <a:latin typeface="Arial" panose="020B0604020202020204" pitchFamily="34" charset="0"/>
                <a:cs typeface="Arial" panose="020B0604020202020204" pitchFamily="34" charset="0"/>
              </a:rPr>
              <a:t>Cadastral compreenderá as seguintes categorias:</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1º  - De Responsabilidade Individual:</a:t>
            </a:r>
          </a:p>
          <a:p>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II – do Microempreendedor Individual;</a:t>
            </a:r>
          </a:p>
          <a:p>
            <a:r>
              <a:rPr lang="pt-BR" sz="2000" dirty="0">
                <a:latin typeface="Arial" panose="020B0604020202020204" pitchFamily="34" charset="0"/>
                <a:cs typeface="Arial" panose="020B0604020202020204" pitchFamily="34" charset="0"/>
              </a:rPr>
              <a:t>III – do Empresário Individual; e</a:t>
            </a:r>
          </a:p>
          <a:p>
            <a:r>
              <a:rPr lang="pt-BR" sz="2000" dirty="0">
                <a:latin typeface="Arial" panose="020B0604020202020204" pitchFamily="34" charset="0"/>
                <a:cs typeface="Arial" panose="020B0604020202020204" pitchFamily="34" charset="0"/>
              </a:rPr>
              <a:t>IV – da Empresa Individual de Responsabilidade Limitada. </a:t>
            </a:r>
          </a:p>
          <a:p>
            <a:r>
              <a:rPr lang="pt-BR" sz="2000" dirty="0">
                <a:latin typeface="Arial" panose="020B0604020202020204" pitchFamily="34" charset="0"/>
                <a:cs typeface="Arial" panose="020B0604020202020204" pitchFamily="34" charset="0"/>
              </a:rPr>
              <a:t> </a:t>
            </a:r>
          </a:p>
          <a:p>
            <a:r>
              <a:rPr lang="pt-PT" sz="2000" dirty="0">
                <a:latin typeface="Arial" panose="020B0604020202020204" pitchFamily="34" charset="0"/>
                <a:cs typeface="Arial" panose="020B0604020202020204" pitchFamily="34" charset="0"/>
              </a:rPr>
              <a:t>§ 2º </a:t>
            </a:r>
            <a:r>
              <a:rPr lang="pt-BR" sz="2000" dirty="0">
                <a:latin typeface="Arial" panose="020B0604020202020204" pitchFamily="34" charset="0"/>
                <a:cs typeface="Arial" panose="020B0604020202020204" pitchFamily="34" charset="0"/>
              </a:rPr>
              <a:t>De Responsabilidade Coletiva:</a:t>
            </a:r>
          </a:p>
          <a:p>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I –  da Sociedade Simples Pura Limitada ou Ilimitada; e</a:t>
            </a:r>
          </a:p>
          <a:p>
            <a:r>
              <a:rPr lang="pt-BR" sz="2000" dirty="0">
                <a:latin typeface="Arial" panose="020B0604020202020204" pitchFamily="34" charset="0"/>
                <a:cs typeface="Arial" panose="020B0604020202020204" pitchFamily="34" charset="0"/>
              </a:rPr>
              <a:t>II – da Sociedade Empresária Limitada.</a:t>
            </a:r>
          </a:p>
          <a:p>
            <a:r>
              <a:rPr lang="pt-BR" sz="1400" dirty="0"/>
              <a:t> </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36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0842" y="5538731"/>
            <a:ext cx="754886" cy="611505"/>
          </a:xfrm>
          <a:prstGeom prst="rect">
            <a:avLst/>
          </a:prstGeom>
          <a:noFill/>
          <a:ln>
            <a:noFill/>
          </a:ln>
        </p:spPr>
      </p:pic>
      <p:sp>
        <p:nvSpPr>
          <p:cNvPr id="3" name="Retângulo 2"/>
          <p:cNvSpPr/>
          <p:nvPr/>
        </p:nvSpPr>
        <p:spPr>
          <a:xfrm>
            <a:off x="71438" y="1057605"/>
            <a:ext cx="12191999" cy="4585871"/>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DA ORGANIZAÇÃO CONTÁBIL (corpo técnico</a:t>
            </a:r>
            <a:r>
              <a:rPr lang="pt-BR" sz="2000" b="1" i="1" dirty="0" smtClean="0">
                <a:latin typeface="Arial" panose="020B0604020202020204" pitchFamily="34" charset="0"/>
                <a:cs typeface="Arial" panose="020B0604020202020204" pitchFamily="34" charset="0"/>
              </a:rPr>
              <a:t>)</a:t>
            </a:r>
          </a:p>
          <a:p>
            <a:pPr algn="ctr"/>
            <a:endParaRPr lang="pt-BR" sz="2000" b="1" i="1" dirty="0">
              <a:latin typeface="Arial" panose="020B0604020202020204" pitchFamily="34" charset="0"/>
              <a:cs typeface="Arial" panose="020B0604020202020204" pitchFamily="34" charset="0"/>
            </a:endParaRPr>
          </a:p>
          <a:p>
            <a:pPr algn="ctr"/>
            <a:endParaRPr lang="pt-BR" sz="2000" b="1" i="1"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u="sng" dirty="0">
                <a:latin typeface="Arial" panose="020B0604020202020204" pitchFamily="34" charset="0"/>
                <a:cs typeface="Arial" panose="020B0604020202020204" pitchFamily="34" charset="0"/>
              </a:rPr>
              <a:t>Verificação do exercício profissional junto as organizações contábeis</a:t>
            </a:r>
            <a:r>
              <a:rPr lang="pt-BR" sz="2000" dirty="0">
                <a:latin typeface="Arial" panose="020B0604020202020204" pitchFamily="34" charset="0"/>
                <a:cs typeface="Arial" panose="020B0604020202020204" pitchFamily="34" charset="0"/>
              </a:rPr>
              <a:t>.</a:t>
            </a:r>
          </a:p>
          <a:p>
            <a:pPr algn="just"/>
            <a:endParaRPr lang="pt-BR" sz="2000" b="1" i="1"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O bacharel em Ciências Contábeis e técnico em contabilidade tem sua profissão regulamentada pelo Decreto-lei nº 9.295/46 e suas atribuições definidas pela Resolução nº 560/83, do Conselho Federal de Contabilidade.</a:t>
            </a:r>
          </a:p>
          <a:p>
            <a:pPr algn="just"/>
            <a:endParaRPr lang="pt-BR" sz="2000" dirty="0" smtClean="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O Técnico em Contabilidade tem, praticamente, todas as prerrogativas do bacharel em Ciências Contábeis, com exceção dos serviços previstos na alínea c, artigo 25, do Decreto-lei nº 9.295/1946: Auditoria, Perícia e revisão de balanços.</a:t>
            </a:r>
            <a:endParaRPr lang="pt-BR" sz="2000" b="1" i="1" dirty="0">
              <a:latin typeface="Arial" panose="020B0604020202020204" pitchFamily="34" charset="0"/>
              <a:cs typeface="Arial" panose="020B0604020202020204" pitchFamily="34" charset="0"/>
            </a:endParaRPr>
          </a:p>
          <a:p>
            <a:r>
              <a:rPr lang="pt-BR" sz="1400" dirty="0"/>
              <a:t> </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69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3206" y="5877272"/>
            <a:ext cx="754886" cy="611505"/>
          </a:xfrm>
          <a:prstGeom prst="rect">
            <a:avLst/>
          </a:prstGeom>
          <a:noFill/>
          <a:ln>
            <a:noFill/>
          </a:ln>
        </p:spPr>
      </p:pic>
      <p:sp>
        <p:nvSpPr>
          <p:cNvPr id="3" name="Retângulo 2"/>
          <p:cNvSpPr/>
          <p:nvPr/>
        </p:nvSpPr>
        <p:spPr>
          <a:xfrm>
            <a:off x="13648" y="1116550"/>
            <a:ext cx="12191999" cy="3416320"/>
          </a:xfrm>
          <a:prstGeom prst="rect">
            <a:avLst/>
          </a:prstGeom>
        </p:spPr>
        <p:txBody>
          <a:bodyPr wrap="square">
            <a:spAutoFit/>
          </a:bodyPr>
          <a:lstStyle/>
          <a:p>
            <a:pPr algn="ctr" fontAlgn="base"/>
            <a:r>
              <a:rPr lang="pt-BR" b="1" dirty="0"/>
              <a:t>INTRUÇÕES PARA O REGISTRO</a:t>
            </a:r>
            <a:endParaRPr lang="pt-BR" b="1" i="1" dirty="0">
              <a:latin typeface="Arial" panose="020B0604020202020204" pitchFamily="34" charset="0"/>
              <a:cs typeface="Arial" panose="020B0604020202020204" pitchFamily="34" charset="0"/>
            </a:endParaRPr>
          </a:p>
          <a:p>
            <a:pPr algn="ctr"/>
            <a:r>
              <a:rPr lang="pt-BR" b="1" i="1" dirty="0">
                <a:solidFill>
                  <a:schemeClr val="tx1">
                    <a:lumMod val="50000"/>
                    <a:lumOff val="50000"/>
                  </a:schemeClr>
                </a:solidFill>
                <a:latin typeface="Arial" panose="020B0604020202020204" pitchFamily="34" charset="0"/>
                <a:cs typeface="Arial" panose="020B0604020202020204" pitchFamily="34" charset="0"/>
                <a:hlinkClick r:id="rId3"/>
              </a:rPr>
              <a:t>http://www.crcmg.org.br/registro</a:t>
            </a:r>
            <a:endParaRPr lang="pt-BR" b="1" i="1" dirty="0">
              <a:solidFill>
                <a:schemeClr val="tx1">
                  <a:lumMod val="50000"/>
                  <a:lumOff val="50000"/>
                </a:schemeClr>
              </a:solidFill>
              <a:latin typeface="Arial" panose="020B0604020202020204" pitchFamily="34" charset="0"/>
              <a:cs typeface="Arial" panose="020B0604020202020204" pitchFamily="34" charset="0"/>
            </a:endParaRPr>
          </a:p>
          <a:p>
            <a:pPr algn="ctr"/>
            <a:r>
              <a:rPr lang="pt-BR" b="1" i="1" dirty="0" err="1">
                <a:latin typeface="Arial" panose="020B0604020202020204" pitchFamily="34" charset="0"/>
                <a:cs typeface="Arial" panose="020B0604020202020204" pitchFamily="34" charset="0"/>
              </a:rPr>
              <a:t>gereg</a:t>
            </a:r>
            <a:r>
              <a:rPr lang="pt-BR" b="1" i="1" dirty="0">
                <a:latin typeface="Arial" panose="020B0604020202020204" pitchFamily="34" charset="0"/>
                <a:cs typeface="Arial" panose="020B0604020202020204" pitchFamily="34" charset="0"/>
              </a:rPr>
              <a:t>@ crcmg.org. </a:t>
            </a:r>
            <a:r>
              <a:rPr lang="pt-BR" b="1" i="1" dirty="0" err="1">
                <a:latin typeface="Arial" panose="020B0604020202020204" pitchFamily="34" charset="0"/>
                <a:cs typeface="Arial" panose="020B0604020202020204" pitchFamily="34" charset="0"/>
              </a:rPr>
              <a:t>br</a:t>
            </a: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4" cstate="print"/>
          <a:stretch>
            <a:fillRect/>
          </a:stretch>
        </p:blipFill>
        <p:spPr>
          <a:xfrm>
            <a:off x="695400" y="2094641"/>
            <a:ext cx="9793088" cy="4763360"/>
          </a:xfrm>
          <a:prstGeom prst="rect">
            <a:avLst/>
          </a:prstGeom>
        </p:spPr>
      </p:pic>
    </p:spTree>
    <p:extLst>
      <p:ext uri="{BB962C8B-B14F-4D97-AF65-F5344CB8AC3E}">
        <p14:creationId xmlns:p14="http://schemas.microsoft.com/office/powerpoint/2010/main" val="245827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999" y="5733256"/>
            <a:ext cx="754886" cy="611505"/>
          </a:xfrm>
          <a:prstGeom prst="rect">
            <a:avLst/>
          </a:prstGeom>
          <a:noFill/>
          <a:ln>
            <a:noFill/>
          </a:ln>
        </p:spPr>
      </p:pic>
      <p:sp>
        <p:nvSpPr>
          <p:cNvPr id="3" name="Retângulo 2"/>
          <p:cNvSpPr/>
          <p:nvPr/>
        </p:nvSpPr>
        <p:spPr>
          <a:xfrm>
            <a:off x="71438" y="1268760"/>
            <a:ext cx="12191999" cy="3785652"/>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DA ESCRITURAÇÃO </a:t>
            </a:r>
            <a:r>
              <a:rPr lang="pt-BR" sz="2000" b="1" i="1" dirty="0" smtClean="0">
                <a:latin typeface="Arial" panose="020B0604020202020204" pitchFamily="34" charset="0"/>
                <a:cs typeface="Arial" panose="020B0604020202020204" pitchFamily="34" charset="0"/>
              </a:rPr>
              <a:t>CONTÁBIL</a:t>
            </a:r>
          </a:p>
          <a:p>
            <a:pPr algn="ctr"/>
            <a:endParaRPr lang="pt-BR" sz="2000" b="1" i="1"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Obrigatoriedade da Escrituração Contábil Regular (Livro Diário).</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Lembrando alguns dispositivos importantes, entre outros, quanto a obrigatoriedade legal da contabilidade para todas as empresas:</a:t>
            </a:r>
          </a:p>
          <a:p>
            <a:pPr algn="just"/>
            <a:endParaRPr lang="pt-BR" sz="2000" dirty="0">
              <a:latin typeface="Arial" panose="020B0604020202020204" pitchFamily="34" charset="0"/>
              <a:cs typeface="Arial" panose="020B0604020202020204" pitchFamily="34" charset="0"/>
            </a:endParaRPr>
          </a:p>
          <a:p>
            <a:pPr marL="457200" indent="-457200" algn="just">
              <a:buAutoNum type="arabicParenR"/>
            </a:pPr>
            <a:r>
              <a:rPr lang="pt-BR" sz="2000" dirty="0">
                <a:latin typeface="Arial" panose="020B0604020202020204" pitchFamily="34" charset="0"/>
                <a:cs typeface="Arial" panose="020B0604020202020204" pitchFamily="34" charset="0"/>
              </a:rPr>
              <a:t>Art. 1.179 e 1.180 do Código Civil (Lei 10.406/02);</a:t>
            </a:r>
          </a:p>
          <a:p>
            <a:pPr marL="457200" indent="-457200" algn="just">
              <a:buAutoNum type="arabicParenR"/>
            </a:pPr>
            <a:endParaRPr lang="pt-BR" sz="2000" dirty="0">
              <a:latin typeface="Arial" panose="020B0604020202020204" pitchFamily="34" charset="0"/>
              <a:cs typeface="Arial" panose="020B0604020202020204" pitchFamily="34" charset="0"/>
            </a:endParaRPr>
          </a:p>
          <a:p>
            <a:pPr marL="457200" indent="-457200" algn="just">
              <a:buAutoNum type="arabicParenR"/>
            </a:pPr>
            <a:r>
              <a:rPr lang="pt-BR" sz="2000" dirty="0">
                <a:latin typeface="Arial" panose="020B0604020202020204" pitchFamily="34" charset="0"/>
                <a:cs typeface="Arial" panose="020B0604020202020204" pitchFamily="34" charset="0"/>
              </a:rPr>
              <a:t>Art. 25, alínea “b”, do DL 9295/46, c/c art. 2º, inciso I do CEPC e com art. 24, incisos V e VI da Res. CFC 1370/11, c/c os itens 3,4,5,6,7,8,9,10,11,12 e 13 da NBC ITG 2000, Res. CFC </a:t>
            </a:r>
            <a:r>
              <a:rPr lang="pt-BR" sz="2000" dirty="0" smtClean="0">
                <a:latin typeface="Arial" panose="020B0604020202020204" pitchFamily="34" charset="0"/>
                <a:cs typeface="Arial" panose="020B0604020202020204" pitchFamily="34" charset="0"/>
              </a:rPr>
              <a:t>1.330/11.</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396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6520" y="5941664"/>
            <a:ext cx="754886" cy="611505"/>
          </a:xfrm>
          <a:prstGeom prst="rect">
            <a:avLst/>
          </a:prstGeom>
          <a:noFill/>
          <a:ln>
            <a:noFill/>
          </a:ln>
        </p:spPr>
      </p:pic>
      <p:sp>
        <p:nvSpPr>
          <p:cNvPr id="3" name="Retângulo 2"/>
          <p:cNvSpPr/>
          <p:nvPr/>
        </p:nvSpPr>
        <p:spPr>
          <a:xfrm>
            <a:off x="1" y="1268760"/>
            <a:ext cx="12191999" cy="5016758"/>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DA DISPENSA ESCRITURAÇÃO </a:t>
            </a:r>
            <a:r>
              <a:rPr lang="pt-BR" sz="2000" b="1" i="1" dirty="0" smtClean="0">
                <a:latin typeface="Arial" panose="020B0604020202020204" pitchFamily="34" charset="0"/>
                <a:cs typeface="Arial" panose="020B0604020202020204" pitchFamily="34" charset="0"/>
              </a:rPr>
              <a:t>CONTÁBIL</a:t>
            </a:r>
          </a:p>
          <a:p>
            <a:pPr algn="ctr"/>
            <a:endParaRPr lang="pt-BR" sz="2000" b="1" i="1" dirty="0">
              <a:latin typeface="Arial" panose="020B0604020202020204" pitchFamily="34" charset="0"/>
              <a:cs typeface="Arial" panose="020B0604020202020204" pitchFamily="34" charset="0"/>
            </a:endParaRPr>
          </a:p>
          <a:p>
            <a:pPr algn="just"/>
            <a:r>
              <a:rPr lang="pt-BR" sz="2000" b="1" dirty="0">
                <a:latin typeface="Arial" panose="020B0604020202020204" pitchFamily="34" charset="0"/>
                <a:cs typeface="Arial" panose="020B0604020202020204" pitchFamily="34" charset="0"/>
              </a:rPr>
              <a:t>Do Tratamento favorecido ao pequeno empresário que se refere o artigo 970 e a dispensa aludida no parágrafo 2º do art. 1.179 ambos do código civil (única dispensa relativa a escrituração contábil).</a:t>
            </a:r>
          </a:p>
          <a:p>
            <a:pPr algn="just"/>
            <a:r>
              <a:rPr lang="pt-BR" sz="2000" b="1" dirty="0">
                <a:latin typeface="Arial" panose="020B0604020202020204" pitchFamily="34" charset="0"/>
                <a:cs typeface="Arial" panose="020B0604020202020204" pitchFamily="34" charset="0"/>
              </a:rPr>
              <a:t>Pequeno Empresário disciplinado no art. 68 da Lei complementar 123/06</a:t>
            </a:r>
          </a:p>
          <a:p>
            <a:pPr algn="just"/>
            <a:r>
              <a:rPr lang="pt-BR" sz="2000" dirty="0">
                <a:latin typeface="Arial" panose="020B0604020202020204" pitchFamily="34" charset="0"/>
                <a:cs typeface="Arial" panose="020B0604020202020204" pitchFamily="34" charset="0"/>
              </a:rPr>
              <a:t>“Art. 68. Considera-se pequeno empresário, para efeito de aplicação do disposto nos </a:t>
            </a:r>
            <a:r>
              <a:rPr lang="pt-BR" sz="2000" dirty="0" err="1">
                <a:latin typeface="Arial" panose="020B0604020202020204" pitchFamily="34" charset="0"/>
                <a:cs typeface="Arial" panose="020B0604020202020204" pitchFamily="34" charset="0"/>
              </a:rPr>
              <a:t>arts</a:t>
            </a:r>
            <a:r>
              <a:rPr lang="pt-BR" sz="2000" dirty="0">
                <a:latin typeface="Arial" panose="020B0604020202020204" pitchFamily="34" charset="0"/>
                <a:cs typeface="Arial" panose="020B0604020202020204" pitchFamily="34" charset="0"/>
              </a:rPr>
              <a:t>. 970 e 1.179 da Lei nº 10.406, de 10 de janeiro de 2002 (Código Civil), o empresário individual caracterizado como microempresa na forma desta Lei Complementar que aufira receita bruta anual até o limite previsto no § 1º do art. 18-A. (Redação data pela Lei Complementar nº 139 de 10/11/11</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t>
            </a:r>
            <a:r>
              <a:rPr lang="pt-BR" sz="2000" b="1" dirty="0">
                <a:latin typeface="Arial" panose="020B0604020202020204" pitchFamily="34" charset="0"/>
                <a:cs typeface="Arial" panose="020B0604020202020204" pitchFamily="34" charset="0"/>
              </a:rPr>
              <a:t>Art. 18-A </a:t>
            </a:r>
            <a:r>
              <a:rPr lang="pt-BR" sz="2000" dirty="0">
                <a:latin typeface="Arial" panose="020B0604020202020204" pitchFamily="34" charset="0"/>
                <a:cs typeface="Arial" panose="020B0604020202020204" pitchFamily="34" charset="0"/>
              </a:rPr>
              <a:t>§ 1º Para os efeitos desta Lei Complementar, considera-se MEI o empresário individual a que se refere o art. 966 da Lei nº 10.406, de 10/02/2002 (Código Civil), que tenha auferido receita bruta, no ano-calendário anterior, até R$ 60.000,00, optante pelo Simples Nacional e que não esteja impedido do optar pela sistemática prevista neste artigo” (grifo nosso).</a:t>
            </a:r>
          </a:p>
          <a:p>
            <a:pPr algn="ct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86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0536" y="5805264"/>
            <a:ext cx="754886" cy="611505"/>
          </a:xfrm>
          <a:prstGeom prst="rect">
            <a:avLst/>
          </a:prstGeom>
          <a:noFill/>
          <a:ln>
            <a:noFill/>
          </a:ln>
        </p:spPr>
      </p:pic>
      <p:sp>
        <p:nvSpPr>
          <p:cNvPr id="3" name="Retângulo 2"/>
          <p:cNvSpPr/>
          <p:nvPr/>
        </p:nvSpPr>
        <p:spPr>
          <a:xfrm>
            <a:off x="-1" y="1196752"/>
            <a:ext cx="12191999" cy="4062651"/>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DO REGISTRO DO LIVRO </a:t>
            </a:r>
            <a:r>
              <a:rPr lang="pt-BR" sz="2000" b="1" i="1" dirty="0" smtClean="0">
                <a:latin typeface="Arial" panose="020B0604020202020204" pitchFamily="34" charset="0"/>
                <a:cs typeface="Arial" panose="020B0604020202020204" pitchFamily="34" charset="0"/>
              </a:rPr>
              <a:t>CONTÁBIL</a:t>
            </a:r>
          </a:p>
          <a:p>
            <a:pPr algn="ctr"/>
            <a:endParaRPr lang="pt-BR" sz="2000" b="1" i="1"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Quanto ao </a:t>
            </a:r>
            <a:r>
              <a:rPr lang="pt-BR" sz="2000" b="1" u="sng" dirty="0">
                <a:latin typeface="Arial" panose="020B0604020202020204" pitchFamily="34" charset="0"/>
                <a:cs typeface="Arial" panose="020B0604020202020204" pitchFamily="34" charset="0"/>
              </a:rPr>
              <a:t>registro</a:t>
            </a:r>
            <a:r>
              <a:rPr lang="pt-BR" sz="2000" dirty="0">
                <a:latin typeface="Arial" panose="020B0604020202020204" pitchFamily="34" charset="0"/>
                <a:cs typeface="Arial" panose="020B0604020202020204" pitchFamily="34" charset="0"/>
              </a:rPr>
              <a:t> do Livro Diário (obrigatoriedade legal &gt; art. 1.181 da Lei 10.406 e IN nº 001 do DREI – Departamento de Registro Empresarial e Integração).</a:t>
            </a:r>
          </a:p>
          <a:p>
            <a:pPr algn="just"/>
            <a:endParaRPr lang="pt-BR" sz="2000" b="1" u="sng" dirty="0" smtClean="0">
              <a:latin typeface="Arial" panose="020B0604020202020204" pitchFamily="34" charset="0"/>
              <a:cs typeface="Arial" panose="020B0604020202020204" pitchFamily="34" charset="0"/>
            </a:endParaRPr>
          </a:p>
          <a:p>
            <a:pPr algn="just"/>
            <a:endParaRPr lang="pt-BR" sz="2000" b="1" u="sng" dirty="0">
              <a:latin typeface="Arial" panose="020B0604020202020204" pitchFamily="34" charset="0"/>
              <a:cs typeface="Arial" panose="020B0604020202020204" pitchFamily="34" charset="0"/>
            </a:endParaRPr>
          </a:p>
          <a:p>
            <a:pPr algn="just"/>
            <a:r>
              <a:rPr lang="pt-BR" sz="2000" b="1" dirty="0">
                <a:latin typeface="Arial" panose="020B0604020202020204" pitchFamily="34" charset="0"/>
                <a:cs typeface="Arial" panose="020B0604020202020204" pitchFamily="34" charset="0"/>
              </a:rPr>
              <a:t>Responsabilidade do profissional da contabilidade: </a:t>
            </a:r>
            <a:r>
              <a:rPr lang="pt-BR" sz="2000" dirty="0">
                <a:latin typeface="Arial" panose="020B0604020202020204" pitchFamily="34" charset="0"/>
                <a:cs typeface="Arial" panose="020B0604020202020204" pitchFamily="34" charset="0"/>
              </a:rPr>
              <a:t>Comunicação formal de necessidade de registrar o Livro Diário ( item 19 da ITG 2000 aprovada pela Res. CFC 1.330/2011):</a:t>
            </a:r>
          </a:p>
          <a:p>
            <a:pPr algn="just"/>
            <a:r>
              <a:rPr lang="pt-BR" sz="2000" dirty="0">
                <a:latin typeface="Arial" panose="020B0604020202020204" pitchFamily="34" charset="0"/>
                <a:cs typeface="Arial" panose="020B0604020202020204" pitchFamily="34" charset="0"/>
              </a:rPr>
              <a:t>“</a:t>
            </a:r>
            <a:r>
              <a:rPr lang="pt-BR" sz="2000" i="1" dirty="0">
                <a:latin typeface="Arial" panose="020B0604020202020204" pitchFamily="34" charset="0"/>
                <a:cs typeface="Arial" panose="020B0604020202020204" pitchFamily="34" charset="0"/>
              </a:rPr>
              <a:t>A entidade é responsável pelo registro público de livros contábeis em órgão competente e por averbações exigidas pela legislação de recuperação judicial, sendo atribuição do profissional de contabilidade a </a:t>
            </a:r>
            <a:r>
              <a:rPr lang="pt-BR" sz="2000" i="1" dirty="0" err="1">
                <a:latin typeface="Arial" panose="020B0604020202020204" pitchFamily="34" charset="0"/>
                <a:cs typeface="Arial" panose="020B0604020202020204" pitchFamily="34" charset="0"/>
              </a:rPr>
              <a:t>a</a:t>
            </a:r>
            <a:r>
              <a:rPr lang="pt-BR" sz="2000" i="1" dirty="0">
                <a:latin typeface="Arial" panose="020B0604020202020204" pitchFamily="34" charset="0"/>
                <a:cs typeface="Arial" panose="020B0604020202020204" pitchFamily="34" charset="0"/>
              </a:rPr>
              <a:t> comunicação formal dessas exigências a entidade.”</a:t>
            </a:r>
            <a:endParaRPr lang="pt-BR" sz="2000" dirty="0">
              <a:latin typeface="Arial" panose="020B0604020202020204" pitchFamily="34" charset="0"/>
              <a:cs typeface="Arial" panose="020B0604020202020204" pitchFamily="34" charset="0"/>
            </a:endParaRP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184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2638" y="5936817"/>
            <a:ext cx="754886" cy="611505"/>
          </a:xfrm>
          <a:prstGeom prst="rect">
            <a:avLst/>
          </a:prstGeom>
          <a:noFill/>
          <a:ln>
            <a:noFill/>
          </a:ln>
        </p:spPr>
      </p:pic>
      <p:sp>
        <p:nvSpPr>
          <p:cNvPr id="3" name="Retângulo 2"/>
          <p:cNvSpPr/>
          <p:nvPr/>
        </p:nvSpPr>
        <p:spPr>
          <a:xfrm>
            <a:off x="71438" y="1057605"/>
            <a:ext cx="12191999" cy="4678204"/>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SPED CONTÁBIL</a:t>
            </a:r>
          </a:p>
          <a:p>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latin typeface="Arial" panose="020B0604020202020204" pitchFamily="34" charset="0"/>
                <a:cs typeface="Arial" panose="020B0604020202020204" pitchFamily="34" charset="0"/>
              </a:rPr>
              <a:t>Conselho Federal de Contabilidade: Resolução CFC 1.299/10, 21/09/2010 – Aprova o Comunicado Técnico CT 4 que define as formalidades da escrituração contábil em forma digital para fins de atendimento ao Sistema Público de Escrituração Digital (SPED) que deve ser executada em conformidade com os preceitos das Normas Brasileira de Contabilidade Técnica Geral (NBC TG 2000) que trata sobre a Escrituração Contábil.</a:t>
            </a:r>
          </a:p>
          <a:p>
            <a:pPr marL="342900" indent="-342900" algn="just">
              <a:buFont typeface="Wingdings" panose="05000000000000000000" pitchFamily="2" charset="2"/>
              <a:buChar char="Ø"/>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latin typeface="Arial" panose="020B0604020202020204" pitchFamily="34" charset="0"/>
                <a:cs typeface="Arial" panose="020B0604020202020204" pitchFamily="34" charset="0"/>
              </a:rPr>
              <a:t>Secretaria da Receita Federal do Brasil:  Instrução Normativa nº 787, de 19/11/2007 - Institui a escrituração contábil digital.</a:t>
            </a:r>
          </a:p>
          <a:p>
            <a:pPr algn="just"/>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latin typeface="Arial" panose="020B0604020202020204" pitchFamily="34" charset="0"/>
                <a:cs typeface="Arial" panose="020B0604020202020204" pitchFamily="34" charset="0"/>
              </a:rPr>
              <a:t>Departamento Nacional de Registro do Comércio: Instrução Normativa 107, de 23/05/2008 - Dispõe sobre a autenticação de instrumentos de escrituração dos empresários, sociedades empresárias, leiloeiros e tradutores públicos e interprestes comerciais.</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219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4552" y="5930867"/>
            <a:ext cx="754886" cy="611505"/>
          </a:xfrm>
          <a:prstGeom prst="rect">
            <a:avLst/>
          </a:prstGeom>
          <a:noFill/>
          <a:ln>
            <a:noFill/>
          </a:ln>
        </p:spPr>
      </p:pic>
      <p:sp>
        <p:nvSpPr>
          <p:cNvPr id="3" name="Retângulo 2"/>
          <p:cNvSpPr/>
          <p:nvPr/>
        </p:nvSpPr>
        <p:spPr>
          <a:xfrm>
            <a:off x="-1" y="1720840"/>
            <a:ext cx="12191999" cy="3170099"/>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SPED </a:t>
            </a:r>
            <a:r>
              <a:rPr lang="pt-BR" sz="2000" b="1" i="1" dirty="0" smtClean="0">
                <a:latin typeface="Arial" panose="020B0604020202020204" pitchFamily="34" charset="0"/>
                <a:cs typeface="Arial" panose="020B0604020202020204" pitchFamily="34" charset="0"/>
              </a:rPr>
              <a:t>CONTÁBIL</a:t>
            </a:r>
          </a:p>
          <a:p>
            <a:pPr algn="ctr"/>
            <a:endParaRPr lang="pt-BR" sz="2000" b="1" i="1" dirty="0" smtClean="0">
              <a:latin typeface="Arial" panose="020B0604020202020204" pitchFamily="34" charset="0"/>
              <a:cs typeface="Arial" panose="020B0604020202020204" pitchFamily="34" charset="0"/>
            </a:endParaRPr>
          </a:p>
          <a:p>
            <a:pPr algn="ctr"/>
            <a:endParaRPr lang="pt-BR" sz="2000" b="1" i="1"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latin typeface="Arial" panose="020B0604020202020204" pitchFamily="34" charset="0"/>
                <a:cs typeface="Arial" panose="020B0604020202020204" pitchFamily="34" charset="0"/>
              </a:rPr>
              <a:t>Decreto nº 8.683, de 25/02/2016: ECD - Autenticação dos livros contábeis</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Estabelece que a autenticação da ECD pode ser feita pelo envio do Sistema Público de Escrituração Digital, ou seja, basta o recibo de entrega de envio do arquivo. O recibo do </a:t>
            </a:r>
            <a:r>
              <a:rPr lang="pt-BR" sz="2000" dirty="0" err="1">
                <a:latin typeface="Arial" panose="020B0604020202020204" pitchFamily="34" charset="0"/>
                <a:cs typeface="Arial" panose="020B0604020202020204" pitchFamily="34" charset="0"/>
              </a:rPr>
              <a:t>Sped</a:t>
            </a:r>
            <a:r>
              <a:rPr lang="pt-BR" sz="2000" dirty="0">
                <a:latin typeface="Arial" panose="020B0604020202020204" pitchFamily="34" charset="0"/>
                <a:cs typeface="Arial" panose="020B0604020202020204" pitchFamily="34" charset="0"/>
              </a:rPr>
              <a:t> é fornecido pelo ambiente do servidor do </a:t>
            </a:r>
            <a:r>
              <a:rPr lang="pt-BR" sz="2000" dirty="0" err="1">
                <a:latin typeface="Arial" panose="020B0604020202020204" pitchFamily="34" charset="0"/>
                <a:cs typeface="Arial" panose="020B0604020202020204" pitchFamily="34" charset="0"/>
              </a:rPr>
              <a:t>Sped</a:t>
            </a:r>
            <a:r>
              <a:rPr lang="pt-BR" sz="2000" dirty="0">
                <a:latin typeface="Arial" panose="020B0604020202020204" pitchFamily="34" charset="0"/>
                <a:cs typeface="Arial" panose="020B0604020202020204" pitchFamily="34" charset="0"/>
              </a:rPr>
              <a:t>, atesta que realmente o arquivo foi recebido.</a:t>
            </a:r>
          </a:p>
          <a:p>
            <a:pPr algn="ctr"/>
            <a:endParaRPr lang="pt-BR" sz="2000" dirty="0">
              <a:latin typeface="Arial" panose="020B0604020202020204" pitchFamily="34" charset="0"/>
              <a:cs typeface="Arial" panose="020B0604020202020204" pitchFamily="34" charset="0"/>
            </a:endParaRPr>
          </a:p>
        </p:txBody>
      </p:sp>
      <p:pic>
        <p:nvPicPr>
          <p:cNvPr id="3074" name="Picture 2" descr="Resultado de imagem para sped contab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5055094"/>
            <a:ext cx="32670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19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4552" y="5949280"/>
            <a:ext cx="754886" cy="611505"/>
          </a:xfrm>
          <a:prstGeom prst="rect">
            <a:avLst/>
          </a:prstGeom>
          <a:noFill/>
          <a:ln>
            <a:noFill/>
          </a:ln>
        </p:spPr>
      </p:pic>
      <p:sp>
        <p:nvSpPr>
          <p:cNvPr id="3" name="Retângulo 2"/>
          <p:cNvSpPr/>
          <p:nvPr/>
        </p:nvSpPr>
        <p:spPr>
          <a:xfrm>
            <a:off x="-1" y="1720840"/>
            <a:ext cx="12191999" cy="2246769"/>
          </a:xfrm>
          <a:prstGeom prst="rect">
            <a:avLst/>
          </a:prstGeom>
        </p:spPr>
        <p:txBody>
          <a:bodyPr wrap="square">
            <a:spAutoFit/>
          </a:bodyPr>
          <a:lstStyle/>
          <a:p>
            <a:pPr algn="ctr"/>
            <a:r>
              <a:rPr lang="pt-BR" sz="2000" b="1" i="1" dirty="0" smtClean="0">
                <a:latin typeface="Arial" panose="020B0604020202020204" pitchFamily="34" charset="0"/>
                <a:cs typeface="Arial" panose="020B0604020202020204" pitchFamily="34" charset="0"/>
              </a:rPr>
              <a:t>PARCERIAS</a:t>
            </a:r>
          </a:p>
          <a:p>
            <a:pPr algn="ctr"/>
            <a:r>
              <a:rPr lang="pt-BR" sz="2000" b="1" i="1" dirty="0" smtClean="0">
                <a:latin typeface="Arial" panose="020B0604020202020204" pitchFamily="34" charset="0"/>
                <a:cs typeface="Arial" panose="020B0604020202020204" pitchFamily="34" charset="0"/>
              </a:rPr>
              <a:t> </a:t>
            </a:r>
            <a:endParaRPr lang="pt-BR" sz="2000" b="1" i="1"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pt-BR" sz="2000" dirty="0">
                <a:latin typeface="Arial" panose="020B0604020202020204" pitchFamily="34" charset="0"/>
                <a:cs typeface="Arial" panose="020B0604020202020204" pitchFamily="34" charset="0"/>
              </a:rPr>
              <a:t>Secretaria de Estado de Fazenda de Minas Gerais.</a:t>
            </a:r>
          </a:p>
          <a:p>
            <a:pPr marL="342900" indent="-342900" algn="just">
              <a:buFont typeface="Wingdings" panose="05000000000000000000" pitchFamily="2" charset="2"/>
              <a:buChar char="v"/>
            </a:pPr>
            <a:r>
              <a:rPr lang="pt-BR" sz="2000" dirty="0">
                <a:latin typeface="Arial" panose="020B0604020202020204" pitchFamily="34" charset="0"/>
                <a:cs typeface="Arial" panose="020B0604020202020204" pitchFamily="34" charset="0"/>
              </a:rPr>
              <a:t>Junta Comercial do Estado de Minas Gerais.</a:t>
            </a:r>
          </a:p>
          <a:p>
            <a:pPr marL="342900" indent="-342900" algn="just">
              <a:buFont typeface="Wingdings" panose="05000000000000000000" pitchFamily="2" charset="2"/>
              <a:buChar char="v"/>
            </a:pPr>
            <a:r>
              <a:rPr lang="pt-BR" sz="2000" dirty="0">
                <a:latin typeface="Arial" panose="020B0604020202020204" pitchFamily="34" charset="0"/>
                <a:cs typeface="Arial" panose="020B0604020202020204" pitchFamily="34" charset="0"/>
              </a:rPr>
              <a:t>Prefeitura Municipal de Belo Horizonte</a:t>
            </a:r>
          </a:p>
          <a:p>
            <a:pPr algn="ctr"/>
            <a:endParaRPr lang="pt-BR" sz="2000"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844" y="3573016"/>
            <a:ext cx="2962275" cy="2838450"/>
          </a:xfrm>
          <a:prstGeom prst="rect">
            <a:avLst/>
          </a:prstGeom>
        </p:spPr>
      </p:pic>
    </p:spTree>
    <p:extLst>
      <p:ext uri="{BB962C8B-B14F-4D97-AF65-F5344CB8AC3E}">
        <p14:creationId xmlns:p14="http://schemas.microsoft.com/office/powerpoint/2010/main" val="307439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9102" y="5931877"/>
            <a:ext cx="754886" cy="611505"/>
          </a:xfrm>
          <a:prstGeom prst="rect">
            <a:avLst/>
          </a:prstGeom>
          <a:noFill/>
          <a:ln>
            <a:noFill/>
          </a:ln>
        </p:spPr>
      </p:pic>
      <p:graphicFrame>
        <p:nvGraphicFramePr>
          <p:cNvPr id="12" name="Tabela 11"/>
          <p:cNvGraphicFramePr>
            <a:graphicFrameLocks noGrp="1"/>
          </p:cNvGraphicFramePr>
          <p:nvPr>
            <p:extLst>
              <p:ext uri="{D42A27DB-BD31-4B8C-83A1-F6EECF244321}">
                <p14:modId xmlns:p14="http://schemas.microsoft.com/office/powerpoint/2010/main" val="186209161"/>
              </p:ext>
            </p:extLst>
          </p:nvPr>
        </p:nvGraphicFramePr>
        <p:xfrm>
          <a:off x="98634" y="970219"/>
          <a:ext cx="3600400" cy="5621452"/>
        </p:xfrm>
        <a:graphic>
          <a:graphicData uri="http://schemas.openxmlformats.org/drawingml/2006/table">
            <a:tbl>
              <a:tblPr>
                <a:tableStyleId>{5C22544A-7EE6-4342-B048-85BDC9FD1C3A}</a:tableStyleId>
              </a:tblPr>
              <a:tblGrid>
                <a:gridCol w="1224136"/>
                <a:gridCol w="2376264"/>
              </a:tblGrid>
              <a:tr h="285724">
                <a:tc>
                  <a:txBody>
                    <a:bodyPr/>
                    <a:lstStyle/>
                    <a:p>
                      <a:pPr algn="l" fontAlgn="b"/>
                      <a:r>
                        <a:rPr lang="pt-BR" sz="1200" u="none" strike="noStrike" dirty="0" smtClean="0">
                          <a:solidFill>
                            <a:schemeClr val="bg1"/>
                          </a:solidFill>
                          <a:effectLst/>
                        </a:rPr>
                        <a:t> </a:t>
                      </a:r>
                      <a:r>
                        <a:rPr lang="pt-BR" sz="1400" b="1" u="none" strike="noStrike" dirty="0" smtClean="0">
                          <a:solidFill>
                            <a:schemeClr val="bg1"/>
                          </a:solidFill>
                          <a:effectLst/>
                        </a:rPr>
                        <a:t>ENCONTROS</a:t>
                      </a:r>
                      <a:endParaRPr lang="pt-BR" sz="1400" b="1"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200" u="none" strike="noStrike" dirty="0">
                          <a:effectLst/>
                        </a:rPr>
                        <a:t> </a:t>
                      </a:r>
                      <a:r>
                        <a:rPr lang="pt-BR" sz="1400" b="1" u="none" strike="noStrike" dirty="0" smtClean="0">
                          <a:effectLst/>
                        </a:rPr>
                        <a:t>CIDADES</a:t>
                      </a:r>
                      <a:endParaRPr lang="pt-BR" sz="1400" b="1" i="0" u="none" strike="noStrike" dirty="0">
                        <a:solidFill>
                          <a:srgbClr val="000000"/>
                        </a:solidFill>
                        <a:effectLst/>
                        <a:latin typeface="Calibri" panose="020F0502020204030204" pitchFamily="34" charset="0"/>
                      </a:endParaRPr>
                    </a:p>
                  </a:txBody>
                  <a:tcPr marL="8962" marR="8962" marT="8962" marB="0" anchor="b">
                    <a:solidFill>
                      <a:schemeClr val="tx2">
                        <a:lumMod val="20000"/>
                        <a:lumOff val="80000"/>
                      </a:schemeClr>
                    </a:solidFill>
                  </a:tcPr>
                </a:tc>
              </a:tr>
              <a:tr h="142721">
                <a:tc>
                  <a:txBody>
                    <a:bodyPr/>
                    <a:lstStyle/>
                    <a:p>
                      <a:pPr algn="ctr" fontAlgn="b"/>
                      <a:r>
                        <a:rPr lang="pt-BR" sz="1400" u="none" strike="noStrike" dirty="0">
                          <a:solidFill>
                            <a:schemeClr val="bg1"/>
                          </a:solidFill>
                          <a:effectLst/>
                        </a:rPr>
                        <a:t>1</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ALFENAS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2</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ARAXÁ</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3</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CATAGUASES</a:t>
                      </a:r>
                      <a:endParaRPr lang="pt-BR" sz="1400" b="0" i="0" u="none" strike="noStrike" dirty="0">
                        <a:solidFill>
                          <a:srgbClr val="000000"/>
                        </a:solidFill>
                        <a:effectLst/>
                        <a:latin typeface="Calibri" panose="020F0502020204030204" pitchFamily="34" charset="0"/>
                      </a:endParaRPr>
                    </a:p>
                  </a:txBody>
                  <a:tcPr marL="8962" marR="8962" marT="8962" marB="0" anchor="b"/>
                </a:tc>
              </a:tr>
              <a:tr h="216562">
                <a:tc>
                  <a:txBody>
                    <a:bodyPr/>
                    <a:lstStyle/>
                    <a:p>
                      <a:pPr algn="ctr" fontAlgn="b"/>
                      <a:r>
                        <a:rPr lang="pt-BR" sz="1400" u="none" strike="noStrike" dirty="0">
                          <a:solidFill>
                            <a:schemeClr val="bg1"/>
                          </a:solidFill>
                          <a:effectLst/>
                        </a:rPr>
                        <a:t>4</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DIVINOPOLIS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5</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GOV. </a:t>
                      </a:r>
                      <a:r>
                        <a:rPr lang="pt-BR" sz="1400" u="none" strike="noStrike" dirty="0" smtClean="0">
                          <a:effectLst/>
                        </a:rPr>
                        <a:t>VALADARES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6</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IPATINGA</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7</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JUIZ DE FORA</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8</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LAVRAS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9</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MANHUAÇU</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10</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MONTES CLAROS </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11</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PATOS DE MINAS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a:solidFill>
                            <a:schemeClr val="bg1"/>
                          </a:solidFill>
                          <a:effectLst/>
                        </a:rPr>
                        <a:t>12</a:t>
                      </a:r>
                      <a:endParaRPr lang="pt-BR" sz="1400" b="0" i="0" u="none" strike="noStrike">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POÇOS DE CALDAS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13</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POUSO ALEGRE</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14</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SETE LAGOAS</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15</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TEOFILO OTONI</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16</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UBERABA </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a:solidFill>
                            <a:schemeClr val="bg1"/>
                          </a:solidFill>
                          <a:effectLst/>
                        </a:rPr>
                        <a:t>17</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UBERLÂNDIA </a:t>
                      </a:r>
                      <a:endParaRPr lang="pt-BR" sz="1400" b="0" i="0" u="none" strike="noStrike" dirty="0">
                        <a:solidFill>
                          <a:srgbClr val="000000"/>
                        </a:solidFill>
                        <a:effectLst/>
                        <a:latin typeface="Calibri" panose="020F0502020204030204" pitchFamily="34" charset="0"/>
                      </a:endParaRPr>
                    </a:p>
                  </a:txBody>
                  <a:tcPr marL="8962" marR="8962" marT="8962" marB="0" anchor="b"/>
                </a:tc>
              </a:tr>
              <a:tr h="135460">
                <a:tc>
                  <a:txBody>
                    <a:bodyPr/>
                    <a:lstStyle/>
                    <a:p>
                      <a:pPr algn="ctr" fontAlgn="b"/>
                      <a:r>
                        <a:rPr lang="pt-BR" sz="1400" u="none" strike="noStrike" dirty="0" smtClean="0">
                          <a:solidFill>
                            <a:schemeClr val="bg1"/>
                          </a:solidFill>
                          <a:effectLst/>
                        </a:rPr>
                        <a:t>18</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VARGINHA</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b="0" i="0" u="none" strike="noStrike" dirty="0" smtClean="0">
                          <a:solidFill>
                            <a:schemeClr val="bg1"/>
                          </a:solidFill>
                          <a:effectLst/>
                          <a:latin typeface="+mn-lt"/>
                        </a:rPr>
                        <a:t>19</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VIÇOSA</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smtClean="0">
                          <a:solidFill>
                            <a:schemeClr val="bg1"/>
                          </a:solidFill>
                          <a:effectLst/>
                        </a:rPr>
                        <a:t>20</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JANUÁRIA</a:t>
                      </a:r>
                      <a:endParaRPr lang="pt-BR" sz="1400" b="0" i="0" u="none" strike="noStrike" dirty="0">
                        <a:solidFill>
                          <a:srgbClr val="000000"/>
                        </a:solidFill>
                        <a:effectLst/>
                        <a:latin typeface="Calibri" panose="020F0502020204030204" pitchFamily="34" charset="0"/>
                      </a:endParaRPr>
                    </a:p>
                  </a:txBody>
                  <a:tcPr marL="8962" marR="8962" marT="8962" marB="0" anchor="b"/>
                </a:tc>
              </a:tr>
              <a:tr h="59685">
                <a:tc>
                  <a:txBody>
                    <a:bodyPr/>
                    <a:lstStyle/>
                    <a:p>
                      <a:pPr algn="ctr" fontAlgn="b"/>
                      <a:r>
                        <a:rPr lang="pt-BR" sz="1400" u="none" strike="noStrike" dirty="0" smtClean="0">
                          <a:solidFill>
                            <a:schemeClr val="bg1"/>
                          </a:solidFill>
                          <a:effectLst/>
                        </a:rPr>
                        <a:t>21</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CONTAGEM</a:t>
                      </a:r>
                      <a:endParaRPr lang="pt-BR" sz="1400" b="0" i="0" u="none" strike="noStrike" dirty="0">
                        <a:solidFill>
                          <a:srgbClr val="000000"/>
                        </a:solidFill>
                        <a:effectLst/>
                        <a:latin typeface="Calibri" panose="020F0502020204030204" pitchFamily="34" charset="0"/>
                      </a:endParaRPr>
                    </a:p>
                  </a:txBody>
                  <a:tcPr marL="8962" marR="8962" marT="8962" marB="0" anchor="b"/>
                </a:tc>
              </a:tr>
              <a:tr h="0">
                <a:tc>
                  <a:txBody>
                    <a:bodyPr/>
                    <a:lstStyle/>
                    <a:p>
                      <a:pPr algn="ctr" fontAlgn="b"/>
                      <a:r>
                        <a:rPr lang="pt-BR" sz="1400" u="none" strike="noStrike" dirty="0" smtClean="0">
                          <a:solidFill>
                            <a:schemeClr val="bg1"/>
                          </a:solidFill>
                          <a:effectLst/>
                        </a:rPr>
                        <a:t>22</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BETIM</a:t>
                      </a:r>
                      <a:endParaRPr lang="pt-BR" sz="1400" b="0" i="0" u="none" strike="noStrike" dirty="0">
                        <a:solidFill>
                          <a:srgbClr val="000000"/>
                        </a:solidFill>
                        <a:effectLst/>
                        <a:latin typeface="Calibri" panose="020F0502020204030204" pitchFamily="34" charset="0"/>
                      </a:endParaRPr>
                    </a:p>
                  </a:txBody>
                  <a:tcPr marL="8962" marR="8962" marT="8962" marB="0" anchor="b"/>
                </a:tc>
              </a:tr>
              <a:tr h="0">
                <a:tc>
                  <a:txBody>
                    <a:bodyPr/>
                    <a:lstStyle/>
                    <a:p>
                      <a:pPr algn="ctr" fontAlgn="b"/>
                      <a:r>
                        <a:rPr lang="pt-BR" sz="1400" b="0" i="0" u="none" strike="noStrike" dirty="0" smtClean="0">
                          <a:solidFill>
                            <a:schemeClr val="bg1"/>
                          </a:solidFill>
                          <a:effectLst/>
                          <a:latin typeface="Calibri" panose="020F0502020204030204" pitchFamily="34" charset="0"/>
                        </a:rPr>
                        <a:t>23</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b="0" i="0" u="none" strike="noStrike" dirty="0" smtClean="0">
                          <a:solidFill>
                            <a:srgbClr val="000000"/>
                          </a:solidFill>
                          <a:effectLst/>
                          <a:latin typeface="Calibri" panose="020F0502020204030204" pitchFamily="34" charset="0"/>
                        </a:rPr>
                        <a:t>OURO PRETO</a:t>
                      </a:r>
                      <a:endParaRPr lang="pt-BR" sz="1400" b="0" i="0" u="none" strike="noStrike" dirty="0">
                        <a:solidFill>
                          <a:srgbClr val="000000"/>
                        </a:solidFill>
                        <a:effectLst/>
                        <a:latin typeface="Calibri" panose="020F0502020204030204" pitchFamily="34" charset="0"/>
                      </a:endParaRPr>
                    </a:p>
                  </a:txBody>
                  <a:tcPr marL="8962" marR="8962" marT="8962" marB="0" anchor="b"/>
                </a:tc>
              </a:tr>
              <a:tr h="142721">
                <a:tc>
                  <a:txBody>
                    <a:bodyPr/>
                    <a:lstStyle/>
                    <a:p>
                      <a:pPr algn="ctr" fontAlgn="b"/>
                      <a:r>
                        <a:rPr lang="pt-BR" sz="1400" u="none" strike="noStrike" dirty="0" smtClean="0">
                          <a:solidFill>
                            <a:schemeClr val="bg1"/>
                          </a:solidFill>
                          <a:effectLst/>
                        </a:rPr>
                        <a:t>24</a:t>
                      </a:r>
                      <a:endParaRPr lang="pt-BR" sz="1400" b="0" i="0" u="none" strike="noStrike" dirty="0">
                        <a:solidFill>
                          <a:schemeClr val="bg1"/>
                        </a:solidFill>
                        <a:effectLst/>
                        <a:latin typeface="Calibri" panose="020F0502020204030204" pitchFamily="34" charset="0"/>
                      </a:endParaRPr>
                    </a:p>
                  </a:txBody>
                  <a:tcPr marL="8962" marR="8962" marT="8962" marB="0" anchor="b">
                    <a:solidFill>
                      <a:schemeClr val="tx2">
                        <a:lumMod val="60000"/>
                        <a:lumOff val="40000"/>
                      </a:schemeClr>
                    </a:solidFill>
                  </a:tcPr>
                </a:tc>
                <a:tc>
                  <a:txBody>
                    <a:bodyPr/>
                    <a:lstStyle/>
                    <a:p>
                      <a:pPr algn="l" fontAlgn="b"/>
                      <a:r>
                        <a:rPr lang="pt-BR" sz="1400" u="none" strike="noStrike" dirty="0">
                          <a:effectLst/>
                        </a:rPr>
                        <a:t>BH</a:t>
                      </a:r>
                      <a:endParaRPr lang="pt-BR" sz="1400" b="0" i="0" u="none" strike="noStrike" dirty="0">
                        <a:solidFill>
                          <a:srgbClr val="000000"/>
                        </a:solidFill>
                        <a:effectLst/>
                        <a:latin typeface="Calibri" panose="020F0502020204030204" pitchFamily="34" charset="0"/>
                      </a:endParaRPr>
                    </a:p>
                  </a:txBody>
                  <a:tcPr marL="8962" marR="8962" marT="8962" marB="0" anchor="b"/>
                </a:tc>
              </a:tr>
            </a:tbl>
          </a:graphicData>
        </a:graphic>
      </p:graphicFrame>
      <p:sp>
        <p:nvSpPr>
          <p:cNvPr id="13" name="CaixaDeTexto 12"/>
          <p:cNvSpPr txBox="1"/>
          <p:nvPr/>
        </p:nvSpPr>
        <p:spPr>
          <a:xfrm>
            <a:off x="5447928" y="1152509"/>
            <a:ext cx="5015314"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048" y="1029154"/>
            <a:ext cx="3667505" cy="2062972"/>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379" y="2571073"/>
            <a:ext cx="3667505" cy="1979243"/>
          </a:xfrm>
          <a:prstGeom prst="rect">
            <a:avLst/>
          </a:prstGeom>
        </p:spPr>
      </p:pic>
      <p:sp>
        <p:nvSpPr>
          <p:cNvPr id="5" name="Retângulo 4"/>
          <p:cNvSpPr/>
          <p:nvPr/>
        </p:nvSpPr>
        <p:spPr>
          <a:xfrm>
            <a:off x="3871380" y="5085184"/>
            <a:ext cx="8129276" cy="923330"/>
          </a:xfrm>
          <a:prstGeom prst="rect">
            <a:avLst/>
          </a:prstGeom>
        </p:spPr>
        <p:txBody>
          <a:bodyPr wrap="square">
            <a:spAutoFit/>
          </a:bodyPr>
          <a:lstStyle/>
          <a:p>
            <a:pPr algn="just"/>
            <a:r>
              <a:rPr lang="pt-BR" dirty="0" smtClean="0">
                <a:latin typeface="Arial" panose="020B0604020202020204" pitchFamily="34" charset="0"/>
                <a:ea typeface="Times New Roman" panose="02020603050405020304" pitchFamily="18" charset="0"/>
              </a:rPr>
              <a:t>Em 2016, CRCMG promoveu </a:t>
            </a:r>
            <a:r>
              <a:rPr lang="pt-BR" dirty="0">
                <a:latin typeface="Arial" panose="020B0604020202020204" pitchFamily="34" charset="0"/>
                <a:ea typeface="Times New Roman" panose="02020603050405020304" pitchFamily="18" charset="0"/>
              </a:rPr>
              <a:t>24 encontros que reuniram 1.316 participantes com média de 55 participantes por encontro com o objetivo de orientar os profissionais do interior das atividades desenvolvidas e às ações fiscais.</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1952594" y="688554"/>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7113" y="122545"/>
            <a:ext cx="754886" cy="611505"/>
          </a:xfrm>
          <a:prstGeom prst="rect">
            <a:avLst/>
          </a:prstGeom>
          <a:noFill/>
          <a:ln>
            <a:noFill/>
          </a:ln>
        </p:spPr>
      </p:pic>
      <p:sp>
        <p:nvSpPr>
          <p:cNvPr id="3" name="Retângulo 2"/>
          <p:cNvSpPr/>
          <p:nvPr/>
        </p:nvSpPr>
        <p:spPr>
          <a:xfrm>
            <a:off x="-40943" y="979142"/>
            <a:ext cx="12164702" cy="5940088"/>
          </a:xfrm>
          <a:prstGeom prst="rect">
            <a:avLst/>
          </a:prstGeom>
        </p:spPr>
        <p:txBody>
          <a:bodyPr wrap="square">
            <a:spAutoFit/>
          </a:bodyPr>
          <a:lstStyle/>
          <a:p>
            <a:pPr algn="ctr" fontAlgn="ctr">
              <a:spcBef>
                <a:spcPts val="0"/>
              </a:spcBef>
            </a:pPr>
            <a:r>
              <a:rPr lang="pt-BR" sz="2000" b="1" i="1" dirty="0">
                <a:solidFill>
                  <a:srgbClr val="000000"/>
                </a:solidFill>
                <a:latin typeface="Arial" panose="020B0604020202020204" pitchFamily="34" charset="0"/>
                <a:cs typeface="Arial" panose="020B0604020202020204" pitchFamily="34" charset="0"/>
              </a:rPr>
              <a:t>CONTRATO DE PRESTAÇÃO DE SERVIÇOS CONTÁBEIS </a:t>
            </a:r>
            <a:endParaRPr lang="pt-BR" sz="2000" b="1" i="1" dirty="0" smtClean="0">
              <a:solidFill>
                <a:srgbClr val="000000"/>
              </a:solidFill>
              <a:latin typeface="Arial" panose="020B0604020202020204" pitchFamily="34" charset="0"/>
              <a:cs typeface="Arial" panose="020B0604020202020204" pitchFamily="34" charset="0"/>
            </a:endParaRPr>
          </a:p>
          <a:p>
            <a:pPr algn="ctr" fontAlgn="ctr">
              <a:spcBef>
                <a:spcPts val="0"/>
              </a:spcBef>
            </a:pPr>
            <a:endParaRPr lang="pt-BR" b="1" i="1" dirty="0">
              <a:solidFill>
                <a:srgbClr val="000000"/>
              </a:solidFill>
              <a:latin typeface="Arial" panose="020B0604020202020204" pitchFamily="34" charset="0"/>
              <a:cs typeface="Arial" panose="020B0604020202020204" pitchFamily="34" charset="0"/>
            </a:endParaRPr>
          </a:p>
          <a:p>
            <a:pPr algn="just" fontAlgn="ctr">
              <a:spcBef>
                <a:spcPts val="0"/>
              </a:spcBef>
            </a:pPr>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Contrato de Prestação de Serviços Contábeis é o instrumento que define os limites e a extensão da responsabilidade técnica. Neste contexto, o CFC editou a Resolução 987/03 que trata da matéria, a qual passou por alteração através da edição da Resolução CFC nº 1457/2013. </a:t>
            </a:r>
          </a:p>
          <a:p>
            <a:pPr algn="just"/>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Como destaque elencamos algumas novidades tratadas na citada norma</a:t>
            </a:r>
            <a:r>
              <a:rPr lang="pt-BR" dirty="0" smtClean="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r>
              <a:rPr lang="pt-BR" b="1" dirty="0">
                <a:latin typeface="Arial" panose="020B0604020202020204" pitchFamily="34" charset="0"/>
                <a:cs typeface="Arial" panose="020B0604020202020204" pitchFamily="34" charset="0"/>
              </a:rPr>
              <a:t>a)</a:t>
            </a:r>
            <a:r>
              <a:rPr lang="pt-BR" dirty="0">
                <a:latin typeface="Arial" panose="020B0604020202020204" pitchFamily="34" charset="0"/>
                <a:cs typeface="Arial" panose="020B0604020202020204" pitchFamily="34" charset="0"/>
              </a:rPr>
              <a:t> Obrigatoriedade do fornecimento de Carta de Responsabilidade da Administração</a:t>
            </a:r>
            <a:r>
              <a:rPr lang="pt-BR" dirty="0" smtClean="0">
                <a:latin typeface="Arial" panose="020B0604020202020204" pitchFamily="34" charset="0"/>
                <a:cs typeface="Arial" panose="020B0604020202020204" pitchFamily="34" charset="0"/>
              </a:rPr>
              <a:t>.</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b)</a:t>
            </a:r>
            <a:r>
              <a:rPr lang="pt-BR" dirty="0">
                <a:latin typeface="Arial" panose="020B0604020202020204" pitchFamily="34" charset="0"/>
                <a:cs typeface="Arial" panose="020B0604020202020204" pitchFamily="34" charset="0"/>
              </a:rPr>
              <a:t> Deverá ser obtida pelo profissional da Contabilidade, anualmente, a Carta de Responsabilidade da Administração para o encerramento do exercício contábil</a:t>
            </a:r>
            <a:r>
              <a:rPr lang="pt-BR" dirty="0" smtClean="0">
                <a:latin typeface="Arial" panose="020B0604020202020204" pitchFamily="34" charset="0"/>
                <a:cs typeface="Arial" panose="020B0604020202020204" pitchFamily="34" charset="0"/>
              </a:rPr>
              <a:t>.</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c)</a:t>
            </a:r>
            <a:r>
              <a:rPr lang="pt-BR" dirty="0">
                <a:latin typeface="Arial" panose="020B0604020202020204" pitchFamily="34" charset="0"/>
                <a:cs typeface="Arial" panose="020B0604020202020204" pitchFamily="34" charset="0"/>
              </a:rPr>
              <a:t> Assinatura das demonstrações contábeis fica vinculada à entrega da Carta de Responsabilidade da Administração.</a:t>
            </a:r>
          </a:p>
          <a:p>
            <a:pPr algn="just"/>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r>
              <a:rPr lang="pt-BR" b="1" dirty="0">
                <a:latin typeface="Arial" panose="020B0604020202020204" pitchFamily="34" charset="0"/>
                <a:cs typeface="Arial" panose="020B0604020202020204" pitchFamily="34" charset="0"/>
              </a:rPr>
              <a:t>d)</a:t>
            </a:r>
            <a:r>
              <a:rPr lang="pt-BR" dirty="0">
                <a:latin typeface="Arial" panose="020B0604020202020204" pitchFamily="34" charset="0"/>
                <a:cs typeface="Arial" panose="020B0604020202020204" pitchFamily="34" charset="0"/>
              </a:rPr>
              <a:t> A exigência em contrato para entrega da Carta de Responsabilidade da Administração será obrigatória somente nos contratos de novos clientes, ou quando da renovação dos contratos antigos</a:t>
            </a:r>
            <a:r>
              <a:rPr lang="pt-BR" dirty="0" smtClean="0">
                <a:latin typeface="Arial" panose="020B0604020202020204" pitchFamily="34" charset="0"/>
                <a:cs typeface="Arial" panose="020B0604020202020204" pitchFamily="34" charset="0"/>
              </a:rPr>
              <a:t>.</a:t>
            </a:r>
          </a:p>
          <a:p>
            <a:pPr algn="just"/>
            <a:endParaRPr lang="pt-BR" dirty="0" smtClean="0">
              <a:latin typeface="Arial" panose="020B0604020202020204" pitchFamily="34" charset="0"/>
              <a:cs typeface="Arial" panose="020B0604020202020204" pitchFamily="34" charset="0"/>
            </a:endParaRPr>
          </a:p>
          <a:p>
            <a:pPr algn="just"/>
            <a:r>
              <a:rPr lang="pt-BR" b="1" dirty="0" smtClean="0">
                <a:latin typeface="Arial" panose="020B0604020202020204" pitchFamily="34" charset="0"/>
                <a:cs typeface="Arial" panose="020B0604020202020204" pitchFamily="34" charset="0"/>
              </a:rPr>
              <a:t>e</a:t>
            </a:r>
            <a:r>
              <a:rPr lang="pt-BR" b="1"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Disponibilidade dos Modelos Básicos de: Contrato de Prestação de Serviços Contábeis; Distrato de Prestação de Serviços Contábeis e Carta de Responsabilidade da Administração.</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046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4552" y="5978437"/>
            <a:ext cx="754886" cy="611505"/>
          </a:xfrm>
          <a:prstGeom prst="rect">
            <a:avLst/>
          </a:prstGeom>
          <a:noFill/>
          <a:ln>
            <a:noFill/>
          </a:ln>
        </p:spPr>
      </p:pic>
      <p:sp>
        <p:nvSpPr>
          <p:cNvPr id="3" name="Retângulo 2"/>
          <p:cNvSpPr/>
          <p:nvPr/>
        </p:nvSpPr>
        <p:spPr>
          <a:xfrm>
            <a:off x="239736" y="1472116"/>
            <a:ext cx="12191999" cy="3693319"/>
          </a:xfrm>
          <a:prstGeom prst="rect">
            <a:avLst/>
          </a:prstGeom>
        </p:spPr>
        <p:txBody>
          <a:bodyPr wrap="square">
            <a:spAutoFit/>
          </a:bodyPr>
          <a:lstStyle/>
          <a:p>
            <a:pPr algn="ctr"/>
            <a:r>
              <a:rPr lang="pt-BR" b="1" i="1" dirty="0">
                <a:latin typeface="Arial" panose="020B0604020202020204" pitchFamily="34" charset="0"/>
                <a:cs typeface="Arial" panose="020B0604020202020204" pitchFamily="34" charset="0"/>
              </a:rPr>
              <a:t>CONTRATO DE PRESTAÇÃO DE SERVIÇOS PROFISSIONAIS DE CONTABILIDADE</a:t>
            </a:r>
          </a:p>
          <a:p>
            <a:pPr algn="just"/>
            <a:r>
              <a:rPr lang="pt-BR" dirty="0">
                <a:latin typeface="Arial" panose="020B0604020202020204" pitchFamily="34" charset="0"/>
                <a:cs typeface="Arial" panose="020B0604020202020204" pitchFamily="34" charset="0"/>
              </a:rPr>
              <a:t>O CPS deverá conter no mínimo:</a:t>
            </a:r>
          </a:p>
          <a:p>
            <a:pPr algn="just"/>
            <a:endParaRPr lang="pt-BR" dirty="0">
              <a:latin typeface="Arial" panose="020B0604020202020204" pitchFamily="34" charset="0"/>
              <a:cs typeface="Arial" panose="020B0604020202020204" pitchFamily="34" charset="0"/>
            </a:endParaRPr>
          </a:p>
          <a:p>
            <a:pPr marL="457200" indent="-457200" algn="just">
              <a:buAutoNum type="alphaLcPeriod"/>
            </a:pPr>
            <a:r>
              <a:rPr lang="pt-BR" dirty="0">
                <a:latin typeface="Arial" panose="020B0604020202020204" pitchFamily="34" charset="0"/>
                <a:cs typeface="Arial" panose="020B0604020202020204" pitchFamily="34" charset="0"/>
              </a:rPr>
              <a:t>Identificação das partes contratantes;</a:t>
            </a:r>
          </a:p>
          <a:p>
            <a:pPr marL="457200" indent="-457200" algn="just">
              <a:buAutoNum type="alphaLcPeriod"/>
            </a:pPr>
            <a:r>
              <a:rPr lang="pt-BR" dirty="0">
                <a:latin typeface="Arial" panose="020B0604020202020204" pitchFamily="34" charset="0"/>
                <a:cs typeface="Arial" panose="020B0604020202020204" pitchFamily="34" charset="0"/>
              </a:rPr>
              <a:t>Relação dos serviços a serem prestados;</a:t>
            </a:r>
          </a:p>
          <a:p>
            <a:pPr marL="457200" indent="-457200" algn="just">
              <a:buAutoNum type="alphaLcPeriod"/>
            </a:pPr>
            <a:r>
              <a:rPr lang="pt-BR" dirty="0">
                <a:latin typeface="Arial" panose="020B0604020202020204" pitchFamily="34" charset="0"/>
                <a:cs typeface="Arial" panose="020B0604020202020204" pitchFamily="34" charset="0"/>
              </a:rPr>
              <a:t>Duração do contrato;</a:t>
            </a:r>
          </a:p>
          <a:p>
            <a:pPr marL="457200" indent="-457200" algn="just">
              <a:buAutoNum type="alphaLcPeriod"/>
            </a:pPr>
            <a:r>
              <a:rPr lang="pt-BR" dirty="0">
                <a:latin typeface="Arial" panose="020B0604020202020204" pitchFamily="34" charset="0"/>
                <a:cs typeface="Arial" panose="020B0604020202020204" pitchFamily="34" charset="0"/>
              </a:rPr>
              <a:t>Cláusula rescisória com a fixação de prazo para a assistência, após a denúncia do contrato;</a:t>
            </a:r>
          </a:p>
          <a:p>
            <a:pPr marL="457200" indent="-457200" algn="just">
              <a:buAutoNum type="alphaLcPeriod"/>
            </a:pPr>
            <a:r>
              <a:rPr lang="pt-BR" dirty="0">
                <a:latin typeface="Arial" panose="020B0604020202020204" pitchFamily="34" charset="0"/>
                <a:cs typeface="Arial" panose="020B0604020202020204" pitchFamily="34" charset="0"/>
              </a:rPr>
              <a:t>Honorários profissionais;</a:t>
            </a:r>
          </a:p>
          <a:p>
            <a:pPr marL="457200" indent="-457200" algn="just">
              <a:buAutoNum type="alphaLcPeriod"/>
            </a:pPr>
            <a:r>
              <a:rPr lang="pt-BR" dirty="0">
                <a:latin typeface="Arial" panose="020B0604020202020204" pitchFamily="34" charset="0"/>
                <a:cs typeface="Arial" panose="020B0604020202020204" pitchFamily="34" charset="0"/>
              </a:rPr>
              <a:t>Prazo para pagamento;</a:t>
            </a:r>
          </a:p>
          <a:p>
            <a:pPr marL="457200" indent="-457200" algn="just">
              <a:buAutoNum type="alphaLcPeriod"/>
            </a:pPr>
            <a:r>
              <a:rPr lang="pt-BR" dirty="0">
                <a:latin typeface="Arial" panose="020B0604020202020204" pitchFamily="34" charset="0"/>
                <a:cs typeface="Arial" panose="020B0604020202020204" pitchFamily="34" charset="0"/>
              </a:rPr>
              <a:t>Responsabilidade das partes;</a:t>
            </a:r>
          </a:p>
          <a:p>
            <a:pPr marL="457200" indent="-457200" algn="just">
              <a:buAutoNum type="alphaLcPeriod"/>
            </a:pPr>
            <a:r>
              <a:rPr lang="pt-BR" dirty="0">
                <a:latin typeface="Arial" panose="020B0604020202020204" pitchFamily="34" charset="0"/>
                <a:cs typeface="Arial" panose="020B0604020202020204" pitchFamily="34" charset="0"/>
              </a:rPr>
              <a:t>Foro para dirimir os conflitos</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a:t>
            </a:r>
          </a:p>
          <a:p>
            <a:pPr algn="ctr"/>
            <a:endParaRPr lang="pt-BR" dirty="0">
              <a:latin typeface="Arial" panose="020B0604020202020204" pitchFamily="34" charset="0"/>
              <a:cs typeface="Arial" panose="020B0604020202020204" pitchFamily="34" charset="0"/>
            </a:endParaRPr>
          </a:p>
        </p:txBody>
      </p:sp>
      <p:sp>
        <p:nvSpPr>
          <p:cNvPr id="2" name="AutoShape 2" descr="Resultado de imagem para contrato de prestação de serviços contábe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00" name="Picture 4" descr="http://www.contabeis.com.br/Arquivar/_resources/newsimages/f5da4770e2c222ba8c024e20d56614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660" y="4684942"/>
            <a:ext cx="2438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0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2517" y="5733256"/>
            <a:ext cx="754886" cy="611505"/>
          </a:xfrm>
          <a:prstGeom prst="rect">
            <a:avLst/>
          </a:prstGeom>
          <a:noFill/>
          <a:ln>
            <a:noFill/>
          </a:ln>
        </p:spPr>
      </p:pic>
      <p:sp>
        <p:nvSpPr>
          <p:cNvPr id="3" name="Retângulo 2"/>
          <p:cNvSpPr/>
          <p:nvPr/>
        </p:nvSpPr>
        <p:spPr>
          <a:xfrm>
            <a:off x="1" y="1057605"/>
            <a:ext cx="12191999" cy="4339650"/>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DISTRATO DE PRESTAÇÃO DE SERVIÇOS PROFISSIONAIS E TRANSFERÊNCIA DE RESPONSABILIDADE TÉCNICA</a:t>
            </a:r>
          </a:p>
          <a:p>
            <a:pPr algn="ctr"/>
            <a:endParaRPr lang="pt-BR" sz="2000" b="1" i="1"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dirty="0">
                <a:latin typeface="Arial" panose="020B0604020202020204" pitchFamily="34" charset="0"/>
                <a:cs typeface="Arial" panose="020B0604020202020204" pitchFamily="34" charset="0"/>
              </a:rPr>
              <a:t>Segundo consta na Resolução, no Distrato de Prestação de Serviços Profissionais e Transferência de Responsabilidade Técnica deve constar a responsabilidade do cliente em recepcionar seus documentos que estejam de posse do antigo responsável técnico.</a:t>
            </a:r>
          </a:p>
          <a:p>
            <a:pPr algn="just"/>
            <a:endParaRPr lang="pt-B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dirty="0">
                <a:latin typeface="Arial" panose="020B0604020202020204" pitchFamily="34" charset="0"/>
                <a:cs typeface="Arial" panose="020B0604020202020204" pitchFamily="34" charset="0"/>
              </a:rPr>
              <a:t>Outro ponto de destaque da Resolução refere-se à devolução de livros, documentos e arquivos das obrigações fiscais entregues ao Fisco e arquivos digitais que deverão constar na cláusula rescisória do Distrato do Contrato de Prestação de Serviços.</a:t>
            </a:r>
          </a:p>
          <a:p>
            <a:pPr algn="just"/>
            <a:endParaRPr lang="pt-B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t-BR" dirty="0">
                <a:latin typeface="Arial" panose="020B0604020202020204" pitchFamily="34" charset="0"/>
                <a:cs typeface="Arial" panose="020B0604020202020204" pitchFamily="34" charset="0"/>
              </a:rPr>
              <a:t>O responsável técnico terá que honrar com as obrigações acessórias, mesmo que o prazo de vencimento da exigência seja posterior ao da vigência citada no contrato.</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115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7113" y="122545"/>
            <a:ext cx="754886" cy="611505"/>
          </a:xfrm>
          <a:prstGeom prst="rect">
            <a:avLst/>
          </a:prstGeom>
          <a:noFill/>
          <a:ln>
            <a:noFill/>
          </a:ln>
        </p:spPr>
      </p:pic>
      <p:sp>
        <p:nvSpPr>
          <p:cNvPr id="3" name="Retângulo 2"/>
          <p:cNvSpPr/>
          <p:nvPr/>
        </p:nvSpPr>
        <p:spPr>
          <a:xfrm>
            <a:off x="71438" y="922803"/>
            <a:ext cx="12191999" cy="5847755"/>
          </a:xfrm>
          <a:prstGeom prst="rect">
            <a:avLst/>
          </a:prstGeom>
        </p:spPr>
        <p:txBody>
          <a:bodyPr wrap="square">
            <a:spAutoFit/>
          </a:bodyPr>
          <a:lstStyle/>
          <a:p>
            <a:r>
              <a:rPr lang="pt-BR" sz="2000" b="1" i="1" dirty="0">
                <a:solidFill>
                  <a:srgbClr val="002060"/>
                </a:solidFill>
                <a:latin typeface="Arial" panose="020B0604020202020204" pitchFamily="34" charset="0"/>
                <a:cs typeface="Arial" panose="020B0604020202020204" pitchFamily="34" charset="0"/>
              </a:rPr>
              <a:t>DECORE (Declaração Comprobatória de Percepção de Rendimentos</a:t>
            </a:r>
            <a:r>
              <a:rPr lang="pt-BR" sz="2000" b="1" i="1" dirty="0" smtClean="0">
                <a:solidFill>
                  <a:srgbClr val="002060"/>
                </a:solidFill>
                <a:latin typeface="Arial" panose="020B0604020202020204" pitchFamily="34" charset="0"/>
                <a:cs typeface="Arial" panose="020B0604020202020204" pitchFamily="34" charset="0"/>
              </a:rPr>
              <a:t>)</a:t>
            </a:r>
          </a:p>
          <a:p>
            <a:endParaRPr lang="pt-BR" sz="2000" b="1" i="1" dirty="0">
              <a:solidFill>
                <a:srgbClr val="002060"/>
              </a:solidFill>
              <a:latin typeface="Arial" panose="020B0604020202020204" pitchFamily="34" charset="0"/>
              <a:cs typeface="Arial" panose="020B0604020202020204" pitchFamily="34" charset="0"/>
            </a:endParaRPr>
          </a:p>
          <a:p>
            <a:endParaRPr lang="pt-BR" sz="2000" b="1" i="1"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 emissão da DECORE prescinde das existência prévia da documentação probante baseada no ANEXO II da Res. CFC 1364/11 (alterada pelas Res. CFC 1403/12 e 1492/15).</a:t>
            </a:r>
          </a:p>
          <a:p>
            <a:pPr algn="just">
              <a:lnSpc>
                <a:spcPct val="160000"/>
              </a:lnSpc>
            </a:pPr>
            <a:endParaRPr lang="pt-BR" sz="2000" b="1" u="sng" dirty="0" smtClean="0">
              <a:latin typeface="Arial" panose="020B0604020202020204" pitchFamily="34" charset="0"/>
              <a:cs typeface="Arial" panose="020B0604020202020204" pitchFamily="34" charset="0"/>
            </a:endParaRPr>
          </a:p>
          <a:p>
            <a:pPr algn="just">
              <a:lnSpc>
                <a:spcPct val="160000"/>
              </a:lnSpc>
            </a:pPr>
            <a:r>
              <a:rPr lang="pt-BR" sz="2000" b="1" u="sng" dirty="0" smtClean="0">
                <a:latin typeface="Arial" panose="020B0604020202020204" pitchFamily="34" charset="0"/>
                <a:cs typeface="Arial" panose="020B0604020202020204" pitchFamily="34" charset="0"/>
              </a:rPr>
              <a:t>Principais </a:t>
            </a:r>
            <a:r>
              <a:rPr lang="pt-BR" sz="2000" b="1" u="sng" dirty="0">
                <a:latin typeface="Arial" panose="020B0604020202020204" pitchFamily="34" charset="0"/>
                <a:cs typeface="Arial" panose="020B0604020202020204" pitchFamily="34" charset="0"/>
              </a:rPr>
              <a:t>alterações</a:t>
            </a:r>
            <a:r>
              <a:rPr lang="pt-BR" sz="2000" b="1" dirty="0" smtClean="0">
                <a:latin typeface="Arial" panose="020B0604020202020204" pitchFamily="34" charset="0"/>
                <a:cs typeface="Arial" panose="020B0604020202020204" pitchFamily="34" charset="0"/>
              </a:rPr>
              <a:t>:</a:t>
            </a:r>
            <a:endParaRPr lang="pt-BR" sz="2000" b="1" dirty="0">
              <a:latin typeface="Arial" panose="020B0604020202020204" pitchFamily="34" charset="0"/>
              <a:cs typeface="Arial" panose="020B0604020202020204" pitchFamily="34" charset="0"/>
            </a:endParaRPr>
          </a:p>
          <a:p>
            <a:pPr marL="457200" indent="-457200" algn="just">
              <a:lnSpc>
                <a:spcPct val="160000"/>
              </a:lnSpc>
              <a:buAutoNum type="alphaLcPeriod"/>
            </a:pPr>
            <a:r>
              <a:rPr lang="pt-BR" sz="2000" dirty="0">
                <a:latin typeface="Arial" panose="020B0604020202020204" pitchFamily="34" charset="0"/>
                <a:cs typeface="Arial" panose="020B0604020202020204" pitchFamily="34" charset="0"/>
              </a:rPr>
              <a:t>Emissão de Decore mediante assinatura com certificado digital;</a:t>
            </a:r>
          </a:p>
          <a:p>
            <a:pPr marL="457200" indent="-457200" algn="just">
              <a:buAutoNum type="alphaLcPeriod"/>
            </a:pPr>
            <a:r>
              <a:rPr lang="pt-BR" sz="2000" dirty="0">
                <a:latin typeface="Arial" panose="020B0604020202020204" pitchFamily="34" charset="0"/>
                <a:cs typeface="Arial" panose="020B0604020202020204" pitchFamily="34" charset="0"/>
              </a:rPr>
              <a:t>Emissão de Decore condicionada à realização do upload, efetuado eletronicamente, de toda a documentação que serviu de lastro;</a:t>
            </a:r>
          </a:p>
          <a:p>
            <a:pPr marL="457200" indent="-457200" algn="just">
              <a:buAutoNum type="alphaLcPeriod"/>
            </a:pPr>
            <a:r>
              <a:rPr lang="pt-BR" sz="2000" dirty="0">
                <a:latin typeface="Arial" panose="020B0604020202020204" pitchFamily="34" charset="0"/>
                <a:cs typeface="Arial" panose="020B0604020202020204" pitchFamily="34" charset="0"/>
              </a:rPr>
              <a:t>Documentação armazenada no banco de dados do CRCMG, à disposição para fiscalização e para envio à Receita Federal;</a:t>
            </a:r>
          </a:p>
          <a:p>
            <a:pPr marL="457200" indent="-457200" algn="just">
              <a:buAutoNum type="alphaLcPeriod"/>
            </a:pPr>
            <a:r>
              <a:rPr lang="pt-BR" sz="2000" dirty="0">
                <a:latin typeface="Arial" panose="020B0604020202020204" pitchFamily="34" charset="0"/>
                <a:cs typeface="Arial" panose="020B0604020202020204" pitchFamily="34" charset="0"/>
              </a:rPr>
              <a:t>Alterações no anexo II: implementação de novos rendimentos (côngrua e prebenda pastoral, juros sobre capital próprio, pensionistas, titulares dos serviços notariais e de registro, dividendos distribuídos, royalties, sobras liquidas distribuídas pela cooperativas e bolsista) e notas explicativas sobre a documentação que servirá de base legal para a emissão da DECORE.</a:t>
            </a: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925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0576" y="5984726"/>
            <a:ext cx="754886" cy="611505"/>
          </a:xfrm>
          <a:prstGeom prst="rect">
            <a:avLst/>
          </a:prstGeom>
          <a:noFill/>
          <a:ln>
            <a:noFill/>
          </a:ln>
        </p:spPr>
      </p:pic>
      <p:sp>
        <p:nvSpPr>
          <p:cNvPr id="3" name="Retângulo 2"/>
          <p:cNvSpPr/>
          <p:nvPr/>
        </p:nvSpPr>
        <p:spPr>
          <a:xfrm>
            <a:off x="71438" y="1291283"/>
            <a:ext cx="12191999" cy="3139321"/>
          </a:xfrm>
          <a:prstGeom prst="rect">
            <a:avLst/>
          </a:prstGeom>
        </p:spPr>
        <p:txBody>
          <a:bodyPr wrap="square">
            <a:spAutoFit/>
          </a:bodyPr>
          <a:lstStyle/>
          <a:p>
            <a:pPr algn="ctr"/>
            <a:r>
              <a:rPr lang="pt-BR" sz="2000" b="1" i="1" dirty="0">
                <a:solidFill>
                  <a:srgbClr val="002060"/>
                </a:solidFill>
                <a:latin typeface="Arial" panose="020B0604020202020204" pitchFamily="34" charset="0"/>
                <a:cs typeface="Arial" panose="020B0604020202020204" pitchFamily="34" charset="0"/>
              </a:rPr>
              <a:t>Artigo 20,  parágrafo único do Decreto Lei nº 9295/46</a:t>
            </a:r>
          </a:p>
          <a:p>
            <a:endParaRPr lang="pt-BR" sz="2000" b="1" i="1" dirty="0">
              <a:latin typeface="Arial" panose="020B0604020202020204" pitchFamily="34" charset="0"/>
              <a:cs typeface="Arial" panose="020B0604020202020204" pitchFamily="34" charset="0"/>
            </a:endParaRPr>
          </a:p>
          <a:p>
            <a:pPr algn="just"/>
            <a:r>
              <a:rPr lang="pt-BR" sz="2000" b="1" dirty="0">
                <a:latin typeface="Arial" panose="020B0604020202020204" pitchFamily="34" charset="0"/>
                <a:cs typeface="Arial" panose="020B0604020202020204" pitchFamily="34" charset="0"/>
              </a:rPr>
              <a:t> Artigo 20 - </a:t>
            </a:r>
            <a:r>
              <a:rPr lang="pt-BR" sz="2000" dirty="0">
                <a:latin typeface="Arial" panose="020B0604020202020204" pitchFamily="34" charset="0"/>
                <a:cs typeface="Arial" panose="020B0604020202020204" pitchFamily="34" charset="0"/>
              </a:rPr>
              <a:t>Todo aquele que, mediante anúncios, placas, cartões comerciais, ou outros meios se propuser ao exercício da profissão de contabilista, em qualquer de seus ramos, fica sujeito às penalidades aplicáveis ao exercício ilegal da profissão, se não estiver devidamente registrado</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b="1" dirty="0">
                <a:latin typeface="Arial" panose="020B0604020202020204" pitchFamily="34" charset="0"/>
                <a:cs typeface="Arial" panose="020B0604020202020204" pitchFamily="34" charset="0"/>
              </a:rPr>
              <a:t>Parágrafo único</a:t>
            </a:r>
            <a:r>
              <a:rPr lang="pt-BR" sz="2000" dirty="0">
                <a:latin typeface="Arial" panose="020B0604020202020204" pitchFamily="34" charset="0"/>
                <a:cs typeface="Arial" panose="020B0604020202020204" pitchFamily="34" charset="0"/>
              </a:rPr>
              <a:t>. Para fins de fiscalização, ficam os profissionais obrigados a declarar, em todo e qualquer trabalho realizado e nos elementos previstos neste artigo, a sua categoria profissional de contador ou guarda-livros, bem como o número de seu registro no Conselho Regional.</a:t>
            </a:r>
          </a:p>
          <a:p>
            <a:pPr algn="ctr"/>
            <a:endParaRPr lang="pt-BR"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4173443"/>
            <a:ext cx="2880320" cy="2117036"/>
          </a:xfrm>
          <a:prstGeom prst="rect">
            <a:avLst/>
          </a:prstGeom>
        </p:spPr>
      </p:pic>
    </p:spTree>
    <p:extLst>
      <p:ext uri="{BB962C8B-B14F-4D97-AF65-F5344CB8AC3E}">
        <p14:creationId xmlns:p14="http://schemas.microsoft.com/office/powerpoint/2010/main" val="2523901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10" name="Imagem 9"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560" y="5948405"/>
            <a:ext cx="754886" cy="611505"/>
          </a:xfrm>
          <a:prstGeom prst="rect">
            <a:avLst/>
          </a:prstGeom>
          <a:noFill/>
          <a:ln>
            <a:noFill/>
          </a:ln>
        </p:spPr>
      </p:pic>
      <p:sp>
        <p:nvSpPr>
          <p:cNvPr id="3" name="Retângulo 2"/>
          <p:cNvSpPr/>
          <p:nvPr/>
        </p:nvSpPr>
        <p:spPr>
          <a:xfrm>
            <a:off x="4223792" y="1045350"/>
            <a:ext cx="2983574" cy="369332"/>
          </a:xfrm>
          <a:prstGeom prst="rect">
            <a:avLst/>
          </a:prstGeom>
        </p:spPr>
        <p:txBody>
          <a:bodyPr wrap="none">
            <a:spAutoFit/>
          </a:bodyPr>
          <a:lstStyle/>
          <a:p>
            <a:pPr algn="ctr"/>
            <a:r>
              <a:rPr lang="pt-BR" b="1" i="1" dirty="0"/>
              <a:t>REGULARIZAÇÃO DE DÉBITOS</a:t>
            </a:r>
          </a:p>
        </p:txBody>
      </p:sp>
      <p:sp>
        <p:nvSpPr>
          <p:cNvPr id="5" name="Retângulo 4"/>
          <p:cNvSpPr/>
          <p:nvPr/>
        </p:nvSpPr>
        <p:spPr>
          <a:xfrm>
            <a:off x="551385" y="1600273"/>
            <a:ext cx="11640614" cy="2862322"/>
          </a:xfrm>
          <a:prstGeom prst="rect">
            <a:avLst/>
          </a:prstGeom>
        </p:spPr>
        <p:txBody>
          <a:bodyPr wrap="square">
            <a:spAutoFit/>
          </a:bodyPr>
          <a:lstStyle/>
          <a:p>
            <a:pPr algn="just"/>
            <a:r>
              <a:rPr lang="pt-BR" dirty="0"/>
              <a:t>O CRCMG informa que conforme o art. 13 da Resolução do CFC nº 1.368/11, os profissionais da contabilidade ou organizações contábeis que possuem créditos que não tenham sido objeto de parcelamento anterior, poderão ser pagos com redução sobre </a:t>
            </a:r>
            <a:r>
              <a:rPr lang="pt-BR" b="1" dirty="0"/>
              <a:t>multa</a:t>
            </a:r>
            <a:r>
              <a:rPr lang="pt-BR" dirty="0"/>
              <a:t> e </a:t>
            </a:r>
            <a:r>
              <a:rPr lang="pt-BR" b="1" dirty="0"/>
              <a:t>juros</a:t>
            </a:r>
            <a:r>
              <a:rPr lang="pt-BR" dirty="0"/>
              <a:t>, da seguinte forma: </a:t>
            </a:r>
          </a:p>
          <a:p>
            <a:pPr algn="just"/>
            <a:endParaRPr lang="pt-BR" dirty="0"/>
          </a:p>
          <a:p>
            <a:r>
              <a:rPr lang="pt-BR" b="1" dirty="0"/>
              <a:t>I</a:t>
            </a:r>
            <a:r>
              <a:rPr lang="pt-BR" dirty="0"/>
              <a:t> – </a:t>
            </a:r>
            <a:r>
              <a:rPr lang="pt-BR" b="1" dirty="0"/>
              <a:t>à vista</a:t>
            </a:r>
            <a:r>
              <a:rPr lang="pt-BR" dirty="0"/>
              <a:t>, com redução de </a:t>
            </a:r>
            <a:r>
              <a:rPr lang="pt-BR" b="1" dirty="0"/>
              <a:t>50%</a:t>
            </a:r>
            <a:r>
              <a:rPr lang="pt-BR" dirty="0"/>
              <a:t> </a:t>
            </a:r>
            <a:r>
              <a:rPr lang="pt-BR" dirty="0" smtClean="0"/>
              <a:t>;</a:t>
            </a:r>
          </a:p>
          <a:p>
            <a:r>
              <a:rPr lang="pt-BR" b="1" dirty="0" smtClean="0"/>
              <a:t>II</a:t>
            </a:r>
            <a:r>
              <a:rPr lang="pt-BR" dirty="0" smtClean="0"/>
              <a:t> </a:t>
            </a:r>
            <a:r>
              <a:rPr lang="pt-BR" dirty="0"/>
              <a:t>– </a:t>
            </a:r>
            <a:r>
              <a:rPr lang="pt-BR" b="1" dirty="0"/>
              <a:t>de 2 a 12 parcelas</a:t>
            </a:r>
            <a:r>
              <a:rPr lang="pt-BR" dirty="0"/>
              <a:t>, com redução de </a:t>
            </a:r>
            <a:r>
              <a:rPr lang="pt-BR" b="1" dirty="0"/>
              <a:t>40%</a:t>
            </a:r>
            <a:r>
              <a:rPr lang="pt-BR" dirty="0"/>
              <a:t> </a:t>
            </a:r>
            <a:r>
              <a:rPr lang="pt-BR" dirty="0" smtClean="0"/>
              <a:t>;</a:t>
            </a:r>
          </a:p>
          <a:p>
            <a:r>
              <a:rPr lang="pt-BR" b="1" dirty="0" smtClean="0"/>
              <a:t>III</a:t>
            </a:r>
            <a:r>
              <a:rPr lang="pt-BR" dirty="0" smtClean="0"/>
              <a:t> </a:t>
            </a:r>
            <a:r>
              <a:rPr lang="pt-BR" dirty="0"/>
              <a:t>– </a:t>
            </a:r>
            <a:r>
              <a:rPr lang="pt-BR" b="1" dirty="0"/>
              <a:t>de 13 a 24 parcelas</a:t>
            </a:r>
            <a:r>
              <a:rPr lang="pt-BR" dirty="0"/>
              <a:t>, com redução de </a:t>
            </a:r>
            <a:r>
              <a:rPr lang="pt-BR" b="1" dirty="0"/>
              <a:t>30</a:t>
            </a:r>
            <a:r>
              <a:rPr lang="pt-BR" b="1" dirty="0" smtClean="0"/>
              <a:t>%;</a:t>
            </a:r>
            <a:endParaRPr lang="pt-BR" dirty="0"/>
          </a:p>
          <a:p>
            <a:r>
              <a:rPr lang="pt-BR" b="1" dirty="0"/>
              <a:t>IV</a:t>
            </a:r>
            <a:r>
              <a:rPr lang="pt-BR" dirty="0"/>
              <a:t> – </a:t>
            </a:r>
            <a:r>
              <a:rPr lang="pt-BR" b="1" dirty="0"/>
              <a:t>de 25 a 36 parcelas</a:t>
            </a:r>
            <a:r>
              <a:rPr lang="pt-BR" dirty="0"/>
              <a:t>, com redução de </a:t>
            </a:r>
            <a:r>
              <a:rPr lang="pt-BR" b="1" dirty="0"/>
              <a:t>20%</a:t>
            </a:r>
            <a:r>
              <a:rPr lang="pt-BR" dirty="0"/>
              <a:t> </a:t>
            </a:r>
            <a:r>
              <a:rPr lang="pt-BR" dirty="0" smtClean="0"/>
              <a:t>.</a:t>
            </a:r>
          </a:p>
          <a:p>
            <a:endParaRPr lang="pt-BR" u="sng" dirty="0"/>
          </a:p>
          <a:p>
            <a:r>
              <a:rPr lang="pt-BR" u="sng" dirty="0" smtClean="0"/>
              <a:t>Contato</a:t>
            </a:r>
            <a:r>
              <a:rPr lang="pt-BR" dirty="0"/>
              <a:t>: e-mail </a:t>
            </a:r>
            <a:r>
              <a:rPr lang="pt-BR" dirty="0">
                <a:solidFill>
                  <a:srgbClr val="0070C0"/>
                </a:solidFill>
                <a:hlinkClick r:id="rId3"/>
              </a:rPr>
              <a:t>cobrança@crcmg.org.br</a:t>
            </a:r>
            <a:r>
              <a:rPr lang="pt-BR" dirty="0">
                <a:solidFill>
                  <a:srgbClr val="0070C0"/>
                </a:solidFill>
              </a:rPr>
              <a:t> </a:t>
            </a:r>
            <a:r>
              <a:rPr lang="pt-BR" dirty="0"/>
              <a:t>ou pelos  telefones: </a:t>
            </a:r>
            <a:r>
              <a:rPr lang="pt-BR" dirty="0" smtClean="0"/>
              <a:t> (</a:t>
            </a:r>
            <a:r>
              <a:rPr lang="pt-BR" dirty="0"/>
              <a:t>31) 3269.8400 ou 0800 0318155.</a:t>
            </a:r>
          </a:p>
        </p:txBody>
      </p:sp>
      <p:sp>
        <p:nvSpPr>
          <p:cNvPr id="11" name="Retângulo 10"/>
          <p:cNvSpPr/>
          <p:nvPr/>
        </p:nvSpPr>
        <p:spPr>
          <a:xfrm>
            <a:off x="4564774" y="5339758"/>
            <a:ext cx="2642592"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b="1" dirty="0" smtClean="0"/>
              <a:t>NÃO PERCA ESSA OPORTUNIDADE!</a:t>
            </a:r>
            <a:endParaRPr lang="pt-BR" b="1" dirty="0"/>
          </a:p>
        </p:txBody>
      </p:sp>
    </p:spTree>
    <p:extLst>
      <p:ext uri="{BB962C8B-B14F-4D97-AF65-F5344CB8AC3E}">
        <p14:creationId xmlns:p14="http://schemas.microsoft.com/office/powerpoint/2010/main" val="1739524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2000" cy="7858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916893" y="101127"/>
            <a:ext cx="8358214" cy="1077218"/>
          </a:xfrm>
          <a:prstGeom prst="rect">
            <a:avLst/>
          </a:prstGeom>
          <a:noFill/>
        </p:spPr>
        <p:txBody>
          <a:bodyPr wrap="square" rtlCol="0">
            <a:spAutoFit/>
          </a:bodyPr>
          <a:lstStyle/>
          <a:p>
            <a:r>
              <a:rPr lang="pt-BR" sz="3200" b="1" dirty="0">
                <a:solidFill>
                  <a:schemeClr val="bg1"/>
                </a:solidFill>
              </a:rPr>
              <a:t>CIRCUITO DE ORIENTAÇÃO DA FISCALIZAÇÃO</a:t>
            </a:r>
          </a:p>
          <a:p>
            <a:endParaRPr lang="pt-BR" sz="3200" b="1" dirty="0">
              <a:solidFill>
                <a:schemeClr val="bg1"/>
              </a:solidFill>
            </a:endParaRP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568" y="5949280"/>
            <a:ext cx="754886" cy="611505"/>
          </a:xfrm>
          <a:prstGeom prst="rect">
            <a:avLst/>
          </a:prstGeom>
          <a:noFill/>
          <a:ln>
            <a:noFill/>
          </a:ln>
        </p:spPr>
      </p:pic>
      <p:sp>
        <p:nvSpPr>
          <p:cNvPr id="2" name="Retângulo 1"/>
          <p:cNvSpPr/>
          <p:nvPr/>
        </p:nvSpPr>
        <p:spPr>
          <a:xfrm>
            <a:off x="263352" y="3244334"/>
            <a:ext cx="11089232" cy="2585323"/>
          </a:xfrm>
          <a:prstGeom prst="rect">
            <a:avLst/>
          </a:prstGeom>
        </p:spPr>
        <p:txBody>
          <a:bodyPr wrap="square">
            <a:spAutoFit/>
          </a:bodyPr>
          <a:lstStyle/>
          <a:p>
            <a:pPr algn="ctr"/>
            <a:r>
              <a:rPr lang="pt-BR" b="1" i="1" dirty="0" smtClean="0">
                <a:latin typeface="Arial" panose="020B0604020202020204" pitchFamily="34" charset="0"/>
                <a:cs typeface="Arial" panose="020B0604020202020204" pitchFamily="34" charset="0"/>
              </a:rPr>
              <a:t>Contato</a:t>
            </a:r>
            <a:r>
              <a:rPr lang="pt-BR" b="1" i="1" dirty="0">
                <a:latin typeface="Arial" panose="020B0604020202020204" pitchFamily="34" charset="0"/>
                <a:cs typeface="Arial" panose="020B0604020202020204" pitchFamily="34" charset="0"/>
              </a:rPr>
              <a:t>: fone/ e-mail</a:t>
            </a: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r>
              <a:rPr lang="pt-BR" b="1" i="1" dirty="0">
                <a:latin typeface="Arial" panose="020B0604020202020204" pitchFamily="34" charset="0"/>
                <a:cs typeface="Arial" panose="020B0604020202020204" pitchFamily="34" charset="0"/>
              </a:rPr>
              <a:t>031 3269.8451</a:t>
            </a: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endParaRPr lang="pt-BR" b="1" i="1" dirty="0">
              <a:latin typeface="Arial" panose="020B0604020202020204" pitchFamily="34" charset="0"/>
              <a:cs typeface="Arial" panose="020B0604020202020204" pitchFamily="34" charset="0"/>
            </a:endParaRPr>
          </a:p>
          <a:p>
            <a:pPr algn="ctr"/>
            <a:r>
              <a:rPr lang="pt-BR" b="1" i="1" dirty="0">
                <a:latin typeface="Arial" panose="020B0604020202020204" pitchFamily="34" charset="0"/>
                <a:cs typeface="Arial" panose="020B0604020202020204" pitchFamily="34" charset="0"/>
              </a:rPr>
              <a:t>gefis@crcmg.org.br</a:t>
            </a:r>
          </a:p>
          <a:p>
            <a:pPr algn="ctr"/>
            <a:endParaRPr lang="pt-BR" b="1" dirty="0">
              <a:solidFill>
                <a:schemeClr val="bg1"/>
              </a:solidFill>
            </a:endParaRPr>
          </a:p>
        </p:txBody>
      </p:sp>
      <p:sp>
        <p:nvSpPr>
          <p:cNvPr id="8" name="CaixaDeTexto 7"/>
          <p:cNvSpPr txBox="1"/>
          <p:nvPr/>
        </p:nvSpPr>
        <p:spPr>
          <a:xfrm>
            <a:off x="1415480" y="1772816"/>
            <a:ext cx="9577064" cy="400110"/>
          </a:xfrm>
          <a:prstGeom prst="rect">
            <a:avLst/>
          </a:prstGeom>
          <a:noFill/>
        </p:spPr>
        <p:txBody>
          <a:bodyPr wrap="square" rtlCol="0">
            <a:spAutoFit/>
          </a:bodyPr>
          <a:lstStyle/>
          <a:p>
            <a:pPr algn="ctr"/>
            <a:r>
              <a:rPr lang="pt-BR" sz="2000" b="1" dirty="0" smtClean="0">
                <a:latin typeface="Arial" panose="020B0604020202020204" pitchFamily="34" charset="0"/>
                <a:cs typeface="Arial" panose="020B0604020202020204" pitchFamily="34" charset="0"/>
              </a:rPr>
              <a:t>GERÊNCIA DE FISCALIZAÇÃO</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525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2000" cy="7858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983432" y="105870"/>
            <a:ext cx="8370216" cy="584775"/>
          </a:xfrm>
          <a:prstGeom prst="rect">
            <a:avLst/>
          </a:prstGeom>
          <a:noFill/>
        </p:spPr>
        <p:txBody>
          <a:bodyPr wrap="square" rtlCol="0">
            <a:spAutoFit/>
          </a:bodyPr>
          <a:lstStyle/>
          <a:p>
            <a:pPr algn="ctr"/>
            <a:r>
              <a:rPr lang="pt-BR" sz="3200" b="1" dirty="0" smtClean="0">
                <a:solidFill>
                  <a:schemeClr val="bg1"/>
                </a:solidFill>
              </a:rPr>
              <a:t>CIRCUITO DE ORIENTAÇÃO DA FISCALIZAÇÃO</a:t>
            </a:r>
            <a:endParaRPr lang="pt-BR" sz="3200" b="1" dirty="0">
              <a:solidFill>
                <a:schemeClr val="bg1"/>
              </a:solidFill>
            </a:endParaRPr>
          </a:p>
        </p:txBody>
      </p:sp>
      <p:sp>
        <p:nvSpPr>
          <p:cNvPr id="8" name="CaixaDeTexto 7"/>
          <p:cNvSpPr txBox="1"/>
          <p:nvPr/>
        </p:nvSpPr>
        <p:spPr>
          <a:xfrm>
            <a:off x="2317200" y="5085185"/>
            <a:ext cx="5572164" cy="646331"/>
          </a:xfrm>
          <a:prstGeom prst="rect">
            <a:avLst/>
          </a:prstGeom>
          <a:noFill/>
        </p:spPr>
        <p:txBody>
          <a:bodyPr wrap="square" rtlCol="0">
            <a:spAutoFit/>
          </a:bodyPr>
          <a:lstStyle/>
          <a:p>
            <a:pPr lvl="0" algn="ctr"/>
            <a:endParaRPr lang="pt-BR" sz="3600" b="1" dirty="0">
              <a:solidFill>
                <a:schemeClr val="bg2">
                  <a:lumMod val="10000"/>
                </a:schemeClr>
              </a:solidFill>
            </a:endParaRPr>
          </a:p>
        </p:txBody>
      </p:sp>
      <p:pic>
        <p:nvPicPr>
          <p:cNvPr id="10" name="Imagem 9"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560" y="5731516"/>
            <a:ext cx="754886" cy="611505"/>
          </a:xfrm>
          <a:prstGeom prst="rect">
            <a:avLst/>
          </a:prstGeom>
          <a:noFill/>
          <a:ln>
            <a:noFill/>
          </a:ln>
        </p:spPr>
      </p:pic>
      <p:pic>
        <p:nvPicPr>
          <p:cNvPr id="11" name="Imagem 10"/>
          <p:cNvPicPr>
            <a:picLocks noChangeAspect="1"/>
          </p:cNvPicPr>
          <p:nvPr/>
        </p:nvPicPr>
        <p:blipFill>
          <a:blip r:embed="rId3"/>
          <a:stretch>
            <a:fillRect/>
          </a:stretch>
        </p:blipFill>
        <p:spPr>
          <a:xfrm>
            <a:off x="3569938" y="1061505"/>
            <a:ext cx="7635006" cy="5898646"/>
          </a:xfrm>
          <a:prstGeom prst="rect">
            <a:avLst/>
          </a:prstGeom>
        </p:spPr>
      </p:pic>
      <p:sp>
        <p:nvSpPr>
          <p:cNvPr id="2" name="CaixaDeTexto 1"/>
          <p:cNvSpPr txBox="1"/>
          <p:nvPr/>
        </p:nvSpPr>
        <p:spPr>
          <a:xfrm>
            <a:off x="9353648" y="3074001"/>
            <a:ext cx="1296144" cy="307777"/>
          </a:xfrm>
          <a:prstGeom prst="rect">
            <a:avLst/>
          </a:prstGeom>
          <a:noFill/>
        </p:spPr>
        <p:txBody>
          <a:bodyPr wrap="square" rtlCol="0">
            <a:spAutoFit/>
          </a:bodyPr>
          <a:lstStyle/>
          <a:p>
            <a:r>
              <a:rPr lang="pt-BR" sz="1400" dirty="0" smtClean="0">
                <a:solidFill>
                  <a:srgbClr val="0070C0"/>
                </a:solidFill>
              </a:rPr>
              <a:t>Pedra Azul</a:t>
            </a:r>
            <a:endParaRPr lang="pt-BR" sz="1400" dirty="0">
              <a:solidFill>
                <a:srgbClr val="0070C0"/>
              </a:solidFill>
            </a:endParaRPr>
          </a:p>
        </p:txBody>
      </p:sp>
      <p:sp>
        <p:nvSpPr>
          <p:cNvPr id="4" name="CaixaDeTexto 3"/>
          <p:cNvSpPr txBox="1"/>
          <p:nvPr/>
        </p:nvSpPr>
        <p:spPr>
          <a:xfrm>
            <a:off x="7865182" y="3944552"/>
            <a:ext cx="1008112" cy="369332"/>
          </a:xfrm>
          <a:prstGeom prst="rect">
            <a:avLst/>
          </a:prstGeom>
          <a:noFill/>
        </p:spPr>
        <p:txBody>
          <a:bodyPr wrap="square" rtlCol="0">
            <a:spAutoFit/>
          </a:bodyPr>
          <a:lstStyle/>
          <a:p>
            <a:endParaRPr lang="pt-BR" dirty="0">
              <a:solidFill>
                <a:srgbClr val="0070C0"/>
              </a:solidFill>
            </a:endParaRPr>
          </a:p>
        </p:txBody>
      </p:sp>
      <p:sp>
        <p:nvSpPr>
          <p:cNvPr id="5" name="CaixaDeTexto 4"/>
          <p:cNvSpPr txBox="1"/>
          <p:nvPr/>
        </p:nvSpPr>
        <p:spPr>
          <a:xfrm>
            <a:off x="0" y="1268760"/>
            <a:ext cx="4367808" cy="923330"/>
          </a:xfrm>
          <a:prstGeom prst="rect">
            <a:avLst/>
          </a:prstGeom>
          <a:noFill/>
        </p:spPr>
        <p:txBody>
          <a:bodyPr wrap="square" rtlCol="0">
            <a:spAutoFit/>
          </a:bodyPr>
          <a:lstStyle/>
          <a:p>
            <a:pPr algn="just"/>
            <a:r>
              <a:rPr lang="pt-BR" dirty="0">
                <a:latin typeface="Arial Narrow" pitchFamily="34" charset="0"/>
                <a:ea typeface="Times New Roman" panose="02020603050405020304" pitchFamily="18" charset="0"/>
              </a:rPr>
              <a:t>Para 2017 pretendemos realizar mais de 50 circuitos orientativos de Fiscalização em todas as regiões do estado de MG. </a:t>
            </a:r>
          </a:p>
        </p:txBody>
      </p:sp>
      <p:sp>
        <p:nvSpPr>
          <p:cNvPr id="3" name="Retângulo 2"/>
          <p:cNvSpPr/>
          <p:nvPr/>
        </p:nvSpPr>
        <p:spPr>
          <a:xfrm>
            <a:off x="6666924" y="5915574"/>
            <a:ext cx="1813958" cy="523220"/>
          </a:xfrm>
          <a:prstGeom prst="rect">
            <a:avLst/>
          </a:prstGeom>
        </p:spPr>
        <p:txBody>
          <a:bodyPr wrap="none">
            <a:spAutoFit/>
          </a:bodyPr>
          <a:lstStyle/>
          <a:p>
            <a:r>
              <a:rPr lang="pt-BR" sz="1400" dirty="0" smtClean="0">
                <a:solidFill>
                  <a:srgbClr val="0070C0"/>
                </a:solidFill>
              </a:rPr>
              <a:t>Passos, Boa Esperança</a:t>
            </a:r>
          </a:p>
          <a:p>
            <a:r>
              <a:rPr lang="pt-BR" sz="1400" dirty="0" smtClean="0">
                <a:solidFill>
                  <a:srgbClr val="0070C0"/>
                </a:solidFill>
              </a:rPr>
              <a:t>Guaxupé; S.S. Paraíso</a:t>
            </a:r>
            <a:endParaRPr lang="pt-BR" sz="1400" dirty="0">
              <a:solidFill>
                <a:srgbClr val="0070C0"/>
              </a:solidFill>
            </a:endParaRPr>
          </a:p>
        </p:txBody>
      </p:sp>
      <p:sp>
        <p:nvSpPr>
          <p:cNvPr id="9" name="Retângulo 8"/>
          <p:cNvSpPr/>
          <p:nvPr/>
        </p:nvSpPr>
        <p:spPr>
          <a:xfrm>
            <a:off x="6862612" y="5085185"/>
            <a:ext cx="1905073" cy="738664"/>
          </a:xfrm>
          <a:prstGeom prst="rect">
            <a:avLst/>
          </a:prstGeom>
        </p:spPr>
        <p:txBody>
          <a:bodyPr wrap="none">
            <a:spAutoFit/>
          </a:bodyPr>
          <a:lstStyle/>
          <a:p>
            <a:r>
              <a:rPr lang="pt-BR" sz="1400" dirty="0" smtClean="0">
                <a:solidFill>
                  <a:srgbClr val="0070C0"/>
                </a:solidFill>
              </a:rPr>
              <a:t>Bom Despacho</a:t>
            </a:r>
          </a:p>
          <a:p>
            <a:r>
              <a:rPr lang="pt-BR" sz="1400" dirty="0" smtClean="0">
                <a:solidFill>
                  <a:srgbClr val="0070C0"/>
                </a:solidFill>
              </a:rPr>
              <a:t>Pará de </a:t>
            </a:r>
            <a:r>
              <a:rPr lang="pt-BR" sz="1400" dirty="0" smtClean="0">
                <a:solidFill>
                  <a:srgbClr val="0070C0"/>
                </a:solidFill>
              </a:rPr>
              <a:t>Minas, Curvelo,</a:t>
            </a:r>
          </a:p>
          <a:p>
            <a:r>
              <a:rPr lang="pt-BR" sz="1400" dirty="0" smtClean="0">
                <a:solidFill>
                  <a:srgbClr val="0070C0"/>
                </a:solidFill>
              </a:rPr>
              <a:t>Formiga; P. de Minas</a:t>
            </a:r>
            <a:endParaRPr lang="pt-BR" sz="1400" dirty="0">
              <a:solidFill>
                <a:srgbClr val="0070C0"/>
              </a:solidFill>
            </a:endParaRPr>
          </a:p>
        </p:txBody>
      </p:sp>
      <p:sp>
        <p:nvSpPr>
          <p:cNvPr id="12" name="Retângulo 11"/>
          <p:cNvSpPr/>
          <p:nvPr/>
        </p:nvSpPr>
        <p:spPr>
          <a:xfrm>
            <a:off x="7555556" y="3795385"/>
            <a:ext cx="1755252" cy="738664"/>
          </a:xfrm>
          <a:prstGeom prst="rect">
            <a:avLst/>
          </a:prstGeom>
        </p:spPr>
        <p:txBody>
          <a:bodyPr wrap="square">
            <a:spAutoFit/>
          </a:bodyPr>
          <a:lstStyle/>
          <a:p>
            <a:r>
              <a:rPr lang="pt-BR" sz="1400" dirty="0" smtClean="0">
                <a:solidFill>
                  <a:srgbClr val="0070C0"/>
                </a:solidFill>
              </a:rPr>
              <a:t>Cons</a:t>
            </a:r>
            <a:r>
              <a:rPr lang="pt-BR" sz="1400" dirty="0" smtClean="0">
                <a:solidFill>
                  <a:srgbClr val="0070C0"/>
                </a:solidFill>
              </a:rPr>
              <a:t>. Lafaiete</a:t>
            </a:r>
          </a:p>
          <a:p>
            <a:r>
              <a:rPr lang="pt-BR" sz="1400" dirty="0" smtClean="0">
                <a:solidFill>
                  <a:srgbClr val="0070C0"/>
                </a:solidFill>
              </a:rPr>
              <a:t>Congonhas, </a:t>
            </a:r>
            <a:r>
              <a:rPr lang="pt-BR" sz="1400" dirty="0" smtClean="0">
                <a:solidFill>
                  <a:srgbClr val="0070C0"/>
                </a:solidFill>
              </a:rPr>
              <a:t>Itaúna;</a:t>
            </a:r>
          </a:p>
          <a:p>
            <a:r>
              <a:rPr lang="pt-BR" sz="1400" dirty="0" smtClean="0">
                <a:solidFill>
                  <a:srgbClr val="0070C0"/>
                </a:solidFill>
              </a:rPr>
              <a:t>S. </a:t>
            </a:r>
            <a:r>
              <a:rPr lang="pt-BR" sz="1400" dirty="0" smtClean="0">
                <a:solidFill>
                  <a:srgbClr val="0070C0"/>
                </a:solidFill>
              </a:rPr>
              <a:t>Lagoas</a:t>
            </a:r>
            <a:endParaRPr lang="pt-BR" sz="1400" dirty="0" smtClean="0">
              <a:solidFill>
                <a:srgbClr val="0070C0"/>
              </a:solidFill>
            </a:endParaRPr>
          </a:p>
        </p:txBody>
      </p:sp>
      <p:sp>
        <p:nvSpPr>
          <p:cNvPr id="13" name="Retângulo 12"/>
          <p:cNvSpPr/>
          <p:nvPr/>
        </p:nvSpPr>
        <p:spPr>
          <a:xfrm>
            <a:off x="8651317" y="5562239"/>
            <a:ext cx="2095510" cy="523220"/>
          </a:xfrm>
          <a:prstGeom prst="rect">
            <a:avLst/>
          </a:prstGeom>
        </p:spPr>
        <p:txBody>
          <a:bodyPr wrap="none">
            <a:spAutoFit/>
          </a:bodyPr>
          <a:lstStyle/>
          <a:p>
            <a:r>
              <a:rPr lang="pt-BR" sz="1400" dirty="0" smtClean="0">
                <a:solidFill>
                  <a:srgbClr val="0070C0"/>
                </a:solidFill>
              </a:rPr>
              <a:t>Barbacena; S. João Del Rei</a:t>
            </a:r>
          </a:p>
          <a:p>
            <a:r>
              <a:rPr lang="pt-BR" sz="1400" dirty="0" smtClean="0">
                <a:solidFill>
                  <a:srgbClr val="0070C0"/>
                </a:solidFill>
              </a:rPr>
              <a:t>Leopoldina; Muriaé</a:t>
            </a:r>
            <a:endParaRPr lang="pt-BR" sz="1400" dirty="0">
              <a:solidFill>
                <a:srgbClr val="0070C0"/>
              </a:solidFill>
            </a:endParaRPr>
          </a:p>
        </p:txBody>
      </p:sp>
      <p:sp>
        <p:nvSpPr>
          <p:cNvPr id="15" name="Retângulo 14"/>
          <p:cNvSpPr/>
          <p:nvPr/>
        </p:nvSpPr>
        <p:spPr>
          <a:xfrm>
            <a:off x="6144541" y="2853808"/>
            <a:ext cx="1167627" cy="523220"/>
          </a:xfrm>
          <a:prstGeom prst="rect">
            <a:avLst/>
          </a:prstGeom>
        </p:spPr>
        <p:txBody>
          <a:bodyPr wrap="none">
            <a:spAutoFit/>
          </a:bodyPr>
          <a:lstStyle/>
          <a:p>
            <a:r>
              <a:rPr lang="pt-BR" sz="1400" dirty="0" smtClean="0">
                <a:solidFill>
                  <a:srgbClr val="0070C0"/>
                </a:solidFill>
              </a:rPr>
              <a:t>João Pinheiro</a:t>
            </a:r>
          </a:p>
          <a:p>
            <a:r>
              <a:rPr lang="pt-BR" sz="1400" dirty="0" smtClean="0">
                <a:solidFill>
                  <a:srgbClr val="0070C0"/>
                </a:solidFill>
              </a:rPr>
              <a:t>Paracatu</a:t>
            </a:r>
            <a:endParaRPr lang="pt-BR" sz="1400" dirty="0">
              <a:solidFill>
                <a:srgbClr val="0070C0"/>
              </a:solidFill>
            </a:endParaRPr>
          </a:p>
        </p:txBody>
      </p:sp>
      <p:sp>
        <p:nvSpPr>
          <p:cNvPr id="16" name="Retângulo 15"/>
          <p:cNvSpPr/>
          <p:nvPr/>
        </p:nvSpPr>
        <p:spPr>
          <a:xfrm>
            <a:off x="9041681" y="4304433"/>
            <a:ext cx="1920077" cy="523220"/>
          </a:xfrm>
          <a:prstGeom prst="rect">
            <a:avLst/>
          </a:prstGeom>
        </p:spPr>
        <p:txBody>
          <a:bodyPr wrap="none">
            <a:spAutoFit/>
          </a:bodyPr>
          <a:lstStyle/>
          <a:p>
            <a:r>
              <a:rPr lang="pt-BR" sz="1400" dirty="0" smtClean="0">
                <a:solidFill>
                  <a:srgbClr val="0070C0"/>
                </a:solidFill>
              </a:rPr>
              <a:t>Manhuaçu; Carangola</a:t>
            </a:r>
          </a:p>
          <a:p>
            <a:r>
              <a:rPr lang="pt-BR" sz="1400" dirty="0" smtClean="0">
                <a:solidFill>
                  <a:srgbClr val="0070C0"/>
                </a:solidFill>
              </a:rPr>
              <a:t>Caratinga; Manhumirim</a:t>
            </a:r>
            <a:endParaRPr lang="pt-BR" sz="1400" dirty="0">
              <a:solidFill>
                <a:srgbClr val="0070C0"/>
              </a:solidFill>
            </a:endParaRPr>
          </a:p>
        </p:txBody>
      </p:sp>
      <p:sp>
        <p:nvSpPr>
          <p:cNvPr id="17" name="Retângulo 16"/>
          <p:cNvSpPr/>
          <p:nvPr/>
        </p:nvSpPr>
        <p:spPr>
          <a:xfrm>
            <a:off x="4013632" y="4472624"/>
            <a:ext cx="1835182" cy="523220"/>
          </a:xfrm>
          <a:prstGeom prst="rect">
            <a:avLst/>
          </a:prstGeom>
        </p:spPr>
        <p:txBody>
          <a:bodyPr wrap="none">
            <a:spAutoFit/>
          </a:bodyPr>
          <a:lstStyle/>
          <a:p>
            <a:r>
              <a:rPr lang="pt-BR" sz="1400" dirty="0" smtClean="0">
                <a:solidFill>
                  <a:srgbClr val="0070C0"/>
                </a:solidFill>
              </a:rPr>
              <a:t>Ituiutaba; Capinópolis;</a:t>
            </a:r>
          </a:p>
          <a:p>
            <a:r>
              <a:rPr lang="pt-BR" sz="1400" dirty="0" smtClean="0">
                <a:solidFill>
                  <a:srgbClr val="0070C0"/>
                </a:solidFill>
              </a:rPr>
              <a:t>Iturama</a:t>
            </a:r>
            <a:endParaRPr lang="pt-BR" sz="1400" dirty="0">
              <a:solidFill>
                <a:srgbClr val="0070C0"/>
              </a:solidFill>
            </a:endParaRPr>
          </a:p>
        </p:txBody>
      </p:sp>
      <p:sp>
        <p:nvSpPr>
          <p:cNvPr id="20" name="Retângulo 19"/>
          <p:cNvSpPr/>
          <p:nvPr/>
        </p:nvSpPr>
        <p:spPr>
          <a:xfrm>
            <a:off x="6025737" y="4010828"/>
            <a:ext cx="1755252" cy="307777"/>
          </a:xfrm>
          <a:prstGeom prst="rect">
            <a:avLst/>
          </a:prstGeom>
        </p:spPr>
        <p:txBody>
          <a:bodyPr wrap="square">
            <a:spAutoFit/>
          </a:bodyPr>
          <a:lstStyle/>
          <a:p>
            <a:r>
              <a:rPr lang="pt-BR" sz="1400" dirty="0" smtClean="0">
                <a:solidFill>
                  <a:srgbClr val="0070C0"/>
                </a:solidFill>
              </a:rPr>
              <a:t>Patrocínio</a:t>
            </a:r>
            <a:endParaRPr lang="pt-BR" sz="1400" dirty="0" smtClean="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528" y="5838860"/>
            <a:ext cx="754886" cy="611505"/>
          </a:xfrm>
          <a:prstGeom prst="rect">
            <a:avLst/>
          </a:prstGeom>
          <a:noFill/>
          <a:ln>
            <a:noFill/>
          </a:ln>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9" y="1231671"/>
            <a:ext cx="4583832" cy="4912942"/>
          </a:xfrm>
          <a:prstGeom prst="rect">
            <a:avLst/>
          </a:prstGeom>
          <a:gradFill>
            <a:gsLst>
              <a:gs pos="5000">
                <a:srgbClr val="FFC000"/>
              </a:gs>
              <a:gs pos="100000">
                <a:schemeClr val="bg2">
                  <a:shade val="98000"/>
                  <a:satMod val="120000"/>
                  <a:lumMod val="98000"/>
                </a:schemeClr>
              </a:gs>
            </a:gsLst>
            <a:path path="circle">
              <a:fillToRect l="50000" t="50000" r="100000" b="100000"/>
            </a:path>
          </a:gradFill>
        </p:spPr>
      </p:pic>
      <p:sp>
        <p:nvSpPr>
          <p:cNvPr id="2" name="CaixaDeTexto 1"/>
          <p:cNvSpPr txBox="1"/>
          <p:nvPr/>
        </p:nvSpPr>
        <p:spPr>
          <a:xfrm>
            <a:off x="1987428" y="2980256"/>
            <a:ext cx="1872208" cy="707886"/>
          </a:xfrm>
          <a:prstGeom prst="rect">
            <a:avLst/>
          </a:prstGeom>
          <a:noFill/>
        </p:spPr>
        <p:txBody>
          <a:bodyPr wrap="square" rtlCol="0">
            <a:spAutoFit/>
          </a:bodyPr>
          <a:lstStyle/>
          <a:p>
            <a:r>
              <a:rPr lang="pt-BR" sz="2000" b="1" dirty="0" smtClean="0"/>
              <a:t>Sistema</a:t>
            </a:r>
          </a:p>
          <a:p>
            <a:r>
              <a:rPr lang="pt-BR" sz="2000" b="1" dirty="0" smtClean="0"/>
              <a:t>CFC-</a:t>
            </a:r>
            <a:r>
              <a:rPr lang="pt-BR" sz="2000" b="1" dirty="0" err="1" smtClean="0"/>
              <a:t>CRC´s</a:t>
            </a:r>
            <a:endParaRPr lang="pt-BR" sz="2000" b="1" dirty="0"/>
          </a:p>
        </p:txBody>
      </p:sp>
      <p:sp>
        <p:nvSpPr>
          <p:cNvPr id="4" name="Retângulo 3"/>
          <p:cNvSpPr/>
          <p:nvPr/>
        </p:nvSpPr>
        <p:spPr>
          <a:xfrm>
            <a:off x="4943872" y="2612635"/>
            <a:ext cx="7392492" cy="2246769"/>
          </a:xfrm>
          <a:prstGeom prst="rect">
            <a:avLst/>
          </a:prstGeom>
        </p:spPr>
        <p:txBody>
          <a:bodyPr wrap="square">
            <a:spAutoFit/>
          </a:bodyPr>
          <a:lstStyle/>
          <a:p>
            <a:pPr marL="285750" indent="-285750">
              <a:buFont typeface="Wingdings" panose="05000000000000000000" pitchFamily="2" charset="2"/>
              <a:buChar char="v"/>
            </a:pPr>
            <a:r>
              <a:rPr lang="pt-BR" sz="2800" dirty="0"/>
              <a:t>Mais de </a:t>
            </a:r>
            <a:r>
              <a:rPr lang="pt-BR" sz="2800" dirty="0" smtClean="0"/>
              <a:t>528.879 </a:t>
            </a:r>
            <a:r>
              <a:rPr lang="pt-BR" sz="2800" dirty="0"/>
              <a:t>profissionais ativos no </a:t>
            </a:r>
            <a:r>
              <a:rPr lang="pt-BR" sz="2800" b="1" dirty="0"/>
              <a:t>Brasil</a:t>
            </a:r>
          </a:p>
          <a:p>
            <a:pPr marL="285750" indent="-285750">
              <a:buFont typeface="Wingdings" panose="05000000000000000000" pitchFamily="2" charset="2"/>
              <a:buChar char="v"/>
            </a:pPr>
            <a:r>
              <a:rPr lang="pt-BR" sz="2800" dirty="0"/>
              <a:t> Mais de   </a:t>
            </a:r>
            <a:r>
              <a:rPr lang="pt-BR" sz="2800" dirty="0" smtClean="0"/>
              <a:t>60.368 </a:t>
            </a:r>
            <a:r>
              <a:rPr lang="pt-BR" sz="2800" dirty="0"/>
              <a:t>organizações contábeis </a:t>
            </a:r>
          </a:p>
          <a:p>
            <a:endParaRPr lang="pt-BR" sz="2800" dirty="0"/>
          </a:p>
          <a:p>
            <a:pPr marL="285750" indent="-285750">
              <a:buFont typeface="Wingdings" panose="05000000000000000000" pitchFamily="2" charset="2"/>
              <a:buChar char="v"/>
            </a:pPr>
            <a:r>
              <a:rPr lang="pt-BR" sz="2800" dirty="0" smtClean="0"/>
              <a:t>56.124 </a:t>
            </a:r>
            <a:r>
              <a:rPr lang="pt-BR" sz="2800" dirty="0"/>
              <a:t>profissionais ativos em </a:t>
            </a:r>
            <a:r>
              <a:rPr lang="pt-BR" sz="2800" b="1" dirty="0"/>
              <a:t>Minas Gerais</a:t>
            </a:r>
          </a:p>
          <a:p>
            <a:pPr marL="285750" indent="-285750">
              <a:buFont typeface="Wingdings" panose="05000000000000000000" pitchFamily="2" charset="2"/>
              <a:buChar char="v"/>
            </a:pPr>
            <a:r>
              <a:rPr lang="pt-BR" sz="2800" b="1" dirty="0"/>
              <a:t>  </a:t>
            </a:r>
            <a:r>
              <a:rPr lang="pt-BR" sz="2800" dirty="0"/>
              <a:t> </a:t>
            </a:r>
            <a:r>
              <a:rPr lang="pt-BR" sz="2800" dirty="0" smtClean="0"/>
              <a:t>6.887 </a:t>
            </a:r>
            <a:r>
              <a:rPr lang="pt-BR" sz="2800" dirty="0"/>
              <a:t>organizações contábeis.</a:t>
            </a:r>
            <a:r>
              <a:rPr lang="pt-BR" sz="2800" b="1" dirty="0"/>
              <a:t> </a:t>
            </a:r>
          </a:p>
        </p:txBody>
      </p:sp>
      <p:sp>
        <p:nvSpPr>
          <p:cNvPr id="3" name="CaixaDeTexto 2"/>
          <p:cNvSpPr txBox="1"/>
          <p:nvPr/>
        </p:nvSpPr>
        <p:spPr>
          <a:xfrm>
            <a:off x="119336" y="6442201"/>
            <a:ext cx="2592288" cy="261610"/>
          </a:xfrm>
          <a:prstGeom prst="rect">
            <a:avLst/>
          </a:prstGeom>
          <a:noFill/>
        </p:spPr>
        <p:txBody>
          <a:bodyPr wrap="square" rtlCol="0">
            <a:spAutoFit/>
          </a:bodyPr>
          <a:lstStyle/>
          <a:p>
            <a:r>
              <a:rPr lang="pt-BR" sz="1100" dirty="0" smtClean="0"/>
              <a:t>Fonte: CFC</a:t>
            </a:r>
            <a:endParaRPr lang="pt-BR" sz="1100" dirty="0"/>
          </a:p>
        </p:txBody>
      </p:sp>
    </p:spTree>
    <p:extLst>
      <p:ext uri="{BB962C8B-B14F-4D97-AF65-F5344CB8AC3E}">
        <p14:creationId xmlns:p14="http://schemas.microsoft.com/office/powerpoint/2010/main" val="369832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528" y="5575836"/>
            <a:ext cx="754886" cy="611505"/>
          </a:xfrm>
          <a:prstGeom prst="rect">
            <a:avLst/>
          </a:prstGeom>
          <a:noFill/>
          <a:ln>
            <a:noFill/>
          </a:ln>
        </p:spPr>
      </p:pic>
      <p:sp>
        <p:nvSpPr>
          <p:cNvPr id="3" name="Retângulo 2"/>
          <p:cNvSpPr/>
          <p:nvPr/>
        </p:nvSpPr>
        <p:spPr>
          <a:xfrm>
            <a:off x="-1" y="1720840"/>
            <a:ext cx="12191999" cy="3170099"/>
          </a:xfrm>
          <a:prstGeom prst="rect">
            <a:avLst/>
          </a:prstGeom>
        </p:spPr>
        <p:txBody>
          <a:bodyPr wrap="square">
            <a:spAutoFit/>
          </a:bodyPr>
          <a:lstStyle/>
          <a:p>
            <a:pPr algn="just"/>
            <a:r>
              <a:rPr lang="pt-BR" sz="2000" b="1" i="1" dirty="0">
                <a:latin typeface="Arial" panose="020B0604020202020204" pitchFamily="34" charset="0"/>
                <a:cs typeface="Arial" panose="020B0604020202020204" pitchFamily="34" charset="0"/>
              </a:rPr>
              <a:t>O que é o CRC?</a:t>
            </a:r>
          </a:p>
          <a:p>
            <a:pPr algn="just"/>
            <a:r>
              <a:rPr lang="pt-BR" sz="2000" dirty="0">
                <a:latin typeface="Arial" panose="020B0604020202020204" pitchFamily="34" charset="0"/>
                <a:cs typeface="Arial" panose="020B0604020202020204" pitchFamily="34" charset="0"/>
              </a:rPr>
              <a:t>É uma autarquia Federal Pública, criada com a finalidade precípua de registrar, fiscalizar e promover a educação profissional continuada, compreendida aos Contadores (nível superior) e Técnicos em Contabilidade (nível médio), além das Organizações Contábeis.</a:t>
            </a:r>
          </a:p>
          <a:p>
            <a:pPr algn="just"/>
            <a:endParaRPr lang="pt-BR" sz="2000" dirty="0">
              <a:latin typeface="Arial" panose="020B0604020202020204" pitchFamily="34" charset="0"/>
              <a:cs typeface="Arial" panose="020B0604020202020204" pitchFamily="34" charset="0"/>
            </a:endParaRPr>
          </a:p>
          <a:p>
            <a:pPr algn="just"/>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b="1" i="1" dirty="0">
                <a:latin typeface="Arial" panose="020B0604020202020204" pitchFamily="34" charset="0"/>
                <a:cs typeface="Arial" panose="020B0604020202020204" pitchFamily="34" charset="0"/>
              </a:rPr>
              <a:t>Qual é função do CRC?</a:t>
            </a:r>
          </a:p>
          <a:p>
            <a:pPr algn="just"/>
            <a:r>
              <a:rPr lang="pt-BR" sz="2000" dirty="0">
                <a:latin typeface="Arial" panose="020B0604020202020204" pitchFamily="34" charset="0"/>
                <a:cs typeface="Arial" panose="020B0604020202020204" pitchFamily="34" charset="0"/>
              </a:rPr>
              <a:t>Fiscalizar o exercício profissional, proporcionando à sociedade, bons serviços profissionais, executados em obediência aos princípios éticos e técnicos.</a:t>
            </a:r>
          </a:p>
        </p:txBody>
      </p:sp>
    </p:spTree>
    <p:extLst>
      <p:ext uri="{BB962C8B-B14F-4D97-AF65-F5344CB8AC3E}">
        <p14:creationId xmlns:p14="http://schemas.microsoft.com/office/powerpoint/2010/main" val="2677812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9812" y="5499237"/>
            <a:ext cx="754886" cy="611505"/>
          </a:xfrm>
          <a:prstGeom prst="rect">
            <a:avLst/>
          </a:prstGeom>
          <a:noFill/>
          <a:ln>
            <a:noFill/>
          </a:ln>
        </p:spPr>
      </p:pic>
      <p:sp>
        <p:nvSpPr>
          <p:cNvPr id="3" name="Retângulo 2"/>
          <p:cNvSpPr/>
          <p:nvPr/>
        </p:nvSpPr>
        <p:spPr>
          <a:xfrm>
            <a:off x="1" y="1057605"/>
            <a:ext cx="12191999" cy="4909036"/>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FISCALIZAÇÃO</a:t>
            </a:r>
          </a:p>
          <a:p>
            <a:pPr algn="ctr"/>
            <a:endParaRPr lang="pt-BR" sz="2000" b="1" i="1" dirty="0">
              <a:latin typeface="Arial" panose="020B0604020202020204" pitchFamily="34" charset="0"/>
              <a:cs typeface="Arial" panose="020B0604020202020204" pitchFamily="34" charset="0"/>
            </a:endParaRPr>
          </a:p>
          <a:p>
            <a:pPr algn="ctr">
              <a:spcBef>
                <a:spcPts val="0"/>
              </a:spcBef>
            </a:pPr>
            <a:r>
              <a:rPr lang="pt-BR" sz="2000" b="1" dirty="0">
                <a:latin typeface="Arial" panose="020B0604020202020204" pitchFamily="34" charset="0"/>
                <a:cs typeface="Arial" panose="020B0604020202020204" pitchFamily="34" charset="0"/>
              </a:rPr>
              <a:t>VIDIGAL FERNANDES MARTINS</a:t>
            </a:r>
          </a:p>
          <a:p>
            <a:pPr algn="ctr">
              <a:spcBef>
                <a:spcPts val="0"/>
              </a:spcBef>
            </a:pPr>
            <a:r>
              <a:rPr lang="pt-BR" sz="2000" dirty="0">
                <a:latin typeface="Arial" panose="020B0604020202020204" pitchFamily="34" charset="0"/>
                <a:cs typeface="Arial" panose="020B0604020202020204" pitchFamily="34" charset="0"/>
              </a:rPr>
              <a:t>Vice-Presidente de Fiscalização</a:t>
            </a:r>
          </a:p>
          <a:p>
            <a:pPr algn="ctr"/>
            <a:endParaRPr lang="pt-BR" sz="2000" b="1" dirty="0">
              <a:latin typeface="Arial" panose="020B0604020202020204" pitchFamily="34" charset="0"/>
              <a:cs typeface="Arial" panose="020B0604020202020204" pitchFamily="34" charset="0"/>
            </a:endParaRPr>
          </a:p>
          <a:p>
            <a:pPr algn="ctr">
              <a:spcBef>
                <a:spcPts val="600"/>
              </a:spcBef>
            </a:pPr>
            <a:r>
              <a:rPr lang="pt-BR" sz="2000" b="1" dirty="0">
                <a:latin typeface="Arial" panose="020B0604020202020204" pitchFamily="34" charset="0"/>
                <a:cs typeface="Arial" panose="020B0604020202020204" pitchFamily="34" charset="0"/>
              </a:rPr>
              <a:t>MÁRIO LÚCIO GONÇALVES DE MOURA</a:t>
            </a:r>
          </a:p>
          <a:p>
            <a:pPr algn="ctr">
              <a:spcBef>
                <a:spcPts val="600"/>
              </a:spcBef>
            </a:pPr>
            <a:r>
              <a:rPr lang="pt-BR" sz="2000" dirty="0">
                <a:latin typeface="Arial" panose="020B0604020202020204" pitchFamily="34" charset="0"/>
                <a:cs typeface="Arial" panose="020B0604020202020204" pitchFamily="34" charset="0"/>
              </a:rPr>
              <a:t>Vice-Presidente de Ética e Disciplina</a:t>
            </a:r>
          </a:p>
          <a:p>
            <a:pPr algn="ctr"/>
            <a:endParaRPr lang="pt-BR" sz="2000" b="1" dirty="0">
              <a:latin typeface="Arial" panose="020B0604020202020204" pitchFamily="34" charset="0"/>
              <a:cs typeface="Arial" panose="020B0604020202020204" pitchFamily="34" charset="0"/>
            </a:endParaRPr>
          </a:p>
          <a:p>
            <a:pPr algn="ctr">
              <a:spcBef>
                <a:spcPts val="600"/>
              </a:spcBef>
            </a:pPr>
            <a:r>
              <a:rPr lang="pt-BR" sz="2000" b="1" dirty="0">
                <a:latin typeface="Arial" panose="020B0604020202020204" pitchFamily="34" charset="0"/>
                <a:cs typeface="Arial" panose="020B0604020202020204" pitchFamily="34" charset="0"/>
              </a:rPr>
              <a:t>ALEXSANDER DO PRADO</a:t>
            </a:r>
          </a:p>
          <a:p>
            <a:pPr algn="ctr">
              <a:spcBef>
                <a:spcPts val="600"/>
              </a:spcBef>
            </a:pPr>
            <a:r>
              <a:rPr lang="pt-BR" sz="2000" dirty="0">
                <a:latin typeface="Arial" panose="020B0604020202020204" pitchFamily="34" charset="0"/>
                <a:cs typeface="Arial" panose="020B0604020202020204" pitchFamily="34" charset="0"/>
              </a:rPr>
              <a:t>Gerente de Fiscalização</a:t>
            </a:r>
          </a:p>
          <a:p>
            <a:pPr algn="ctr">
              <a:spcBef>
                <a:spcPts val="600"/>
              </a:spcBef>
            </a:pPr>
            <a:endParaRPr lang="pt-BR" sz="2000" dirty="0">
              <a:latin typeface="Arial" panose="020B0604020202020204" pitchFamily="34" charset="0"/>
              <a:cs typeface="Arial" panose="020B0604020202020204" pitchFamily="34" charset="0"/>
            </a:endParaRPr>
          </a:p>
          <a:p>
            <a:pPr algn="ctr">
              <a:spcBef>
                <a:spcPts val="600"/>
              </a:spcBef>
            </a:pPr>
            <a:r>
              <a:rPr lang="pt-BR" sz="2000" b="1" dirty="0">
                <a:latin typeface="Arial" panose="020B0604020202020204" pitchFamily="34" charset="0"/>
                <a:cs typeface="Arial" panose="020B0604020202020204" pitchFamily="34" charset="0"/>
              </a:rPr>
              <a:t>DAYSE CRISTINA TOFANELLI</a:t>
            </a:r>
          </a:p>
          <a:p>
            <a:pPr algn="ctr">
              <a:spcBef>
                <a:spcPts val="600"/>
              </a:spcBef>
            </a:pPr>
            <a:r>
              <a:rPr lang="pt-BR" sz="2000" dirty="0">
                <a:latin typeface="Arial" panose="020B0604020202020204" pitchFamily="34" charset="0"/>
                <a:cs typeface="Arial" panose="020B0604020202020204" pitchFamily="34" charset="0"/>
              </a:rPr>
              <a:t>Assistente de Fiscalização</a:t>
            </a:r>
          </a:p>
          <a:p>
            <a:pPr algn="just"/>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26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629" y="5572539"/>
            <a:ext cx="754886" cy="611505"/>
          </a:xfrm>
          <a:prstGeom prst="rect">
            <a:avLst/>
          </a:prstGeom>
          <a:noFill/>
          <a:ln>
            <a:noFill/>
          </a:ln>
        </p:spPr>
      </p:pic>
      <p:sp>
        <p:nvSpPr>
          <p:cNvPr id="3" name="Retângulo 2"/>
          <p:cNvSpPr/>
          <p:nvPr/>
        </p:nvSpPr>
        <p:spPr>
          <a:xfrm>
            <a:off x="-1" y="1720840"/>
            <a:ext cx="12191999" cy="3293209"/>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QUEM É FISCALIZADO?</a:t>
            </a:r>
          </a:p>
          <a:p>
            <a:pPr algn="ctr"/>
            <a:endParaRPr lang="pt-BR" sz="2000" b="1" i="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Profissionais da contabilidade;</a:t>
            </a:r>
          </a:p>
          <a:p>
            <a:pPr marL="342900" indent="-342900">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Organizações contábeis;</a:t>
            </a:r>
          </a:p>
          <a:p>
            <a:pPr marL="342900" indent="-342900">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Entidades não contábeis &gt; empresas comerciais, industriais, prestadoras de serviços, entidades sem fins lucrativos e instituições financeiras;</a:t>
            </a:r>
          </a:p>
          <a:p>
            <a:pPr marL="342900" indent="-342900">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Órgãos públicos. </a:t>
            </a:r>
          </a:p>
          <a:p>
            <a:pPr algn="just"/>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817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2544" y="5798648"/>
            <a:ext cx="754886" cy="611505"/>
          </a:xfrm>
          <a:prstGeom prst="rect">
            <a:avLst/>
          </a:prstGeom>
          <a:noFill/>
          <a:ln>
            <a:noFill/>
          </a:ln>
        </p:spPr>
      </p:pic>
      <p:sp>
        <p:nvSpPr>
          <p:cNvPr id="3" name="Retângulo 2"/>
          <p:cNvSpPr/>
          <p:nvPr/>
        </p:nvSpPr>
        <p:spPr>
          <a:xfrm>
            <a:off x="71438" y="1196752"/>
            <a:ext cx="12191999" cy="5016758"/>
          </a:xfrm>
          <a:prstGeom prst="rect">
            <a:avLst/>
          </a:prstGeom>
        </p:spPr>
        <p:txBody>
          <a:bodyPr wrap="square">
            <a:spAutoFit/>
          </a:bodyPr>
          <a:lstStyle/>
          <a:p>
            <a:pPr algn="ctr"/>
            <a:r>
              <a:rPr lang="pt-BR" sz="2000" b="1" i="1" dirty="0"/>
              <a:t>PROCEDIMENTOS DE FISCALIZAÇÃO</a:t>
            </a:r>
          </a:p>
          <a:p>
            <a:pPr algn="just"/>
            <a:endParaRPr lang="pt-BR" sz="2000" b="1" i="1" dirty="0"/>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Registro Cadastral;</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Elaboração da escrituração contábil;</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Elaboração de Contrato de Prestação de Serviços Profissionais;</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Análise das Demonstrações Contábeis;</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Declaração Comprobatória de Rendimentos (DECORE);</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Trabalho de Auditoria Contábil;</a:t>
            </a:r>
          </a:p>
          <a:p>
            <a:pPr marL="342900" indent="-342900" algn="just">
              <a:lnSpc>
                <a:spcPct val="200000"/>
              </a:lnSpc>
              <a:buFont typeface="Wingdings" panose="05000000000000000000" pitchFamily="2" charset="2"/>
              <a:buChar char="v"/>
            </a:pPr>
            <a:r>
              <a:rPr lang="pt-BR" sz="2000" dirty="0">
                <a:latin typeface="Arial" panose="020B0604020202020204" pitchFamily="34" charset="0"/>
                <a:cs typeface="Arial" panose="020B0604020202020204" pitchFamily="34" charset="0"/>
              </a:rPr>
              <a:t>Trabalho de </a:t>
            </a:r>
            <a:r>
              <a:rPr lang="pt-BR" sz="2000" dirty="0" smtClean="0">
                <a:latin typeface="Arial" panose="020B0604020202020204" pitchFamily="34" charset="0"/>
                <a:cs typeface="Arial" panose="020B0604020202020204" pitchFamily="34" charset="0"/>
              </a:rPr>
              <a:t>Perícia.</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04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12191999" cy="8565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024034" y="1000109"/>
            <a:ext cx="8286808" cy="1200329"/>
          </a:xfrm>
          <a:prstGeom prst="rect">
            <a:avLst/>
          </a:prstGeom>
          <a:noFill/>
        </p:spPr>
        <p:txBody>
          <a:bodyPr wrap="square" rtlCol="0">
            <a:spAutoFit/>
          </a:bodyPr>
          <a:lstStyle/>
          <a:p>
            <a:pPr lvl="0" algn="just">
              <a:buFont typeface="Wingdings" pitchFamily="2" charset="2"/>
              <a:buChar char="Ø"/>
            </a:pPr>
            <a:endParaRPr lang="pt-BR" sz="2400" b="1" u="sng" dirty="0">
              <a:solidFill>
                <a:schemeClr val="bg2">
                  <a:lumMod val="10000"/>
                </a:schemeClr>
              </a:solidFill>
            </a:endParaRPr>
          </a:p>
          <a:p>
            <a:pPr lvl="1" algn="just"/>
            <a:endParaRPr lang="pt-BR" sz="2400" dirty="0">
              <a:solidFill>
                <a:schemeClr val="bg2">
                  <a:lumMod val="10000"/>
                </a:schemeClr>
              </a:solidFill>
            </a:endParaRPr>
          </a:p>
          <a:p>
            <a:pPr lvl="0" algn="just"/>
            <a:endParaRPr lang="pt-BR" sz="2400" dirty="0">
              <a:solidFill>
                <a:schemeClr val="bg2">
                  <a:lumMod val="10000"/>
                </a:schemeClr>
              </a:solidFill>
            </a:endParaRPr>
          </a:p>
        </p:txBody>
      </p:sp>
      <p:sp>
        <p:nvSpPr>
          <p:cNvPr id="9" name="CaixaDeTexto 8"/>
          <p:cNvSpPr txBox="1"/>
          <p:nvPr/>
        </p:nvSpPr>
        <p:spPr>
          <a:xfrm>
            <a:off x="2308875" y="188753"/>
            <a:ext cx="8358214" cy="584775"/>
          </a:xfrm>
          <a:prstGeom prst="rect">
            <a:avLst/>
          </a:prstGeom>
          <a:noFill/>
        </p:spPr>
        <p:txBody>
          <a:bodyPr wrap="square" rtlCol="0">
            <a:spAutoFit/>
          </a:bodyPr>
          <a:lstStyle/>
          <a:p>
            <a:pPr algn="ctr"/>
            <a:r>
              <a:rPr lang="pt-BR" sz="3200" b="1" dirty="0">
                <a:solidFill>
                  <a:schemeClr val="bg1"/>
                </a:solidFill>
              </a:rPr>
              <a:t>CIRCUITO DE ORIENTAÇÃO DA FISCALIZAÇÃO</a:t>
            </a:r>
          </a:p>
        </p:txBody>
      </p:sp>
      <p:pic>
        <p:nvPicPr>
          <p:cNvPr id="7" name="Imagem 6" descr="C:\Users\delia\Desktop\Selo 70 anos CRCB-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552" y="5733256"/>
            <a:ext cx="754886" cy="611505"/>
          </a:xfrm>
          <a:prstGeom prst="rect">
            <a:avLst/>
          </a:prstGeom>
          <a:noFill/>
          <a:ln>
            <a:noFill/>
          </a:ln>
        </p:spPr>
      </p:pic>
      <p:sp>
        <p:nvSpPr>
          <p:cNvPr id="3" name="Retângulo 2"/>
          <p:cNvSpPr/>
          <p:nvPr/>
        </p:nvSpPr>
        <p:spPr>
          <a:xfrm>
            <a:off x="71438" y="1057605"/>
            <a:ext cx="12191999" cy="4062651"/>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DOCUMENTOS EXAMINADOS NA </a:t>
            </a:r>
            <a:r>
              <a:rPr lang="pt-BR" sz="2000" b="1" i="1" dirty="0" smtClean="0">
                <a:latin typeface="Arial" panose="020B0604020202020204" pitchFamily="34" charset="0"/>
                <a:cs typeface="Arial" panose="020B0604020202020204" pitchFamily="34" charset="0"/>
              </a:rPr>
              <a:t>FISCALIZAÇÃO</a:t>
            </a:r>
          </a:p>
          <a:p>
            <a:pPr algn="ctr"/>
            <a:endParaRPr lang="pt-BR" sz="2000" b="1" i="1" dirty="0"/>
          </a:p>
          <a:p>
            <a:pPr algn="ctr"/>
            <a:endParaRPr lang="pt-BR" sz="2000" b="1" i="1" dirty="0"/>
          </a:p>
          <a:p>
            <a:endParaRPr lang="pt-BR" sz="2000" b="1" i="1"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Exame de acordo com os Parâmetros Nacionais de Fiscalização (Res. CFC 890/00</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Contrato social e alterações contratuais das organizações contábeis;</a:t>
            </a:r>
          </a:p>
          <a:p>
            <a:pPr marL="342900" indent="-34290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Escrituração contábil regular das empresas sob a responsabilidade técnica do profissional fiscalizado;</a:t>
            </a:r>
          </a:p>
          <a:p>
            <a:pPr marL="342900" indent="-34290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Análise quanto aos Contratos de Prestação de Serviços Profissionais de Contabilidade.</a:t>
            </a:r>
          </a:p>
          <a:p>
            <a:pPr marL="342900" indent="-34290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Análise das Demonstrações Contábeis quanto ao cumprimento das </a:t>
            </a:r>
            <a:r>
              <a:rPr lang="pt-BR" sz="2000" dirty="0" err="1">
                <a:latin typeface="Arial" panose="020B0604020202020204" pitchFamily="34" charset="0"/>
                <a:cs typeface="Arial" panose="020B0604020202020204" pitchFamily="34" charset="0"/>
              </a:rPr>
              <a:t>NBC´s</a:t>
            </a:r>
            <a:r>
              <a:rPr lang="pt-BR" sz="2000" dirty="0">
                <a:latin typeface="Arial" panose="020B0604020202020204" pitchFamily="34" charset="0"/>
                <a:cs typeface="Arial" panose="020B0604020202020204" pitchFamily="34" charset="0"/>
              </a:rPr>
              <a:t> e Princípios de Contabilidade;</a:t>
            </a:r>
          </a:p>
          <a:p>
            <a:pPr marL="342900" indent="-342900" algn="just">
              <a:buFont typeface="Wingdings" panose="05000000000000000000" pitchFamily="2" charset="2"/>
              <a:buChar char="ü"/>
            </a:pPr>
            <a:r>
              <a:rPr lang="pt-BR" sz="2000" dirty="0">
                <a:latin typeface="Arial" panose="020B0604020202020204" pitchFamily="34" charset="0"/>
                <a:cs typeface="Arial" panose="020B0604020202020204" pitchFamily="34" charset="0"/>
              </a:rPr>
              <a:t>Análise quanto a documentação hábil e legal quanto a emissão das </a:t>
            </a:r>
            <a:r>
              <a:rPr lang="pt-BR" sz="2000" dirty="0" smtClean="0">
                <a:latin typeface="Arial" panose="020B0604020202020204" pitchFamily="34" charset="0"/>
                <a:cs typeface="Arial" panose="020B0604020202020204" pitchFamily="34" charset="0"/>
              </a:rPr>
              <a:t>DECORES.</a:t>
            </a:r>
            <a:endParaRPr lang="pt-BR" sz="2000" dirty="0">
              <a:latin typeface="Arial" panose="020B0604020202020204" pitchFamily="34" charset="0"/>
              <a:cs typeface="Arial" panose="020B0604020202020204" pitchFamily="34" charset="0"/>
            </a:endParaRPr>
          </a:p>
          <a:p>
            <a:pPr algn="ct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153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TotalTime>
  <Words>1921</Words>
  <Application>Microsoft Office PowerPoint</Application>
  <PresentationFormat>Widescreen</PresentationFormat>
  <Paragraphs>336</Paragraphs>
  <Slides>26</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26</vt:i4>
      </vt:variant>
    </vt:vector>
  </HeadingPairs>
  <TitlesOfParts>
    <vt:vector size="32" baseType="lpstr">
      <vt:lpstr>Arial</vt:lpstr>
      <vt:lpstr>Arial Narrow</vt:lpstr>
      <vt:lpstr>Calibri</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vinicius</dc:creator>
  <cp:lastModifiedBy>dayse</cp:lastModifiedBy>
  <cp:revision>146</cp:revision>
  <cp:lastPrinted>2017-01-12T11:47:03Z</cp:lastPrinted>
  <dcterms:created xsi:type="dcterms:W3CDTF">2015-07-08T13:40:22Z</dcterms:created>
  <dcterms:modified xsi:type="dcterms:W3CDTF">2017-07-04T13:07:00Z</dcterms:modified>
</cp:coreProperties>
</file>