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60" r:id="rId2"/>
    <p:sldId id="298" r:id="rId3"/>
    <p:sldId id="299" r:id="rId4"/>
    <p:sldId id="300" r:id="rId5"/>
    <p:sldId id="304" r:id="rId6"/>
    <p:sldId id="259" r:id="rId7"/>
    <p:sldId id="337" r:id="rId8"/>
    <p:sldId id="301" r:id="rId9"/>
    <p:sldId id="302" r:id="rId10"/>
    <p:sldId id="303" r:id="rId11"/>
    <p:sldId id="262" r:id="rId12"/>
    <p:sldId id="268" r:id="rId13"/>
    <p:sldId id="263" r:id="rId14"/>
    <p:sldId id="338" r:id="rId15"/>
    <p:sldId id="265" r:id="rId16"/>
    <p:sldId id="269" r:id="rId17"/>
    <p:sldId id="270" r:id="rId18"/>
    <p:sldId id="266" r:id="rId19"/>
    <p:sldId id="273" r:id="rId20"/>
    <p:sldId id="264" r:id="rId21"/>
    <p:sldId id="327" r:id="rId22"/>
    <p:sldId id="289" r:id="rId23"/>
    <p:sldId id="271" r:id="rId24"/>
    <p:sldId id="272" r:id="rId25"/>
    <p:sldId id="274" r:id="rId26"/>
    <p:sldId id="295" r:id="rId27"/>
    <p:sldId id="339" r:id="rId28"/>
    <p:sldId id="278" r:id="rId29"/>
    <p:sldId id="279" r:id="rId30"/>
    <p:sldId id="280" r:id="rId31"/>
    <p:sldId id="282" r:id="rId32"/>
    <p:sldId id="283" r:id="rId33"/>
    <p:sldId id="284" r:id="rId34"/>
    <p:sldId id="285" r:id="rId35"/>
    <p:sldId id="276" r:id="rId36"/>
    <p:sldId id="286" r:id="rId37"/>
    <p:sldId id="287" r:id="rId38"/>
    <p:sldId id="288" r:id="rId39"/>
    <p:sldId id="290" r:id="rId40"/>
    <p:sldId id="291" r:id="rId41"/>
    <p:sldId id="292" r:id="rId42"/>
    <p:sldId id="281" r:id="rId43"/>
    <p:sldId id="331" r:id="rId44"/>
    <p:sldId id="328" r:id="rId45"/>
    <p:sldId id="305" r:id="rId46"/>
    <p:sldId id="306" r:id="rId47"/>
    <p:sldId id="307" r:id="rId48"/>
    <p:sldId id="308" r:id="rId49"/>
    <p:sldId id="309" r:id="rId50"/>
    <p:sldId id="336" r:id="rId51"/>
    <p:sldId id="261" r:id="rId5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12" autoAdjust="0"/>
    <p:restoredTop sz="94614" autoAdjust="0"/>
  </p:normalViewPr>
  <p:slideViewPr>
    <p:cSldViewPr>
      <p:cViewPr>
        <p:scale>
          <a:sx n="90" d="100"/>
          <a:sy n="90" d="100"/>
        </p:scale>
        <p:origin x="-49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26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leite\SetoresFaemg\Sac\N&#218;CLEO%20AJUIZAMENTO\Planilhas\Andamento%20do%20kit%20de%20aju&#237;zamento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pt-BR" sz="1800"/>
              <a:t>Número de Ações Autorizadas para Ajuizamento</a:t>
            </a:r>
          </a:p>
        </c:rich>
      </c:tx>
      <c:layout>
        <c:manualLayout>
          <c:xMode val="edge"/>
          <c:yMode val="edge"/>
          <c:x val="0.12851918350970462"/>
          <c:y val="3.967678568480826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9702099081151001E-2"/>
          <c:y val="0.23401857631295067"/>
          <c:w val="0.7947643051600275"/>
          <c:h val="0.68605707631224744"/>
        </c:manualLayout>
      </c:layout>
      <c:barChart>
        <c:barDir val="col"/>
        <c:grouping val="clustered"/>
        <c:varyColors val="0"/>
        <c:ser>
          <c:idx val="0"/>
          <c:order val="0"/>
          <c:tx>
            <c:v>2008</c:v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('2010'!$A$396;'2010'!$D$396;'2010'!$E$396)</c:f>
              <c:numCache>
                <c:formatCode>m/d/yyyy</c:formatCode>
                <c:ptCount val="3"/>
                <c:pt idx="0" formatCode="General">
                  <c:v>2008</c:v>
                </c:pt>
                <c:pt idx="1">
                  <c:v>40511</c:v>
                </c:pt>
                <c:pt idx="2" formatCode="General">
                  <c:v>2010</c:v>
                </c:pt>
              </c:numCache>
            </c:numRef>
          </c:cat>
          <c:val>
            <c:numRef>
              <c:f>'2010'!$A$397</c:f>
              <c:numCache>
                <c:formatCode>General</c:formatCode>
                <c:ptCount val="1"/>
                <c:pt idx="0">
                  <c:v>396</c:v>
                </c:pt>
              </c:numCache>
            </c:numRef>
          </c:val>
        </c:ser>
        <c:ser>
          <c:idx val="1"/>
          <c:order val="1"/>
          <c:tx>
            <c:v>2009</c:v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('2010'!$A$396;'2010'!$D$396;'2010'!$E$396)</c:f>
              <c:numCache>
                <c:formatCode>m/d/yyyy</c:formatCode>
                <c:ptCount val="3"/>
                <c:pt idx="0" formatCode="General">
                  <c:v>2008</c:v>
                </c:pt>
                <c:pt idx="1">
                  <c:v>40511</c:v>
                </c:pt>
                <c:pt idx="2" formatCode="General">
                  <c:v>2010</c:v>
                </c:pt>
              </c:numCache>
            </c:numRef>
          </c:cat>
          <c:val>
            <c:numRef>
              <c:f>'2010'!$D$397</c:f>
              <c:numCache>
                <c:formatCode>General</c:formatCode>
                <c:ptCount val="1"/>
                <c:pt idx="0">
                  <c:v>2156</c:v>
                </c:pt>
              </c:numCache>
            </c:numRef>
          </c:val>
        </c:ser>
        <c:ser>
          <c:idx val="2"/>
          <c:order val="2"/>
          <c:tx>
            <c:v>2010</c:v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('2010'!$A$396;'2010'!$D$396;'2010'!$E$396)</c:f>
              <c:numCache>
                <c:formatCode>m/d/yyyy</c:formatCode>
                <c:ptCount val="3"/>
                <c:pt idx="0" formatCode="General">
                  <c:v>2008</c:v>
                </c:pt>
                <c:pt idx="1">
                  <c:v>40511</c:v>
                </c:pt>
                <c:pt idx="2" formatCode="General">
                  <c:v>2010</c:v>
                </c:pt>
              </c:numCache>
            </c:numRef>
          </c:cat>
          <c:val>
            <c:numRef>
              <c:f>'2010'!$E$397</c:f>
              <c:numCache>
                <c:formatCode>General</c:formatCode>
                <c:ptCount val="1"/>
                <c:pt idx="0">
                  <c:v>5114</c:v>
                </c:pt>
              </c:numCache>
            </c:numRef>
          </c:val>
        </c:ser>
        <c:ser>
          <c:idx val="3"/>
          <c:order val="3"/>
          <c:tx>
            <c:v>2011</c:v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'2011'!$D$547</c:f>
              <c:numCache>
                <c:formatCode>General</c:formatCode>
                <c:ptCount val="1"/>
                <c:pt idx="0">
                  <c:v>5358</c:v>
                </c:pt>
              </c:numCache>
            </c:numRef>
          </c:val>
        </c:ser>
        <c:ser>
          <c:idx val="4"/>
          <c:order val="4"/>
          <c:tx>
            <c:v>2012</c:v>
          </c:tx>
          <c:spPr>
            <a:solidFill>
              <a:srgbClr val="6600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'2012'!$E$653</c:f>
              <c:numCache>
                <c:formatCode>General</c:formatCode>
                <c:ptCount val="1"/>
                <c:pt idx="0">
                  <c:v>7209</c:v>
                </c:pt>
              </c:numCache>
            </c:numRef>
          </c:val>
        </c:ser>
        <c:ser>
          <c:idx val="5"/>
          <c:order val="5"/>
          <c:tx>
            <c:v>2013</c:v>
          </c:tx>
          <c:spPr>
            <a:solidFill>
              <a:srgbClr val="FF8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'2013'!$H$728</c:f>
              <c:numCache>
                <c:formatCode>General</c:formatCode>
                <c:ptCount val="1"/>
                <c:pt idx="0">
                  <c:v>9892</c:v>
                </c:pt>
              </c:numCache>
            </c:numRef>
          </c:val>
        </c:ser>
        <c:ser>
          <c:idx val="6"/>
          <c:order val="6"/>
          <c:tx>
            <c:v>2014</c:v>
          </c:tx>
          <c:spPr>
            <a:ln>
              <a:solidFill>
                <a:srgbClr val="0000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'2014'!$H$548</c:f>
              <c:numCache>
                <c:formatCode>General</c:formatCode>
                <c:ptCount val="1"/>
                <c:pt idx="0">
                  <c:v>6268</c:v>
                </c:pt>
              </c:numCache>
            </c:numRef>
          </c:val>
        </c:ser>
        <c:ser>
          <c:idx val="7"/>
          <c:order val="7"/>
          <c:tx>
            <c:v>2015</c:v>
          </c:tx>
          <c:spPr>
            <a:ln>
              <a:solidFill>
                <a:srgbClr val="0000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'2015'!$H$138</c:f>
              <c:numCache>
                <c:formatCode>General</c:formatCode>
                <c:ptCount val="1"/>
                <c:pt idx="0">
                  <c:v>484</c:v>
                </c:pt>
              </c:numCache>
            </c:numRef>
          </c:val>
        </c:ser>
        <c:ser>
          <c:idx val="8"/>
          <c:order val="8"/>
          <c:tx>
            <c:v>2016</c:v>
          </c:tx>
          <c:spPr>
            <a:ln>
              <a:solidFill>
                <a:srgbClr val="0000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'2016'!$F$219</c:f>
              <c:numCache>
                <c:formatCode>General</c:formatCode>
                <c:ptCount val="1"/>
                <c:pt idx="0">
                  <c:v>1072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0"/>
        <c:overlap val="-50"/>
        <c:axId val="60311040"/>
        <c:axId val="60312576"/>
      </c:barChart>
      <c:catAx>
        <c:axId val="603110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0312576"/>
        <c:crosses val="autoZero"/>
        <c:auto val="1"/>
        <c:lblAlgn val="ctr"/>
        <c:lblOffset val="100"/>
        <c:noMultiLvlLbl val="0"/>
      </c:catAx>
      <c:valAx>
        <c:axId val="6031257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60311040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9877245599077193"/>
          <c:y val="5.7684003091846528E-2"/>
          <c:w val="8.4403697945400147E-2"/>
          <c:h val="0.84106719669750019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6325F9-46B8-4E16-9164-9A7CAA50185F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905FB480-61AF-4319-8CB8-E5058730449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Núcleo Atendimento e Cadastro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pt-BR" altLang="pt-BR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E937E79-23CB-4AF7-B856-ABB2593F9322}" type="parTrans" cxnId="{25529CBB-71F8-48C9-9C29-BD5248E25117}">
      <dgm:prSet/>
      <dgm:spPr/>
      <dgm:t>
        <a:bodyPr/>
        <a:lstStyle/>
        <a:p>
          <a:endParaRPr lang="pt-BR"/>
        </a:p>
      </dgm:t>
    </dgm:pt>
    <dgm:pt modelId="{49112B21-B120-41E7-B556-BD47BD0A25F0}" type="sibTrans" cxnId="{25529CBB-71F8-48C9-9C29-BD5248E25117}">
      <dgm:prSet/>
      <dgm:spPr/>
      <dgm:t>
        <a:bodyPr/>
        <a:lstStyle/>
        <a:p>
          <a:endParaRPr lang="pt-BR"/>
        </a:p>
      </dgm:t>
    </dgm:pt>
    <dgm:pt modelId="{1FB52740-82EA-433A-8A64-0AA5E8F98F4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Núcleo Cobrança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ahoma" pitchFamily="34" charset="0"/>
              <a:cs typeface="Arial" pitchFamily="34" charset="0"/>
            </a:rPr>
            <a:t> </a:t>
          </a:r>
          <a:endParaRPr kumimoji="0" lang="pt-BR" altLang="pt-BR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1294B67C-4231-4CDE-B2F2-728F8060C0C1}" type="parTrans" cxnId="{D837724D-79B2-4051-8206-B04A98956A44}">
      <dgm:prSet/>
      <dgm:spPr/>
      <dgm:t>
        <a:bodyPr/>
        <a:lstStyle/>
        <a:p>
          <a:endParaRPr lang="pt-BR"/>
        </a:p>
      </dgm:t>
    </dgm:pt>
    <dgm:pt modelId="{7D44FCAE-C9F7-4DC7-883F-ACAA6E329047}" type="sibTrans" cxnId="{D837724D-79B2-4051-8206-B04A98956A44}">
      <dgm:prSet/>
      <dgm:spPr/>
      <dgm:t>
        <a:bodyPr/>
        <a:lstStyle/>
        <a:p>
          <a:endParaRPr lang="pt-BR"/>
        </a:p>
      </dgm:t>
    </dgm:pt>
    <dgm:pt modelId="{148B6704-D93C-4DF3-9556-D480B51EDFC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Verdana" pitchFamily="34" charset="0"/>
              <a:cs typeface="Arial" pitchFamily="34" charset="0"/>
            </a:rPr>
            <a:t>Núcleo Jurídico</a:t>
          </a:r>
          <a:endParaRPr kumimoji="0" lang="pt-BR" altLang="pt-BR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266FD3F0-2AA6-45FD-99D3-1FB8A52EDD08}" type="parTrans" cxnId="{DC8F91DB-6437-45F0-8741-FCFB6A896094}">
      <dgm:prSet/>
      <dgm:spPr/>
      <dgm:t>
        <a:bodyPr/>
        <a:lstStyle/>
        <a:p>
          <a:endParaRPr lang="pt-BR"/>
        </a:p>
      </dgm:t>
    </dgm:pt>
    <dgm:pt modelId="{2AA218E8-0A09-4B32-A426-E65692CAC0D8}" type="sibTrans" cxnId="{DC8F91DB-6437-45F0-8741-FCFB6A896094}">
      <dgm:prSet/>
      <dgm:spPr/>
      <dgm:t>
        <a:bodyPr/>
        <a:lstStyle/>
        <a:p>
          <a:endParaRPr lang="pt-BR"/>
        </a:p>
      </dgm:t>
    </dgm:pt>
    <dgm:pt modelId="{56994EC4-778E-4FF3-97EE-BEB527C841F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Verdana" pitchFamily="34" charset="0"/>
              <a:cs typeface="Arial" pitchFamily="34" charset="0"/>
            </a:rPr>
            <a:t>Núcleo Arrecadação e Distribuição</a:t>
          </a:r>
          <a:endParaRPr kumimoji="0" lang="pt-BR" altLang="pt-BR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ADB86756-61BF-4782-AD20-E70EB9DD9BEC}" type="parTrans" cxnId="{87CA4B94-07F5-4C85-B3A4-C85873DEA680}">
      <dgm:prSet/>
      <dgm:spPr/>
      <dgm:t>
        <a:bodyPr/>
        <a:lstStyle/>
        <a:p>
          <a:endParaRPr lang="pt-BR"/>
        </a:p>
      </dgm:t>
    </dgm:pt>
    <dgm:pt modelId="{F118B9DD-27B7-4292-86C6-E32BE31BB628}" type="sibTrans" cxnId="{87CA4B94-07F5-4C85-B3A4-C85873DEA680}">
      <dgm:prSet/>
      <dgm:spPr/>
      <dgm:t>
        <a:bodyPr/>
        <a:lstStyle/>
        <a:p>
          <a:endParaRPr lang="pt-BR"/>
        </a:p>
      </dgm:t>
    </dgm:pt>
    <dgm:pt modelId="{E392D8FD-DD38-45C0-A6CF-9C5AA18A49BB}" type="pres">
      <dgm:prSet presAssocID="{9A6325F9-46B8-4E16-9164-9A7CAA50185F}" presName="cycle" presStyleCnt="0">
        <dgm:presLayoutVars>
          <dgm:dir val="rev"/>
          <dgm:resizeHandles val="exact"/>
        </dgm:presLayoutVars>
      </dgm:prSet>
      <dgm:spPr/>
    </dgm:pt>
    <dgm:pt modelId="{6312774F-A5DF-4D08-A280-B06F183B628F}" type="pres">
      <dgm:prSet presAssocID="{905FB480-61AF-4319-8CB8-E5058730449D}" presName="dummy" presStyleCnt="0"/>
      <dgm:spPr/>
    </dgm:pt>
    <dgm:pt modelId="{6258A4A8-3B1C-4AE9-BAC1-DF5C8E8597F1}" type="pres">
      <dgm:prSet presAssocID="{905FB480-61AF-4319-8CB8-E5058730449D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58A3106-B722-4852-B951-E03C708521D9}" type="pres">
      <dgm:prSet presAssocID="{49112B21-B120-41E7-B556-BD47BD0A25F0}" presName="sibTrans" presStyleLbl="node1" presStyleIdx="0" presStyleCnt="4"/>
      <dgm:spPr/>
      <dgm:t>
        <a:bodyPr/>
        <a:lstStyle/>
        <a:p>
          <a:endParaRPr lang="pt-BR"/>
        </a:p>
      </dgm:t>
    </dgm:pt>
    <dgm:pt modelId="{E03B7DDD-D07F-473B-9FEC-EEF4360A378E}" type="pres">
      <dgm:prSet presAssocID="{1FB52740-82EA-433A-8A64-0AA5E8F98F49}" presName="dummy" presStyleCnt="0"/>
      <dgm:spPr/>
    </dgm:pt>
    <dgm:pt modelId="{C5BDD440-4D2A-4436-8CE3-10C70C657DE4}" type="pres">
      <dgm:prSet presAssocID="{1FB52740-82EA-433A-8A64-0AA5E8F98F49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C4482C-4848-45DB-B1DF-40B2B895E08E}" type="pres">
      <dgm:prSet presAssocID="{7D44FCAE-C9F7-4DC7-883F-ACAA6E329047}" presName="sibTrans" presStyleLbl="node1" presStyleIdx="1" presStyleCnt="4"/>
      <dgm:spPr/>
      <dgm:t>
        <a:bodyPr/>
        <a:lstStyle/>
        <a:p>
          <a:endParaRPr lang="pt-BR"/>
        </a:p>
      </dgm:t>
    </dgm:pt>
    <dgm:pt modelId="{21279B09-E83F-43BA-A143-39F073A87E22}" type="pres">
      <dgm:prSet presAssocID="{148B6704-D93C-4DF3-9556-D480B51EDFC0}" presName="dummy" presStyleCnt="0"/>
      <dgm:spPr/>
    </dgm:pt>
    <dgm:pt modelId="{1F8C5D44-032A-42B9-ACA0-5049080A6E77}" type="pres">
      <dgm:prSet presAssocID="{148B6704-D93C-4DF3-9556-D480B51EDFC0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1273648-ED94-4225-A6C3-3E342C1310D0}" type="pres">
      <dgm:prSet presAssocID="{2AA218E8-0A09-4B32-A426-E65692CAC0D8}" presName="sibTrans" presStyleLbl="node1" presStyleIdx="2" presStyleCnt="4"/>
      <dgm:spPr/>
      <dgm:t>
        <a:bodyPr/>
        <a:lstStyle/>
        <a:p>
          <a:endParaRPr lang="pt-BR"/>
        </a:p>
      </dgm:t>
    </dgm:pt>
    <dgm:pt modelId="{BEF894FD-6679-4EC2-B0E9-BE35E45D85FF}" type="pres">
      <dgm:prSet presAssocID="{56994EC4-778E-4FF3-97EE-BEB527C841FD}" presName="dummy" presStyleCnt="0"/>
      <dgm:spPr/>
    </dgm:pt>
    <dgm:pt modelId="{5A7E5951-A7FB-40DE-87CE-7DE3E3F1B6C3}" type="pres">
      <dgm:prSet presAssocID="{56994EC4-778E-4FF3-97EE-BEB527C841FD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DB259C9-B5F7-4CBA-A6C8-32DD282B3DE8}" type="pres">
      <dgm:prSet presAssocID="{F118B9DD-27B7-4292-86C6-E32BE31BB628}" presName="sibTrans" presStyleLbl="node1" presStyleIdx="3" presStyleCnt="4"/>
      <dgm:spPr/>
      <dgm:t>
        <a:bodyPr/>
        <a:lstStyle/>
        <a:p>
          <a:endParaRPr lang="pt-BR"/>
        </a:p>
      </dgm:t>
    </dgm:pt>
  </dgm:ptLst>
  <dgm:cxnLst>
    <dgm:cxn modelId="{D837724D-79B2-4051-8206-B04A98956A44}" srcId="{9A6325F9-46B8-4E16-9164-9A7CAA50185F}" destId="{1FB52740-82EA-433A-8A64-0AA5E8F98F49}" srcOrd="1" destOrd="0" parTransId="{1294B67C-4231-4CDE-B2F2-728F8060C0C1}" sibTransId="{7D44FCAE-C9F7-4DC7-883F-ACAA6E329047}"/>
    <dgm:cxn modelId="{2B0B7E0D-21FC-4C55-BD06-748D16F391EE}" type="presOf" srcId="{2AA218E8-0A09-4B32-A426-E65692CAC0D8}" destId="{D1273648-ED94-4225-A6C3-3E342C1310D0}" srcOrd="0" destOrd="0" presId="urn:microsoft.com/office/officeart/2005/8/layout/cycle1"/>
    <dgm:cxn modelId="{A3CBDE61-CEB4-4B32-9CC0-D0D65C037BEB}" type="presOf" srcId="{905FB480-61AF-4319-8CB8-E5058730449D}" destId="{6258A4A8-3B1C-4AE9-BAC1-DF5C8E8597F1}" srcOrd="0" destOrd="0" presId="urn:microsoft.com/office/officeart/2005/8/layout/cycle1"/>
    <dgm:cxn modelId="{51B771A4-6483-4DCF-A0F4-E081486AC7A0}" type="presOf" srcId="{1FB52740-82EA-433A-8A64-0AA5E8F98F49}" destId="{C5BDD440-4D2A-4436-8CE3-10C70C657DE4}" srcOrd="0" destOrd="0" presId="urn:microsoft.com/office/officeart/2005/8/layout/cycle1"/>
    <dgm:cxn modelId="{679002C0-D845-48B7-901E-85B2D781A326}" type="presOf" srcId="{49112B21-B120-41E7-B556-BD47BD0A25F0}" destId="{C58A3106-B722-4852-B951-E03C708521D9}" srcOrd="0" destOrd="0" presId="urn:microsoft.com/office/officeart/2005/8/layout/cycle1"/>
    <dgm:cxn modelId="{D88F5F28-6999-482B-B34B-6FF15AA3A7BF}" type="presOf" srcId="{56994EC4-778E-4FF3-97EE-BEB527C841FD}" destId="{5A7E5951-A7FB-40DE-87CE-7DE3E3F1B6C3}" srcOrd="0" destOrd="0" presId="urn:microsoft.com/office/officeart/2005/8/layout/cycle1"/>
    <dgm:cxn modelId="{87CA4B94-07F5-4C85-B3A4-C85873DEA680}" srcId="{9A6325F9-46B8-4E16-9164-9A7CAA50185F}" destId="{56994EC4-778E-4FF3-97EE-BEB527C841FD}" srcOrd="3" destOrd="0" parTransId="{ADB86756-61BF-4782-AD20-E70EB9DD9BEC}" sibTransId="{F118B9DD-27B7-4292-86C6-E32BE31BB628}"/>
    <dgm:cxn modelId="{361F8602-8333-405A-B309-C99776428DF0}" type="presOf" srcId="{9A6325F9-46B8-4E16-9164-9A7CAA50185F}" destId="{E392D8FD-DD38-45C0-A6CF-9C5AA18A49BB}" srcOrd="0" destOrd="0" presId="urn:microsoft.com/office/officeart/2005/8/layout/cycle1"/>
    <dgm:cxn modelId="{DC8F91DB-6437-45F0-8741-FCFB6A896094}" srcId="{9A6325F9-46B8-4E16-9164-9A7CAA50185F}" destId="{148B6704-D93C-4DF3-9556-D480B51EDFC0}" srcOrd="2" destOrd="0" parTransId="{266FD3F0-2AA6-45FD-99D3-1FB8A52EDD08}" sibTransId="{2AA218E8-0A09-4B32-A426-E65692CAC0D8}"/>
    <dgm:cxn modelId="{B8E82051-570F-4B8B-8887-A670F4A3C4B8}" type="presOf" srcId="{148B6704-D93C-4DF3-9556-D480B51EDFC0}" destId="{1F8C5D44-032A-42B9-ACA0-5049080A6E77}" srcOrd="0" destOrd="0" presId="urn:microsoft.com/office/officeart/2005/8/layout/cycle1"/>
    <dgm:cxn modelId="{FC29750D-9383-488B-AC7A-ACF86A15CE94}" type="presOf" srcId="{7D44FCAE-C9F7-4DC7-883F-ACAA6E329047}" destId="{1BC4482C-4848-45DB-B1DF-40B2B895E08E}" srcOrd="0" destOrd="0" presId="urn:microsoft.com/office/officeart/2005/8/layout/cycle1"/>
    <dgm:cxn modelId="{F435BC83-8937-466D-A11C-021A2552A7D1}" type="presOf" srcId="{F118B9DD-27B7-4292-86C6-E32BE31BB628}" destId="{EDB259C9-B5F7-4CBA-A6C8-32DD282B3DE8}" srcOrd="0" destOrd="0" presId="urn:microsoft.com/office/officeart/2005/8/layout/cycle1"/>
    <dgm:cxn modelId="{25529CBB-71F8-48C9-9C29-BD5248E25117}" srcId="{9A6325F9-46B8-4E16-9164-9A7CAA50185F}" destId="{905FB480-61AF-4319-8CB8-E5058730449D}" srcOrd="0" destOrd="0" parTransId="{5E937E79-23CB-4AF7-B856-ABB2593F9322}" sibTransId="{49112B21-B120-41E7-B556-BD47BD0A25F0}"/>
    <dgm:cxn modelId="{4122FB72-AD5A-47AE-BA56-0D8F89CF754A}" type="presParOf" srcId="{E392D8FD-DD38-45C0-A6CF-9C5AA18A49BB}" destId="{6312774F-A5DF-4D08-A280-B06F183B628F}" srcOrd="0" destOrd="0" presId="urn:microsoft.com/office/officeart/2005/8/layout/cycle1"/>
    <dgm:cxn modelId="{0D551251-13CD-4BBB-952A-6E72D0D78265}" type="presParOf" srcId="{E392D8FD-DD38-45C0-A6CF-9C5AA18A49BB}" destId="{6258A4A8-3B1C-4AE9-BAC1-DF5C8E8597F1}" srcOrd="1" destOrd="0" presId="urn:microsoft.com/office/officeart/2005/8/layout/cycle1"/>
    <dgm:cxn modelId="{41DC7364-D58A-4E26-91CE-184982F16A0E}" type="presParOf" srcId="{E392D8FD-DD38-45C0-A6CF-9C5AA18A49BB}" destId="{C58A3106-B722-4852-B951-E03C708521D9}" srcOrd="2" destOrd="0" presId="urn:microsoft.com/office/officeart/2005/8/layout/cycle1"/>
    <dgm:cxn modelId="{A0FF4E54-F574-4579-8D40-E1B4A04EEA7D}" type="presParOf" srcId="{E392D8FD-DD38-45C0-A6CF-9C5AA18A49BB}" destId="{E03B7DDD-D07F-473B-9FEC-EEF4360A378E}" srcOrd="3" destOrd="0" presId="urn:microsoft.com/office/officeart/2005/8/layout/cycle1"/>
    <dgm:cxn modelId="{584CD798-7FBA-4C53-984E-35C2659C1506}" type="presParOf" srcId="{E392D8FD-DD38-45C0-A6CF-9C5AA18A49BB}" destId="{C5BDD440-4D2A-4436-8CE3-10C70C657DE4}" srcOrd="4" destOrd="0" presId="urn:microsoft.com/office/officeart/2005/8/layout/cycle1"/>
    <dgm:cxn modelId="{6CC6C51A-6AE3-4B75-84B5-2E5C8F18DBAF}" type="presParOf" srcId="{E392D8FD-DD38-45C0-A6CF-9C5AA18A49BB}" destId="{1BC4482C-4848-45DB-B1DF-40B2B895E08E}" srcOrd="5" destOrd="0" presId="urn:microsoft.com/office/officeart/2005/8/layout/cycle1"/>
    <dgm:cxn modelId="{596605CF-400F-4C3B-BEBF-6579F549616E}" type="presParOf" srcId="{E392D8FD-DD38-45C0-A6CF-9C5AA18A49BB}" destId="{21279B09-E83F-43BA-A143-39F073A87E22}" srcOrd="6" destOrd="0" presId="urn:microsoft.com/office/officeart/2005/8/layout/cycle1"/>
    <dgm:cxn modelId="{3EF9DAD4-CEBF-469E-A8EB-D7ACB50BFDB0}" type="presParOf" srcId="{E392D8FD-DD38-45C0-A6CF-9C5AA18A49BB}" destId="{1F8C5D44-032A-42B9-ACA0-5049080A6E77}" srcOrd="7" destOrd="0" presId="urn:microsoft.com/office/officeart/2005/8/layout/cycle1"/>
    <dgm:cxn modelId="{89685EEE-AB17-406B-BD9E-66CADB8C8095}" type="presParOf" srcId="{E392D8FD-DD38-45C0-A6CF-9C5AA18A49BB}" destId="{D1273648-ED94-4225-A6C3-3E342C1310D0}" srcOrd="8" destOrd="0" presId="urn:microsoft.com/office/officeart/2005/8/layout/cycle1"/>
    <dgm:cxn modelId="{1D34BFFF-2AFC-4D75-B841-AAB3C1200B31}" type="presParOf" srcId="{E392D8FD-DD38-45C0-A6CF-9C5AA18A49BB}" destId="{BEF894FD-6679-4EC2-B0E9-BE35E45D85FF}" srcOrd="9" destOrd="0" presId="urn:microsoft.com/office/officeart/2005/8/layout/cycle1"/>
    <dgm:cxn modelId="{0F6BF71F-F5AA-4736-B27D-412F40210128}" type="presParOf" srcId="{E392D8FD-DD38-45C0-A6CF-9C5AA18A49BB}" destId="{5A7E5951-A7FB-40DE-87CE-7DE3E3F1B6C3}" srcOrd="10" destOrd="0" presId="urn:microsoft.com/office/officeart/2005/8/layout/cycle1"/>
    <dgm:cxn modelId="{20F5AA87-9A71-46F4-B5DE-2D553DE7100F}" type="presParOf" srcId="{E392D8FD-DD38-45C0-A6CF-9C5AA18A49BB}" destId="{EDB259C9-B5F7-4CBA-A6C8-32DD282B3DE8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8A4A8-3B1C-4AE9-BAC1-DF5C8E8597F1}">
      <dsp:nvSpPr>
        <dsp:cNvPr id="0" name=""/>
        <dsp:cNvSpPr/>
      </dsp:nvSpPr>
      <dsp:spPr>
        <a:xfrm>
          <a:off x="867863" y="86813"/>
          <a:ext cx="1358079" cy="1358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1400" b="1" i="0" u="none" strike="noStrike" kern="1200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Núcleo Atendimento e Cadastro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pt-BR" altLang="pt-BR" sz="14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867863" y="86813"/>
        <a:ext cx="1358079" cy="1358079"/>
      </dsp:txXfrm>
    </dsp:sp>
    <dsp:sp modelId="{C58A3106-B722-4852-B951-E03C708521D9}">
      <dsp:nvSpPr>
        <dsp:cNvPr id="0" name=""/>
        <dsp:cNvSpPr/>
      </dsp:nvSpPr>
      <dsp:spPr>
        <a:xfrm>
          <a:off x="782240" y="1190"/>
          <a:ext cx="3836194" cy="3836194"/>
        </a:xfrm>
        <a:prstGeom prst="leftCircularArrow">
          <a:avLst>
            <a:gd name="adj1" fmla="val 6903"/>
            <a:gd name="adj2" fmla="val 465454"/>
            <a:gd name="adj3" fmla="val 10251012"/>
            <a:gd name="adj4" fmla="val 11814441"/>
            <a:gd name="adj5" fmla="val 8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BDD440-4D2A-4436-8CE3-10C70C657DE4}">
      <dsp:nvSpPr>
        <dsp:cNvPr id="0" name=""/>
        <dsp:cNvSpPr/>
      </dsp:nvSpPr>
      <dsp:spPr>
        <a:xfrm>
          <a:off x="867863" y="2393682"/>
          <a:ext cx="1358079" cy="1358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1400" b="1" i="0" u="none" strike="noStrike" kern="1200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Núcleo Cobrança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1400" b="1" i="0" u="none" strike="noStrike" kern="1200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ahoma" pitchFamily="34" charset="0"/>
              <a:cs typeface="Arial" pitchFamily="34" charset="0"/>
            </a:rPr>
            <a:t> </a:t>
          </a:r>
          <a:endParaRPr kumimoji="0" lang="pt-BR" altLang="pt-BR" sz="14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867863" y="2393682"/>
        <a:ext cx="1358079" cy="1358079"/>
      </dsp:txXfrm>
    </dsp:sp>
    <dsp:sp modelId="{1BC4482C-4848-45DB-B1DF-40B2B895E08E}">
      <dsp:nvSpPr>
        <dsp:cNvPr id="0" name=""/>
        <dsp:cNvSpPr/>
      </dsp:nvSpPr>
      <dsp:spPr>
        <a:xfrm>
          <a:off x="782240" y="1190"/>
          <a:ext cx="3836194" cy="3836194"/>
        </a:xfrm>
        <a:prstGeom prst="leftCircularArrow">
          <a:avLst>
            <a:gd name="adj1" fmla="val 6903"/>
            <a:gd name="adj2" fmla="val 465454"/>
            <a:gd name="adj3" fmla="val 4851012"/>
            <a:gd name="adj4" fmla="val 6414441"/>
            <a:gd name="adj5" fmla="val 8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8C5D44-032A-42B9-ACA0-5049080A6E77}">
      <dsp:nvSpPr>
        <dsp:cNvPr id="0" name=""/>
        <dsp:cNvSpPr/>
      </dsp:nvSpPr>
      <dsp:spPr>
        <a:xfrm>
          <a:off x="3174732" y="2393682"/>
          <a:ext cx="1358079" cy="1358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1400" b="1" i="0" u="none" strike="noStrike" kern="1200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Verdana" pitchFamily="34" charset="0"/>
              <a:cs typeface="Arial" pitchFamily="34" charset="0"/>
            </a:rPr>
            <a:t>Núcleo Jurídico</a:t>
          </a:r>
          <a:endParaRPr kumimoji="0" lang="pt-BR" altLang="pt-BR" sz="14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3174732" y="2393682"/>
        <a:ext cx="1358079" cy="1358079"/>
      </dsp:txXfrm>
    </dsp:sp>
    <dsp:sp modelId="{D1273648-ED94-4225-A6C3-3E342C1310D0}">
      <dsp:nvSpPr>
        <dsp:cNvPr id="0" name=""/>
        <dsp:cNvSpPr/>
      </dsp:nvSpPr>
      <dsp:spPr>
        <a:xfrm>
          <a:off x="782240" y="1190"/>
          <a:ext cx="3836194" cy="3836194"/>
        </a:xfrm>
        <a:prstGeom prst="leftCircularArrow">
          <a:avLst>
            <a:gd name="adj1" fmla="val 6903"/>
            <a:gd name="adj2" fmla="val 465454"/>
            <a:gd name="adj3" fmla="val 21051012"/>
            <a:gd name="adj4" fmla="val 1014441"/>
            <a:gd name="adj5" fmla="val 8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7E5951-A7FB-40DE-87CE-7DE3E3F1B6C3}">
      <dsp:nvSpPr>
        <dsp:cNvPr id="0" name=""/>
        <dsp:cNvSpPr/>
      </dsp:nvSpPr>
      <dsp:spPr>
        <a:xfrm>
          <a:off x="3174732" y="86813"/>
          <a:ext cx="1358079" cy="1358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1400" b="1" i="0" u="none" strike="noStrike" kern="1200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Verdana" pitchFamily="34" charset="0"/>
              <a:cs typeface="Arial" pitchFamily="34" charset="0"/>
            </a:rPr>
            <a:t>Núcleo Arrecadação e Distribuição</a:t>
          </a:r>
          <a:endParaRPr kumimoji="0" lang="pt-BR" altLang="pt-BR" sz="14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3174732" y="86813"/>
        <a:ext cx="1358079" cy="1358079"/>
      </dsp:txXfrm>
    </dsp:sp>
    <dsp:sp modelId="{EDB259C9-B5F7-4CBA-A6C8-32DD282B3DE8}">
      <dsp:nvSpPr>
        <dsp:cNvPr id="0" name=""/>
        <dsp:cNvSpPr/>
      </dsp:nvSpPr>
      <dsp:spPr>
        <a:xfrm>
          <a:off x="782240" y="1190"/>
          <a:ext cx="3836194" cy="3836194"/>
        </a:xfrm>
        <a:prstGeom prst="leftCircularArrow">
          <a:avLst>
            <a:gd name="adj1" fmla="val 6903"/>
            <a:gd name="adj2" fmla="val 465454"/>
            <a:gd name="adj3" fmla="val 15651012"/>
            <a:gd name="adj4" fmla="val 17214441"/>
            <a:gd name="adj5" fmla="val 8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BD84F4-5F21-4203-8EDA-6FB86B90106C}" type="datetimeFigureOut">
              <a:rPr lang="pt-BR"/>
              <a:pPr>
                <a:defRPr/>
              </a:pPr>
              <a:t>25/08/2016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A4DF7E-1180-4820-88A3-9D4F9C7A1C2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2299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AB9D0FE-F525-4169-A591-8E367430A953}" type="datetimeFigureOut">
              <a:rPr lang="pt-BR"/>
              <a:pPr>
                <a:defRPr/>
              </a:pPr>
              <a:t>25/08/2016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A88F30C-8FD8-4DB6-97F8-D2587949E04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61556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1000125" y="2500313"/>
            <a:ext cx="75723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Myriad Pro SemiCond" pitchFamily="34" charset="0"/>
                <a:cs typeface="+mn-cs"/>
              </a:rPr>
              <a:t>Texto da apresentação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00100" y="1643051"/>
            <a:ext cx="7572428" cy="857255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2"/>
                </a:solidFill>
                <a:latin typeface="Myriad Pro Black SemiCond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UMA COL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00100" y="1643051"/>
            <a:ext cx="7572428" cy="857255"/>
          </a:xfrm>
        </p:spPr>
        <p:txBody>
          <a:bodyPr>
            <a:normAutofit/>
          </a:bodyPr>
          <a:lstStyle>
            <a:lvl1pPr algn="l">
              <a:defRPr sz="3200" baseline="0">
                <a:solidFill>
                  <a:schemeClr val="tx2"/>
                </a:solidFill>
                <a:latin typeface="Myriad Pro Black SemiCond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00100" y="2500306"/>
            <a:ext cx="7572428" cy="392909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Myriad Pro SemiCon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7586663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0" y="2786063"/>
            <a:ext cx="7586663" cy="326866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447715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914400" y="1714500"/>
            <a:ext cx="7586663" cy="43402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163429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914400" y="1714500"/>
            <a:ext cx="75866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914400" y="2786063"/>
            <a:ext cx="7586663" cy="326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</p:txBody>
      </p:sp>
      <p:sp>
        <p:nvSpPr>
          <p:cNvPr id="8" name="Retângulo 7"/>
          <p:cNvSpPr/>
          <p:nvPr userDrawn="1"/>
        </p:nvSpPr>
        <p:spPr>
          <a:xfrm>
            <a:off x="-71470" y="-71462"/>
            <a:ext cx="714380" cy="707236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0" r:id="rId2"/>
    <p:sldLayoutId id="2147483651" r:id="rId3"/>
    <p:sldLayoutId id="2147483653" r:id="rId4"/>
    <p:sldLayoutId id="2147483654" r:id="rId5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Myriad Pro Black SemiCond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 Black SemiCond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 Black SemiCond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 Black SemiCond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 Black SemiCond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 Black SemiCond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 Black SemiCond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 Black SemiCond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 Black SemiCon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Myriad Pro SemiCond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Myriad Pro SemiCond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Myriad Pro SemiCond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alto.gov.br/ccivil_03/leis/1970-1979/L5925.htm#art20" TargetMode="External"/><Relationship Id="rId2" Type="http://schemas.openxmlformats.org/officeDocument/2006/relationships/hyperlink" Target="http://www.planalto.gov.br/ccivil_03/leis/1970-1979/L6355.htm#art1" TargetMode="Externa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naldoprodutor.com.br/" TargetMode="Externa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mailto:cobranca@faemg.org.br" TargetMode="External"/><Relationship Id="rId2" Type="http://schemas.openxmlformats.org/officeDocument/2006/relationships/hyperlink" Target="mailto:cadastro@faemg.org.b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adriano@faemg.org.br" TargetMode="External"/><Relationship Id="rId4" Type="http://schemas.openxmlformats.org/officeDocument/2006/relationships/hyperlink" Target="mailto:nucleojuridico@faemg.org.br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CaixaDeTexto 4"/>
          <p:cNvSpPr txBox="1">
            <a:spLocks noChangeArrowheads="1"/>
          </p:cNvSpPr>
          <p:nvPr/>
        </p:nvSpPr>
        <p:spPr bwMode="auto">
          <a:xfrm>
            <a:off x="714375" y="5572125"/>
            <a:ext cx="6143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Myriad Pro SemiCond"/>
              </a:rPr>
              <a:t>ESPAÇO RESERVADO PARA O NOME DO PALESTRANTE</a:t>
            </a:r>
            <a:endParaRPr lang="pt-BR"/>
          </a:p>
        </p:txBody>
      </p:sp>
      <p:pic>
        <p:nvPicPr>
          <p:cNvPr id="7170" name="Imagem 3" descr="FAEMG power point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9873" y="-6350"/>
            <a:ext cx="9707563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tângulo 8"/>
          <p:cNvSpPr>
            <a:spLocks noChangeArrowheads="1"/>
          </p:cNvSpPr>
          <p:nvPr/>
        </p:nvSpPr>
        <p:spPr bwMode="auto">
          <a:xfrm>
            <a:off x="468313" y="3645024"/>
            <a:ext cx="756007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pt-BR" sz="3400" dirty="0">
                <a:solidFill>
                  <a:schemeClr val="accent1"/>
                </a:solidFill>
                <a:latin typeface="Myriad Pro Black"/>
              </a:rPr>
              <a:t>Sistema de Arrecadação e Cadastro</a:t>
            </a:r>
          </a:p>
          <a:p>
            <a:pPr>
              <a:lnSpc>
                <a:spcPts val="3600"/>
              </a:lnSpc>
            </a:pPr>
            <a:r>
              <a:rPr lang="pt-BR" sz="3400" dirty="0">
                <a:solidFill>
                  <a:schemeClr val="tx2"/>
                </a:solidFill>
                <a:latin typeface="Myriad Pro Black"/>
              </a:rPr>
              <a:t> </a:t>
            </a:r>
          </a:p>
        </p:txBody>
      </p:sp>
      <p:sp>
        <p:nvSpPr>
          <p:cNvPr id="7172" name="CaixaDeTexto 7"/>
          <p:cNvSpPr txBox="1">
            <a:spLocks noChangeArrowheads="1"/>
          </p:cNvSpPr>
          <p:nvPr/>
        </p:nvSpPr>
        <p:spPr bwMode="auto">
          <a:xfrm>
            <a:off x="539552" y="5572125"/>
            <a:ext cx="64991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Myriad Pro SemiCond"/>
              </a:rPr>
              <a:t>Adriano Cunha</a:t>
            </a:r>
            <a:endParaRPr lang="pt-BR" dirty="0">
              <a:solidFill>
                <a:schemeClr val="bg1"/>
              </a:solidFill>
              <a:latin typeface="Myriad Pro SemiCond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8"/>
          <p:cNvSpPr txBox="1">
            <a:spLocks noChangeArrowheads="1"/>
          </p:cNvSpPr>
          <p:nvPr/>
        </p:nvSpPr>
        <p:spPr bwMode="auto">
          <a:xfrm>
            <a:off x="3203575" y="6129338"/>
            <a:ext cx="33845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Myriad Pro SemiCond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Myriad Pro SemiCond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Myriad Pro SemiCond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BR" altLang="pt-BR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Verdana" pitchFamily="34" charset="0"/>
              </a:rPr>
              <a:t>Art. 589 da CLT</a:t>
            </a:r>
          </a:p>
        </p:txBody>
      </p:sp>
      <p:pic>
        <p:nvPicPr>
          <p:cNvPr id="11267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15888"/>
            <a:ext cx="7273925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603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1" name="Título 1"/>
          <p:cNvSpPr>
            <a:spLocks noGrp="1"/>
          </p:cNvSpPr>
          <p:nvPr>
            <p:ph type="ctrTitle" idx="4294967295"/>
          </p:nvPr>
        </p:nvSpPr>
        <p:spPr>
          <a:xfrm>
            <a:off x="971550" y="765175"/>
            <a:ext cx="7572375" cy="360363"/>
          </a:xfrm>
        </p:spPr>
        <p:txBody>
          <a:bodyPr/>
          <a:lstStyle/>
          <a:p>
            <a:pPr algn="ctr" eaLnBrk="1" hangingPunct="1">
              <a:lnSpc>
                <a:spcPts val="3100"/>
              </a:lnSpc>
            </a:pPr>
            <a:r>
              <a:rPr lang="pt-BR" sz="28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Estrutura Organizacional - SAC</a:t>
            </a:r>
          </a:p>
        </p:txBody>
      </p:sp>
      <p:grpSp>
        <p:nvGrpSpPr>
          <p:cNvPr id="2" name="Diagram 25"/>
          <p:cNvGrpSpPr>
            <a:grpSpLocks/>
          </p:cNvGrpSpPr>
          <p:nvPr/>
        </p:nvGrpSpPr>
        <p:grpSpPr bwMode="auto">
          <a:xfrm>
            <a:off x="1933598" y="1844824"/>
            <a:ext cx="5400675" cy="3838575"/>
            <a:chOff x="-797" y="1074"/>
            <a:chExt cx="12958" cy="9216"/>
          </a:xfrm>
        </p:grpSpPr>
        <p:graphicFrame>
          <p:nvGraphicFramePr>
            <p:cNvPr id="5" name="Diagrama 4"/>
            <p:cNvGraphicFramePr/>
            <p:nvPr>
              <p:extLst>
                <p:ext uri="{D42A27DB-BD31-4B8C-83A1-F6EECF244321}">
                  <p14:modId xmlns:p14="http://schemas.microsoft.com/office/powerpoint/2010/main" val="2504504931"/>
                </p:ext>
              </p:extLst>
            </p:nvPr>
          </p:nvGraphicFramePr>
          <p:xfrm>
            <a:off x="-797" y="1074"/>
            <a:ext cx="12958" cy="921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3" name="Oval 35"/>
            <p:cNvSpPr>
              <a:spLocks noChangeArrowheads="1"/>
            </p:cNvSpPr>
            <p:nvPr/>
          </p:nvSpPr>
          <p:spPr bwMode="auto">
            <a:xfrm>
              <a:off x="4040" y="4184"/>
              <a:ext cx="3402" cy="3175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33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" name="Text Box 36"/>
            <p:cNvSpPr txBox="1">
              <a:spLocks noChangeArrowheads="1"/>
            </p:cNvSpPr>
            <p:nvPr/>
          </p:nvSpPr>
          <p:spPr bwMode="auto">
            <a:xfrm>
              <a:off x="4307" y="4705"/>
              <a:ext cx="3062" cy="1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altLang="pt-BR" sz="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Verdana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itchFamily="34" charset="0"/>
                  <a:cs typeface="Arial" pitchFamily="34" charset="0"/>
                </a:rPr>
                <a:t>Sistema de Arrecadação e Cadastro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ítulo 1"/>
          <p:cNvSpPr>
            <a:spLocks noGrp="1"/>
          </p:cNvSpPr>
          <p:nvPr>
            <p:ph type="ctrTitle" idx="4294967295"/>
          </p:nvPr>
        </p:nvSpPr>
        <p:spPr>
          <a:xfrm>
            <a:off x="1035745" y="476672"/>
            <a:ext cx="7572375" cy="360363"/>
          </a:xfrm>
        </p:spPr>
        <p:txBody>
          <a:bodyPr/>
          <a:lstStyle/>
          <a:p>
            <a:pPr algn="ctr" eaLnBrk="1" hangingPunct="1">
              <a:lnSpc>
                <a:spcPts val="3100"/>
              </a:lnSpc>
            </a:pPr>
            <a:r>
              <a:rPr lang="pt-BR" sz="28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Cobrança Extrajudicial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755576" y="980728"/>
            <a:ext cx="3244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/>
              <a:t>Modelo de Carta de Cobrança</a:t>
            </a:r>
          </a:p>
        </p:txBody>
      </p:sp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7642" y="1268760"/>
            <a:ext cx="386322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ítulo 1"/>
          <p:cNvSpPr>
            <a:spLocks noGrp="1"/>
          </p:cNvSpPr>
          <p:nvPr>
            <p:ph type="ctrTitle" idx="4294967295"/>
          </p:nvPr>
        </p:nvSpPr>
        <p:spPr>
          <a:xfrm>
            <a:off x="971550" y="765175"/>
            <a:ext cx="7572375" cy="360363"/>
          </a:xfrm>
        </p:spPr>
        <p:txBody>
          <a:bodyPr/>
          <a:lstStyle/>
          <a:p>
            <a:pPr algn="ctr" eaLnBrk="1" hangingPunct="1">
              <a:lnSpc>
                <a:spcPts val="3100"/>
              </a:lnSpc>
            </a:pPr>
            <a:r>
              <a:rPr lang="pt-BR" sz="28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Cobrança Extrajudicial</a:t>
            </a:r>
          </a:p>
        </p:txBody>
      </p:sp>
      <p:sp>
        <p:nvSpPr>
          <p:cNvPr id="12291" name="Rectangle 17"/>
          <p:cNvSpPr>
            <a:spLocks noChangeArrowheads="1"/>
          </p:cNvSpPr>
          <p:nvPr/>
        </p:nvSpPr>
        <p:spPr bwMode="auto">
          <a:xfrm>
            <a:off x="971550" y="1412875"/>
            <a:ext cx="7561263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65138" algn="l"/>
              </a:tabLst>
            </a:pPr>
            <a:r>
              <a:rPr lang="pt-BR" b="1" dirty="0"/>
              <a:t>Agentes de Cobrança</a:t>
            </a:r>
          </a:p>
          <a:p>
            <a:pPr>
              <a:tabLst>
                <a:tab pos="465138" algn="l"/>
              </a:tabLst>
            </a:pPr>
            <a:endParaRPr lang="pt-BR" b="1" dirty="0"/>
          </a:p>
          <a:p>
            <a:pPr>
              <a:tabLst>
                <a:tab pos="465138" algn="l"/>
              </a:tabLst>
            </a:pPr>
            <a:r>
              <a:rPr lang="pt-BR" b="1" dirty="0" smtClean="0"/>
              <a:t>42 Escritórios </a:t>
            </a:r>
            <a:r>
              <a:rPr lang="pt-BR" b="1" dirty="0"/>
              <a:t>de Cobrança</a:t>
            </a:r>
          </a:p>
          <a:p>
            <a:pPr>
              <a:tabLst>
                <a:tab pos="465138" algn="l"/>
              </a:tabLst>
            </a:pPr>
            <a:endParaRPr lang="pt-BR" sz="800" b="1" dirty="0"/>
          </a:p>
          <a:p>
            <a:pPr lvl="1">
              <a:buFontTx/>
              <a:buChar char="•"/>
              <a:tabLst>
                <a:tab pos="465138" algn="l"/>
              </a:tabLst>
            </a:pPr>
            <a:r>
              <a:rPr lang="pt-BR" dirty="0"/>
              <a:t> </a:t>
            </a:r>
            <a:r>
              <a:rPr lang="pt-BR" dirty="0" smtClean="0"/>
              <a:t>17 Escritórios </a:t>
            </a:r>
            <a:r>
              <a:rPr lang="pt-BR" dirty="0"/>
              <a:t>- Pessoa Jurídica</a:t>
            </a:r>
          </a:p>
          <a:p>
            <a:pPr lvl="1">
              <a:buFontTx/>
              <a:buChar char="•"/>
              <a:tabLst>
                <a:tab pos="465138" algn="l"/>
              </a:tabLst>
            </a:pPr>
            <a:endParaRPr lang="pt-BR" sz="800" dirty="0"/>
          </a:p>
          <a:p>
            <a:pPr lvl="1">
              <a:buFontTx/>
              <a:buChar char="•"/>
              <a:tabLst>
                <a:tab pos="465138" algn="l"/>
              </a:tabLst>
            </a:pPr>
            <a:r>
              <a:rPr lang="pt-BR" dirty="0"/>
              <a:t> </a:t>
            </a:r>
            <a:r>
              <a:rPr lang="pt-BR" dirty="0" smtClean="0"/>
              <a:t>25 Escritórios </a:t>
            </a:r>
            <a:r>
              <a:rPr lang="pt-BR" dirty="0"/>
              <a:t>- Pessoa Física</a:t>
            </a:r>
          </a:p>
          <a:p>
            <a:pPr lvl="1">
              <a:buFontTx/>
              <a:buChar char="•"/>
              <a:tabLst>
                <a:tab pos="465138" algn="l"/>
              </a:tabLst>
            </a:pPr>
            <a:endParaRPr lang="pt-BR" sz="1200" dirty="0"/>
          </a:p>
          <a:p>
            <a:pPr>
              <a:tabLst>
                <a:tab pos="465138" algn="l"/>
              </a:tabLst>
            </a:pPr>
            <a:r>
              <a:rPr lang="pt-BR" b="1" dirty="0" smtClean="0"/>
              <a:t>385 Sindicatos </a:t>
            </a:r>
            <a:endParaRPr lang="pt-BR" b="1" dirty="0"/>
          </a:p>
          <a:p>
            <a:pPr>
              <a:tabLst>
                <a:tab pos="465138" algn="l"/>
              </a:tabLst>
            </a:pPr>
            <a:endParaRPr lang="pt-BR" sz="1200" b="1" dirty="0"/>
          </a:p>
          <a:p>
            <a:pPr>
              <a:tabLst>
                <a:tab pos="465138" algn="l"/>
              </a:tabLst>
            </a:pPr>
            <a:r>
              <a:rPr lang="pt-BR" b="1" dirty="0"/>
              <a:t>01 UGA-MG – Unidade de Gestão da Arrecadação</a:t>
            </a:r>
          </a:p>
          <a:p>
            <a:pPr lvl="1">
              <a:buFontTx/>
              <a:buChar char="•"/>
              <a:tabLst>
                <a:tab pos="465138" algn="l"/>
              </a:tabLst>
            </a:pPr>
            <a:endParaRPr lang="pt-BR" b="1" dirty="0"/>
          </a:p>
        </p:txBody>
      </p:sp>
      <p:sp>
        <p:nvSpPr>
          <p:cNvPr id="12292" name="Rectangle 18"/>
          <p:cNvSpPr>
            <a:spLocks noChangeArrowheads="1"/>
          </p:cNvSpPr>
          <p:nvPr/>
        </p:nvSpPr>
        <p:spPr bwMode="auto">
          <a:xfrm>
            <a:off x="1187450" y="4502150"/>
            <a:ext cx="734377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buClr>
                <a:schemeClr val="tx1"/>
              </a:buClr>
              <a:buFont typeface="Symbol" pitchFamily="18" charset="2"/>
              <a:buNone/>
              <a:tabLst>
                <a:tab pos="228600" algn="l"/>
              </a:tabLst>
            </a:pPr>
            <a:r>
              <a:rPr lang="pt-BR" dirty="0"/>
              <a:t>1º Passo: Envio de </a:t>
            </a:r>
            <a:r>
              <a:rPr lang="pt-BR" dirty="0" smtClean="0"/>
              <a:t>cartas </a:t>
            </a:r>
            <a:r>
              <a:rPr lang="pt-BR" dirty="0"/>
              <a:t>de </a:t>
            </a:r>
            <a:r>
              <a:rPr lang="pt-BR" dirty="0" smtClean="0"/>
              <a:t>cobranças</a:t>
            </a:r>
            <a:r>
              <a:rPr lang="pt-BR" dirty="0"/>
              <a:t>, pelos Agentes de Cobranças (Advogados, Sindicatos ou FAEMG);</a:t>
            </a:r>
          </a:p>
          <a:p>
            <a:pPr algn="just">
              <a:tabLst>
                <a:tab pos="228600" algn="l"/>
              </a:tabLst>
            </a:pPr>
            <a:endParaRPr lang="pt-BR" dirty="0"/>
          </a:p>
          <a:p>
            <a:pPr algn="just">
              <a:tabLst>
                <a:tab pos="228600" algn="l"/>
              </a:tabLst>
            </a:pPr>
            <a:r>
              <a:rPr lang="pt-BR" dirty="0"/>
              <a:t>2º Passo: Acordos realizados </a:t>
            </a:r>
            <a:r>
              <a:rPr lang="pt-BR" dirty="0" smtClean="0"/>
              <a:t>por meio do </a:t>
            </a:r>
            <a:r>
              <a:rPr lang="pt-BR" dirty="0"/>
              <a:t>sistema informatizado via Web desenvolvido pela FAEMG (Sistema DEMODEB), para quitação exclusivamente através de boleto bancário. Cálculo automático dos valores a pagar, com desconto padrão nos encargos.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>
          <a:xfrm>
            <a:off x="900113" y="188913"/>
            <a:ext cx="7904162" cy="503783"/>
          </a:xfrm>
        </p:spPr>
        <p:txBody>
          <a:bodyPr/>
          <a:lstStyle/>
          <a:p>
            <a:pPr algn="ctr">
              <a:defRPr/>
            </a:pPr>
            <a:r>
              <a:rPr lang="pt-BR" altLang="pt-BR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Mapa da Inadimplência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7344816" cy="622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3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ítulo 1"/>
          <p:cNvSpPr>
            <a:spLocks noGrp="1"/>
          </p:cNvSpPr>
          <p:nvPr>
            <p:ph type="ctrTitle" idx="4294967295"/>
          </p:nvPr>
        </p:nvSpPr>
        <p:spPr>
          <a:xfrm>
            <a:off x="1023938" y="620688"/>
            <a:ext cx="7572375" cy="360363"/>
          </a:xfrm>
        </p:spPr>
        <p:txBody>
          <a:bodyPr/>
          <a:lstStyle/>
          <a:p>
            <a:pPr algn="ctr" eaLnBrk="1" hangingPunct="1">
              <a:lnSpc>
                <a:spcPts val="3100"/>
              </a:lnSpc>
            </a:pPr>
            <a:r>
              <a:rPr lang="pt-BR" sz="28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Cobrança Extrajudicial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1042988" y="1268413"/>
            <a:ext cx="5175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Sistema de Informações da Contribuição Sindical</a:t>
            </a:r>
          </a:p>
          <a:p>
            <a:r>
              <a:rPr lang="pt-BR"/>
              <a:t>SICS-WEB</a:t>
            </a:r>
          </a:p>
        </p:txBody>
      </p:sp>
      <p:pic>
        <p:nvPicPr>
          <p:cNvPr id="14340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989138"/>
            <a:ext cx="8162925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ítulo 1"/>
          <p:cNvSpPr>
            <a:spLocks noGrp="1"/>
          </p:cNvSpPr>
          <p:nvPr>
            <p:ph type="ctrTitle" idx="4294967295"/>
          </p:nvPr>
        </p:nvSpPr>
        <p:spPr>
          <a:xfrm>
            <a:off x="1042988" y="476672"/>
            <a:ext cx="7572375" cy="360363"/>
          </a:xfrm>
        </p:spPr>
        <p:txBody>
          <a:bodyPr/>
          <a:lstStyle/>
          <a:p>
            <a:pPr algn="ctr" eaLnBrk="1" hangingPunct="1">
              <a:lnSpc>
                <a:spcPts val="3100"/>
              </a:lnSpc>
            </a:pPr>
            <a:r>
              <a:rPr lang="pt-BR" sz="28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Cobrança Extrajudicial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1042988" y="1268413"/>
            <a:ext cx="5175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Sistema de Informações da Contribuição Sindical</a:t>
            </a:r>
          </a:p>
          <a:p>
            <a:r>
              <a:rPr lang="pt-BR"/>
              <a:t>SICS-WEB</a:t>
            </a:r>
          </a:p>
        </p:txBody>
      </p:sp>
      <p:pic>
        <p:nvPicPr>
          <p:cNvPr id="1536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060575"/>
            <a:ext cx="7897813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ítulo 1"/>
          <p:cNvSpPr>
            <a:spLocks noGrp="1"/>
          </p:cNvSpPr>
          <p:nvPr>
            <p:ph type="ctrTitle" idx="4294967295"/>
          </p:nvPr>
        </p:nvSpPr>
        <p:spPr>
          <a:xfrm>
            <a:off x="1042988" y="476672"/>
            <a:ext cx="7572375" cy="360363"/>
          </a:xfrm>
        </p:spPr>
        <p:txBody>
          <a:bodyPr/>
          <a:lstStyle/>
          <a:p>
            <a:pPr algn="ctr" eaLnBrk="1" hangingPunct="1">
              <a:lnSpc>
                <a:spcPts val="3100"/>
              </a:lnSpc>
            </a:pPr>
            <a:r>
              <a:rPr lang="pt-BR" sz="28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Cobrança Extrajudicial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1042988" y="1268413"/>
            <a:ext cx="5175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/>
              <a:t>Sistema de Informações da Contribuição Sindical</a:t>
            </a:r>
          </a:p>
          <a:p>
            <a:r>
              <a:rPr lang="pt-BR" dirty="0"/>
              <a:t>SICS-WEB</a:t>
            </a:r>
          </a:p>
        </p:txBody>
      </p:sp>
      <p:pic>
        <p:nvPicPr>
          <p:cNvPr id="1638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989138"/>
            <a:ext cx="8189913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ítulo 1"/>
          <p:cNvSpPr>
            <a:spLocks noGrp="1"/>
          </p:cNvSpPr>
          <p:nvPr>
            <p:ph type="ctrTitle" idx="4294967295"/>
          </p:nvPr>
        </p:nvSpPr>
        <p:spPr>
          <a:xfrm>
            <a:off x="1042988" y="548680"/>
            <a:ext cx="7572375" cy="360363"/>
          </a:xfrm>
        </p:spPr>
        <p:txBody>
          <a:bodyPr/>
          <a:lstStyle/>
          <a:p>
            <a:pPr algn="ctr" eaLnBrk="1" hangingPunct="1">
              <a:lnSpc>
                <a:spcPts val="3100"/>
              </a:lnSpc>
            </a:pPr>
            <a:r>
              <a:rPr lang="pt-BR" sz="28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Cobrança Extrajudicial</a:t>
            </a:r>
          </a:p>
        </p:txBody>
      </p:sp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700213"/>
            <a:ext cx="5759450" cy="49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1042988" y="1268413"/>
            <a:ext cx="2444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Modelo Guia Bancária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ítulo 1"/>
          <p:cNvSpPr>
            <a:spLocks noGrp="1"/>
          </p:cNvSpPr>
          <p:nvPr>
            <p:ph type="ctrTitle" idx="4294967295"/>
          </p:nvPr>
        </p:nvSpPr>
        <p:spPr>
          <a:xfrm>
            <a:off x="971550" y="765175"/>
            <a:ext cx="7572375" cy="360363"/>
          </a:xfrm>
        </p:spPr>
        <p:txBody>
          <a:bodyPr/>
          <a:lstStyle/>
          <a:p>
            <a:pPr algn="ctr" eaLnBrk="1" hangingPunct="1">
              <a:lnSpc>
                <a:spcPts val="3100"/>
              </a:lnSpc>
            </a:pPr>
            <a:r>
              <a:rPr lang="pt-BR" sz="28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Cobrança Extrajudicial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1816100" y="5465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08956"/>
            <a:ext cx="7128792" cy="3663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/>
          </p:cNvSpPr>
          <p:nvPr>
            <p:ph type="body" idx="1"/>
          </p:nvPr>
        </p:nvSpPr>
        <p:spPr>
          <a:xfrm>
            <a:off x="900113" y="1112838"/>
            <a:ext cx="7586662" cy="5484812"/>
          </a:xfrm>
        </p:spPr>
        <p:txBody>
          <a:bodyPr/>
          <a:lstStyle/>
          <a:p>
            <a:pPr algn="ctr">
              <a:buFont typeface="Arial" pitchFamily="34" charset="0"/>
              <a:buNone/>
              <a:defRPr/>
            </a:pPr>
            <a:r>
              <a:rPr lang="pt-BR" altLang="pt-BR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CARACTERÍSTICAS </a:t>
            </a:r>
          </a:p>
          <a:p>
            <a:pPr algn="ctr">
              <a:buFont typeface="Arial" pitchFamily="34" charset="0"/>
              <a:buNone/>
              <a:defRPr/>
            </a:pPr>
            <a:endParaRPr lang="pt-BR" altLang="pt-BR" sz="2000" b="1" dirty="0" smtClean="0">
              <a:solidFill>
                <a:srgbClr val="FF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Bef>
                <a:spcPts val="0"/>
              </a:spcBef>
              <a:buFontTx/>
              <a:buChar char="•"/>
              <a:defRPr/>
            </a:pPr>
            <a:r>
              <a:rPr lang="pt-BR" alt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Obrigatória - Tem caráter tributário tendo seus recursos destinados ao Sistema Sindical e ao Ministério do Trabalho e Emprego;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endParaRPr lang="pt-BR" altLang="pt-BR" sz="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pt-BR" alt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Independe de filiação ao Sindicato;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endParaRPr lang="pt-BR" altLang="pt-BR" sz="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pt-BR" alt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 devida por todos que integrem uma categoria (Decreto-Lei 1.166/71);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endParaRPr lang="pt-BR" altLang="pt-BR" sz="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Clr>
                <a:schemeClr val="tx1"/>
              </a:buClr>
              <a:buFontTx/>
              <a:buChar char="•"/>
              <a:defRPr/>
            </a:pPr>
            <a:r>
              <a:rPr lang="pt-BR" alt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 por finalidade permitir o custeio da defesa dos interesses coletivos dos produtores rurais em nível nacional, estadual e municipal;</a:t>
            </a:r>
          </a:p>
          <a:p>
            <a:pPr algn="just">
              <a:buClr>
                <a:schemeClr val="tx1"/>
              </a:buClr>
              <a:buFontTx/>
              <a:buChar char="•"/>
              <a:defRPr/>
            </a:pPr>
            <a:endParaRPr lang="pt-BR" altLang="pt-BR" sz="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Clr>
                <a:schemeClr val="tx1"/>
              </a:buClr>
              <a:buFontTx/>
              <a:buChar char="•"/>
              <a:defRPr/>
            </a:pPr>
            <a:r>
              <a:rPr lang="pt-BR" alt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 fixada em lei.</a:t>
            </a:r>
          </a:p>
          <a:p>
            <a:pPr marL="0" indent="0" algn="just">
              <a:buClr>
                <a:schemeClr val="tx1"/>
              </a:buClr>
              <a:buFont typeface="Arial" pitchFamily="34" charset="0"/>
              <a:buNone/>
              <a:defRPr/>
            </a:pPr>
            <a:endParaRPr lang="pt-BR" alt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Clr>
                <a:schemeClr val="tx1"/>
              </a:buClr>
              <a:buFontTx/>
              <a:buChar char="•"/>
              <a:defRPr/>
            </a:pPr>
            <a:endParaRPr lang="pt-BR" altLang="pt-BR" sz="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defRPr/>
            </a:pPr>
            <a:endParaRPr lang="pt-BR" altLang="pt-BR" dirty="0" smtClean="0">
              <a:latin typeface="Myriad Pro SemiCond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258888" y="333375"/>
            <a:ext cx="7489825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Contribuição Sindical Rural</a:t>
            </a:r>
            <a:endParaRPr lang="pt-BR" sz="2800" b="1" dirty="0">
              <a:solidFill>
                <a:schemeClr val="tx2">
                  <a:lumMod val="90000"/>
                  <a:lumOff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420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ítulo 1"/>
          <p:cNvSpPr>
            <a:spLocks noGrp="1"/>
          </p:cNvSpPr>
          <p:nvPr>
            <p:ph type="ctrTitle" idx="4294967295"/>
          </p:nvPr>
        </p:nvSpPr>
        <p:spPr>
          <a:xfrm>
            <a:off x="971550" y="765175"/>
            <a:ext cx="7572375" cy="360363"/>
          </a:xfrm>
        </p:spPr>
        <p:txBody>
          <a:bodyPr/>
          <a:lstStyle/>
          <a:p>
            <a:pPr algn="ctr" eaLnBrk="1" hangingPunct="1">
              <a:lnSpc>
                <a:spcPts val="3100"/>
              </a:lnSpc>
            </a:pPr>
            <a:r>
              <a:rPr lang="pt-BR" sz="28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Cobranças Judiciais e Extrajudiciais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8018995" cy="3962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088" y="333375"/>
            <a:ext cx="7586662" cy="1143000"/>
          </a:xfrm>
        </p:spPr>
        <p:txBody>
          <a:bodyPr/>
          <a:lstStyle/>
          <a:p>
            <a:pPr algn="ctr">
              <a:defRPr/>
            </a:pPr>
            <a:r>
              <a:rPr lang="pt-BR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Publicação dos Editais</a:t>
            </a:r>
            <a:endParaRPr lang="pt-BR" b="1" dirty="0">
              <a:solidFill>
                <a:schemeClr val="tx2">
                  <a:lumMod val="90000"/>
                  <a:lumOff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843" name="Espaço Reservado para Conteúdo 2"/>
          <p:cNvSpPr>
            <a:spLocks noGrp="1"/>
          </p:cNvSpPr>
          <p:nvPr>
            <p:ph idx="1"/>
          </p:nvPr>
        </p:nvSpPr>
        <p:spPr>
          <a:xfrm>
            <a:off x="971550" y="1773238"/>
            <a:ext cx="7586663" cy="4680098"/>
          </a:xfrm>
        </p:spPr>
        <p:txBody>
          <a:bodyPr/>
          <a:lstStyle/>
          <a:p>
            <a:pPr algn="just"/>
            <a:r>
              <a:rPr lang="pt-BR" altLang="pt-B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Pessoa Física </a:t>
            </a:r>
            <a:r>
              <a:rPr lang="pt-BR" alt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– Desde 2011, a própria FAEMG realiza as publicações em todos os jornais locais de maior circulação no estado de Minas Gerais.</a:t>
            </a:r>
          </a:p>
          <a:p>
            <a:pPr algn="just"/>
            <a:endParaRPr lang="pt-BR" altLang="pt-B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pt-BR" altLang="pt-B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Pessoa Jurídica </a:t>
            </a:r>
            <a:r>
              <a:rPr lang="pt-BR" alt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– Anualmente, cabe aos sindicatos realizar as 03 publicações até o dia 20 de janeiro de cada exercício, devendo enviar para o Núcleo Jurídico do SAC os jornais, pelos </a:t>
            </a:r>
            <a:r>
              <a:rPr lang="pt-BR" altLang="pt-BR" dirty="0">
                <a:latin typeface="Verdana" pitchFamily="34" charset="0"/>
                <a:ea typeface="Verdana" pitchFamily="34" charset="0"/>
                <a:cs typeface="Verdana" pitchFamily="34" charset="0"/>
              </a:rPr>
              <a:t>c</a:t>
            </a:r>
            <a:r>
              <a:rPr lang="pt-BR" alt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orreios, e o arquivo digitalizado, por e-mail, constando a página do edital na íntegra.</a:t>
            </a:r>
          </a:p>
        </p:txBody>
      </p:sp>
    </p:spTree>
    <p:extLst>
      <p:ext uri="{BB962C8B-B14F-4D97-AF65-F5344CB8AC3E}">
        <p14:creationId xmlns:p14="http://schemas.microsoft.com/office/powerpoint/2010/main" val="1552500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ítulo 1"/>
          <p:cNvSpPr>
            <a:spLocks noGrp="1"/>
          </p:cNvSpPr>
          <p:nvPr>
            <p:ph type="ctrTitle" idx="4294967295"/>
          </p:nvPr>
        </p:nvSpPr>
        <p:spPr>
          <a:xfrm>
            <a:off x="971550" y="765175"/>
            <a:ext cx="7572375" cy="360363"/>
          </a:xfrm>
        </p:spPr>
        <p:txBody>
          <a:bodyPr/>
          <a:lstStyle/>
          <a:p>
            <a:pPr algn="ctr" eaLnBrk="1" hangingPunct="1">
              <a:lnSpc>
                <a:spcPts val="3100"/>
              </a:lnSpc>
            </a:pPr>
            <a:r>
              <a:rPr lang="pt-BR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Publicação dos Editais</a:t>
            </a:r>
            <a:endParaRPr lang="pt-BR" sz="2800" b="1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900113" y="1268413"/>
            <a:ext cx="8064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pt-BR" dirty="0"/>
              <a:t>855 </a:t>
            </a:r>
            <a:r>
              <a:rPr lang="pt-BR" dirty="0" smtClean="0"/>
              <a:t>municípios </a:t>
            </a:r>
            <a:r>
              <a:rPr lang="pt-BR" dirty="0"/>
              <a:t>no </a:t>
            </a:r>
            <a:r>
              <a:rPr lang="pt-BR" dirty="0" smtClean="0"/>
              <a:t>estado </a:t>
            </a:r>
            <a:r>
              <a:rPr lang="pt-BR" dirty="0"/>
              <a:t>de Minas Gerais, sendo publicado os </a:t>
            </a:r>
            <a:r>
              <a:rPr lang="pt-BR" dirty="0" smtClean="0"/>
              <a:t>editais </a:t>
            </a:r>
            <a:r>
              <a:rPr lang="pt-BR" dirty="0"/>
              <a:t>em </a:t>
            </a:r>
            <a:r>
              <a:rPr lang="pt-BR" dirty="0" smtClean="0"/>
              <a:t>243 </a:t>
            </a:r>
            <a:r>
              <a:rPr lang="pt-BR" dirty="0"/>
              <a:t>j</a:t>
            </a:r>
            <a:r>
              <a:rPr lang="pt-BR" dirty="0" smtClean="0"/>
              <a:t>ornais</a:t>
            </a:r>
            <a:r>
              <a:rPr lang="pt-BR" dirty="0"/>
              <a:t>, abrangendo 100% dos municípios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09763"/>
            <a:ext cx="4536504" cy="493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ítulo 1"/>
          <p:cNvSpPr>
            <a:spLocks/>
          </p:cNvSpPr>
          <p:nvPr/>
        </p:nvSpPr>
        <p:spPr bwMode="auto">
          <a:xfrm>
            <a:off x="971550" y="765175"/>
            <a:ext cx="75723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ts val="3100"/>
              </a:lnSpc>
            </a:pPr>
            <a:r>
              <a:rPr lang="pt-BR" sz="28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Publicação dos Editais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433" y="1125538"/>
            <a:ext cx="5472608" cy="558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ítulo 1"/>
          <p:cNvSpPr>
            <a:spLocks noGrp="1"/>
          </p:cNvSpPr>
          <p:nvPr>
            <p:ph type="ctrTitle" idx="4294967295"/>
          </p:nvPr>
        </p:nvSpPr>
        <p:spPr>
          <a:xfrm>
            <a:off x="971550" y="765175"/>
            <a:ext cx="7572375" cy="360363"/>
          </a:xfrm>
        </p:spPr>
        <p:txBody>
          <a:bodyPr/>
          <a:lstStyle/>
          <a:p>
            <a:pPr algn="ctr" eaLnBrk="1" hangingPunct="1">
              <a:lnSpc>
                <a:spcPts val="3100"/>
              </a:lnSpc>
            </a:pPr>
            <a:r>
              <a:rPr lang="pt-BR" sz="28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Histórico de Recebimentos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83" y="1484784"/>
            <a:ext cx="8333943" cy="482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ítulo 1"/>
          <p:cNvSpPr>
            <a:spLocks noGrp="1"/>
          </p:cNvSpPr>
          <p:nvPr>
            <p:ph type="ctrTitle" idx="4294967295"/>
          </p:nvPr>
        </p:nvSpPr>
        <p:spPr>
          <a:xfrm>
            <a:off x="900113" y="476672"/>
            <a:ext cx="7572375" cy="360363"/>
          </a:xfrm>
        </p:spPr>
        <p:txBody>
          <a:bodyPr/>
          <a:lstStyle/>
          <a:p>
            <a:pPr algn="ctr" eaLnBrk="1" hangingPunct="1">
              <a:lnSpc>
                <a:spcPts val="3100"/>
              </a:lnSpc>
            </a:pPr>
            <a:r>
              <a:rPr lang="pt-BR" sz="28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Cobrança Judicial</a:t>
            </a: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900113" y="1245850"/>
            <a:ext cx="7920037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228600" algn="l"/>
              </a:tabLst>
            </a:pPr>
            <a:endParaRPr lang="pt-BR" dirty="0"/>
          </a:p>
          <a:p>
            <a:pPr algn="just">
              <a:buFontTx/>
              <a:buChar char="•"/>
              <a:tabLst>
                <a:tab pos="228600" algn="l"/>
              </a:tabLst>
            </a:pPr>
            <a:endParaRPr lang="pt-BR" dirty="0"/>
          </a:p>
          <a:p>
            <a:pPr algn="just">
              <a:buFontTx/>
              <a:buChar char="•"/>
              <a:tabLst>
                <a:tab pos="228600" algn="l"/>
              </a:tabLst>
            </a:pPr>
            <a:endParaRPr lang="pt-BR" dirty="0"/>
          </a:p>
          <a:p>
            <a:pPr algn="just">
              <a:buFontTx/>
              <a:buChar char="•"/>
              <a:tabLst>
                <a:tab pos="228600" algn="l"/>
              </a:tabLst>
            </a:pPr>
            <a:endParaRPr lang="pt-BR" dirty="0"/>
          </a:p>
          <a:p>
            <a:pPr algn="just">
              <a:buFontTx/>
              <a:buChar char="•"/>
              <a:tabLst>
                <a:tab pos="228600" algn="l"/>
              </a:tabLst>
            </a:pPr>
            <a:endParaRPr lang="pt-BR" dirty="0"/>
          </a:p>
          <a:p>
            <a:pPr algn="just">
              <a:buFontTx/>
              <a:buChar char="•"/>
              <a:tabLst>
                <a:tab pos="228600" algn="l"/>
              </a:tabLst>
            </a:pPr>
            <a:endParaRPr lang="pt-BR" dirty="0"/>
          </a:p>
          <a:p>
            <a:pPr algn="just">
              <a:buFontTx/>
              <a:buChar char="•"/>
              <a:tabLst>
                <a:tab pos="228600" algn="l"/>
              </a:tabLst>
            </a:pPr>
            <a:endParaRPr lang="pt-BR" dirty="0"/>
          </a:p>
          <a:p>
            <a:pPr algn="just">
              <a:tabLst>
                <a:tab pos="228600" algn="l"/>
              </a:tabLst>
            </a:pPr>
            <a:endParaRPr lang="pt-BR" dirty="0"/>
          </a:p>
          <a:p>
            <a:pPr algn="just">
              <a:tabLst>
                <a:tab pos="228600" algn="l"/>
              </a:tabLst>
            </a:pPr>
            <a:endParaRPr lang="pt-BR" dirty="0"/>
          </a:p>
          <a:p>
            <a:pPr algn="just">
              <a:buFontTx/>
              <a:buChar char="•"/>
              <a:tabLst>
                <a:tab pos="228600" algn="l"/>
              </a:tabLst>
            </a:pPr>
            <a:r>
              <a:rPr lang="pt-BR" dirty="0" smtClean="0"/>
              <a:t>   </a:t>
            </a:r>
            <a:r>
              <a:rPr lang="pt-BR" dirty="0"/>
              <a:t>Acordos </a:t>
            </a:r>
            <a:r>
              <a:rPr lang="pt-BR" dirty="0" smtClean="0"/>
              <a:t>judiciais </a:t>
            </a:r>
            <a:r>
              <a:rPr lang="pt-BR" dirty="0"/>
              <a:t>e </a:t>
            </a:r>
            <a:r>
              <a:rPr lang="pt-BR" dirty="0" smtClean="0"/>
              <a:t>extrajudiciais </a:t>
            </a:r>
            <a:r>
              <a:rPr lang="pt-BR" dirty="0"/>
              <a:t>realizados exclusivamente através de boletos </a:t>
            </a:r>
            <a:r>
              <a:rPr lang="pt-BR" dirty="0" smtClean="0"/>
              <a:t>bancários. Com a implantação obrigatória da cobrança com registro a partir do exercício 2017, a CNA está discutindo com as Federações como será o novo procedimento.</a:t>
            </a:r>
            <a:endParaRPr lang="pt-BR" dirty="0"/>
          </a:p>
          <a:p>
            <a:pPr algn="just">
              <a:buFontTx/>
              <a:buChar char="•"/>
              <a:tabLst>
                <a:tab pos="228600" algn="l"/>
              </a:tabLst>
            </a:pPr>
            <a:endParaRPr lang="pt-BR" dirty="0"/>
          </a:p>
          <a:p>
            <a:pPr algn="just">
              <a:buFontTx/>
              <a:buChar char="•"/>
              <a:tabLst>
                <a:tab pos="228600" algn="l"/>
              </a:tabLst>
            </a:pPr>
            <a:r>
              <a:rPr lang="pt-BR" dirty="0"/>
              <a:t>   Notificação por AR obrigatória previamente ao ajuizamento, sendo que 20% dos contribuintes </a:t>
            </a:r>
            <a:r>
              <a:rPr lang="pt-BR" dirty="0" smtClean="0"/>
              <a:t>notificados quitam </a:t>
            </a:r>
            <a:r>
              <a:rPr lang="pt-BR" dirty="0"/>
              <a:t>o débito </a:t>
            </a:r>
            <a:r>
              <a:rPr lang="pt-BR" dirty="0" smtClean="0"/>
              <a:t>à </a:t>
            </a:r>
            <a:r>
              <a:rPr lang="pt-BR" dirty="0"/>
              <a:t>vista, sem a necessidade de ajuizamento da a</a:t>
            </a:r>
            <a:r>
              <a:rPr lang="pt-BR" dirty="0" smtClean="0"/>
              <a:t>ção.</a:t>
            </a:r>
            <a:endParaRPr lang="pt-BR" dirty="0"/>
          </a:p>
          <a:p>
            <a:pPr algn="just">
              <a:buFontTx/>
              <a:buChar char="•"/>
              <a:tabLst>
                <a:tab pos="228600" algn="l"/>
              </a:tabLst>
            </a:pPr>
            <a:endParaRPr lang="pt-BR" dirty="0"/>
          </a:p>
          <a:p>
            <a:pPr algn="just">
              <a:buFontTx/>
              <a:buChar char="•"/>
              <a:tabLst>
                <a:tab pos="228600" algn="l"/>
              </a:tabLst>
            </a:pPr>
            <a:r>
              <a:rPr lang="pt-BR" dirty="0"/>
              <a:t>   CNA – maior litigante na Justiça do Trabalho no </a:t>
            </a:r>
            <a:r>
              <a:rPr lang="pt-BR" dirty="0" smtClean="0"/>
              <a:t>Polo Ativo.</a:t>
            </a: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10779"/>
            <a:ext cx="5687211" cy="265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ítulo 1"/>
          <p:cNvSpPr>
            <a:spLocks noGrp="1"/>
          </p:cNvSpPr>
          <p:nvPr>
            <p:ph type="ctrTitle" idx="4294967295"/>
          </p:nvPr>
        </p:nvSpPr>
        <p:spPr>
          <a:xfrm>
            <a:off x="971550" y="765175"/>
            <a:ext cx="7572375" cy="360363"/>
          </a:xfrm>
        </p:spPr>
        <p:txBody>
          <a:bodyPr/>
          <a:lstStyle/>
          <a:p>
            <a:pPr algn="ctr" eaLnBrk="1" hangingPunct="1">
              <a:lnSpc>
                <a:spcPts val="3100"/>
              </a:lnSpc>
            </a:pPr>
            <a:r>
              <a:rPr lang="pt-BR" sz="28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Cobrança Judicial</a:t>
            </a:r>
          </a:p>
        </p:txBody>
      </p:sp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1311275" y="5248275"/>
            <a:ext cx="63468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pt-BR" dirty="0"/>
              <a:t>   6</a:t>
            </a:r>
            <a:r>
              <a:rPr lang="pt-BR" dirty="0" smtClean="0"/>
              <a:t>0</a:t>
            </a:r>
            <a:r>
              <a:rPr lang="pt-BR" dirty="0"/>
              <a:t>% Recebimentos através de </a:t>
            </a:r>
            <a:r>
              <a:rPr lang="pt-BR" dirty="0" smtClean="0"/>
              <a:t>cobranças administrativas.</a:t>
            </a:r>
            <a:endParaRPr lang="pt-BR" dirty="0"/>
          </a:p>
          <a:p>
            <a:endParaRPr lang="pt-BR" dirty="0"/>
          </a:p>
          <a:p>
            <a:pPr>
              <a:buFontTx/>
              <a:buChar char="•"/>
            </a:pPr>
            <a:r>
              <a:rPr lang="pt-BR" dirty="0"/>
              <a:t>   40% Recebimentos através de </a:t>
            </a:r>
            <a:r>
              <a:rPr lang="pt-BR" dirty="0" smtClean="0"/>
              <a:t>cobranças judiciais.</a:t>
            </a:r>
            <a:endParaRPr lang="pt-BR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2655009"/>
              </p:ext>
            </p:extLst>
          </p:nvPr>
        </p:nvGraphicFramePr>
        <p:xfrm>
          <a:off x="755576" y="1700808"/>
          <a:ext cx="8131051" cy="3458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ixaDeTexto 1"/>
          <p:cNvSpPr txBox="1">
            <a:spLocks noChangeArrowheads="1"/>
          </p:cNvSpPr>
          <p:nvPr/>
        </p:nvSpPr>
        <p:spPr bwMode="auto">
          <a:xfrm rot="-5400000">
            <a:off x="-1927213" y="3146776"/>
            <a:ext cx="640871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Myriad Pro SemiCond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Myriad Pro SemiCond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Myriad Pro SemiCond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www.sistemafaemg.org.br/sac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74415"/>
            <a:ext cx="5708193" cy="558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 bwMode="auto">
          <a:xfrm>
            <a:off x="971550" y="765175"/>
            <a:ext cx="75723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Myriad Pro Black SemiCond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 Black SemiCond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 Black SemiCond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 Black SemiCond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 Black SemiCond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 Black SemiCond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 Black SemiCond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 Black SemiCond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 Black SemiCond" pitchFamily="34" charset="0"/>
              </a:defRPr>
            </a:lvl9pPr>
          </a:lstStyle>
          <a:p>
            <a:pPr algn="ctr" eaLnBrk="1" hangingPunct="1">
              <a:lnSpc>
                <a:spcPts val="3100"/>
              </a:lnSpc>
            </a:pPr>
            <a:r>
              <a:rPr lang="pt-BR" sz="2800" b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Site - SAC</a:t>
            </a:r>
            <a:endParaRPr lang="pt-BR" sz="2800" b="1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561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ítulo 1"/>
          <p:cNvSpPr>
            <a:spLocks noGrp="1"/>
          </p:cNvSpPr>
          <p:nvPr>
            <p:ph type="ctrTitle" idx="4294967295"/>
          </p:nvPr>
        </p:nvSpPr>
        <p:spPr>
          <a:xfrm>
            <a:off x="971550" y="765175"/>
            <a:ext cx="7572375" cy="360363"/>
          </a:xfrm>
        </p:spPr>
        <p:txBody>
          <a:bodyPr/>
          <a:lstStyle/>
          <a:p>
            <a:pPr algn="ctr" eaLnBrk="1" hangingPunct="1">
              <a:lnSpc>
                <a:spcPts val="3100"/>
              </a:lnSpc>
            </a:pPr>
            <a:r>
              <a:rPr lang="pt-BR" sz="28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Site - SAC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412875"/>
            <a:ext cx="7777162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ítulo 1"/>
          <p:cNvSpPr>
            <a:spLocks noGrp="1"/>
          </p:cNvSpPr>
          <p:nvPr>
            <p:ph type="ctrTitle" idx="4294967295"/>
          </p:nvPr>
        </p:nvSpPr>
        <p:spPr>
          <a:xfrm>
            <a:off x="971550" y="765175"/>
            <a:ext cx="7572375" cy="360363"/>
          </a:xfrm>
        </p:spPr>
        <p:txBody>
          <a:bodyPr/>
          <a:lstStyle/>
          <a:p>
            <a:pPr algn="ctr" eaLnBrk="1" hangingPunct="1">
              <a:lnSpc>
                <a:spcPts val="3100"/>
              </a:lnSpc>
            </a:pPr>
            <a:r>
              <a:rPr lang="pt-BR" sz="28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Site - SAC</a:t>
            </a: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341438"/>
            <a:ext cx="7993063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842368" y="1385392"/>
            <a:ext cx="7920037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Myriad Pro SemiCond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Myriad Pro SemiCond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Myriad Pro SemiCond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buFont typeface="Arial" pitchFamily="34" charset="0"/>
              <a:buNone/>
            </a:pPr>
            <a:r>
              <a:rPr lang="pt-BR" altLang="pt-BR" b="1" dirty="0">
                <a:solidFill>
                  <a:schemeClr val="tx2">
                    <a:lumMod val="90000"/>
                    <a:lumOff val="10000"/>
                  </a:schemeClr>
                </a:solidFill>
                <a:latin typeface="Verdana" pitchFamily="34" charset="0"/>
              </a:rPr>
              <a:t>BASE LEGAL</a:t>
            </a:r>
          </a:p>
          <a:p>
            <a:pPr algn="ctr">
              <a:lnSpc>
                <a:spcPct val="90000"/>
              </a:lnSpc>
              <a:buFont typeface="Arial" pitchFamily="34" charset="0"/>
              <a:buNone/>
            </a:pPr>
            <a:endParaRPr lang="pt-BR" altLang="pt-BR" sz="2000" b="1" dirty="0">
              <a:solidFill>
                <a:srgbClr val="FF3300"/>
              </a:solidFill>
              <a:latin typeface="Verdana" pitchFamily="34" charset="0"/>
            </a:endParaRPr>
          </a:p>
          <a:p>
            <a:pPr algn="ctr">
              <a:lnSpc>
                <a:spcPct val="10000"/>
              </a:lnSpc>
              <a:buFont typeface="Arial" pitchFamily="34" charset="0"/>
              <a:buNone/>
            </a:pPr>
            <a:endParaRPr lang="pt-BR" altLang="pt-BR" sz="2000" b="1" dirty="0">
              <a:solidFill>
                <a:srgbClr val="FF3300"/>
              </a:solidFill>
              <a:latin typeface="Verdana" pitchFamily="34" charset="0"/>
            </a:endParaRPr>
          </a:p>
          <a:p>
            <a:pPr algn="just">
              <a:lnSpc>
                <a:spcPct val="125000"/>
              </a:lnSpc>
              <a:spcBef>
                <a:spcPts val="0"/>
              </a:spcBef>
              <a:buFontTx/>
              <a:buChar char="•"/>
            </a:pPr>
            <a:r>
              <a:rPr lang="pt-BR" altLang="pt-BR" sz="2000" dirty="0">
                <a:latin typeface="Verdana" pitchFamily="34" charset="0"/>
              </a:rPr>
              <a:t> Constitui</a:t>
            </a:r>
            <a:r>
              <a:rPr lang="pt-BR" altLang="pt-BR" sz="2000" dirty="0"/>
              <a:t>ç</a:t>
            </a:r>
            <a:r>
              <a:rPr lang="pt-BR" altLang="pt-BR" sz="2000" dirty="0">
                <a:latin typeface="Verdana" pitchFamily="34" charset="0"/>
              </a:rPr>
              <a:t>ão Federal </a:t>
            </a:r>
            <a:r>
              <a:rPr lang="pt-BR" altLang="pt-BR" sz="2000" dirty="0"/>
              <a:t>–</a:t>
            </a:r>
            <a:r>
              <a:rPr lang="pt-BR" altLang="pt-BR" sz="2000" dirty="0">
                <a:latin typeface="Verdana" pitchFamily="34" charset="0"/>
              </a:rPr>
              <a:t> artigo 149 </a:t>
            </a:r>
          </a:p>
          <a:p>
            <a:pPr algn="just">
              <a:lnSpc>
                <a:spcPct val="125000"/>
              </a:lnSpc>
              <a:spcBef>
                <a:spcPts val="0"/>
              </a:spcBef>
              <a:buFontTx/>
              <a:buChar char="•"/>
            </a:pPr>
            <a:endParaRPr lang="pt-BR" altLang="pt-BR" sz="2000" dirty="0">
              <a:latin typeface="Verdana" pitchFamily="34" charset="0"/>
            </a:endParaRPr>
          </a:p>
          <a:p>
            <a:pPr algn="just">
              <a:lnSpc>
                <a:spcPct val="125000"/>
              </a:lnSpc>
              <a:spcBef>
                <a:spcPts val="0"/>
              </a:spcBef>
              <a:buFontTx/>
              <a:buChar char="•"/>
            </a:pPr>
            <a:r>
              <a:rPr lang="pt-BR" altLang="pt-BR" sz="2000" dirty="0">
                <a:latin typeface="Verdana" pitchFamily="34" charset="0"/>
              </a:rPr>
              <a:t> CLT </a:t>
            </a:r>
            <a:r>
              <a:rPr lang="pt-BR" altLang="pt-BR" sz="2000" dirty="0"/>
              <a:t>–</a:t>
            </a:r>
            <a:r>
              <a:rPr lang="pt-BR" altLang="pt-BR" sz="2000" dirty="0">
                <a:latin typeface="Verdana" pitchFamily="34" charset="0"/>
              </a:rPr>
              <a:t> artigos 578 a 610 </a:t>
            </a:r>
            <a:r>
              <a:rPr lang="pt-BR" altLang="pt-BR" sz="2000" dirty="0"/>
              <a:t>–</a:t>
            </a:r>
            <a:r>
              <a:rPr lang="pt-BR" altLang="pt-BR" sz="2000" dirty="0">
                <a:latin typeface="Verdana" pitchFamily="34" charset="0"/>
              </a:rPr>
              <a:t> Da Contribui</a:t>
            </a:r>
            <a:r>
              <a:rPr lang="pt-BR" altLang="pt-BR" sz="2000" dirty="0"/>
              <a:t>ç</a:t>
            </a:r>
            <a:r>
              <a:rPr lang="pt-BR" altLang="pt-BR" sz="2000" dirty="0">
                <a:latin typeface="Verdana" pitchFamily="34" charset="0"/>
              </a:rPr>
              <a:t>ão Sindical</a:t>
            </a:r>
          </a:p>
          <a:p>
            <a:pPr algn="just">
              <a:lnSpc>
                <a:spcPct val="125000"/>
              </a:lnSpc>
              <a:spcBef>
                <a:spcPts val="0"/>
              </a:spcBef>
              <a:buFontTx/>
              <a:buChar char="•"/>
            </a:pPr>
            <a:endParaRPr lang="pt-BR" altLang="pt-BR" sz="2000" dirty="0">
              <a:latin typeface="Verdana" pitchFamily="34" charset="0"/>
            </a:endParaRPr>
          </a:p>
          <a:p>
            <a:pPr algn="just">
              <a:lnSpc>
                <a:spcPct val="125000"/>
              </a:lnSpc>
              <a:spcBef>
                <a:spcPts val="0"/>
              </a:spcBef>
              <a:buFontTx/>
              <a:buChar char="•"/>
            </a:pPr>
            <a:r>
              <a:rPr lang="pt-BR" altLang="pt-BR" sz="2000" dirty="0">
                <a:latin typeface="Verdana" pitchFamily="34" charset="0"/>
              </a:rPr>
              <a:t> Decreto-Lei 1.166/71 </a:t>
            </a:r>
            <a:r>
              <a:rPr lang="pt-BR" altLang="pt-BR" sz="2000" dirty="0"/>
              <a:t>–</a:t>
            </a:r>
            <a:r>
              <a:rPr lang="pt-BR" altLang="pt-BR" sz="2000" dirty="0">
                <a:latin typeface="Verdana" pitchFamily="34" charset="0"/>
              </a:rPr>
              <a:t> Dispõe sobre Enquadramento e Contribui</a:t>
            </a:r>
            <a:r>
              <a:rPr lang="pt-BR" altLang="pt-BR" sz="2000" dirty="0"/>
              <a:t>ç</a:t>
            </a:r>
            <a:r>
              <a:rPr lang="pt-BR" altLang="pt-BR" sz="2000" dirty="0">
                <a:latin typeface="Verdana" pitchFamily="34" charset="0"/>
              </a:rPr>
              <a:t>ão Sindical </a:t>
            </a:r>
            <a:r>
              <a:rPr lang="pt-BR" altLang="pt-BR" sz="2000" dirty="0" smtClean="0">
                <a:latin typeface="Verdana" pitchFamily="34" charset="0"/>
              </a:rPr>
              <a:t>Rural</a:t>
            </a:r>
          </a:p>
          <a:p>
            <a:pPr algn="just">
              <a:lnSpc>
                <a:spcPct val="125000"/>
              </a:lnSpc>
              <a:spcBef>
                <a:spcPts val="0"/>
              </a:spcBef>
              <a:buNone/>
            </a:pPr>
            <a:endParaRPr lang="pt-BR" altLang="pt-BR" sz="2000" dirty="0">
              <a:latin typeface="Verdana" pitchFamily="34" charset="0"/>
            </a:endParaRPr>
          </a:p>
          <a:p>
            <a:pPr algn="just">
              <a:lnSpc>
                <a:spcPct val="125000"/>
              </a:lnSpc>
              <a:spcBef>
                <a:spcPts val="0"/>
              </a:spcBef>
              <a:buFontTx/>
              <a:buChar char="•"/>
            </a:pPr>
            <a:r>
              <a:rPr lang="pt-BR" altLang="pt-BR" sz="2000" dirty="0" smtClean="0">
                <a:latin typeface="Verdana" pitchFamily="34" charset="0"/>
              </a:rPr>
              <a:t>CTN – Código Tributário Nacional</a:t>
            </a:r>
          </a:p>
          <a:p>
            <a:pPr algn="just">
              <a:lnSpc>
                <a:spcPct val="125000"/>
              </a:lnSpc>
              <a:spcBef>
                <a:spcPts val="0"/>
              </a:spcBef>
              <a:buNone/>
            </a:pPr>
            <a:endParaRPr lang="pt-BR" altLang="pt-BR" sz="2000" dirty="0">
              <a:latin typeface="Verdana" pitchFamily="34" charset="0"/>
            </a:endParaRPr>
          </a:p>
          <a:p>
            <a:pPr algn="just">
              <a:lnSpc>
                <a:spcPct val="125000"/>
              </a:lnSpc>
              <a:spcBef>
                <a:spcPts val="0"/>
              </a:spcBef>
              <a:buFontTx/>
              <a:buChar char="•"/>
            </a:pPr>
            <a:r>
              <a:rPr lang="pt-BR" altLang="pt-BR" sz="2000" dirty="0" smtClean="0">
                <a:latin typeface="Verdana" pitchFamily="34" charset="0"/>
              </a:rPr>
              <a:t> </a:t>
            </a:r>
            <a:r>
              <a:rPr lang="pt-BR" altLang="pt-BR" sz="2000" dirty="0">
                <a:latin typeface="Verdana" pitchFamily="34" charset="0"/>
              </a:rPr>
              <a:t>EC 45/2004 </a:t>
            </a:r>
            <a:r>
              <a:rPr lang="pt-BR" altLang="pt-BR" sz="2000" dirty="0"/>
              <a:t>–</a:t>
            </a:r>
            <a:r>
              <a:rPr lang="pt-BR" altLang="pt-BR" sz="2000" dirty="0">
                <a:latin typeface="Verdana" pitchFamily="34" charset="0"/>
              </a:rPr>
              <a:t> Competência Justi</a:t>
            </a:r>
            <a:r>
              <a:rPr lang="pt-BR" altLang="pt-BR" sz="2000" dirty="0"/>
              <a:t>ç</a:t>
            </a:r>
            <a:r>
              <a:rPr lang="pt-BR" altLang="pt-BR" sz="2000" dirty="0">
                <a:latin typeface="Verdana" pitchFamily="34" charset="0"/>
              </a:rPr>
              <a:t>a do Trabalho 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258888" y="333375"/>
            <a:ext cx="7489825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Contribuição Sindical Rural</a:t>
            </a:r>
            <a:endParaRPr lang="pt-BR" sz="2800" b="1" dirty="0">
              <a:solidFill>
                <a:schemeClr val="tx2">
                  <a:lumMod val="90000"/>
                  <a:lumOff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404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ítulo 1"/>
          <p:cNvSpPr>
            <a:spLocks noGrp="1"/>
          </p:cNvSpPr>
          <p:nvPr>
            <p:ph type="ctrTitle" idx="4294967295"/>
          </p:nvPr>
        </p:nvSpPr>
        <p:spPr>
          <a:xfrm>
            <a:off x="971550" y="765175"/>
            <a:ext cx="7572375" cy="360363"/>
          </a:xfrm>
        </p:spPr>
        <p:txBody>
          <a:bodyPr/>
          <a:lstStyle/>
          <a:p>
            <a:pPr algn="ctr" eaLnBrk="1" hangingPunct="1">
              <a:lnSpc>
                <a:spcPts val="3100"/>
              </a:lnSpc>
            </a:pPr>
            <a:r>
              <a:rPr lang="pt-BR" sz="28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Site - SAC</a:t>
            </a:r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412875"/>
            <a:ext cx="7920037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ítulo 1"/>
          <p:cNvSpPr>
            <a:spLocks noGrp="1"/>
          </p:cNvSpPr>
          <p:nvPr>
            <p:ph type="ctrTitle" idx="4294967295"/>
          </p:nvPr>
        </p:nvSpPr>
        <p:spPr>
          <a:xfrm>
            <a:off x="971550" y="765175"/>
            <a:ext cx="7572375" cy="360363"/>
          </a:xfrm>
        </p:spPr>
        <p:txBody>
          <a:bodyPr/>
          <a:lstStyle/>
          <a:p>
            <a:pPr algn="ctr" eaLnBrk="1" hangingPunct="1">
              <a:lnSpc>
                <a:spcPts val="3100"/>
              </a:lnSpc>
            </a:pPr>
            <a:r>
              <a:rPr lang="pt-BR" sz="28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Site - SAC</a:t>
            </a:r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341438"/>
            <a:ext cx="7848600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ítulo 1"/>
          <p:cNvSpPr>
            <a:spLocks noGrp="1"/>
          </p:cNvSpPr>
          <p:nvPr>
            <p:ph type="ctrTitle" idx="4294967295"/>
          </p:nvPr>
        </p:nvSpPr>
        <p:spPr>
          <a:xfrm>
            <a:off x="971550" y="765175"/>
            <a:ext cx="7572375" cy="360363"/>
          </a:xfrm>
        </p:spPr>
        <p:txBody>
          <a:bodyPr/>
          <a:lstStyle/>
          <a:p>
            <a:pPr algn="ctr" eaLnBrk="1" hangingPunct="1">
              <a:lnSpc>
                <a:spcPts val="3100"/>
              </a:lnSpc>
            </a:pPr>
            <a:r>
              <a:rPr lang="pt-BR" sz="28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Site - SAC</a:t>
            </a:r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341438"/>
            <a:ext cx="7848600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ítulo 1"/>
          <p:cNvSpPr>
            <a:spLocks noGrp="1"/>
          </p:cNvSpPr>
          <p:nvPr>
            <p:ph type="ctrTitle" idx="4294967295"/>
          </p:nvPr>
        </p:nvSpPr>
        <p:spPr>
          <a:xfrm>
            <a:off x="971550" y="765175"/>
            <a:ext cx="7572375" cy="360363"/>
          </a:xfrm>
        </p:spPr>
        <p:txBody>
          <a:bodyPr/>
          <a:lstStyle/>
          <a:p>
            <a:pPr algn="ctr" eaLnBrk="1" hangingPunct="1">
              <a:lnSpc>
                <a:spcPts val="3100"/>
              </a:lnSpc>
            </a:pPr>
            <a:r>
              <a:rPr lang="pt-BR" sz="28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Site - SAC</a:t>
            </a: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341438"/>
            <a:ext cx="7848600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ítulo 1"/>
          <p:cNvSpPr>
            <a:spLocks noGrp="1"/>
          </p:cNvSpPr>
          <p:nvPr>
            <p:ph type="ctrTitle" idx="4294967295"/>
          </p:nvPr>
        </p:nvSpPr>
        <p:spPr>
          <a:xfrm>
            <a:off x="971550" y="765175"/>
            <a:ext cx="7572375" cy="360363"/>
          </a:xfrm>
        </p:spPr>
        <p:txBody>
          <a:bodyPr/>
          <a:lstStyle/>
          <a:p>
            <a:pPr algn="ctr" eaLnBrk="1" hangingPunct="1">
              <a:lnSpc>
                <a:spcPts val="3100"/>
              </a:lnSpc>
            </a:pPr>
            <a:r>
              <a:rPr lang="pt-BR" sz="28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Site - SAC</a:t>
            </a:r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412875"/>
            <a:ext cx="7777162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ítulo 1"/>
          <p:cNvSpPr>
            <a:spLocks noGrp="1"/>
          </p:cNvSpPr>
          <p:nvPr>
            <p:ph type="ctrTitle" idx="4294967295"/>
          </p:nvPr>
        </p:nvSpPr>
        <p:spPr>
          <a:xfrm>
            <a:off x="971550" y="765175"/>
            <a:ext cx="7572375" cy="360363"/>
          </a:xfrm>
        </p:spPr>
        <p:txBody>
          <a:bodyPr/>
          <a:lstStyle/>
          <a:p>
            <a:pPr algn="ctr" eaLnBrk="1" hangingPunct="1">
              <a:lnSpc>
                <a:spcPts val="3100"/>
              </a:lnSpc>
            </a:pPr>
            <a:r>
              <a:rPr lang="pt-BR" sz="28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 de Cobranças - SAC</a:t>
            </a:r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412875"/>
            <a:ext cx="7850187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ítulo 1"/>
          <p:cNvSpPr>
            <a:spLocks noGrp="1"/>
          </p:cNvSpPr>
          <p:nvPr>
            <p:ph type="ctrTitle" idx="4294967295"/>
          </p:nvPr>
        </p:nvSpPr>
        <p:spPr>
          <a:xfrm>
            <a:off x="971550" y="765175"/>
            <a:ext cx="7572375" cy="360363"/>
          </a:xfrm>
        </p:spPr>
        <p:txBody>
          <a:bodyPr/>
          <a:lstStyle/>
          <a:p>
            <a:pPr algn="ctr" eaLnBrk="1" hangingPunct="1">
              <a:lnSpc>
                <a:spcPts val="3100"/>
              </a:lnSpc>
            </a:pPr>
            <a:r>
              <a:rPr lang="pt-BR" sz="28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 de Cobranças - SAC</a:t>
            </a:r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341438"/>
            <a:ext cx="7777162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ítulo 1"/>
          <p:cNvSpPr>
            <a:spLocks noGrp="1"/>
          </p:cNvSpPr>
          <p:nvPr>
            <p:ph type="ctrTitle" idx="4294967295"/>
          </p:nvPr>
        </p:nvSpPr>
        <p:spPr>
          <a:xfrm>
            <a:off x="971550" y="765175"/>
            <a:ext cx="7572375" cy="360363"/>
          </a:xfrm>
        </p:spPr>
        <p:txBody>
          <a:bodyPr/>
          <a:lstStyle/>
          <a:p>
            <a:pPr algn="ctr" eaLnBrk="1" hangingPunct="1">
              <a:lnSpc>
                <a:spcPts val="3100"/>
              </a:lnSpc>
            </a:pPr>
            <a:r>
              <a:rPr lang="pt-BR" sz="28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 de Cobranças - SAC</a:t>
            </a:r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341438"/>
            <a:ext cx="7993062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ítulo 1"/>
          <p:cNvSpPr>
            <a:spLocks noGrp="1"/>
          </p:cNvSpPr>
          <p:nvPr>
            <p:ph type="ctrTitle" idx="4294967295"/>
          </p:nvPr>
        </p:nvSpPr>
        <p:spPr>
          <a:xfrm>
            <a:off x="971550" y="765175"/>
            <a:ext cx="7572375" cy="360363"/>
          </a:xfrm>
        </p:spPr>
        <p:txBody>
          <a:bodyPr/>
          <a:lstStyle/>
          <a:p>
            <a:pPr algn="ctr" eaLnBrk="1" hangingPunct="1">
              <a:lnSpc>
                <a:spcPts val="3100"/>
              </a:lnSpc>
            </a:pPr>
            <a:r>
              <a:rPr lang="pt-BR" sz="28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 de Cobranças - SAC</a:t>
            </a:r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412875"/>
            <a:ext cx="7704137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/>
          <p:nvPr/>
        </p:nvSpPr>
        <p:spPr>
          <a:xfrm>
            <a:off x="6516216" y="2492896"/>
            <a:ext cx="50405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ítulo 1"/>
          <p:cNvSpPr>
            <a:spLocks noGrp="1"/>
          </p:cNvSpPr>
          <p:nvPr>
            <p:ph type="ctrTitle" idx="4294967295"/>
          </p:nvPr>
        </p:nvSpPr>
        <p:spPr>
          <a:xfrm>
            <a:off x="971550" y="765175"/>
            <a:ext cx="7572375" cy="360363"/>
          </a:xfrm>
        </p:spPr>
        <p:txBody>
          <a:bodyPr/>
          <a:lstStyle/>
          <a:p>
            <a:pPr algn="ctr" eaLnBrk="1" hangingPunct="1">
              <a:lnSpc>
                <a:spcPts val="3100"/>
              </a:lnSpc>
            </a:pPr>
            <a:r>
              <a:rPr lang="pt-BR" sz="28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 de Cobranças - SAC</a:t>
            </a:r>
          </a:p>
        </p:txBody>
      </p:sp>
      <p:pic>
        <p:nvPicPr>
          <p:cNvPr id="3789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341438"/>
            <a:ext cx="7561262" cy="497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>
          <a:xfrm>
            <a:off x="900113" y="188913"/>
            <a:ext cx="7904162" cy="1143000"/>
          </a:xfrm>
        </p:spPr>
        <p:txBody>
          <a:bodyPr/>
          <a:lstStyle/>
          <a:p>
            <a:pPr algn="ctr">
              <a:defRPr/>
            </a:pPr>
            <a:r>
              <a:rPr lang="pt-BR" altLang="pt-BR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 Sindical Rural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78992"/>
            <a:ext cx="7688262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0055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ítulo 1"/>
          <p:cNvSpPr>
            <a:spLocks noGrp="1"/>
          </p:cNvSpPr>
          <p:nvPr>
            <p:ph type="ctrTitle" idx="4294967295"/>
          </p:nvPr>
        </p:nvSpPr>
        <p:spPr>
          <a:xfrm>
            <a:off x="971550" y="765175"/>
            <a:ext cx="7572375" cy="360363"/>
          </a:xfrm>
        </p:spPr>
        <p:txBody>
          <a:bodyPr/>
          <a:lstStyle/>
          <a:p>
            <a:pPr algn="ctr" eaLnBrk="1" hangingPunct="1">
              <a:lnSpc>
                <a:spcPts val="3100"/>
              </a:lnSpc>
            </a:pPr>
            <a:r>
              <a:rPr lang="pt-BR" sz="28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 de Cobranças - SAC</a:t>
            </a:r>
          </a:p>
        </p:txBody>
      </p:sp>
      <p:pic>
        <p:nvPicPr>
          <p:cNvPr id="3891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341438"/>
            <a:ext cx="7705725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ítulo 1"/>
          <p:cNvSpPr>
            <a:spLocks noGrp="1"/>
          </p:cNvSpPr>
          <p:nvPr>
            <p:ph type="ctrTitle" idx="4294967295"/>
          </p:nvPr>
        </p:nvSpPr>
        <p:spPr>
          <a:xfrm>
            <a:off x="971550" y="765175"/>
            <a:ext cx="7572375" cy="360363"/>
          </a:xfrm>
        </p:spPr>
        <p:txBody>
          <a:bodyPr/>
          <a:lstStyle/>
          <a:p>
            <a:pPr algn="ctr" eaLnBrk="1" hangingPunct="1">
              <a:lnSpc>
                <a:spcPts val="3100"/>
              </a:lnSpc>
            </a:pPr>
            <a:r>
              <a:rPr lang="pt-BR" sz="28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 de Cobranças - SAC</a:t>
            </a:r>
          </a:p>
        </p:txBody>
      </p:sp>
      <p:pic>
        <p:nvPicPr>
          <p:cNvPr id="3993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341438"/>
            <a:ext cx="8064500" cy="430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ítulo 1"/>
          <p:cNvSpPr>
            <a:spLocks noGrp="1"/>
          </p:cNvSpPr>
          <p:nvPr>
            <p:ph type="ctrTitle" idx="4294967295"/>
          </p:nvPr>
        </p:nvSpPr>
        <p:spPr>
          <a:xfrm>
            <a:off x="971550" y="765175"/>
            <a:ext cx="7572375" cy="360363"/>
          </a:xfrm>
        </p:spPr>
        <p:txBody>
          <a:bodyPr/>
          <a:lstStyle/>
          <a:p>
            <a:pPr algn="ctr" eaLnBrk="1" hangingPunct="1">
              <a:lnSpc>
                <a:spcPts val="3100"/>
              </a:lnSpc>
            </a:pPr>
            <a:r>
              <a:rPr lang="pt-BR" sz="28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Honorários Advocatícios</a:t>
            </a:r>
          </a:p>
        </p:txBody>
      </p:sp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1042988" y="1199000"/>
            <a:ext cx="7921625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450850" algn="l"/>
                <a:tab pos="630238" algn="l"/>
              </a:tabLst>
            </a:pPr>
            <a:r>
              <a:rPr lang="pt-BR" dirty="0"/>
              <a:t>Os honorários advocatícios são fixados da seguinte forma: </a:t>
            </a:r>
          </a:p>
          <a:p>
            <a:pPr algn="just">
              <a:tabLst>
                <a:tab pos="450850" algn="l"/>
                <a:tab pos="630238" algn="l"/>
              </a:tabLst>
            </a:pPr>
            <a:endParaRPr lang="pt-BR" dirty="0"/>
          </a:p>
          <a:p>
            <a:pPr algn="just">
              <a:tabLst>
                <a:tab pos="450850" algn="l"/>
                <a:tab pos="630238" algn="l"/>
              </a:tabLst>
            </a:pPr>
            <a:endParaRPr lang="pt-BR" dirty="0"/>
          </a:p>
          <a:p>
            <a:pPr algn="just">
              <a:tabLst>
                <a:tab pos="450850" algn="l"/>
                <a:tab pos="630238" algn="l"/>
              </a:tabLst>
            </a:pPr>
            <a:r>
              <a:rPr lang="pt-BR" dirty="0"/>
              <a:t>Em caso de acordo extrajudicial, judicial ou condenação judicial favorável ou parcialmente favorável à CNA, são pagos 15% (quinze por cento) para contratos com escritórios credenciados como Pessoa Jurídica ou 12% (doze por cento) para contratos com escritórios credenciados como Pessoa Física, sobre o valor total do acordo/condenação. </a:t>
            </a:r>
          </a:p>
          <a:p>
            <a:pPr algn="just">
              <a:tabLst>
                <a:tab pos="450850" algn="l"/>
                <a:tab pos="630238" algn="l"/>
              </a:tabLst>
            </a:pPr>
            <a:endParaRPr lang="pt-BR" dirty="0"/>
          </a:p>
          <a:p>
            <a:pPr algn="just">
              <a:tabLst>
                <a:tab pos="450850" algn="l"/>
                <a:tab pos="630238" algn="l"/>
              </a:tabLst>
            </a:pPr>
            <a:r>
              <a:rPr lang="pt-BR" dirty="0" smtClean="0"/>
              <a:t>Tratando-se </a:t>
            </a:r>
            <a:r>
              <a:rPr lang="pt-BR" dirty="0"/>
              <a:t>de acordo judicial ou condenação judicial favorável ou parcialmente favorável à CNA, o pagamento é efetuado após o cumprimento da última parcela do acordo ou da comprovação de quitação integral da condenação.</a:t>
            </a:r>
          </a:p>
          <a:p>
            <a:pPr algn="just">
              <a:tabLst>
                <a:tab pos="450850" algn="l"/>
                <a:tab pos="630238" algn="l"/>
              </a:tabLst>
            </a:pPr>
            <a:endParaRPr lang="pt-BR" dirty="0"/>
          </a:p>
          <a:p>
            <a:pPr algn="just">
              <a:tabLst>
                <a:tab pos="450850" algn="l"/>
                <a:tab pos="630238" algn="l"/>
              </a:tabLst>
            </a:pPr>
            <a:r>
              <a:rPr lang="pt-BR" dirty="0"/>
              <a:t>No procedimento </a:t>
            </a:r>
            <a:r>
              <a:rPr lang="pt-BR" dirty="0" smtClean="0"/>
              <a:t>judicial, </a:t>
            </a:r>
            <a:r>
              <a:rPr lang="pt-BR" dirty="0"/>
              <a:t>além dos </a:t>
            </a:r>
            <a:r>
              <a:rPr lang="pt-BR" dirty="0" smtClean="0"/>
              <a:t>honorários, </a:t>
            </a:r>
            <a:r>
              <a:rPr lang="pt-BR" dirty="0"/>
              <a:t>são </a:t>
            </a:r>
            <a:r>
              <a:rPr lang="pt-BR" dirty="0" smtClean="0"/>
              <a:t>pagos </a:t>
            </a:r>
            <a:r>
              <a:rPr lang="pt-BR" dirty="0"/>
              <a:t>a título de adiantamento, o valor de R$35,00 (trinta e cinco reais) por ação, mediante a comprovação pelo advogado da efetiva distribuição da ação;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0" y="1125538"/>
            <a:ext cx="7586663" cy="5472112"/>
          </a:xfrm>
        </p:spPr>
        <p:txBody>
          <a:bodyPr/>
          <a:lstStyle/>
          <a:p>
            <a:pPr>
              <a:defRPr/>
            </a:pPr>
            <a:r>
              <a:rPr lang="pt-BR" sz="1800" b="1" dirty="0"/>
              <a:t>Instrução Normativa nº 27 do TST</a:t>
            </a:r>
            <a:endParaRPr lang="pt-BR" sz="1800" dirty="0"/>
          </a:p>
          <a:p>
            <a:pPr marL="0" indent="0">
              <a:buFont typeface="Arial" pitchFamily="34" charset="0"/>
              <a:buNone/>
              <a:defRPr/>
            </a:pPr>
            <a:r>
              <a:rPr lang="pt-BR" sz="1800" b="1" dirty="0"/>
              <a:t> </a:t>
            </a:r>
            <a:endParaRPr lang="pt-BR" sz="1800" dirty="0"/>
          </a:p>
          <a:p>
            <a:pPr marL="0" indent="0" algn="just">
              <a:buNone/>
              <a:defRPr/>
            </a:pPr>
            <a:r>
              <a:rPr lang="pt-BR" sz="1800" dirty="0" smtClean="0"/>
              <a:t>“</a:t>
            </a:r>
            <a:r>
              <a:rPr lang="pt-BR" sz="1800" dirty="0"/>
              <a:t>Art. 5º Exceto nas lides decorrentes da relação de emprego, </a:t>
            </a:r>
            <a:r>
              <a:rPr lang="pt-BR" sz="1800" b="1" u="sng" dirty="0" smtClean="0"/>
              <a:t>os </a:t>
            </a:r>
            <a:r>
              <a:rPr lang="pt-BR" sz="1800" b="1" u="sng" dirty="0"/>
              <a:t>honorários advocatícios são devidos pela mera </a:t>
            </a:r>
            <a:r>
              <a:rPr lang="pt-BR" sz="1800" b="1" u="sng" dirty="0" smtClean="0"/>
              <a:t>sucumbência</a:t>
            </a:r>
            <a:r>
              <a:rPr lang="pt-BR" sz="1800" dirty="0"/>
              <a:t>.” (Destaque </a:t>
            </a:r>
            <a:r>
              <a:rPr lang="pt-BR" sz="1800" dirty="0" smtClean="0"/>
              <a:t>nosso)</a:t>
            </a:r>
          </a:p>
          <a:p>
            <a:pPr marL="0" indent="0" algn="just">
              <a:buFont typeface="Arial" pitchFamily="34" charset="0"/>
              <a:buNone/>
              <a:defRPr/>
            </a:pPr>
            <a:r>
              <a:rPr lang="pt-BR" sz="1800" dirty="0"/>
              <a:t> </a:t>
            </a:r>
          </a:p>
          <a:p>
            <a:pPr algn="just">
              <a:defRPr/>
            </a:pPr>
            <a:r>
              <a:rPr lang="pt-BR" sz="1800" b="1" dirty="0"/>
              <a:t>Código de Processo Civil - CPC</a:t>
            </a:r>
            <a:endParaRPr lang="pt-BR" sz="1800" dirty="0"/>
          </a:p>
          <a:p>
            <a:pPr marL="0" indent="0" algn="just">
              <a:buFont typeface="Arial" pitchFamily="34" charset="0"/>
              <a:buNone/>
              <a:defRPr/>
            </a:pPr>
            <a:r>
              <a:rPr lang="pt-BR" sz="1800" dirty="0"/>
              <a:t> </a:t>
            </a:r>
          </a:p>
          <a:p>
            <a:pPr marL="0" indent="0" algn="just">
              <a:buNone/>
              <a:defRPr/>
            </a:pPr>
            <a:r>
              <a:rPr lang="pt-BR" sz="1800" dirty="0"/>
              <a:t>“Art. 20. A sentença condenará o vencido a pagar ao vencedor as despesas que antecipou e os honorários advocatícios. Esta verba honorária será devida, também, nos casos em que o advogado funcionar em causa própria. </a:t>
            </a:r>
            <a:r>
              <a:rPr lang="pt-BR" sz="1800" u="sng" dirty="0">
                <a:hlinkClick r:id="rId2"/>
              </a:rPr>
              <a:t>(Redação dada pela Lei nº 6.355, de 1976)</a:t>
            </a:r>
            <a:endParaRPr lang="pt-BR" sz="1800" dirty="0"/>
          </a:p>
          <a:p>
            <a:pPr marL="0" indent="0" algn="just">
              <a:buNone/>
              <a:defRPr/>
            </a:pPr>
            <a:r>
              <a:rPr lang="pt-BR" sz="1800" dirty="0"/>
              <a:t>(...)</a:t>
            </a:r>
          </a:p>
          <a:p>
            <a:pPr marL="0" indent="0" algn="just">
              <a:buNone/>
              <a:defRPr/>
            </a:pPr>
            <a:r>
              <a:rPr lang="pt-BR" sz="1800" dirty="0"/>
              <a:t>§ 3º </a:t>
            </a:r>
            <a:r>
              <a:rPr lang="pt-BR" sz="1800" b="1" u="sng" dirty="0"/>
              <a:t>Os honorários serão fixados entre o mínimo de dez por cento (10%) e o máximo de vinte por cento (20%) sobre o valor da condenação</a:t>
            </a:r>
            <a:r>
              <a:rPr lang="pt-BR" sz="1800" dirty="0"/>
              <a:t>, atendidos: </a:t>
            </a:r>
            <a:r>
              <a:rPr lang="pt-BR" sz="1800" dirty="0" smtClean="0"/>
              <a:t>(...) </a:t>
            </a:r>
            <a:r>
              <a:rPr lang="pt-BR" sz="1800" u="sng" dirty="0" smtClean="0">
                <a:hlinkClick r:id="rId3"/>
              </a:rPr>
              <a:t>(</a:t>
            </a:r>
            <a:r>
              <a:rPr lang="pt-BR" sz="1800" u="sng" dirty="0">
                <a:hlinkClick r:id="rId3"/>
              </a:rPr>
              <a:t>Redação dada pela Lei nº 5.925, de 1.10.1973)</a:t>
            </a:r>
            <a:r>
              <a:rPr lang="pt-BR" sz="1800" u="sng" dirty="0"/>
              <a:t> </a:t>
            </a:r>
            <a:r>
              <a:rPr lang="pt-BR" sz="1800" dirty="0"/>
              <a:t>(Destaque </a:t>
            </a:r>
            <a:r>
              <a:rPr lang="pt-BR" sz="1800" dirty="0" smtClean="0"/>
              <a:t>nosso)”</a:t>
            </a:r>
            <a:endParaRPr lang="pt-BR" sz="1800" dirty="0"/>
          </a:p>
          <a:p>
            <a:pPr>
              <a:defRPr/>
            </a:pPr>
            <a:endParaRPr lang="pt-BR" sz="1000" dirty="0"/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971550" y="188913"/>
            <a:ext cx="75866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Myriad Pro Black SemiCond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 Black SemiCond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 Black SemiCond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 Black SemiCond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 Black SemiCond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 Black SemiCond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 Black SemiCond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 Black SemiCond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 Black SemiCond" pitchFamily="34" charset="0"/>
              </a:defRPr>
            </a:lvl9pPr>
          </a:lstStyle>
          <a:p>
            <a:pPr algn="ctr">
              <a:defRPr/>
            </a:pPr>
            <a:r>
              <a:rPr lang="pt-BR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Honorários de Sucumbência</a:t>
            </a:r>
            <a:endParaRPr lang="pt-BR" dirty="0">
              <a:solidFill>
                <a:schemeClr val="tx2">
                  <a:lumMod val="90000"/>
                  <a:lumOff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493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0"/>
            <a:ext cx="6243637" cy="674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84213" y="34925"/>
            <a:ext cx="198644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Preposto</a:t>
            </a:r>
            <a:endParaRPr lang="pt-BR" sz="2800" b="1" dirty="0">
              <a:solidFill>
                <a:schemeClr val="tx2">
                  <a:lumMod val="90000"/>
                  <a:lumOff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919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230313" y="188913"/>
            <a:ext cx="7489825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b="1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Verdana" pitchFamily="34" charset="0"/>
              </a:rPr>
              <a:t>Modelo</a:t>
            </a:r>
            <a:r>
              <a:rPr lang="en-US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Verdana" pitchFamily="34" charset="0"/>
              </a:rPr>
              <a:t> da </a:t>
            </a:r>
            <a:r>
              <a:rPr lang="en-US" sz="2800" b="1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Verdana" pitchFamily="34" charset="0"/>
              </a:rPr>
              <a:t>Guia</a:t>
            </a:r>
            <a:r>
              <a:rPr lang="en-US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Verdana" pitchFamily="34" charset="0"/>
              </a:rPr>
              <a:t> da CSR</a:t>
            </a:r>
            <a:endParaRPr lang="pt-BR" sz="2800" b="1" dirty="0">
              <a:solidFill>
                <a:schemeClr val="tx2">
                  <a:lumMod val="90000"/>
                  <a:lumOff val="10000"/>
                </a:schemeClr>
              </a:solidFill>
              <a:latin typeface="Verdana" pitchFamily="34" charset="0"/>
            </a:endParaRPr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998538"/>
            <a:ext cx="3881438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230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258888" y="333375"/>
            <a:ext cx="7489825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Verdana" pitchFamily="34" charset="0"/>
              </a:rPr>
              <a:t>Tabela da Cálculo</a:t>
            </a:r>
            <a:endParaRPr lang="pt-BR" sz="2800" b="1" dirty="0">
              <a:solidFill>
                <a:schemeClr val="tx2">
                  <a:lumMod val="90000"/>
                  <a:lumOff val="10000"/>
                </a:schemeClr>
              </a:solidFill>
              <a:latin typeface="Verdana" pitchFamily="34" charset="0"/>
            </a:endParaRP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73163"/>
            <a:ext cx="7921625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510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27088" y="1600200"/>
            <a:ext cx="7859712" cy="45259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just">
              <a:buFont typeface="Arial" pitchFamily="34" charset="0"/>
              <a:buNone/>
            </a:pPr>
            <a:r>
              <a:rPr lang="pt-BR" altLang="pt-BR" sz="2800" dirty="0" smtClean="0">
                <a:latin typeface="Verdana" pitchFamily="34" charset="0"/>
              </a:rPr>
              <a:t>O proprietário rural que, por qualquer motivo, não recebeu a sua guia de recolhimento do exercício, deve retirá-la no site </a:t>
            </a:r>
            <a:r>
              <a:rPr lang="pt-BR" altLang="pt-BR" sz="2800" dirty="0" smtClean="0">
                <a:latin typeface="Verdana" pitchFamily="34" charset="0"/>
                <a:hlinkClick r:id="rId2"/>
              </a:rPr>
              <a:t>www.cnabrasil.org.br</a:t>
            </a:r>
            <a:r>
              <a:rPr lang="pt-BR" altLang="pt-BR" sz="2800" dirty="0" smtClean="0">
                <a:latin typeface="Verdana" pitchFamily="34" charset="0"/>
              </a:rPr>
              <a:t>. Para exercícios anteriores, procurar o Sindicato Rural do Município ou a Federação da Agricultura do Estado onde reside.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title"/>
          </p:nvPr>
        </p:nvSpPr>
        <p:spPr>
          <a:xfrm>
            <a:off x="900113" y="274638"/>
            <a:ext cx="7786687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pt-BR" altLang="pt-BR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Verdana" pitchFamily="34" charset="0"/>
              </a:rPr>
              <a:t>Não recebimento da Guia da CSR</a:t>
            </a:r>
          </a:p>
        </p:txBody>
      </p:sp>
    </p:spTree>
    <p:extLst>
      <p:ext uri="{BB962C8B-B14F-4D97-AF65-F5344CB8AC3E}">
        <p14:creationId xmlns:p14="http://schemas.microsoft.com/office/powerpoint/2010/main" val="1445732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7778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pt-BR" altLang="pt-BR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Verdana" pitchFamily="34" charset="0"/>
              </a:rPr>
              <a:t>Emissão da 2ª Via</a:t>
            </a:r>
            <a:r>
              <a:rPr lang="pt-BR" altLang="pt-BR" sz="2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Verdana" pitchFamily="34" charset="0"/>
              </a:rPr>
              <a:t> </a:t>
            </a:r>
            <a:r>
              <a:rPr lang="pt-BR" altLang="pt-BR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Verdana" pitchFamily="34" charset="0"/>
              </a:rPr>
              <a:t>www.cnabrasil.org.br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700808"/>
            <a:ext cx="8336229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950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7778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pt-BR" altLang="pt-BR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Verdana" pitchFamily="34" charset="0"/>
              </a:rPr>
              <a:t>Emissão da 2ª Via</a:t>
            </a:r>
            <a:r>
              <a:rPr lang="pt-BR" altLang="pt-BR" sz="28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Verdana" pitchFamily="34" charset="0"/>
              </a:rPr>
              <a:t> </a:t>
            </a:r>
            <a:r>
              <a:rPr lang="pt-BR" altLang="pt-BR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Verdana" pitchFamily="34" charset="0"/>
              </a:rPr>
              <a:t>www.cnabrasil.org.br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77119"/>
            <a:ext cx="6680808" cy="558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121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71550" y="1844675"/>
            <a:ext cx="7848600" cy="417671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pt-BR" altLang="pt-BR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Verdana" pitchFamily="34" charset="0"/>
              </a:rPr>
              <a:t>DATA DO VENCIMENTO</a:t>
            </a: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endParaRPr lang="pt-BR" altLang="pt-BR" sz="28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pPr marL="0" indent="0">
              <a:lnSpc>
                <a:spcPct val="90000"/>
              </a:lnSpc>
            </a:pPr>
            <a:r>
              <a:rPr lang="pt-BR" altLang="pt-BR" sz="2800" dirty="0" smtClean="0">
                <a:latin typeface="Verdana" pitchFamily="34" charset="0"/>
              </a:rPr>
              <a:t> Pessoa Jurídica:  31 de Janeiro</a:t>
            </a: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endParaRPr lang="pt-BR" altLang="pt-BR" sz="2800" dirty="0" smtClean="0">
              <a:latin typeface="Verdana" pitchFamily="34" charset="0"/>
            </a:endParaRPr>
          </a:p>
          <a:p>
            <a:pPr marL="0" indent="0">
              <a:lnSpc>
                <a:spcPct val="90000"/>
              </a:lnSpc>
            </a:pPr>
            <a:r>
              <a:rPr lang="pt-BR" altLang="pt-BR" sz="2800" dirty="0" smtClean="0">
                <a:latin typeface="Verdana" pitchFamily="34" charset="0"/>
              </a:rPr>
              <a:t> Pessoa Física  :  22 de Maio</a:t>
            </a: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pt-BR" altLang="pt-BR" sz="2800" b="1" dirty="0" smtClean="0">
                <a:latin typeface="Verdana" pitchFamily="34" charset="0"/>
              </a:rPr>
              <a:t> </a:t>
            </a:r>
          </a:p>
          <a:p>
            <a:pPr marL="0" indent="0">
              <a:lnSpc>
                <a:spcPct val="90000"/>
              </a:lnSpc>
            </a:pPr>
            <a:endParaRPr lang="pt-BR" altLang="pt-BR" sz="2800" b="1" dirty="0" smtClean="0">
              <a:latin typeface="Verdana" pitchFamily="34" charset="0"/>
            </a:endParaRPr>
          </a:p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pt-BR" altLang="pt-BR" sz="2800" b="1" dirty="0" smtClean="0">
                <a:latin typeface="Verdana" pitchFamily="34" charset="0"/>
              </a:rPr>
              <a:t>O lançamento da contribuição sindical é feito anualmente.</a:t>
            </a:r>
            <a:r>
              <a:rPr lang="pt-BR" altLang="pt-BR" sz="2800" dirty="0" smtClean="0">
                <a:latin typeface="Verdana" pitchFamily="34" charset="0"/>
              </a:rPr>
              <a:t> 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258888" y="333375"/>
            <a:ext cx="7489825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Contribuição Sindical Rural</a:t>
            </a:r>
            <a:endParaRPr lang="pt-BR" sz="2800" b="1" dirty="0">
              <a:solidFill>
                <a:schemeClr val="tx2">
                  <a:lumMod val="90000"/>
                  <a:lumOff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805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ítulo 1"/>
          <p:cNvSpPr>
            <a:spLocks noGrp="1"/>
          </p:cNvSpPr>
          <p:nvPr>
            <p:ph type="ctrTitle"/>
          </p:nvPr>
        </p:nvSpPr>
        <p:spPr>
          <a:xfrm>
            <a:off x="1116013" y="836613"/>
            <a:ext cx="7559675" cy="5472112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ts val="3100"/>
              </a:lnSpc>
            </a:pPr>
            <a:r>
              <a:rPr lang="pt-BR" altLang="pt-BR" sz="2800" dirty="0" smtClean="0">
                <a:solidFill>
                  <a:schemeClr val="tx1"/>
                </a:solidFill>
                <a:latin typeface="Verdana" pitchFamily="34" charset="0"/>
              </a:rPr>
              <a:t>Núcleo Atendimento/Cadastro</a:t>
            </a:r>
            <a:br>
              <a:rPr lang="pt-BR" altLang="pt-BR" sz="2800" dirty="0" smtClean="0">
                <a:solidFill>
                  <a:schemeClr val="tx1"/>
                </a:solidFill>
                <a:latin typeface="Verdana" pitchFamily="34" charset="0"/>
              </a:rPr>
            </a:br>
            <a:r>
              <a:rPr lang="pt-BR" altLang="pt-BR" sz="2800" dirty="0" smtClean="0">
                <a:solidFill>
                  <a:srgbClr val="0000FF"/>
                </a:solidFill>
                <a:latin typeface="Verdana" pitchFamily="34" charset="0"/>
                <a:hlinkClick r:id="rId2"/>
              </a:rPr>
              <a:t>cadastro@faemg.org.br</a:t>
            </a:r>
            <a:r>
              <a:rPr lang="pt-BR" altLang="pt-BR" sz="2800" dirty="0" smtClean="0">
                <a:solidFill>
                  <a:srgbClr val="0000FF"/>
                </a:solidFill>
                <a:latin typeface="Verdana" pitchFamily="34" charset="0"/>
              </a:rPr>
              <a:t/>
            </a:r>
            <a:br>
              <a:rPr lang="pt-BR" altLang="pt-BR" sz="2800" dirty="0" smtClean="0">
                <a:solidFill>
                  <a:srgbClr val="0000FF"/>
                </a:solidFill>
                <a:latin typeface="Verdana" pitchFamily="34" charset="0"/>
              </a:rPr>
            </a:br>
            <a:r>
              <a:rPr lang="pt-BR" altLang="pt-BR" sz="2800" dirty="0" smtClean="0">
                <a:solidFill>
                  <a:srgbClr val="0000FF"/>
                </a:solidFill>
                <a:latin typeface="Verdana" pitchFamily="34" charset="0"/>
              </a:rPr>
              <a:t/>
            </a:r>
            <a:br>
              <a:rPr lang="pt-BR" altLang="pt-BR" sz="2800" dirty="0" smtClean="0">
                <a:solidFill>
                  <a:srgbClr val="0000FF"/>
                </a:solidFill>
                <a:latin typeface="Verdana" pitchFamily="34" charset="0"/>
              </a:rPr>
            </a:br>
            <a:r>
              <a:rPr lang="pt-BR" altLang="pt-BR" sz="2800" dirty="0" smtClean="0">
                <a:solidFill>
                  <a:schemeClr val="tx1"/>
                </a:solidFill>
                <a:latin typeface="Verdana" pitchFamily="34" charset="0"/>
              </a:rPr>
              <a:t>Núcleo Cobrança</a:t>
            </a:r>
            <a:r>
              <a:rPr lang="pt-BR" altLang="pt-BR" sz="2800" dirty="0" smtClean="0">
                <a:solidFill>
                  <a:srgbClr val="0000FF"/>
                </a:solidFill>
                <a:latin typeface="Verdana" pitchFamily="34" charset="0"/>
              </a:rPr>
              <a:t> </a:t>
            </a:r>
            <a:br>
              <a:rPr lang="pt-BR" altLang="pt-BR" sz="2800" dirty="0" smtClean="0">
                <a:solidFill>
                  <a:srgbClr val="0000FF"/>
                </a:solidFill>
                <a:latin typeface="Verdana" pitchFamily="34" charset="0"/>
              </a:rPr>
            </a:br>
            <a:r>
              <a:rPr lang="pt-BR" altLang="pt-BR" sz="2800" dirty="0" smtClean="0">
                <a:solidFill>
                  <a:srgbClr val="0000FF"/>
                </a:solidFill>
                <a:latin typeface="Verdana" pitchFamily="34" charset="0"/>
                <a:hlinkClick r:id="rId3"/>
              </a:rPr>
              <a:t>cobranca@faemg.org.br</a:t>
            </a:r>
            <a:r>
              <a:rPr lang="pt-BR" altLang="pt-BR" sz="2800" dirty="0" smtClean="0">
                <a:solidFill>
                  <a:srgbClr val="0000FF"/>
                </a:solidFill>
                <a:latin typeface="Verdana" pitchFamily="34" charset="0"/>
              </a:rPr>
              <a:t/>
            </a:r>
            <a:br>
              <a:rPr lang="pt-BR" altLang="pt-BR" sz="2800" dirty="0" smtClean="0">
                <a:solidFill>
                  <a:srgbClr val="0000FF"/>
                </a:solidFill>
                <a:latin typeface="Verdana" pitchFamily="34" charset="0"/>
              </a:rPr>
            </a:br>
            <a:r>
              <a:rPr lang="pt-BR" altLang="pt-BR" sz="2800" dirty="0" smtClean="0">
                <a:solidFill>
                  <a:srgbClr val="0000FF"/>
                </a:solidFill>
                <a:latin typeface="Verdana" pitchFamily="34" charset="0"/>
              </a:rPr>
              <a:t/>
            </a:r>
            <a:br>
              <a:rPr lang="pt-BR" altLang="pt-BR" sz="2800" dirty="0" smtClean="0">
                <a:solidFill>
                  <a:srgbClr val="0000FF"/>
                </a:solidFill>
                <a:latin typeface="Verdana" pitchFamily="34" charset="0"/>
              </a:rPr>
            </a:br>
            <a:r>
              <a:rPr lang="pt-BR" altLang="pt-BR" sz="2800" dirty="0" smtClean="0">
                <a:solidFill>
                  <a:schemeClr val="tx1"/>
                </a:solidFill>
                <a:latin typeface="Verdana" pitchFamily="34" charset="0"/>
              </a:rPr>
              <a:t>Núcleo Jurídico</a:t>
            </a:r>
            <a:br>
              <a:rPr lang="pt-BR" altLang="pt-BR" sz="2800" dirty="0" smtClean="0">
                <a:solidFill>
                  <a:schemeClr val="tx1"/>
                </a:solidFill>
                <a:latin typeface="Verdana" pitchFamily="34" charset="0"/>
              </a:rPr>
            </a:br>
            <a:r>
              <a:rPr lang="pt-BR" altLang="pt-BR" sz="2800" dirty="0" smtClean="0">
                <a:latin typeface="Verdana" pitchFamily="34" charset="0"/>
                <a:hlinkClick r:id="rId4"/>
              </a:rPr>
              <a:t>nucleojuridico@faemg.org.br</a:t>
            </a:r>
            <a:r>
              <a:rPr lang="pt-BR" altLang="pt-BR" sz="2800" dirty="0" smtClean="0">
                <a:latin typeface="Verdana" pitchFamily="34" charset="0"/>
              </a:rPr>
              <a:t/>
            </a:r>
            <a:br>
              <a:rPr lang="pt-BR" altLang="pt-BR" sz="2800" dirty="0" smtClean="0">
                <a:latin typeface="Verdana" pitchFamily="34" charset="0"/>
              </a:rPr>
            </a:br>
            <a:r>
              <a:rPr lang="pt-BR" altLang="pt-BR" sz="2800" dirty="0" smtClean="0">
                <a:latin typeface="Verdana" pitchFamily="34" charset="0"/>
              </a:rPr>
              <a:t/>
            </a:r>
            <a:br>
              <a:rPr lang="pt-BR" altLang="pt-BR" sz="2800" dirty="0" smtClean="0">
                <a:latin typeface="Verdana" pitchFamily="34" charset="0"/>
              </a:rPr>
            </a:br>
            <a:r>
              <a:rPr lang="pt-BR" altLang="pt-BR" sz="2800" dirty="0" smtClean="0">
                <a:solidFill>
                  <a:schemeClr val="tx1"/>
                </a:solidFill>
                <a:latin typeface="Verdana" pitchFamily="34" charset="0"/>
              </a:rPr>
              <a:t>Adriano </a:t>
            </a:r>
            <a:r>
              <a:rPr lang="pt-BR" altLang="pt-BR" sz="2800" dirty="0" smtClean="0">
                <a:solidFill>
                  <a:schemeClr val="tx1"/>
                </a:solidFill>
                <a:latin typeface="Verdana" pitchFamily="34" charset="0"/>
              </a:rPr>
              <a:t>Cunha</a:t>
            </a:r>
            <a:r>
              <a:rPr lang="pt-BR" altLang="pt-BR" sz="2800" dirty="0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lang="pt-BR" altLang="pt-BR" sz="2800" dirty="0">
                <a:solidFill>
                  <a:schemeClr val="tx1"/>
                </a:solidFill>
                <a:latin typeface="Verdana" pitchFamily="34" charset="0"/>
              </a:rPr>
            </a:br>
            <a:r>
              <a:rPr lang="pt-BR" altLang="pt-BR" sz="2800" dirty="0" smtClean="0">
                <a:solidFill>
                  <a:schemeClr val="tx1"/>
                </a:solidFill>
                <a:latin typeface="Verdana" pitchFamily="34" charset="0"/>
                <a:hlinkClick r:id="rId5"/>
              </a:rPr>
              <a:t>adriano</a:t>
            </a:r>
            <a:r>
              <a:rPr lang="pt-BR" altLang="pt-BR" sz="2800" dirty="0" smtClean="0">
                <a:latin typeface="Verdana" pitchFamily="34" charset="0"/>
                <a:hlinkClick r:id="rId5"/>
              </a:rPr>
              <a:t>@faemg.org.br</a:t>
            </a:r>
            <a:r>
              <a:rPr lang="pt-BR" altLang="pt-BR" sz="2800" dirty="0" smtClean="0">
                <a:latin typeface="Verdana" pitchFamily="34" charset="0"/>
              </a:rPr>
              <a:t/>
            </a:r>
            <a:br>
              <a:rPr lang="pt-BR" altLang="pt-BR" sz="2800" dirty="0" smtClean="0">
                <a:latin typeface="Verdana" pitchFamily="34" charset="0"/>
              </a:rPr>
            </a:br>
            <a:r>
              <a:rPr lang="pt-BR" altLang="pt-BR" sz="2800" dirty="0" smtClean="0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lang="pt-BR" altLang="pt-BR" sz="2800" dirty="0" smtClean="0">
                <a:solidFill>
                  <a:schemeClr val="tx1"/>
                </a:solidFill>
                <a:latin typeface="Verdana" pitchFamily="34" charset="0"/>
              </a:rPr>
            </a:br>
            <a:r>
              <a:rPr lang="pt-BR" altLang="pt-BR" sz="2800" dirty="0" smtClean="0">
                <a:solidFill>
                  <a:schemeClr val="tx1"/>
                </a:solidFill>
                <a:latin typeface="Verdana" pitchFamily="34" charset="0"/>
              </a:rPr>
              <a:t>Telefone </a:t>
            </a:r>
            <a:r>
              <a:rPr lang="pt-BR" altLang="pt-BR" sz="2800" dirty="0" smtClean="0">
                <a:solidFill>
                  <a:schemeClr val="tx1"/>
                </a:solidFill>
                <a:latin typeface="Verdana" pitchFamily="34" charset="0"/>
              </a:rPr>
              <a:t>: 31 3074-3070</a:t>
            </a:r>
            <a:br>
              <a:rPr lang="pt-BR" altLang="pt-BR" sz="2800" dirty="0" smtClean="0">
                <a:solidFill>
                  <a:schemeClr val="tx1"/>
                </a:solidFill>
                <a:latin typeface="Verdana" pitchFamily="34" charset="0"/>
              </a:rPr>
            </a:br>
            <a:endParaRPr lang="pt-BR" altLang="pt-BR" sz="28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529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Imagem 7" descr="Fim da apresentação.jpg"/>
          <p:cNvPicPr>
            <a:picLocks noChangeAspect="1"/>
          </p:cNvPicPr>
          <p:nvPr/>
        </p:nvPicPr>
        <p:blipFill>
          <a:blip r:embed="rId2"/>
          <a:srcRect t="12030" b="15788"/>
          <a:stretch>
            <a:fillRect/>
          </a:stretch>
        </p:blipFill>
        <p:spPr bwMode="auto">
          <a:xfrm>
            <a:off x="-180975" y="0"/>
            <a:ext cx="9501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CaixaDeTexto 5"/>
          <p:cNvSpPr txBox="1">
            <a:spLocks noChangeArrowheads="1"/>
          </p:cNvSpPr>
          <p:nvPr/>
        </p:nvSpPr>
        <p:spPr bwMode="auto">
          <a:xfrm>
            <a:off x="-71438" y="3643313"/>
            <a:ext cx="92154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3600"/>
              </a:lnSpc>
            </a:pPr>
            <a:r>
              <a:rPr lang="pt-BR" sz="2600">
                <a:solidFill>
                  <a:schemeClr val="accent1"/>
                </a:solidFill>
                <a:latin typeface="Myriad Pro Black"/>
              </a:rPr>
              <a:t>Agradecemos o convite e estamos à disposição  </a:t>
            </a:r>
            <a:endParaRPr lang="pt-BR" sz="2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ítulo 1"/>
          <p:cNvSpPr>
            <a:spLocks noGrp="1"/>
          </p:cNvSpPr>
          <p:nvPr>
            <p:ph type="ctrTitle"/>
          </p:nvPr>
        </p:nvSpPr>
        <p:spPr>
          <a:xfrm>
            <a:off x="971550" y="765175"/>
            <a:ext cx="7572375" cy="360363"/>
          </a:xfrm>
        </p:spPr>
        <p:txBody>
          <a:bodyPr>
            <a:noAutofit/>
          </a:bodyPr>
          <a:lstStyle/>
          <a:p>
            <a:pPr algn="ctr" eaLnBrk="1" hangingPunct="1">
              <a:lnSpc>
                <a:spcPts val="3100"/>
              </a:lnSpc>
            </a:pPr>
            <a:r>
              <a:rPr lang="pt-BR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Histórico</a:t>
            </a:r>
          </a:p>
        </p:txBody>
      </p:sp>
      <p:graphicFrame>
        <p:nvGraphicFramePr>
          <p:cNvPr id="7237" name="Group 69"/>
          <p:cNvGraphicFramePr>
            <a:graphicFrameLocks noGrp="1"/>
          </p:cNvGraphicFramePr>
          <p:nvPr/>
        </p:nvGraphicFramePr>
        <p:xfrm>
          <a:off x="1476375" y="1700213"/>
          <a:ext cx="6769100" cy="4033839"/>
        </p:xfrm>
        <a:graphic>
          <a:graphicData uri="http://schemas.openxmlformats.org/drawingml/2006/table">
            <a:tbl>
              <a:tblPr/>
              <a:tblGrid>
                <a:gridCol w="2740025"/>
                <a:gridCol w="4029075"/>
              </a:tblGrid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Período</a:t>
                      </a:r>
                      <a:endParaRPr kumimoji="0" lang="pt-B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Arrecadação</a:t>
                      </a:r>
                      <a:endParaRPr kumimoji="0" lang="pt-B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0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1937 a 1966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Constituição de 1937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Imposto Sindical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0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1966 a 1990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(Decreto-lei 27/66)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INCRA – pago juntamente com o ITR 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De 1991 a 1996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(Lei 8.022/90)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RECEITA FEDERAL – pago juntamente com o ITR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0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 partir de 1997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(Lei 8.847/94)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CNA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586663" cy="792088"/>
          </a:xfrm>
        </p:spPr>
        <p:txBody>
          <a:bodyPr/>
          <a:lstStyle/>
          <a:p>
            <a:pPr algn="ctr"/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Campanha de Conscientização</a:t>
            </a:r>
            <a:endParaRPr lang="pt-BR" sz="2800" b="1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1844824"/>
            <a:ext cx="7586663" cy="3268662"/>
          </a:xfrm>
        </p:spPr>
        <p:txBody>
          <a:bodyPr/>
          <a:lstStyle/>
          <a:p>
            <a:pPr algn="just"/>
            <a:r>
              <a:rPr lang="pt-BR" dirty="0" smtClean="0"/>
              <a:t>Realização de palestras em diversos Sindicatos de Produtores Rurais do estado de Minas Gerais.</a:t>
            </a:r>
          </a:p>
          <a:p>
            <a:pPr marL="0" indent="0">
              <a:buNone/>
            </a:pPr>
            <a:endParaRPr lang="pt-BR" dirty="0"/>
          </a:p>
          <a:p>
            <a:pPr algn="just"/>
            <a:r>
              <a:rPr lang="pt-BR" dirty="0" smtClean="0"/>
              <a:t>Envio de informativos e cartilhas para os contabilistas que atuam no meio rural, tendo como base o levantamento efetuado pelos próprios sindicatos.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2059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755650" y="1196975"/>
            <a:ext cx="8208963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Myriad Pro SemiCond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Myriad Pro SemiCond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Myriad Pro SemiCond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0000"/>
              </a:lnSpc>
              <a:buFont typeface="Arial" pitchFamily="34" charset="0"/>
              <a:buNone/>
            </a:pPr>
            <a:r>
              <a:rPr lang="pt-BR" altLang="pt-BR" b="1" dirty="0">
                <a:solidFill>
                  <a:schemeClr val="tx2">
                    <a:lumMod val="90000"/>
                    <a:lumOff val="10000"/>
                  </a:schemeClr>
                </a:solidFill>
                <a:latin typeface="Verdana" pitchFamily="34" charset="0"/>
              </a:rPr>
              <a:t>DECRETO-LEI 1.166, DE 15 DE ABRIL DE 1971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endParaRPr lang="pt-BR" altLang="pt-BR" b="1" dirty="0">
              <a:latin typeface="Verdana" pitchFamily="34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pt-BR" altLang="pt-BR" sz="1800" dirty="0"/>
              <a:t>“</a:t>
            </a:r>
            <a:r>
              <a:rPr lang="pt-BR" altLang="pt-BR" sz="1800" b="1" dirty="0">
                <a:latin typeface="Verdana" pitchFamily="34" charset="0"/>
              </a:rPr>
              <a:t>Art. 1</a:t>
            </a:r>
            <a:r>
              <a:rPr lang="pt-BR" altLang="pt-BR" sz="1800" b="1" dirty="0"/>
              <a:t>º</a:t>
            </a:r>
            <a:r>
              <a:rPr lang="pt-BR" altLang="pt-BR" sz="1800" b="1" dirty="0">
                <a:latin typeface="Verdana" pitchFamily="34" charset="0"/>
              </a:rPr>
              <a:t> Para efeito da cobran</a:t>
            </a:r>
            <a:r>
              <a:rPr lang="pt-BR" altLang="pt-BR" sz="1800" b="1" dirty="0"/>
              <a:t>ç</a:t>
            </a:r>
            <a:r>
              <a:rPr lang="pt-BR" altLang="pt-BR" sz="1800" b="1" dirty="0">
                <a:latin typeface="Verdana" pitchFamily="34" charset="0"/>
              </a:rPr>
              <a:t>a da contribui</a:t>
            </a:r>
            <a:r>
              <a:rPr lang="pt-BR" altLang="pt-BR" sz="1800" b="1" dirty="0"/>
              <a:t>ç</a:t>
            </a:r>
            <a:r>
              <a:rPr lang="pt-BR" altLang="pt-BR" sz="1800" b="1" dirty="0">
                <a:latin typeface="Verdana" pitchFamily="34" charset="0"/>
              </a:rPr>
              <a:t>ão sindical rural prevista nos </a:t>
            </a:r>
            <a:r>
              <a:rPr lang="pt-BR" altLang="pt-BR" sz="1800" b="1" dirty="0" err="1">
                <a:latin typeface="Verdana" pitchFamily="34" charset="0"/>
              </a:rPr>
              <a:t>arts</a:t>
            </a:r>
            <a:r>
              <a:rPr lang="pt-BR" altLang="pt-BR" sz="1800" b="1" dirty="0">
                <a:latin typeface="Verdana" pitchFamily="34" charset="0"/>
              </a:rPr>
              <a:t>. 149 da Constitui</a:t>
            </a:r>
            <a:r>
              <a:rPr lang="pt-BR" altLang="pt-BR" sz="1800" b="1" dirty="0"/>
              <a:t>ç</a:t>
            </a:r>
            <a:r>
              <a:rPr lang="pt-BR" altLang="pt-BR" sz="1800" b="1" dirty="0">
                <a:latin typeface="Verdana" pitchFamily="34" charset="0"/>
              </a:rPr>
              <a:t>ão Federal e 578 a 591 da Consolida</a:t>
            </a:r>
            <a:r>
              <a:rPr lang="pt-BR" altLang="pt-BR" sz="1800" b="1" dirty="0"/>
              <a:t>ç</a:t>
            </a:r>
            <a:r>
              <a:rPr lang="pt-BR" altLang="pt-BR" sz="1800" b="1" dirty="0">
                <a:latin typeface="Verdana" pitchFamily="34" charset="0"/>
              </a:rPr>
              <a:t>ão das Leis do Trabalho, considera-se: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pt-BR" altLang="pt-BR" sz="1800" b="1" dirty="0">
                <a:latin typeface="Verdana" pitchFamily="34" charset="0"/>
              </a:rPr>
              <a:t>(...)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pt-BR" altLang="pt-BR" sz="1800" b="1" dirty="0">
              <a:latin typeface="Verdana" pitchFamily="34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pt-BR" altLang="pt-BR" sz="1800" b="1" dirty="0">
                <a:latin typeface="Verdana" pitchFamily="34" charset="0"/>
              </a:rPr>
              <a:t>II </a:t>
            </a:r>
            <a:r>
              <a:rPr lang="pt-BR" altLang="pt-BR" sz="1800" b="1" dirty="0"/>
              <a:t>–</a:t>
            </a:r>
            <a:r>
              <a:rPr lang="pt-BR" altLang="pt-BR" sz="1800" b="1" dirty="0">
                <a:latin typeface="Verdana" pitchFamily="34" charset="0"/>
              </a:rPr>
              <a:t> Empres</a:t>
            </a:r>
            <a:r>
              <a:rPr lang="pt-BR" altLang="pt-BR" sz="1800" b="1" dirty="0"/>
              <a:t>á</a:t>
            </a:r>
            <a:r>
              <a:rPr lang="pt-BR" altLang="pt-BR" sz="1800" b="1" dirty="0">
                <a:latin typeface="Verdana" pitchFamily="34" charset="0"/>
              </a:rPr>
              <a:t>rio ou Empregador Rural:</a:t>
            </a:r>
          </a:p>
          <a:p>
            <a:pPr algn="just">
              <a:lnSpc>
                <a:spcPct val="80000"/>
              </a:lnSpc>
              <a:buFont typeface="Arial" pitchFamily="34" charset="0"/>
              <a:buNone/>
            </a:pPr>
            <a:endParaRPr lang="pt-BR" altLang="pt-BR" sz="1800" b="1" dirty="0">
              <a:solidFill>
                <a:srgbClr val="FF3300"/>
              </a:solidFill>
              <a:latin typeface="Verdana" pitchFamily="34" charset="0"/>
            </a:endParaRPr>
          </a:p>
          <a:p>
            <a:pPr algn="just">
              <a:lnSpc>
                <a:spcPct val="80000"/>
              </a:lnSpc>
              <a:buFont typeface="Arial" pitchFamily="34" charset="0"/>
              <a:buNone/>
            </a:pPr>
            <a:r>
              <a:rPr lang="pt-BR" altLang="pt-BR" sz="1800" b="1" dirty="0">
                <a:latin typeface="Verdana" pitchFamily="34" charset="0"/>
              </a:rPr>
              <a:t>a) </a:t>
            </a:r>
            <a:r>
              <a:rPr lang="pt-BR" altLang="pt-BR" sz="1800" dirty="0">
                <a:latin typeface="Verdana" pitchFamily="34" charset="0"/>
              </a:rPr>
              <a:t>a</a:t>
            </a:r>
            <a:r>
              <a:rPr lang="pt-BR" altLang="pt-BR" sz="1800" b="1" dirty="0">
                <a:latin typeface="Verdana" pitchFamily="34" charset="0"/>
              </a:rPr>
              <a:t> </a:t>
            </a:r>
            <a:r>
              <a:rPr lang="pt-BR" altLang="pt-BR" sz="1800" dirty="0">
                <a:latin typeface="Verdana" pitchFamily="34" charset="0"/>
              </a:rPr>
              <a:t>pessoa f</a:t>
            </a:r>
            <a:r>
              <a:rPr lang="pt-BR" altLang="pt-BR" sz="1800" dirty="0"/>
              <a:t>í</a:t>
            </a:r>
            <a:r>
              <a:rPr lang="pt-BR" altLang="pt-BR" sz="1800" dirty="0">
                <a:latin typeface="Verdana" pitchFamily="34" charset="0"/>
              </a:rPr>
              <a:t>sica ou jur</a:t>
            </a:r>
            <a:r>
              <a:rPr lang="pt-BR" altLang="pt-BR" sz="1800" dirty="0"/>
              <a:t>í</a:t>
            </a:r>
            <a:r>
              <a:rPr lang="pt-BR" altLang="pt-BR" sz="1800" dirty="0">
                <a:latin typeface="Verdana" pitchFamily="34" charset="0"/>
              </a:rPr>
              <a:t>dica que tendo empregado, empreende, a qualquer t</a:t>
            </a:r>
            <a:r>
              <a:rPr lang="pt-BR" altLang="pt-BR" sz="1800" dirty="0"/>
              <a:t>í</a:t>
            </a:r>
            <a:r>
              <a:rPr lang="pt-BR" altLang="pt-BR" sz="1800" dirty="0">
                <a:latin typeface="Verdana" pitchFamily="34" charset="0"/>
              </a:rPr>
              <a:t>tulo, atividade econômica rural;</a:t>
            </a:r>
          </a:p>
          <a:p>
            <a:pPr algn="just">
              <a:lnSpc>
                <a:spcPct val="80000"/>
              </a:lnSpc>
              <a:buFont typeface="Arial" pitchFamily="34" charset="0"/>
              <a:buNone/>
            </a:pPr>
            <a:endParaRPr lang="pt-BR" altLang="pt-BR" sz="1800" b="1" dirty="0">
              <a:latin typeface="Verdana" pitchFamily="34" charset="0"/>
            </a:endParaRPr>
          </a:p>
          <a:p>
            <a:pPr algn="just">
              <a:lnSpc>
                <a:spcPct val="80000"/>
              </a:lnSpc>
              <a:buFont typeface="Arial" pitchFamily="34" charset="0"/>
              <a:buNone/>
            </a:pPr>
            <a:r>
              <a:rPr lang="pt-BR" altLang="pt-BR" sz="1800" b="1" dirty="0">
                <a:latin typeface="Verdana" pitchFamily="34" charset="0"/>
              </a:rPr>
              <a:t>b) </a:t>
            </a:r>
            <a:r>
              <a:rPr lang="pt-BR" altLang="pt-BR" sz="1800" dirty="0">
                <a:latin typeface="Verdana" pitchFamily="34" charset="0"/>
              </a:rPr>
              <a:t>quem, propriet</a:t>
            </a:r>
            <a:r>
              <a:rPr lang="pt-BR" altLang="pt-BR" sz="1800" dirty="0"/>
              <a:t>á</a:t>
            </a:r>
            <a:r>
              <a:rPr lang="pt-BR" altLang="pt-BR" sz="1800" dirty="0">
                <a:latin typeface="Verdana" pitchFamily="34" charset="0"/>
              </a:rPr>
              <a:t>rio ou não e mesmo sem empregado, em regime de economia familiar, explore im</a:t>
            </a:r>
            <a:r>
              <a:rPr lang="pt-BR" altLang="pt-BR" sz="1800" dirty="0"/>
              <a:t>ó</a:t>
            </a:r>
            <a:r>
              <a:rPr lang="pt-BR" altLang="pt-BR" sz="1800" dirty="0">
                <a:latin typeface="Verdana" pitchFamily="34" charset="0"/>
              </a:rPr>
              <a:t>vel rural que lhe absorva toda a for</a:t>
            </a:r>
            <a:r>
              <a:rPr lang="pt-BR" altLang="pt-BR" sz="1800" dirty="0"/>
              <a:t>ç</a:t>
            </a:r>
            <a:r>
              <a:rPr lang="pt-BR" altLang="pt-BR" sz="1800" dirty="0">
                <a:latin typeface="Verdana" pitchFamily="34" charset="0"/>
              </a:rPr>
              <a:t>a de trabalho e lhe garanta a subsistência e progresso social e econômico em </a:t>
            </a:r>
            <a:r>
              <a:rPr lang="pt-BR" altLang="pt-BR" sz="1800" dirty="0"/>
              <a:t>á</a:t>
            </a:r>
            <a:r>
              <a:rPr lang="pt-BR" altLang="pt-BR" sz="1800" dirty="0">
                <a:latin typeface="Verdana" pitchFamily="34" charset="0"/>
              </a:rPr>
              <a:t>rea igual ou superior a dois m</a:t>
            </a:r>
            <a:r>
              <a:rPr lang="pt-BR" altLang="pt-BR" sz="1800" dirty="0"/>
              <a:t>ó</a:t>
            </a:r>
            <a:r>
              <a:rPr lang="pt-BR" altLang="pt-BR" sz="1800" dirty="0">
                <a:latin typeface="Verdana" pitchFamily="34" charset="0"/>
              </a:rPr>
              <a:t>dulos rurais da respectiva região;</a:t>
            </a:r>
          </a:p>
          <a:p>
            <a:pPr algn="just">
              <a:lnSpc>
                <a:spcPct val="80000"/>
              </a:lnSpc>
              <a:buFont typeface="Arial" pitchFamily="34" charset="0"/>
              <a:buNone/>
            </a:pPr>
            <a:endParaRPr lang="pt-BR" altLang="pt-BR" sz="1800" b="1" dirty="0">
              <a:latin typeface="Verdana" pitchFamily="34" charset="0"/>
            </a:endParaRPr>
          </a:p>
          <a:p>
            <a:pPr algn="just">
              <a:lnSpc>
                <a:spcPct val="80000"/>
              </a:lnSpc>
              <a:buFont typeface="Arial" pitchFamily="34" charset="0"/>
              <a:buNone/>
            </a:pPr>
            <a:r>
              <a:rPr lang="pt-BR" altLang="pt-BR" sz="1800" b="1" dirty="0">
                <a:latin typeface="Verdana" pitchFamily="34" charset="0"/>
              </a:rPr>
              <a:t>c) </a:t>
            </a:r>
            <a:r>
              <a:rPr lang="pt-BR" altLang="pt-BR" sz="1800" dirty="0">
                <a:latin typeface="Verdana" pitchFamily="34" charset="0"/>
              </a:rPr>
              <a:t>os propriet</a:t>
            </a:r>
            <a:r>
              <a:rPr lang="pt-BR" altLang="pt-BR" sz="1800" dirty="0"/>
              <a:t>á</a:t>
            </a:r>
            <a:r>
              <a:rPr lang="pt-BR" altLang="pt-BR" sz="1800" dirty="0">
                <a:latin typeface="Verdana" pitchFamily="34" charset="0"/>
              </a:rPr>
              <a:t>rios de mais de um im</a:t>
            </a:r>
            <a:r>
              <a:rPr lang="pt-BR" altLang="pt-BR" sz="1800" dirty="0"/>
              <a:t>ó</a:t>
            </a:r>
            <a:r>
              <a:rPr lang="pt-BR" altLang="pt-BR" sz="1800" dirty="0">
                <a:latin typeface="Verdana" pitchFamily="34" charset="0"/>
              </a:rPr>
              <a:t>vel rural, desde que a soma de suas </a:t>
            </a:r>
            <a:r>
              <a:rPr lang="pt-BR" altLang="pt-BR" sz="1800" dirty="0"/>
              <a:t>á</a:t>
            </a:r>
            <a:r>
              <a:rPr lang="pt-BR" altLang="pt-BR" sz="1800" dirty="0">
                <a:latin typeface="Verdana" pitchFamily="34" charset="0"/>
              </a:rPr>
              <a:t>reas seja igual ou superior a dois m</a:t>
            </a:r>
            <a:r>
              <a:rPr lang="pt-BR" altLang="pt-BR" sz="1800" dirty="0"/>
              <a:t>ó</a:t>
            </a:r>
            <a:r>
              <a:rPr lang="pt-BR" altLang="pt-BR" sz="1800" dirty="0">
                <a:latin typeface="Verdana" pitchFamily="34" charset="0"/>
              </a:rPr>
              <a:t>dulos rurais da respectiva região.</a:t>
            </a:r>
            <a:r>
              <a:rPr lang="pt-BR" altLang="pt-BR" sz="1800" dirty="0"/>
              <a:t>”</a:t>
            </a:r>
            <a:endParaRPr lang="pt-BR" altLang="pt-BR" sz="1800" dirty="0">
              <a:solidFill>
                <a:srgbClr val="FF3300"/>
              </a:solidFill>
              <a:latin typeface="Verdana" pitchFamily="34" charset="0"/>
            </a:endParaRPr>
          </a:p>
          <a:p>
            <a:pPr algn="just">
              <a:lnSpc>
                <a:spcPct val="15000"/>
              </a:lnSpc>
              <a:buFont typeface="Arial" pitchFamily="34" charset="0"/>
              <a:buNone/>
            </a:pPr>
            <a:endParaRPr lang="pt-BR" altLang="pt-BR" sz="1800" dirty="0">
              <a:latin typeface="Verdana" pitchFamily="34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258888" y="333375"/>
            <a:ext cx="7489825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Contribuição Sindical Rural</a:t>
            </a:r>
            <a:endParaRPr lang="pt-BR" sz="2800" b="1" dirty="0">
              <a:solidFill>
                <a:schemeClr val="tx2">
                  <a:lumMod val="90000"/>
                  <a:lumOff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62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827088" y="1557338"/>
            <a:ext cx="7993062" cy="48958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lnSpc>
                <a:spcPct val="80000"/>
              </a:lnSpc>
              <a:buFont typeface="Arial" pitchFamily="34" charset="0"/>
              <a:buNone/>
            </a:pPr>
            <a:r>
              <a:rPr lang="pt-BR" altLang="pt-BR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CÁLCULO DA CONTRIBUIÇÃO</a:t>
            </a:r>
          </a:p>
          <a:p>
            <a:pPr marL="0" indent="0" algn="ctr">
              <a:lnSpc>
                <a:spcPct val="80000"/>
              </a:lnSpc>
              <a:buFont typeface="Arial" pitchFamily="34" charset="0"/>
              <a:buNone/>
            </a:pPr>
            <a:endParaRPr lang="pt-BR" altLang="pt-BR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lnSpc>
                <a:spcPct val="80000"/>
              </a:lnSpc>
              <a:buFont typeface="Arial" pitchFamily="34" charset="0"/>
              <a:buNone/>
            </a:pPr>
            <a:r>
              <a:rPr lang="pt-BR" altLang="pt-B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1º - Pessoa Física</a:t>
            </a:r>
            <a:endParaRPr lang="pt-BR" altLang="pt-B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lnSpc>
                <a:spcPct val="80000"/>
              </a:lnSpc>
            </a:pPr>
            <a:r>
              <a:rPr lang="pt-BR" altLang="pt-B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contribuição é calculada com base no </a:t>
            </a:r>
            <a:r>
              <a:rPr lang="pt-BR" altLang="pt-B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V</a:t>
            </a:r>
            <a:r>
              <a:rPr lang="pt-BR" altLang="pt-B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alor da </a:t>
            </a:r>
            <a:r>
              <a:rPr lang="pt-BR" altLang="pt-B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pt-BR" altLang="pt-B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erra Nua Tributável (</a:t>
            </a:r>
            <a:r>
              <a:rPr lang="pt-BR" altLang="pt-B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VTNt</a:t>
            </a:r>
            <a:r>
              <a:rPr lang="pt-BR" altLang="pt-B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da propriedade, constante no cadastro da Secretaria da Receita Federal. O valor é fornecido pelo contribuinte no ato da declaração do </a:t>
            </a:r>
            <a:r>
              <a:rPr lang="pt-BR" altLang="pt-B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pt-BR" altLang="pt-B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mposto sobre a </a:t>
            </a:r>
            <a:r>
              <a:rPr lang="pt-BR" altLang="pt-B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r>
              <a:rPr lang="pt-BR" altLang="pt-B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ropriedade Territorial Rural (ITR).</a:t>
            </a:r>
            <a:endParaRPr lang="pt-BR" altLang="pt-B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lnSpc>
                <a:spcPct val="80000"/>
              </a:lnSpc>
            </a:pPr>
            <a:endParaRPr lang="pt-BR" altLang="pt-B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lnSpc>
                <a:spcPct val="80000"/>
              </a:lnSpc>
              <a:buFont typeface="Arial" pitchFamily="34" charset="0"/>
              <a:buNone/>
            </a:pPr>
            <a:r>
              <a:rPr lang="pt-BR" altLang="pt-B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2º - Pessoa Jurídica</a:t>
            </a:r>
            <a:endParaRPr lang="pt-BR" altLang="pt-B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lnSpc>
                <a:spcPct val="80000"/>
              </a:lnSpc>
            </a:pPr>
            <a:r>
              <a:rPr lang="pt-BR" altLang="pt-B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Contribuição é calculada com base na Parcela do Capital Social – PCS, atribuída ao imóvel.</a:t>
            </a:r>
          </a:p>
          <a:p>
            <a:pPr marL="0" indent="0" algn="just">
              <a:lnSpc>
                <a:spcPct val="80000"/>
              </a:lnSpc>
            </a:pPr>
            <a:endParaRPr lang="pt-BR" altLang="pt-B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lnSpc>
                <a:spcPct val="80000"/>
              </a:lnSpc>
              <a:buFont typeface="Arial" pitchFamily="34" charset="0"/>
              <a:buNone/>
            </a:pPr>
            <a:r>
              <a:rPr lang="pt-BR" altLang="pt-B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Desde o exercício de 1998, está sendo lançada uma única guia por contribuinte, contemplando todos os imóveis de sua propriedade declarados à Receita Federal. 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258888" y="333375"/>
            <a:ext cx="7489825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Contribuição </a:t>
            </a:r>
            <a:r>
              <a:rPr lang="en-US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US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indical Rural</a:t>
            </a:r>
            <a:endParaRPr lang="pt-BR" sz="2800" b="1" dirty="0">
              <a:solidFill>
                <a:schemeClr val="tx2">
                  <a:lumMod val="90000"/>
                  <a:lumOff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5706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Personalizada 6">
      <a:dk1>
        <a:sysClr val="windowText" lastClr="000000"/>
      </a:dk1>
      <a:lt1>
        <a:sysClr val="window" lastClr="FFFFFF"/>
      </a:lt1>
      <a:dk2>
        <a:srgbClr val="104430"/>
      </a:dk2>
      <a:lt2>
        <a:srgbClr val="B2A066"/>
      </a:lt2>
      <a:accent1>
        <a:srgbClr val="96A67A"/>
      </a:accent1>
      <a:accent2>
        <a:srgbClr val="405242"/>
      </a:accent2>
      <a:accent3>
        <a:srgbClr val="9BBB59"/>
      </a:accent3>
      <a:accent4>
        <a:srgbClr val="71624B"/>
      </a:accent4>
      <a:accent5>
        <a:srgbClr val="A79D71"/>
      </a:accent5>
      <a:accent6>
        <a:srgbClr val="47795B"/>
      </a:accent6>
      <a:hlink>
        <a:srgbClr val="4482FF"/>
      </a:hlink>
      <a:folHlink>
        <a:srgbClr val="0070C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2147</TotalTime>
  <Words>1197</Words>
  <Application>Microsoft Office PowerPoint</Application>
  <PresentationFormat>Apresentação na tela (4:3)</PresentationFormat>
  <Paragraphs>194</Paragraphs>
  <Slides>51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51</vt:i4>
      </vt:variant>
    </vt:vector>
  </HeadingPairs>
  <TitlesOfParts>
    <vt:vector size="52" baseType="lpstr">
      <vt:lpstr>Tema do Office</vt:lpstr>
      <vt:lpstr>Apresentação do PowerPoint</vt:lpstr>
      <vt:lpstr>Apresentação do PowerPoint</vt:lpstr>
      <vt:lpstr>Apresentação do PowerPoint</vt:lpstr>
      <vt:lpstr>Sistema Sindical Rural</vt:lpstr>
      <vt:lpstr>Apresentação do PowerPoint</vt:lpstr>
      <vt:lpstr>Histórico</vt:lpstr>
      <vt:lpstr>Campanha de Conscientização</vt:lpstr>
      <vt:lpstr>Apresentação do PowerPoint</vt:lpstr>
      <vt:lpstr>Apresentação do PowerPoint</vt:lpstr>
      <vt:lpstr>Apresentação do PowerPoint</vt:lpstr>
      <vt:lpstr>Estrutura Organizacional - SAC</vt:lpstr>
      <vt:lpstr>Cobrança Extrajudicial</vt:lpstr>
      <vt:lpstr>Cobrança Extrajudicial</vt:lpstr>
      <vt:lpstr>Mapa da Inadimplência</vt:lpstr>
      <vt:lpstr>Cobrança Extrajudicial</vt:lpstr>
      <vt:lpstr>Cobrança Extrajudicial</vt:lpstr>
      <vt:lpstr>Cobrança Extrajudicial</vt:lpstr>
      <vt:lpstr>Cobrança Extrajudicial</vt:lpstr>
      <vt:lpstr>Cobrança Extrajudicial</vt:lpstr>
      <vt:lpstr>Cobranças Judiciais e Extrajudiciais</vt:lpstr>
      <vt:lpstr>Publicação dos Editais</vt:lpstr>
      <vt:lpstr>Publicação dos Editais</vt:lpstr>
      <vt:lpstr>Apresentação do PowerPoint</vt:lpstr>
      <vt:lpstr>Histórico de Recebimentos</vt:lpstr>
      <vt:lpstr>Cobrança Judicial</vt:lpstr>
      <vt:lpstr>Cobrança Judicial</vt:lpstr>
      <vt:lpstr>Apresentação do PowerPoint</vt:lpstr>
      <vt:lpstr>Site - SAC</vt:lpstr>
      <vt:lpstr>Site - SAC</vt:lpstr>
      <vt:lpstr>Site - SAC</vt:lpstr>
      <vt:lpstr>Site - SAC</vt:lpstr>
      <vt:lpstr>Site - SAC</vt:lpstr>
      <vt:lpstr>Site - SAC</vt:lpstr>
      <vt:lpstr>Site - SAC</vt:lpstr>
      <vt:lpstr>Sistema de Cobranças - SAC</vt:lpstr>
      <vt:lpstr>Sistema de Cobranças - SAC</vt:lpstr>
      <vt:lpstr>Sistema de Cobranças - SAC</vt:lpstr>
      <vt:lpstr>Sistema de Cobranças - SAC</vt:lpstr>
      <vt:lpstr>Sistema de Cobranças - SAC</vt:lpstr>
      <vt:lpstr>Sistema de Cobranças - SAC</vt:lpstr>
      <vt:lpstr>Sistema de Cobranças - SAC</vt:lpstr>
      <vt:lpstr>Honorários Advocatícios</vt:lpstr>
      <vt:lpstr>Apresentação do PowerPoint</vt:lpstr>
      <vt:lpstr>Apresentação do PowerPoint</vt:lpstr>
      <vt:lpstr>Apresentação do PowerPoint</vt:lpstr>
      <vt:lpstr>Apresentação do PowerPoint</vt:lpstr>
      <vt:lpstr>Não recebimento da Guia da CSR</vt:lpstr>
      <vt:lpstr>Emissão da 2ª Via www.cnabrasil.org.br</vt:lpstr>
      <vt:lpstr>Emissão da 2ª Via www.cnabrasil.org.br</vt:lpstr>
      <vt:lpstr>Núcleo Atendimento/Cadastro cadastro@faemg.org.br  Núcleo Cobrança  cobranca@faemg.org.br  Núcleo Jurídico nucleojuridico@faemg.org.br  Adriano Cunha adriano@faemg.org.br  Telefone : 31 3074-3070 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JUNIUS</dc:creator>
  <cp:lastModifiedBy>Administrador</cp:lastModifiedBy>
  <cp:revision>69</cp:revision>
  <dcterms:created xsi:type="dcterms:W3CDTF">2012-03-27T00:40:15Z</dcterms:created>
  <dcterms:modified xsi:type="dcterms:W3CDTF">2016-08-25T13:50:22Z</dcterms:modified>
</cp:coreProperties>
</file>