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63" r:id="rId3"/>
    <p:sldId id="267" r:id="rId4"/>
    <p:sldId id="269" r:id="rId5"/>
    <p:sldId id="268" r:id="rId6"/>
    <p:sldId id="270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6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4210B-F3E2-44DE-BB2D-7BE00D584BE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4E979-611D-4367-A265-D5CD3DB709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740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E0C23-FA98-4B3B-A7BD-BA3846B66CAA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729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E0C23-FA98-4B3B-A7BD-BA3846B66CAA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891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E0C23-FA98-4B3B-A7BD-BA3846B66CAA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96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E0C23-FA98-4B3B-A7BD-BA3846B66CAA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6840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9E0C23-FA98-4B3B-A7BD-BA3846B66CAA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408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66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49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5005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349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007435" y="44624"/>
            <a:ext cx="10972800" cy="648072"/>
          </a:xfrm>
        </p:spPr>
        <p:txBody>
          <a:bodyPr>
            <a:normAutofit/>
          </a:bodyPr>
          <a:lstStyle>
            <a:lvl1pPr algn="r"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Programa Regularize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239349" y="836712"/>
            <a:ext cx="11740885" cy="5832648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t-BR" dirty="0"/>
              <a:t>Clique para editar os estilos do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</p:txBody>
      </p:sp>
    </p:spTree>
    <p:extLst>
      <p:ext uri="{BB962C8B-B14F-4D97-AF65-F5344CB8AC3E}">
        <p14:creationId xmlns:p14="http://schemas.microsoft.com/office/powerpoint/2010/main" val="4225073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237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107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193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013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182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6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5885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25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7790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96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47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35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395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1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979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700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91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CB9F6-BA67-43E7-A372-CF1106584672}" type="datetimeFigureOut">
              <a:rPr lang="pt-BR" smtClean="0"/>
              <a:t>04/05/2018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35712-DB1F-44D9-ACC4-6ACC5907C2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7622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928F1-6DC2-4526-8D2D-80CB8AC4EEAF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04/05/2018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BF6B5-DD6A-4075-8F8A-171CC70785D1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5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tm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hformulario.atendimento.fazenda.mg.gov.br/sefatendeweb/pages/atendimentoFormulario.xhtm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6100" y="5283200"/>
            <a:ext cx="7638132" cy="1523352"/>
          </a:xfrm>
        </p:spPr>
        <p:txBody>
          <a:bodyPr>
            <a:noAutofit/>
          </a:bodyPr>
          <a:lstStyle/>
          <a:p>
            <a:pPr algn="l"/>
            <a:r>
              <a:rPr lang="pt-BR" sz="3200" dirty="0"/>
              <a:t/>
            </a:r>
            <a:br>
              <a:rPr lang="pt-BR" sz="3200" dirty="0"/>
            </a:br>
            <a:r>
              <a:rPr lang="pt-BR" sz="2800" dirty="0"/>
              <a:t>Administração Fazendária BH-1</a:t>
            </a:r>
            <a:br>
              <a:rPr lang="pt-BR" sz="2800" dirty="0"/>
            </a:br>
            <a:r>
              <a:rPr lang="pt-BR" sz="2800" dirty="0"/>
              <a:t>Superintendência de Belo Horizonte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sz="2000" dirty="0"/>
              <a:t/>
            </a:r>
            <a:br>
              <a:rPr lang="pt-BR" sz="2000" dirty="0"/>
            </a:b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30300" y="3022654"/>
            <a:ext cx="8426648" cy="226054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BR" sz="4000" b="1" dirty="0" smtClean="0"/>
              <a:t>ATENDIMENTO ELETRÔNICO</a:t>
            </a:r>
          </a:p>
          <a:p>
            <a:pPr algn="ctr">
              <a:buNone/>
            </a:pPr>
            <a:r>
              <a:rPr lang="pt-BR" sz="4000" b="1" dirty="0"/>
              <a:t>“FALE COM A AF”</a:t>
            </a:r>
          </a:p>
          <a:p>
            <a:pPr algn="ctr">
              <a:buNone/>
            </a:pPr>
            <a:r>
              <a:rPr lang="pt-BR" sz="1800" b="1" dirty="0" smtClean="0"/>
              <a:t>MAIO/2018</a:t>
            </a:r>
            <a:endParaRPr lang="pt-BR" sz="1800" b="1" dirty="0"/>
          </a:p>
        </p:txBody>
      </p:sp>
    </p:spTree>
    <p:extLst>
      <p:ext uri="{BB962C8B-B14F-4D97-AF65-F5344CB8AC3E}">
        <p14:creationId xmlns:p14="http://schemas.microsoft.com/office/powerpoint/2010/main" val="3761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aixaDeTexto 41"/>
          <p:cNvSpPr txBox="1"/>
          <p:nvPr/>
        </p:nvSpPr>
        <p:spPr>
          <a:xfrm>
            <a:off x="2691807" y="4630066"/>
            <a:ext cx="6881411" cy="13849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ORGANIZAR OS PROCESSOS;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RELACIONAR EM PLANILHAS;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ENTREGAR NOS SETORES DE RETAGUARDA.</a:t>
            </a:r>
            <a:endParaRPr lang="pt-BR" sz="2800" b="1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2102845" y="4714219"/>
            <a:ext cx="8017735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SEPARAR POR ASSUNTO E ORDEM CRONOLÓGICA;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DISTRIBUIR PARA ANÁLISE;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CONTROLAR OS ESTOQUES.</a:t>
            </a:r>
            <a:endParaRPr lang="pt-BR" sz="2800" b="1" dirty="0"/>
          </a:p>
        </p:txBody>
      </p:sp>
      <p:sp>
        <p:nvSpPr>
          <p:cNvPr id="44" name="CaixaDeTexto 43"/>
          <p:cNvSpPr txBox="1"/>
          <p:nvPr/>
        </p:nvSpPr>
        <p:spPr>
          <a:xfrm>
            <a:off x="1713108" y="4588157"/>
            <a:ext cx="8797208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ANALISAR;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ENVIAR E-MAIL DE RESPOSTA PARA O CONTRIBUINTE;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PREENCHER PLANILHAS.</a:t>
            </a:r>
            <a:endParaRPr lang="pt-BR" sz="2800" b="1" dirty="0"/>
          </a:p>
        </p:txBody>
      </p:sp>
      <p:sp>
        <p:nvSpPr>
          <p:cNvPr id="45" name="CaixaDeTexto 44"/>
          <p:cNvSpPr txBox="1"/>
          <p:nvPr/>
        </p:nvSpPr>
        <p:spPr>
          <a:xfrm>
            <a:off x="1173587" y="4522055"/>
            <a:ext cx="9917851" cy="138499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SEPARAR POR SITUAÇÃO (DEFERIDO, INDEFERIDO E PENDENTE);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RELACIONAR EM PLANILHAS PARA ARQUIVAMENTO;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TRAMITAR OS DOCUMENTOS PARA O ARQUIVO.</a:t>
            </a:r>
            <a:endParaRPr lang="pt-BR" sz="2800" b="1" dirty="0"/>
          </a:p>
        </p:txBody>
      </p:sp>
      <p:sp>
        <p:nvSpPr>
          <p:cNvPr id="40" name="CaixaDeTexto 39"/>
          <p:cNvSpPr txBox="1"/>
          <p:nvPr/>
        </p:nvSpPr>
        <p:spPr>
          <a:xfrm>
            <a:off x="2313197" y="4943427"/>
            <a:ext cx="7620198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IDENTIFICAR A DEMANDA DO CONTRIBUINTE;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ENTREGAR A SENHA</a:t>
            </a:r>
            <a:r>
              <a:rPr lang="pt-BR" sz="2800" b="1" dirty="0"/>
              <a:t>.</a:t>
            </a:r>
            <a:endParaRPr lang="pt-BR" sz="2800" b="1" dirty="0" smtClean="0"/>
          </a:p>
        </p:txBody>
      </p:sp>
      <p:pic>
        <p:nvPicPr>
          <p:cNvPr id="51" name="Imagem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012" y="4237201"/>
            <a:ext cx="2535399" cy="2505122"/>
          </a:xfrm>
          <a:prstGeom prst="rect">
            <a:avLst/>
          </a:prstGeom>
        </p:spPr>
      </p:pic>
      <p:sp>
        <p:nvSpPr>
          <p:cNvPr id="41" name="CaixaDeTexto 40"/>
          <p:cNvSpPr txBox="1"/>
          <p:nvPr/>
        </p:nvSpPr>
        <p:spPr>
          <a:xfrm>
            <a:off x="2477537" y="4606208"/>
            <a:ext cx="7236926" cy="138499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ENTENDER A DEMANDA DO CONTRIBUINTE;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CONFERIR OS DOCUMENTOS;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 smtClean="0"/>
              <a:t>REGISTRAR O PROTOCOLO (CAFT).</a:t>
            </a:r>
            <a:endParaRPr lang="pt-BR" sz="2800" b="1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5143293" y="2859441"/>
            <a:ext cx="197843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SETOR DE </a:t>
            </a:r>
            <a:r>
              <a:rPr lang="pt-BR" sz="2000" b="1" u="sng" dirty="0" smtClean="0"/>
              <a:t>ATENDIMENTO </a:t>
            </a:r>
            <a:r>
              <a:rPr lang="pt-BR" sz="2000" b="1" dirty="0" smtClean="0"/>
              <a:t>CONTROLE DE TRAMITAÇÃO</a:t>
            </a:r>
            <a:endParaRPr lang="pt-BR" sz="2000" b="1" dirty="0"/>
          </a:p>
        </p:txBody>
      </p:sp>
      <p:sp>
        <p:nvSpPr>
          <p:cNvPr id="29" name="Rosto feliz 28"/>
          <p:cNvSpPr/>
          <p:nvPr/>
        </p:nvSpPr>
        <p:spPr>
          <a:xfrm>
            <a:off x="675243" y="1209234"/>
            <a:ext cx="1610436" cy="1542197"/>
          </a:xfrm>
          <a:prstGeom prst="smileyFac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0" name="CaixaDeTexto 29"/>
          <p:cNvSpPr txBox="1"/>
          <p:nvPr/>
        </p:nvSpPr>
        <p:spPr>
          <a:xfrm>
            <a:off x="3358445" y="166423"/>
            <a:ext cx="5548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Albertus Extra Bold" panose="020E0802040304020204" pitchFamily="34" charset="0"/>
              </a:rPr>
              <a:t>FLUXO ANTERIOR</a:t>
            </a:r>
            <a:endParaRPr lang="pt-BR" sz="4400" b="1" dirty="0">
              <a:latin typeface="Albertus Extra Bold" panose="020E0802040304020204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812805" y="2952068"/>
            <a:ext cx="1335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RECEPÇÃO</a:t>
            </a:r>
            <a:endParaRPr lang="pt-BR" sz="2000" b="1" dirty="0"/>
          </a:p>
        </p:txBody>
      </p:sp>
      <p:sp>
        <p:nvSpPr>
          <p:cNvPr id="32" name="Rosto feliz 31"/>
          <p:cNvSpPr/>
          <p:nvPr/>
        </p:nvSpPr>
        <p:spPr>
          <a:xfrm>
            <a:off x="2975757" y="1209233"/>
            <a:ext cx="1610436" cy="1542197"/>
          </a:xfrm>
          <a:prstGeom prst="smileyFac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CaixaDeTexto 32"/>
          <p:cNvSpPr txBox="1"/>
          <p:nvPr/>
        </p:nvSpPr>
        <p:spPr>
          <a:xfrm>
            <a:off x="2857062" y="2844347"/>
            <a:ext cx="18958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SETOR DE </a:t>
            </a:r>
            <a:r>
              <a:rPr lang="pt-BR" sz="2000" b="1" u="sng" dirty="0" smtClean="0"/>
              <a:t>ATENDIMENTO</a:t>
            </a:r>
          </a:p>
          <a:p>
            <a:pPr algn="ctr"/>
            <a:r>
              <a:rPr lang="pt-BR" sz="2000" b="1" dirty="0" smtClean="0"/>
              <a:t>PROTOCOLO</a:t>
            </a:r>
            <a:endParaRPr lang="pt-BR" sz="2000" b="1" dirty="0"/>
          </a:p>
        </p:txBody>
      </p:sp>
      <p:sp>
        <p:nvSpPr>
          <p:cNvPr id="34" name="Rosto feliz 33"/>
          <p:cNvSpPr/>
          <p:nvPr/>
        </p:nvSpPr>
        <p:spPr>
          <a:xfrm>
            <a:off x="5276271" y="1209233"/>
            <a:ext cx="1610436" cy="1542197"/>
          </a:xfrm>
          <a:prstGeom prst="smileyFac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Rosto feliz 35"/>
          <p:cNvSpPr/>
          <p:nvPr/>
        </p:nvSpPr>
        <p:spPr>
          <a:xfrm>
            <a:off x="7576785" y="1209232"/>
            <a:ext cx="1610436" cy="1542197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CaixaDeTexto 36"/>
          <p:cNvSpPr txBox="1"/>
          <p:nvPr/>
        </p:nvSpPr>
        <p:spPr>
          <a:xfrm>
            <a:off x="7287710" y="2856374"/>
            <a:ext cx="23630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SETOR DE </a:t>
            </a:r>
            <a:r>
              <a:rPr lang="pt-BR" sz="2000" b="1" u="sng" dirty="0" smtClean="0"/>
              <a:t>RETAGUARDA</a:t>
            </a:r>
          </a:p>
          <a:p>
            <a:pPr algn="ctr"/>
            <a:r>
              <a:rPr lang="pt-BR" sz="2000" b="1" dirty="0" smtClean="0"/>
              <a:t>CONTROLE E DISTRIBUIÇÃO</a:t>
            </a:r>
            <a:endParaRPr lang="pt-BR" sz="2000" b="1" dirty="0"/>
          </a:p>
        </p:txBody>
      </p:sp>
      <p:sp>
        <p:nvSpPr>
          <p:cNvPr id="38" name="Rosto feliz 37"/>
          <p:cNvSpPr/>
          <p:nvPr/>
        </p:nvSpPr>
        <p:spPr>
          <a:xfrm>
            <a:off x="9877299" y="1209231"/>
            <a:ext cx="1610436" cy="1542197"/>
          </a:xfrm>
          <a:prstGeom prst="smileyFac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CaixaDeTexto 38"/>
          <p:cNvSpPr txBox="1"/>
          <p:nvPr/>
        </p:nvSpPr>
        <p:spPr>
          <a:xfrm>
            <a:off x="9834319" y="2856374"/>
            <a:ext cx="17315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SETOR DE </a:t>
            </a:r>
            <a:r>
              <a:rPr lang="pt-BR" sz="2000" b="1" u="sng" dirty="0" smtClean="0"/>
              <a:t>RETAGUARDA</a:t>
            </a:r>
            <a:r>
              <a:rPr lang="pt-BR" sz="2000" b="1" dirty="0" smtClean="0"/>
              <a:t> ANÁLISE</a:t>
            </a:r>
            <a:endParaRPr lang="pt-BR" sz="2000" b="1" dirty="0"/>
          </a:p>
        </p:txBody>
      </p:sp>
      <p:sp>
        <p:nvSpPr>
          <p:cNvPr id="46" name="Seta para a direita 45"/>
          <p:cNvSpPr/>
          <p:nvPr/>
        </p:nvSpPr>
        <p:spPr>
          <a:xfrm>
            <a:off x="2440137" y="1378857"/>
            <a:ext cx="392914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Seta para a direita 46"/>
          <p:cNvSpPr/>
          <p:nvPr/>
        </p:nvSpPr>
        <p:spPr>
          <a:xfrm>
            <a:off x="4731149" y="1382948"/>
            <a:ext cx="392914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Seta para a direita 47"/>
          <p:cNvSpPr/>
          <p:nvPr/>
        </p:nvSpPr>
        <p:spPr>
          <a:xfrm>
            <a:off x="7022161" y="1387039"/>
            <a:ext cx="392914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Seta para a direita 48"/>
          <p:cNvSpPr/>
          <p:nvPr/>
        </p:nvSpPr>
        <p:spPr>
          <a:xfrm>
            <a:off x="9313173" y="1391130"/>
            <a:ext cx="392914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Seta para a direita 49"/>
          <p:cNvSpPr/>
          <p:nvPr/>
        </p:nvSpPr>
        <p:spPr>
          <a:xfrm rot="10800000">
            <a:off x="9313173" y="2208537"/>
            <a:ext cx="392914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78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" decel="100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0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  <p:bldP spid="40" grpId="0" animBg="1"/>
      <p:bldP spid="40" grpId="1" animBg="1"/>
      <p:bldP spid="41" grpId="0" animBg="1"/>
      <p:bldP spid="41" grpId="1" animBg="1"/>
      <p:bldP spid="35" grpId="0"/>
      <p:bldP spid="29" grpId="0" animBg="1"/>
      <p:bldP spid="31" grpId="0"/>
      <p:bldP spid="32" grpId="0" animBg="1"/>
      <p:bldP spid="33" grpId="0"/>
      <p:bldP spid="34" grpId="0" animBg="1"/>
      <p:bldP spid="36" grpId="0" animBg="1"/>
      <p:bldP spid="37" grpId="0"/>
      <p:bldP spid="38" grpId="0" animBg="1"/>
      <p:bldP spid="39" grpId="0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644901" y="254651"/>
            <a:ext cx="4902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latin typeface="Albertus Extra Bold" panose="020E0802040304020204" pitchFamily="34" charset="0"/>
              </a:rPr>
              <a:t>NOVO FLUXO</a:t>
            </a:r>
          </a:p>
        </p:txBody>
      </p:sp>
      <p:sp>
        <p:nvSpPr>
          <p:cNvPr id="3" name="Rosto feliz 2"/>
          <p:cNvSpPr/>
          <p:nvPr/>
        </p:nvSpPr>
        <p:spPr>
          <a:xfrm>
            <a:off x="3882467" y="2804369"/>
            <a:ext cx="1610436" cy="1542197"/>
          </a:xfrm>
          <a:prstGeom prst="smileyFac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osto feliz 3"/>
          <p:cNvSpPr/>
          <p:nvPr/>
        </p:nvSpPr>
        <p:spPr>
          <a:xfrm>
            <a:off x="6778067" y="2804369"/>
            <a:ext cx="1610436" cy="1542197"/>
          </a:xfrm>
          <a:prstGeom prst="smileyFac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Seta para a direita 4"/>
          <p:cNvSpPr/>
          <p:nvPr/>
        </p:nvSpPr>
        <p:spPr>
          <a:xfrm>
            <a:off x="5669224" y="3032631"/>
            <a:ext cx="839039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Seta para a direita 5"/>
          <p:cNvSpPr/>
          <p:nvPr/>
        </p:nvSpPr>
        <p:spPr>
          <a:xfrm rot="10800000">
            <a:off x="5669223" y="3671003"/>
            <a:ext cx="839039" cy="377372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6622562" y="4524900"/>
            <a:ext cx="188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SETOR DE </a:t>
            </a:r>
            <a:r>
              <a:rPr lang="pt-BR" sz="2000" b="1" u="sng" dirty="0"/>
              <a:t>RETAGUARDA</a:t>
            </a:r>
            <a:r>
              <a:rPr lang="pt-BR" sz="2000" b="1" dirty="0"/>
              <a:t> ANÁLISE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3672858" y="4832676"/>
            <a:ext cx="1820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/>
              <a:t>CONTRIBUINTE</a:t>
            </a:r>
            <a:endParaRPr lang="pt-BR" sz="2000" b="1" dirty="0"/>
          </a:p>
        </p:txBody>
      </p:sp>
      <p:pic>
        <p:nvPicPr>
          <p:cNvPr id="10" name="Imagem 9" descr="Recorte de Te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467" y="994610"/>
            <a:ext cx="4280971" cy="1031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520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87671" y="1882062"/>
            <a:ext cx="1151871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t-BR" sz="2800" dirty="0" smtClean="0">
                <a:latin typeface="Albertus Extra Bold" panose="020E0802040304020204" pitchFamily="34" charset="0"/>
              </a:rPr>
              <a:t>AJUSTAR </a:t>
            </a:r>
            <a:r>
              <a:rPr lang="pt-BR" sz="2800" dirty="0">
                <a:latin typeface="Albertus Extra Bold" panose="020E0802040304020204" pitchFamily="34" charset="0"/>
              </a:rPr>
              <a:t>CADASTRO DE OFÍCIO RFB X SEF</a:t>
            </a:r>
          </a:p>
          <a:p>
            <a:pPr marL="285750" lvl="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t-BR" sz="2800" dirty="0">
                <a:latin typeface="Albertus Extra Bold" panose="020E0802040304020204" pitchFamily="34" charset="0"/>
              </a:rPr>
              <a:t>CERTIDÃO DE NÃO INSCRITO</a:t>
            </a:r>
          </a:p>
          <a:p>
            <a:pPr marL="285750" lvl="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t-BR" sz="2800" dirty="0">
                <a:latin typeface="Albertus Extra Bold" panose="020E0802040304020204" pitchFamily="34" charset="0"/>
              </a:rPr>
              <a:t>PRORROGAR PRAZO DE NF-SUSPENSÃO - IND/CONSERTO</a:t>
            </a:r>
          </a:p>
          <a:p>
            <a:pPr marL="285750" lvl="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t-BR" sz="2800" dirty="0">
                <a:latin typeface="Albertus Extra Bold" panose="020E0802040304020204" pitchFamily="34" charset="0"/>
              </a:rPr>
              <a:t>ALTERAR E-MAIL NO SIARE</a:t>
            </a:r>
          </a:p>
          <a:p>
            <a:pPr marL="285750" lvl="0" indent="-285750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pt-BR" sz="2800" dirty="0">
                <a:latin typeface="Albertus Extra Bold" panose="020E0802040304020204" pitchFamily="34" charset="0"/>
              </a:rPr>
              <a:t>TAXA DE INCÊNDIO </a:t>
            </a:r>
            <a:r>
              <a:rPr lang="pt-BR" sz="2800" dirty="0" smtClean="0">
                <a:latin typeface="Albertus Extra Bold" panose="020E0802040304020204" pitchFamily="34" charset="0"/>
              </a:rPr>
              <a:t>– MANUTENÇÃO CADASTRAL</a:t>
            </a:r>
            <a:endParaRPr lang="pt-BR" sz="2800" dirty="0">
              <a:latin typeface="Albertus Extra Bold" panose="020E080204030402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21427" y="204717"/>
            <a:ext cx="1022217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>
                <a:latin typeface="Albertus Extra Bold" panose="020E0802040304020204" pitchFamily="34" charset="0"/>
              </a:rPr>
              <a:t>OS SERVIÇOS QUE PODERÃO SER SOLICITADOS POR ESTE CANAL SÃO: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73157" y="5780782"/>
            <a:ext cx="114947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</a:rPr>
              <a:t>IMPORTANTE: SERVIÇOS DISPONÍVEIS SOMENTE PARA CONTRIBUINTES DE BH OU SOB A RESPONSABILIDADE DA AF/BH-1</a:t>
            </a:r>
            <a:endParaRPr lang="pt-B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41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4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63084" y="2603738"/>
            <a:ext cx="11538858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latin typeface="Albertus Extra Bold" panose="020E0802040304020204" pitchFamily="34" charset="0"/>
              </a:rPr>
              <a:t>AMBIENTE </a:t>
            </a:r>
            <a:r>
              <a:rPr lang="pt-BR" sz="4400" b="1" dirty="0" smtClean="0">
                <a:latin typeface="Albertus Extra Bold" panose="020E0802040304020204" pitchFamily="34" charset="0"/>
              </a:rPr>
              <a:t>CONTRIBUINTE</a:t>
            </a:r>
          </a:p>
          <a:p>
            <a:pPr algn="ctr"/>
            <a:endParaRPr lang="pt-BR" sz="4400" b="1" dirty="0">
              <a:latin typeface="Albertus Extra Bold" panose="020E0802040304020204" pitchFamily="34" charset="0"/>
              <a:hlinkClick r:id="rId4"/>
            </a:endParaRPr>
          </a:p>
          <a:p>
            <a:pPr algn="ctr"/>
            <a:r>
              <a:rPr lang="pt-BR" dirty="0">
                <a:hlinkClick r:id="rId4"/>
              </a:rPr>
              <a:t>http://formulario.atendimento.fazenda.mg.gov.br/sefatendeweb/pages/atendimentoFormulario.xhtml</a:t>
            </a:r>
            <a:endParaRPr lang="pt-BR" dirty="0" smtClean="0">
              <a:hlinkClick r:id="rId4"/>
            </a:endParaRPr>
          </a:p>
        </p:txBody>
      </p:sp>
    </p:spTree>
    <p:extLst>
      <p:ext uri="{BB962C8B-B14F-4D97-AF65-F5344CB8AC3E}">
        <p14:creationId xmlns:p14="http://schemas.microsoft.com/office/powerpoint/2010/main" val="40692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09053" y="213708"/>
            <a:ext cx="797389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Albertus Extra Bold" panose="020E0802040304020204" pitchFamily="34" charset="0"/>
              </a:rPr>
              <a:t>MENSAGEM AUTOMÁTICA</a:t>
            </a:r>
            <a:endParaRPr lang="pt-BR" sz="4400" b="1" dirty="0">
              <a:latin typeface="Albertus Extra Bold" panose="020E080204030402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18866" y="1255594"/>
            <a:ext cx="10795379" cy="5227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  <p:pic>
        <p:nvPicPr>
          <p:cNvPr id="6" name="Imagem 5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4628"/>
            <a:ext cx="12191999" cy="555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72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994847" y="0"/>
            <a:ext cx="82023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latin typeface="Albertus Extra Bold" panose="020E0802040304020204" pitchFamily="34" charset="0"/>
              </a:rPr>
              <a:t>MENSAGEM AUTOMÁTICA DE PRORROGAÇÃO</a:t>
            </a:r>
            <a:endParaRPr lang="pt-BR" sz="4400" b="1" dirty="0">
              <a:latin typeface="Albertus Extra Bold" panose="020E0802040304020204" pitchFamily="34" charset="0"/>
            </a:endParaRPr>
          </a:p>
        </p:txBody>
      </p:sp>
      <p:pic>
        <p:nvPicPr>
          <p:cNvPr id="3" name="Imagem 2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6075"/>
            <a:ext cx="12192000" cy="556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57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196389" y="186412"/>
            <a:ext cx="77992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 smtClean="0">
                <a:latin typeface="Albertus Extra Bold" panose="020E0802040304020204" pitchFamily="34" charset="0"/>
              </a:rPr>
              <a:t>MENSAGEM DE RESPOSTA</a:t>
            </a:r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5853"/>
            <a:ext cx="12192000" cy="5902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61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202</Words>
  <Application>Microsoft Office PowerPoint</Application>
  <PresentationFormat>Widescreen</PresentationFormat>
  <Paragraphs>50</Paragraphs>
  <Slides>8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Albertus Extra Bold</vt:lpstr>
      <vt:lpstr>Arial</vt:lpstr>
      <vt:lpstr>Calibri</vt:lpstr>
      <vt:lpstr>Calibri Light</vt:lpstr>
      <vt:lpstr>Tema do Office</vt:lpstr>
      <vt:lpstr>1_Tema do Office</vt:lpstr>
      <vt:lpstr> Administração Fazendária BH-1 Superintendência de Belo Horizonte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Flavio Giovanni Sena de Miranda</dc:creator>
  <cp:lastModifiedBy>Dell not</cp:lastModifiedBy>
  <cp:revision>46</cp:revision>
  <dcterms:created xsi:type="dcterms:W3CDTF">2018-03-28T19:39:08Z</dcterms:created>
  <dcterms:modified xsi:type="dcterms:W3CDTF">2018-05-04T17:14:53Z</dcterms:modified>
</cp:coreProperties>
</file>