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31" r:id="rId2"/>
    <p:sldId id="320" r:id="rId3"/>
    <p:sldId id="317" r:id="rId4"/>
    <p:sldId id="291" r:id="rId5"/>
    <p:sldId id="292" r:id="rId6"/>
    <p:sldId id="293" r:id="rId7"/>
    <p:sldId id="294" r:id="rId8"/>
    <p:sldId id="295" r:id="rId9"/>
    <p:sldId id="296" r:id="rId10"/>
    <p:sldId id="298" r:id="rId11"/>
    <p:sldId id="299" r:id="rId12"/>
    <p:sldId id="300" r:id="rId13"/>
    <p:sldId id="301" r:id="rId14"/>
    <p:sldId id="302" r:id="rId15"/>
    <p:sldId id="303" r:id="rId16"/>
    <p:sldId id="304" r:id="rId17"/>
    <p:sldId id="329" r:id="rId18"/>
    <p:sldId id="305" r:id="rId19"/>
    <p:sldId id="306" r:id="rId20"/>
    <p:sldId id="330" r:id="rId21"/>
    <p:sldId id="307" r:id="rId22"/>
    <p:sldId id="308" r:id="rId23"/>
    <p:sldId id="332" r:id="rId24"/>
    <p:sldId id="322" r:id="rId25"/>
    <p:sldId id="328" r:id="rId26"/>
    <p:sldId id="324" r:id="rId27"/>
    <p:sldId id="323" r:id="rId28"/>
    <p:sldId id="325" r:id="rId29"/>
    <p:sldId id="326" r:id="rId30"/>
    <p:sldId id="327" r:id="rId31"/>
    <p:sldId id="333" r:id="rId32"/>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330"/>
    <a:srgbClr val="B7B72B"/>
    <a:srgbClr val="C1BD21"/>
    <a:srgbClr val="000000"/>
    <a:srgbClr val="BDBD21"/>
    <a:srgbClr val="CCCC00"/>
    <a:srgbClr val="D1CE4E"/>
    <a:srgbClr val="BFC943"/>
    <a:srgbClr val="CED23A"/>
    <a:srgbClr val="C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9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7EE7C-F7C5-41D1-86E5-B519B8A6E054}"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pt-BR"/>
        </a:p>
      </dgm:t>
    </dgm:pt>
    <dgm:pt modelId="{35E2FBF9-0206-49ED-A782-C1E14B3C4FDB}">
      <dgm:prSet phldrT="[Texto]" custT="1"/>
      <dgm:spPr/>
      <dgm:t>
        <a:bodyPr/>
        <a:lstStyle/>
        <a:p>
          <a:pPr algn="ctr"/>
          <a:r>
            <a:rPr lang="pt-BR" sz="2000" b="1" dirty="0" smtClean="0"/>
            <a:t>AQUISIÇÃO DE CONHECIMENTO</a:t>
          </a:r>
        </a:p>
        <a:p>
          <a:pPr algn="ctr"/>
          <a:r>
            <a:rPr lang="pt-BR" sz="1600" dirty="0" smtClean="0"/>
            <a:t> (CURSOS PRESENCIAIS E A DISTÂNCIA, PALESTRAS, GRADUAÇÃO, PÓS GRADUAÇÃO LATO </a:t>
          </a:r>
          <a:r>
            <a:rPr lang="pt-BR" sz="1600" i="1" dirty="0" smtClean="0"/>
            <a:t>SENSU E STRICTO SENSU</a:t>
          </a:r>
          <a:r>
            <a:rPr lang="pt-BR" sz="1600" dirty="0" smtClean="0"/>
            <a:t>, AUTO ESTUDO</a:t>
          </a:r>
          <a:endParaRPr lang="pt-BR" sz="1600" dirty="0"/>
        </a:p>
      </dgm:t>
    </dgm:pt>
    <dgm:pt modelId="{7841C324-225B-479B-B5B0-7BEB17B223A2}" type="parTrans" cxnId="{4B7ADE93-49AE-4D03-B99A-559C8958C6AF}">
      <dgm:prSet/>
      <dgm:spPr/>
      <dgm:t>
        <a:bodyPr/>
        <a:lstStyle/>
        <a:p>
          <a:endParaRPr lang="pt-BR"/>
        </a:p>
      </dgm:t>
    </dgm:pt>
    <dgm:pt modelId="{ED99DB58-A2B5-4124-818C-EC488421E76C}" type="sibTrans" cxnId="{4B7ADE93-49AE-4D03-B99A-559C8958C6AF}">
      <dgm:prSet/>
      <dgm:spPr/>
      <dgm:t>
        <a:bodyPr/>
        <a:lstStyle/>
        <a:p>
          <a:endParaRPr lang="pt-BR"/>
        </a:p>
      </dgm:t>
    </dgm:pt>
    <dgm:pt modelId="{7304331F-B6AE-4930-A2D2-3030994311B8}">
      <dgm:prSet phldrT="[Texto]" custT="1"/>
      <dgm:spPr/>
      <dgm:t>
        <a:bodyPr/>
        <a:lstStyle/>
        <a:p>
          <a:pPr algn="ctr"/>
          <a:r>
            <a:rPr lang="pt-BR" sz="2000" b="1" dirty="0" smtClean="0"/>
            <a:t>DOCÊNCIA </a:t>
          </a:r>
        </a:p>
        <a:p>
          <a:pPr algn="ctr"/>
          <a:r>
            <a:rPr lang="pt-BR" sz="1600" dirty="0" smtClean="0"/>
            <a:t>(GRADUAÇÃO E CURSO DE EXTENSÃO, PÓS GRADUAÇÃO LATO </a:t>
          </a:r>
          <a:r>
            <a:rPr lang="pt-BR" sz="1600" i="1" dirty="0" smtClean="0"/>
            <a:t>SENSU E STRICTO SENSU </a:t>
          </a:r>
          <a:r>
            <a:rPr lang="pt-BR" sz="1600" dirty="0" smtClean="0"/>
            <a:t>E DEMAIS CURSOS CREDENCIADOS)	 </a:t>
          </a:r>
          <a:endParaRPr lang="pt-BR" sz="1600" dirty="0"/>
        </a:p>
      </dgm:t>
    </dgm:pt>
    <dgm:pt modelId="{8100FA7F-E4D9-40E6-8A08-84146532CA67}" type="parTrans" cxnId="{844BD005-2FD7-4A9B-8D89-6D0982AF9AE2}">
      <dgm:prSet/>
      <dgm:spPr/>
      <dgm:t>
        <a:bodyPr/>
        <a:lstStyle/>
        <a:p>
          <a:endParaRPr lang="pt-BR"/>
        </a:p>
      </dgm:t>
    </dgm:pt>
    <dgm:pt modelId="{F305173C-8C21-4C93-B8D6-8A4FE353BC39}" type="sibTrans" cxnId="{844BD005-2FD7-4A9B-8D89-6D0982AF9AE2}">
      <dgm:prSet/>
      <dgm:spPr/>
      <dgm:t>
        <a:bodyPr/>
        <a:lstStyle/>
        <a:p>
          <a:endParaRPr lang="pt-BR"/>
        </a:p>
      </dgm:t>
    </dgm:pt>
    <dgm:pt modelId="{39057CDB-D3AD-403D-AB22-5D6E8380B27E}">
      <dgm:prSet phldrT="[Texto]" custT="1"/>
      <dgm:spPr/>
      <dgm:t>
        <a:bodyPr/>
        <a:lstStyle/>
        <a:p>
          <a:pPr algn="ctr"/>
          <a:r>
            <a:rPr lang="pt-BR" sz="2000" b="1" dirty="0" smtClean="0"/>
            <a:t>ATUAÇÃO EM ATIVIDADES RELACIONADAS AO PEPC</a:t>
          </a:r>
        </a:p>
        <a:p>
          <a:pPr algn="ctr"/>
          <a:r>
            <a:rPr lang="pt-BR" sz="1600" dirty="0" smtClean="0"/>
            <a:t> (COMISSÕES TÉCNICAS, ORIENTAÇÃO DE TESE, DISSERTAÇÃO OU MONOGRAFIA)	</a:t>
          </a:r>
          <a:endParaRPr lang="pt-BR" sz="1600" dirty="0"/>
        </a:p>
      </dgm:t>
    </dgm:pt>
    <dgm:pt modelId="{C2BCECE2-02C8-4B8E-913A-299E4707E6E4}" type="parTrans" cxnId="{CDCF674B-0FAE-4355-84AF-56D36130CE75}">
      <dgm:prSet/>
      <dgm:spPr/>
      <dgm:t>
        <a:bodyPr/>
        <a:lstStyle/>
        <a:p>
          <a:endParaRPr lang="pt-BR"/>
        </a:p>
      </dgm:t>
    </dgm:pt>
    <dgm:pt modelId="{0FBC7C38-BBA1-4A05-9715-47724A3A71DB}" type="sibTrans" cxnId="{CDCF674B-0FAE-4355-84AF-56D36130CE75}">
      <dgm:prSet/>
      <dgm:spPr/>
      <dgm:t>
        <a:bodyPr/>
        <a:lstStyle/>
        <a:p>
          <a:endParaRPr lang="pt-BR"/>
        </a:p>
      </dgm:t>
    </dgm:pt>
    <dgm:pt modelId="{686DD9D7-BEC7-46F1-815C-9372BFA8D30B}">
      <dgm:prSet phldrT="[Texto]" custT="1"/>
      <dgm:spPr/>
      <dgm:t>
        <a:bodyPr/>
        <a:lstStyle/>
        <a:p>
          <a:pPr algn="ctr"/>
          <a:r>
            <a:rPr lang="pt-BR" sz="2000" b="1" dirty="0" smtClean="0"/>
            <a:t>PRODUÇÃO INTELECTUAL RELACIONADA AO PEPC </a:t>
          </a:r>
        </a:p>
        <a:p>
          <a:pPr algn="ctr"/>
          <a:r>
            <a:rPr lang="pt-BR" sz="1600" dirty="0" smtClean="0"/>
            <a:t>(ARTIGOS EM JORNAIS E REVISTAS, APRESENTAÇÃO DE ESTUDOS E TRABALHOS, LIVROS E TRADUÇÃO DE LIVROS	</a:t>
          </a:r>
          <a:endParaRPr lang="pt-BR" sz="1600" dirty="0"/>
        </a:p>
      </dgm:t>
    </dgm:pt>
    <dgm:pt modelId="{8C111905-A09A-4E2F-B0E3-E6A832046BCD}" type="parTrans" cxnId="{506BEC00-A001-48C1-9F1E-39EA9D092BEA}">
      <dgm:prSet/>
      <dgm:spPr/>
      <dgm:t>
        <a:bodyPr/>
        <a:lstStyle/>
        <a:p>
          <a:endParaRPr lang="pt-BR"/>
        </a:p>
      </dgm:t>
    </dgm:pt>
    <dgm:pt modelId="{3336EF2F-79A8-4533-957C-9969AD6B8B60}" type="sibTrans" cxnId="{506BEC00-A001-48C1-9F1E-39EA9D092BEA}">
      <dgm:prSet/>
      <dgm:spPr/>
      <dgm:t>
        <a:bodyPr/>
        <a:lstStyle/>
        <a:p>
          <a:endParaRPr lang="pt-BR"/>
        </a:p>
      </dgm:t>
    </dgm:pt>
    <dgm:pt modelId="{729D2832-5734-4012-9FEB-6802295B99F6}" type="pres">
      <dgm:prSet presAssocID="{E597EE7C-F7C5-41D1-86E5-B519B8A6E054}" presName="linear" presStyleCnt="0">
        <dgm:presLayoutVars>
          <dgm:dir/>
          <dgm:animLvl val="lvl"/>
          <dgm:resizeHandles val="exact"/>
        </dgm:presLayoutVars>
      </dgm:prSet>
      <dgm:spPr/>
      <dgm:t>
        <a:bodyPr/>
        <a:lstStyle/>
        <a:p>
          <a:endParaRPr lang="pt-BR"/>
        </a:p>
      </dgm:t>
    </dgm:pt>
    <dgm:pt modelId="{E4CC8BAD-759F-475A-8AD0-D4A47FC55D63}" type="pres">
      <dgm:prSet presAssocID="{35E2FBF9-0206-49ED-A782-C1E14B3C4FDB}" presName="parentLin" presStyleCnt="0"/>
      <dgm:spPr/>
      <dgm:t>
        <a:bodyPr/>
        <a:lstStyle/>
        <a:p>
          <a:endParaRPr lang="pt-BR"/>
        </a:p>
      </dgm:t>
    </dgm:pt>
    <dgm:pt modelId="{DF8D3088-A47E-4BDE-BEF7-A8C1B19F056F}" type="pres">
      <dgm:prSet presAssocID="{35E2FBF9-0206-49ED-A782-C1E14B3C4FDB}" presName="parentLeftMargin" presStyleLbl="node1" presStyleIdx="0" presStyleCnt="4"/>
      <dgm:spPr/>
      <dgm:t>
        <a:bodyPr/>
        <a:lstStyle/>
        <a:p>
          <a:endParaRPr lang="pt-BR"/>
        </a:p>
      </dgm:t>
    </dgm:pt>
    <dgm:pt modelId="{7CAD98EC-6EC5-411E-8EA1-A3B61E08C9AE}" type="pres">
      <dgm:prSet presAssocID="{35E2FBF9-0206-49ED-A782-C1E14B3C4FDB}" presName="parentText" presStyleLbl="node1" presStyleIdx="0" presStyleCnt="4" custScaleX="127974" custScaleY="126716" custLinFactNeighborX="8773">
        <dgm:presLayoutVars>
          <dgm:chMax val="0"/>
          <dgm:bulletEnabled val="1"/>
        </dgm:presLayoutVars>
      </dgm:prSet>
      <dgm:spPr/>
      <dgm:t>
        <a:bodyPr/>
        <a:lstStyle/>
        <a:p>
          <a:endParaRPr lang="pt-BR"/>
        </a:p>
      </dgm:t>
    </dgm:pt>
    <dgm:pt modelId="{8DFA0F57-2980-4001-9CF0-F2F49C41BBE0}" type="pres">
      <dgm:prSet presAssocID="{35E2FBF9-0206-49ED-A782-C1E14B3C4FDB}" presName="negativeSpace" presStyleCnt="0"/>
      <dgm:spPr/>
      <dgm:t>
        <a:bodyPr/>
        <a:lstStyle/>
        <a:p>
          <a:endParaRPr lang="pt-BR"/>
        </a:p>
      </dgm:t>
    </dgm:pt>
    <dgm:pt modelId="{34D1CB07-7FE9-4FFB-8859-AF39549E2FC1}" type="pres">
      <dgm:prSet presAssocID="{35E2FBF9-0206-49ED-A782-C1E14B3C4FDB}" presName="childText" presStyleLbl="conFgAcc1" presStyleIdx="0" presStyleCnt="4">
        <dgm:presLayoutVars>
          <dgm:bulletEnabled val="1"/>
        </dgm:presLayoutVars>
      </dgm:prSet>
      <dgm:spPr/>
      <dgm:t>
        <a:bodyPr/>
        <a:lstStyle/>
        <a:p>
          <a:endParaRPr lang="pt-BR"/>
        </a:p>
      </dgm:t>
    </dgm:pt>
    <dgm:pt modelId="{DC47D227-EA13-4C2C-9E6B-790F3B0D9537}" type="pres">
      <dgm:prSet presAssocID="{ED99DB58-A2B5-4124-818C-EC488421E76C}" presName="spaceBetweenRectangles" presStyleCnt="0"/>
      <dgm:spPr/>
      <dgm:t>
        <a:bodyPr/>
        <a:lstStyle/>
        <a:p>
          <a:endParaRPr lang="pt-BR"/>
        </a:p>
      </dgm:t>
    </dgm:pt>
    <dgm:pt modelId="{BF06EBF8-8CEA-420F-A102-689BD7C7B918}" type="pres">
      <dgm:prSet presAssocID="{7304331F-B6AE-4930-A2D2-3030994311B8}" presName="parentLin" presStyleCnt="0"/>
      <dgm:spPr/>
      <dgm:t>
        <a:bodyPr/>
        <a:lstStyle/>
        <a:p>
          <a:endParaRPr lang="pt-BR"/>
        </a:p>
      </dgm:t>
    </dgm:pt>
    <dgm:pt modelId="{9E160313-C1CA-4C0F-A734-F486B94C17F9}" type="pres">
      <dgm:prSet presAssocID="{7304331F-B6AE-4930-A2D2-3030994311B8}" presName="parentLeftMargin" presStyleLbl="node1" presStyleIdx="0" presStyleCnt="4"/>
      <dgm:spPr/>
      <dgm:t>
        <a:bodyPr/>
        <a:lstStyle/>
        <a:p>
          <a:endParaRPr lang="pt-BR"/>
        </a:p>
      </dgm:t>
    </dgm:pt>
    <dgm:pt modelId="{B9793018-A63D-4BC6-ADFB-ACDE84F3DD76}" type="pres">
      <dgm:prSet presAssocID="{7304331F-B6AE-4930-A2D2-3030994311B8}" presName="parentText" presStyleLbl="node1" presStyleIdx="1" presStyleCnt="4" custScaleX="146549" custScaleY="130038" custLinFactNeighborX="-33908">
        <dgm:presLayoutVars>
          <dgm:chMax val="0"/>
          <dgm:bulletEnabled val="1"/>
        </dgm:presLayoutVars>
      </dgm:prSet>
      <dgm:spPr/>
      <dgm:t>
        <a:bodyPr/>
        <a:lstStyle/>
        <a:p>
          <a:endParaRPr lang="pt-BR"/>
        </a:p>
      </dgm:t>
    </dgm:pt>
    <dgm:pt modelId="{7CA5B313-7EFF-45B9-B393-528DA74704D9}" type="pres">
      <dgm:prSet presAssocID="{7304331F-B6AE-4930-A2D2-3030994311B8}" presName="negativeSpace" presStyleCnt="0"/>
      <dgm:spPr/>
      <dgm:t>
        <a:bodyPr/>
        <a:lstStyle/>
        <a:p>
          <a:endParaRPr lang="pt-BR"/>
        </a:p>
      </dgm:t>
    </dgm:pt>
    <dgm:pt modelId="{A268863E-A4AF-478B-8F32-C9F0358C1859}" type="pres">
      <dgm:prSet presAssocID="{7304331F-B6AE-4930-A2D2-3030994311B8}" presName="childText" presStyleLbl="conFgAcc1" presStyleIdx="1" presStyleCnt="4">
        <dgm:presLayoutVars>
          <dgm:bulletEnabled val="1"/>
        </dgm:presLayoutVars>
      </dgm:prSet>
      <dgm:spPr/>
      <dgm:t>
        <a:bodyPr/>
        <a:lstStyle/>
        <a:p>
          <a:endParaRPr lang="pt-BR"/>
        </a:p>
      </dgm:t>
    </dgm:pt>
    <dgm:pt modelId="{DD312AF0-2484-4673-8604-D367D0CAFD16}" type="pres">
      <dgm:prSet presAssocID="{F305173C-8C21-4C93-B8D6-8A4FE353BC39}" presName="spaceBetweenRectangles" presStyleCnt="0"/>
      <dgm:spPr/>
      <dgm:t>
        <a:bodyPr/>
        <a:lstStyle/>
        <a:p>
          <a:endParaRPr lang="pt-BR"/>
        </a:p>
      </dgm:t>
    </dgm:pt>
    <dgm:pt modelId="{D4C3FA77-F4EE-40CD-8984-F1C8A11892C3}" type="pres">
      <dgm:prSet presAssocID="{39057CDB-D3AD-403D-AB22-5D6E8380B27E}" presName="parentLin" presStyleCnt="0"/>
      <dgm:spPr/>
      <dgm:t>
        <a:bodyPr/>
        <a:lstStyle/>
        <a:p>
          <a:endParaRPr lang="pt-BR"/>
        </a:p>
      </dgm:t>
    </dgm:pt>
    <dgm:pt modelId="{5BBD9FD3-03DC-46F6-8DBB-C077FE6A243B}" type="pres">
      <dgm:prSet presAssocID="{39057CDB-D3AD-403D-AB22-5D6E8380B27E}" presName="parentLeftMargin" presStyleLbl="node1" presStyleIdx="1" presStyleCnt="4"/>
      <dgm:spPr/>
      <dgm:t>
        <a:bodyPr/>
        <a:lstStyle/>
        <a:p>
          <a:endParaRPr lang="pt-BR"/>
        </a:p>
      </dgm:t>
    </dgm:pt>
    <dgm:pt modelId="{F78350E2-0A80-441E-82D1-35EA77E6D3AC}" type="pres">
      <dgm:prSet presAssocID="{39057CDB-D3AD-403D-AB22-5D6E8380B27E}" presName="parentText" presStyleLbl="node1" presStyleIdx="2" presStyleCnt="4" custScaleX="128667" custLinFactNeighborX="24372" custLinFactNeighborY="-864">
        <dgm:presLayoutVars>
          <dgm:chMax val="0"/>
          <dgm:bulletEnabled val="1"/>
        </dgm:presLayoutVars>
      </dgm:prSet>
      <dgm:spPr/>
      <dgm:t>
        <a:bodyPr/>
        <a:lstStyle/>
        <a:p>
          <a:endParaRPr lang="pt-BR"/>
        </a:p>
      </dgm:t>
    </dgm:pt>
    <dgm:pt modelId="{9938C5ED-EBFC-4D64-A704-7542D95846F6}" type="pres">
      <dgm:prSet presAssocID="{39057CDB-D3AD-403D-AB22-5D6E8380B27E}" presName="negativeSpace" presStyleCnt="0"/>
      <dgm:spPr/>
      <dgm:t>
        <a:bodyPr/>
        <a:lstStyle/>
        <a:p>
          <a:endParaRPr lang="pt-BR"/>
        </a:p>
      </dgm:t>
    </dgm:pt>
    <dgm:pt modelId="{68945AF2-1A99-4C6C-BAA6-C23BA103E8AB}" type="pres">
      <dgm:prSet presAssocID="{39057CDB-D3AD-403D-AB22-5D6E8380B27E}" presName="childText" presStyleLbl="conFgAcc1" presStyleIdx="2" presStyleCnt="4">
        <dgm:presLayoutVars>
          <dgm:bulletEnabled val="1"/>
        </dgm:presLayoutVars>
      </dgm:prSet>
      <dgm:spPr/>
      <dgm:t>
        <a:bodyPr/>
        <a:lstStyle/>
        <a:p>
          <a:endParaRPr lang="pt-BR"/>
        </a:p>
      </dgm:t>
    </dgm:pt>
    <dgm:pt modelId="{1BE7B65C-6905-477D-97EB-3BA091F57681}" type="pres">
      <dgm:prSet presAssocID="{0FBC7C38-BBA1-4A05-9715-47724A3A71DB}" presName="spaceBetweenRectangles" presStyleCnt="0"/>
      <dgm:spPr/>
      <dgm:t>
        <a:bodyPr/>
        <a:lstStyle/>
        <a:p>
          <a:endParaRPr lang="pt-BR"/>
        </a:p>
      </dgm:t>
    </dgm:pt>
    <dgm:pt modelId="{A5184B3C-D851-4FFE-BAF0-0792B8FC9AC5}" type="pres">
      <dgm:prSet presAssocID="{686DD9D7-BEC7-46F1-815C-9372BFA8D30B}" presName="parentLin" presStyleCnt="0"/>
      <dgm:spPr/>
      <dgm:t>
        <a:bodyPr/>
        <a:lstStyle/>
        <a:p>
          <a:endParaRPr lang="pt-BR"/>
        </a:p>
      </dgm:t>
    </dgm:pt>
    <dgm:pt modelId="{32EDD43B-30DD-4C7C-848B-D29B052658A8}" type="pres">
      <dgm:prSet presAssocID="{686DD9D7-BEC7-46F1-815C-9372BFA8D30B}" presName="parentLeftMargin" presStyleLbl="node1" presStyleIdx="2" presStyleCnt="4"/>
      <dgm:spPr/>
      <dgm:t>
        <a:bodyPr/>
        <a:lstStyle/>
        <a:p>
          <a:endParaRPr lang="pt-BR"/>
        </a:p>
      </dgm:t>
    </dgm:pt>
    <dgm:pt modelId="{6925B68C-CAD5-40DF-AC0A-4CAF222AAE26}" type="pres">
      <dgm:prSet presAssocID="{686DD9D7-BEC7-46F1-815C-9372BFA8D30B}" presName="parentText" presStyleLbl="node1" presStyleIdx="3" presStyleCnt="4" custScaleX="151122" custScaleY="144334" custLinFactNeighborX="-36047" custLinFactNeighborY="4562">
        <dgm:presLayoutVars>
          <dgm:chMax val="0"/>
          <dgm:bulletEnabled val="1"/>
        </dgm:presLayoutVars>
      </dgm:prSet>
      <dgm:spPr/>
      <dgm:t>
        <a:bodyPr/>
        <a:lstStyle/>
        <a:p>
          <a:endParaRPr lang="pt-BR"/>
        </a:p>
      </dgm:t>
    </dgm:pt>
    <dgm:pt modelId="{E51FFF9B-55CC-486E-9708-E3D139887EA5}" type="pres">
      <dgm:prSet presAssocID="{686DD9D7-BEC7-46F1-815C-9372BFA8D30B}" presName="negativeSpace" presStyleCnt="0"/>
      <dgm:spPr/>
      <dgm:t>
        <a:bodyPr/>
        <a:lstStyle/>
        <a:p>
          <a:endParaRPr lang="pt-BR"/>
        </a:p>
      </dgm:t>
    </dgm:pt>
    <dgm:pt modelId="{87316865-74D9-4F07-ADFF-6E573D0E7E99}" type="pres">
      <dgm:prSet presAssocID="{686DD9D7-BEC7-46F1-815C-9372BFA8D30B}" presName="childText" presStyleLbl="conFgAcc1" presStyleIdx="3" presStyleCnt="4">
        <dgm:presLayoutVars>
          <dgm:bulletEnabled val="1"/>
        </dgm:presLayoutVars>
      </dgm:prSet>
      <dgm:spPr/>
      <dgm:t>
        <a:bodyPr/>
        <a:lstStyle/>
        <a:p>
          <a:endParaRPr lang="pt-BR"/>
        </a:p>
      </dgm:t>
    </dgm:pt>
  </dgm:ptLst>
  <dgm:cxnLst>
    <dgm:cxn modelId="{40163712-B7BD-4AD6-BDA8-CDEAA874DB78}" type="presOf" srcId="{7304331F-B6AE-4930-A2D2-3030994311B8}" destId="{B9793018-A63D-4BC6-ADFB-ACDE84F3DD76}" srcOrd="1" destOrd="0" presId="urn:microsoft.com/office/officeart/2005/8/layout/list1"/>
    <dgm:cxn modelId="{CDCF674B-0FAE-4355-84AF-56D36130CE75}" srcId="{E597EE7C-F7C5-41D1-86E5-B519B8A6E054}" destId="{39057CDB-D3AD-403D-AB22-5D6E8380B27E}" srcOrd="2" destOrd="0" parTransId="{C2BCECE2-02C8-4B8E-913A-299E4707E6E4}" sibTransId="{0FBC7C38-BBA1-4A05-9715-47724A3A71DB}"/>
    <dgm:cxn modelId="{506BEC00-A001-48C1-9F1E-39EA9D092BEA}" srcId="{E597EE7C-F7C5-41D1-86E5-B519B8A6E054}" destId="{686DD9D7-BEC7-46F1-815C-9372BFA8D30B}" srcOrd="3" destOrd="0" parTransId="{8C111905-A09A-4E2F-B0E3-E6A832046BCD}" sibTransId="{3336EF2F-79A8-4533-957C-9969AD6B8B60}"/>
    <dgm:cxn modelId="{872DAD2F-4FC0-4C9B-BB22-D1E4C1F343B2}" type="presOf" srcId="{39057CDB-D3AD-403D-AB22-5D6E8380B27E}" destId="{F78350E2-0A80-441E-82D1-35EA77E6D3AC}" srcOrd="1" destOrd="0" presId="urn:microsoft.com/office/officeart/2005/8/layout/list1"/>
    <dgm:cxn modelId="{CDD58A26-39DE-49D3-884E-385742A300D9}" type="presOf" srcId="{E597EE7C-F7C5-41D1-86E5-B519B8A6E054}" destId="{729D2832-5734-4012-9FEB-6802295B99F6}" srcOrd="0" destOrd="0" presId="urn:microsoft.com/office/officeart/2005/8/layout/list1"/>
    <dgm:cxn modelId="{AF551BDD-AF84-46FC-A27A-0463CF089D99}" type="presOf" srcId="{7304331F-B6AE-4930-A2D2-3030994311B8}" destId="{9E160313-C1CA-4C0F-A734-F486B94C17F9}" srcOrd="0" destOrd="0" presId="urn:microsoft.com/office/officeart/2005/8/layout/list1"/>
    <dgm:cxn modelId="{4B7ADE93-49AE-4D03-B99A-559C8958C6AF}" srcId="{E597EE7C-F7C5-41D1-86E5-B519B8A6E054}" destId="{35E2FBF9-0206-49ED-A782-C1E14B3C4FDB}" srcOrd="0" destOrd="0" parTransId="{7841C324-225B-479B-B5B0-7BEB17B223A2}" sibTransId="{ED99DB58-A2B5-4124-818C-EC488421E76C}"/>
    <dgm:cxn modelId="{72FD2B0A-F4A2-4C2D-8FDC-DEB1479FBC5D}" type="presOf" srcId="{686DD9D7-BEC7-46F1-815C-9372BFA8D30B}" destId="{32EDD43B-30DD-4C7C-848B-D29B052658A8}" srcOrd="0" destOrd="0" presId="urn:microsoft.com/office/officeart/2005/8/layout/list1"/>
    <dgm:cxn modelId="{A40BCB40-7C8A-4AFC-A6E7-C9BAF7A350AD}" type="presOf" srcId="{686DD9D7-BEC7-46F1-815C-9372BFA8D30B}" destId="{6925B68C-CAD5-40DF-AC0A-4CAF222AAE26}" srcOrd="1" destOrd="0" presId="urn:microsoft.com/office/officeart/2005/8/layout/list1"/>
    <dgm:cxn modelId="{CB51537A-0339-44A9-AD33-2677E8574162}" type="presOf" srcId="{39057CDB-D3AD-403D-AB22-5D6E8380B27E}" destId="{5BBD9FD3-03DC-46F6-8DBB-C077FE6A243B}" srcOrd="0" destOrd="0" presId="urn:microsoft.com/office/officeart/2005/8/layout/list1"/>
    <dgm:cxn modelId="{C1DD6D0B-BC05-4389-839B-872B847B0E67}" type="presOf" srcId="{35E2FBF9-0206-49ED-A782-C1E14B3C4FDB}" destId="{DF8D3088-A47E-4BDE-BEF7-A8C1B19F056F}" srcOrd="0" destOrd="0" presId="urn:microsoft.com/office/officeart/2005/8/layout/list1"/>
    <dgm:cxn modelId="{844BD005-2FD7-4A9B-8D89-6D0982AF9AE2}" srcId="{E597EE7C-F7C5-41D1-86E5-B519B8A6E054}" destId="{7304331F-B6AE-4930-A2D2-3030994311B8}" srcOrd="1" destOrd="0" parTransId="{8100FA7F-E4D9-40E6-8A08-84146532CA67}" sibTransId="{F305173C-8C21-4C93-B8D6-8A4FE353BC39}"/>
    <dgm:cxn modelId="{CA1F2261-F873-4098-B09C-6D95C53CF9BB}" type="presOf" srcId="{35E2FBF9-0206-49ED-A782-C1E14B3C4FDB}" destId="{7CAD98EC-6EC5-411E-8EA1-A3B61E08C9AE}" srcOrd="1" destOrd="0" presId="urn:microsoft.com/office/officeart/2005/8/layout/list1"/>
    <dgm:cxn modelId="{017ADB94-3A65-4577-B972-A6DDE5A9A2C6}" type="presParOf" srcId="{729D2832-5734-4012-9FEB-6802295B99F6}" destId="{E4CC8BAD-759F-475A-8AD0-D4A47FC55D63}" srcOrd="0" destOrd="0" presId="urn:microsoft.com/office/officeart/2005/8/layout/list1"/>
    <dgm:cxn modelId="{E97BAFD6-1CE6-4335-99FD-2020FCCFB3B8}" type="presParOf" srcId="{E4CC8BAD-759F-475A-8AD0-D4A47FC55D63}" destId="{DF8D3088-A47E-4BDE-BEF7-A8C1B19F056F}" srcOrd="0" destOrd="0" presId="urn:microsoft.com/office/officeart/2005/8/layout/list1"/>
    <dgm:cxn modelId="{79FF86EE-0397-4311-AE99-79EA9B93E96E}" type="presParOf" srcId="{E4CC8BAD-759F-475A-8AD0-D4A47FC55D63}" destId="{7CAD98EC-6EC5-411E-8EA1-A3B61E08C9AE}" srcOrd="1" destOrd="0" presId="urn:microsoft.com/office/officeart/2005/8/layout/list1"/>
    <dgm:cxn modelId="{BD674E8E-11AB-4ACC-8063-1C202AB7B13D}" type="presParOf" srcId="{729D2832-5734-4012-9FEB-6802295B99F6}" destId="{8DFA0F57-2980-4001-9CF0-F2F49C41BBE0}" srcOrd="1" destOrd="0" presId="urn:microsoft.com/office/officeart/2005/8/layout/list1"/>
    <dgm:cxn modelId="{34042E90-553D-4706-A081-5531FB36594D}" type="presParOf" srcId="{729D2832-5734-4012-9FEB-6802295B99F6}" destId="{34D1CB07-7FE9-4FFB-8859-AF39549E2FC1}" srcOrd="2" destOrd="0" presId="urn:microsoft.com/office/officeart/2005/8/layout/list1"/>
    <dgm:cxn modelId="{76B4FB91-A55B-46D1-A80D-D1113FB0B330}" type="presParOf" srcId="{729D2832-5734-4012-9FEB-6802295B99F6}" destId="{DC47D227-EA13-4C2C-9E6B-790F3B0D9537}" srcOrd="3" destOrd="0" presId="urn:microsoft.com/office/officeart/2005/8/layout/list1"/>
    <dgm:cxn modelId="{7872ACD6-B416-42F9-97B2-DCDDA6D5AA68}" type="presParOf" srcId="{729D2832-5734-4012-9FEB-6802295B99F6}" destId="{BF06EBF8-8CEA-420F-A102-689BD7C7B918}" srcOrd="4" destOrd="0" presId="urn:microsoft.com/office/officeart/2005/8/layout/list1"/>
    <dgm:cxn modelId="{E94DC953-25E7-49F4-BFA6-DE0AF1CCB98F}" type="presParOf" srcId="{BF06EBF8-8CEA-420F-A102-689BD7C7B918}" destId="{9E160313-C1CA-4C0F-A734-F486B94C17F9}" srcOrd="0" destOrd="0" presId="urn:microsoft.com/office/officeart/2005/8/layout/list1"/>
    <dgm:cxn modelId="{7CE94548-81AA-4356-8340-3CBDC6C00914}" type="presParOf" srcId="{BF06EBF8-8CEA-420F-A102-689BD7C7B918}" destId="{B9793018-A63D-4BC6-ADFB-ACDE84F3DD76}" srcOrd="1" destOrd="0" presId="urn:microsoft.com/office/officeart/2005/8/layout/list1"/>
    <dgm:cxn modelId="{32201C6F-B98B-435E-80B9-CC9D2C302C92}" type="presParOf" srcId="{729D2832-5734-4012-9FEB-6802295B99F6}" destId="{7CA5B313-7EFF-45B9-B393-528DA74704D9}" srcOrd="5" destOrd="0" presId="urn:microsoft.com/office/officeart/2005/8/layout/list1"/>
    <dgm:cxn modelId="{6E9B5806-36BC-4B99-B3EC-CB3CB42463A0}" type="presParOf" srcId="{729D2832-5734-4012-9FEB-6802295B99F6}" destId="{A268863E-A4AF-478B-8F32-C9F0358C1859}" srcOrd="6" destOrd="0" presId="urn:microsoft.com/office/officeart/2005/8/layout/list1"/>
    <dgm:cxn modelId="{E503D45D-9016-48FD-8677-334798494E99}" type="presParOf" srcId="{729D2832-5734-4012-9FEB-6802295B99F6}" destId="{DD312AF0-2484-4673-8604-D367D0CAFD16}" srcOrd="7" destOrd="0" presId="urn:microsoft.com/office/officeart/2005/8/layout/list1"/>
    <dgm:cxn modelId="{ADA6B9F0-7F2B-4522-97C1-F5CCF30D7B66}" type="presParOf" srcId="{729D2832-5734-4012-9FEB-6802295B99F6}" destId="{D4C3FA77-F4EE-40CD-8984-F1C8A11892C3}" srcOrd="8" destOrd="0" presId="urn:microsoft.com/office/officeart/2005/8/layout/list1"/>
    <dgm:cxn modelId="{F385B98D-1714-403D-9456-588B945FCA60}" type="presParOf" srcId="{D4C3FA77-F4EE-40CD-8984-F1C8A11892C3}" destId="{5BBD9FD3-03DC-46F6-8DBB-C077FE6A243B}" srcOrd="0" destOrd="0" presId="urn:microsoft.com/office/officeart/2005/8/layout/list1"/>
    <dgm:cxn modelId="{E2FA5EE2-7116-4E47-AF4E-34E3AA565E1A}" type="presParOf" srcId="{D4C3FA77-F4EE-40CD-8984-F1C8A11892C3}" destId="{F78350E2-0A80-441E-82D1-35EA77E6D3AC}" srcOrd="1" destOrd="0" presId="urn:microsoft.com/office/officeart/2005/8/layout/list1"/>
    <dgm:cxn modelId="{57CDBD32-793C-4FAE-BD02-1D299E86D9A6}" type="presParOf" srcId="{729D2832-5734-4012-9FEB-6802295B99F6}" destId="{9938C5ED-EBFC-4D64-A704-7542D95846F6}" srcOrd="9" destOrd="0" presId="urn:microsoft.com/office/officeart/2005/8/layout/list1"/>
    <dgm:cxn modelId="{C8D7AB91-C964-487C-858F-E21147B3354C}" type="presParOf" srcId="{729D2832-5734-4012-9FEB-6802295B99F6}" destId="{68945AF2-1A99-4C6C-BAA6-C23BA103E8AB}" srcOrd="10" destOrd="0" presId="urn:microsoft.com/office/officeart/2005/8/layout/list1"/>
    <dgm:cxn modelId="{BC94FF71-A065-43ED-B983-0EDF0E2D6E4E}" type="presParOf" srcId="{729D2832-5734-4012-9FEB-6802295B99F6}" destId="{1BE7B65C-6905-477D-97EB-3BA091F57681}" srcOrd="11" destOrd="0" presId="urn:microsoft.com/office/officeart/2005/8/layout/list1"/>
    <dgm:cxn modelId="{6B2A63AF-860D-44DF-9F4C-2EB574DCE213}" type="presParOf" srcId="{729D2832-5734-4012-9FEB-6802295B99F6}" destId="{A5184B3C-D851-4FFE-BAF0-0792B8FC9AC5}" srcOrd="12" destOrd="0" presId="urn:microsoft.com/office/officeart/2005/8/layout/list1"/>
    <dgm:cxn modelId="{F0BE8B76-6B18-4DD0-A4BE-D6ACD358EED6}" type="presParOf" srcId="{A5184B3C-D851-4FFE-BAF0-0792B8FC9AC5}" destId="{32EDD43B-30DD-4C7C-848B-D29B052658A8}" srcOrd="0" destOrd="0" presId="urn:microsoft.com/office/officeart/2005/8/layout/list1"/>
    <dgm:cxn modelId="{E40D7B60-5704-4534-A230-3D820140008F}" type="presParOf" srcId="{A5184B3C-D851-4FFE-BAF0-0792B8FC9AC5}" destId="{6925B68C-CAD5-40DF-AC0A-4CAF222AAE26}" srcOrd="1" destOrd="0" presId="urn:microsoft.com/office/officeart/2005/8/layout/list1"/>
    <dgm:cxn modelId="{D6A10123-6FE9-4856-B404-E89CAE5A5C37}" type="presParOf" srcId="{729D2832-5734-4012-9FEB-6802295B99F6}" destId="{E51FFF9B-55CC-486E-9708-E3D139887EA5}" srcOrd="13" destOrd="0" presId="urn:microsoft.com/office/officeart/2005/8/layout/list1"/>
    <dgm:cxn modelId="{5742E04A-05EF-4ACF-8DC0-53E0E498F7AB}" type="presParOf" srcId="{729D2832-5734-4012-9FEB-6802295B99F6}" destId="{87316865-74D9-4F07-ADFF-6E573D0E7E9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B72CBB-5DB3-4DE6-B870-0A263B4EE72F}" type="datetimeFigureOut">
              <a:rPr lang="pt-BR" smtClean="0"/>
              <a:t>16/02/2018</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7EA0BA-81AD-42F7-814B-4AD237339388}" type="slidenum">
              <a:rPr lang="pt-BR" smtClean="0"/>
              <a:t>‹nº›</a:t>
            </a:fld>
            <a:endParaRPr lang="pt-BR"/>
          </a:p>
        </p:txBody>
      </p:sp>
    </p:spTree>
    <p:extLst>
      <p:ext uri="{BB962C8B-B14F-4D97-AF65-F5344CB8AC3E}">
        <p14:creationId xmlns:p14="http://schemas.microsoft.com/office/powerpoint/2010/main" val="56171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449B00B-24A9-4E19-9465-A29FCD752DFC}" type="slidenum">
              <a:rPr lang="pt-BR" smtClean="0"/>
              <a:t>1</a:t>
            </a:fld>
            <a:endParaRPr lang="pt-BR"/>
          </a:p>
        </p:txBody>
      </p:sp>
    </p:spTree>
    <p:extLst>
      <p:ext uri="{BB962C8B-B14F-4D97-AF65-F5344CB8AC3E}">
        <p14:creationId xmlns:p14="http://schemas.microsoft.com/office/powerpoint/2010/main" val="10327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Wingdings" panose="05000000000000000000" pitchFamily="2" charset="2"/>
              <a:buChar char="Ø"/>
            </a:pPr>
            <a:endParaRPr lang="pt-BR" dirty="0"/>
          </a:p>
        </p:txBody>
      </p:sp>
      <p:sp>
        <p:nvSpPr>
          <p:cNvPr id="4" name="Espaço Reservado para Número de Slide 3"/>
          <p:cNvSpPr>
            <a:spLocks noGrp="1"/>
          </p:cNvSpPr>
          <p:nvPr>
            <p:ph type="sldNum" sz="quarter" idx="10"/>
          </p:nvPr>
        </p:nvSpPr>
        <p:spPr/>
        <p:txBody>
          <a:bodyPr/>
          <a:lstStyle/>
          <a:p>
            <a:fld id="{FE7EA0BA-81AD-42F7-814B-4AD237339388}" type="slidenum">
              <a:rPr lang="pt-BR" smtClean="0"/>
              <a:t>6</a:t>
            </a:fld>
            <a:endParaRPr lang="pt-BR"/>
          </a:p>
        </p:txBody>
      </p:sp>
    </p:spTree>
    <p:extLst>
      <p:ext uri="{BB962C8B-B14F-4D97-AF65-F5344CB8AC3E}">
        <p14:creationId xmlns:p14="http://schemas.microsoft.com/office/powerpoint/2010/main" val="370378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449B00B-24A9-4E19-9465-A29FCD752DFC}" type="slidenum">
              <a:rPr lang="pt-BR" smtClean="0"/>
              <a:t>23</a:t>
            </a:fld>
            <a:endParaRPr lang="pt-BR"/>
          </a:p>
        </p:txBody>
      </p:sp>
    </p:spTree>
    <p:extLst>
      <p:ext uri="{BB962C8B-B14F-4D97-AF65-F5344CB8AC3E}">
        <p14:creationId xmlns:p14="http://schemas.microsoft.com/office/powerpoint/2010/main" val="115309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449B00B-24A9-4E19-9465-A29FCD752DFC}" type="slidenum">
              <a:rPr lang="pt-BR" smtClean="0"/>
              <a:t>31</a:t>
            </a:fld>
            <a:endParaRPr lang="pt-BR"/>
          </a:p>
        </p:txBody>
      </p:sp>
    </p:spTree>
    <p:extLst>
      <p:ext uri="{BB962C8B-B14F-4D97-AF65-F5344CB8AC3E}">
        <p14:creationId xmlns:p14="http://schemas.microsoft.com/office/powerpoint/2010/main" val="2829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77796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65461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839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39597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15940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56052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1913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67688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01370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08958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16/02/2018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988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A8B1B-24BD-4071-9C5E-C913FD176753}" type="datetimeFigureOut">
              <a:rPr lang="pt-BR" smtClean="0"/>
              <a:pPr/>
              <a:t>16/02/2018</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A2542-F831-4CCA-94F7-D4212314160C}" type="slidenum">
              <a:rPr lang="pt-BR" smtClean="0"/>
              <a:pPr/>
              <a:t>‹nº›</a:t>
            </a:fld>
            <a:endParaRPr lang="pt-BR"/>
          </a:p>
        </p:txBody>
      </p:sp>
    </p:spTree>
    <p:extLst>
      <p:ext uri="{BB962C8B-B14F-4D97-AF65-F5344CB8AC3E}">
        <p14:creationId xmlns:p14="http://schemas.microsoft.com/office/powerpoint/2010/main" val="567228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0" y="0"/>
            <a:ext cx="12188389" cy="6850497"/>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3609" y="116633"/>
            <a:ext cx="12188389" cy="2123658"/>
          </a:xfrm>
          <a:prstGeom prst="rect">
            <a:avLst/>
          </a:prstGeom>
        </p:spPr>
        <p:txBody>
          <a:bodyPr wrap="square">
            <a:spAutoFit/>
          </a:bodyPr>
          <a:lstStyle/>
          <a:p>
            <a:pPr lvl="0" algn="ctr"/>
            <a:r>
              <a:rPr lang="pt-BR" sz="6600" b="1" spc="150" dirty="0" smtClean="0">
                <a:ln w="11430"/>
                <a:solidFill>
                  <a:schemeClr val="bg1"/>
                </a:solidFill>
                <a:effectLst>
                  <a:outerShdw blurRad="25400" algn="tl" rotWithShape="0">
                    <a:srgbClr val="000000">
                      <a:alpha val="43000"/>
                    </a:srgbClr>
                  </a:outerShdw>
                </a:effectLst>
              </a:rPr>
              <a:t>CIRCUITO ORIENTATIVO </a:t>
            </a:r>
          </a:p>
          <a:p>
            <a:pPr lvl="0" algn="ctr"/>
            <a:r>
              <a:rPr lang="pt-BR" sz="6600" b="1" spc="150" dirty="0" smtClean="0">
                <a:ln w="11430"/>
                <a:solidFill>
                  <a:schemeClr val="bg1"/>
                </a:solidFill>
                <a:effectLst>
                  <a:outerShdw blurRad="25400" algn="tl" rotWithShape="0">
                    <a:srgbClr val="000000">
                      <a:alpha val="43000"/>
                    </a:srgbClr>
                  </a:outerShdw>
                </a:effectLst>
              </a:rPr>
              <a:t>DE FISCALIZAÇÃO </a:t>
            </a:r>
            <a:endParaRPr lang="pt-BR" sz="6600" b="1" spc="150" dirty="0">
              <a:ln w="11430"/>
              <a:solidFill>
                <a:schemeClr val="bg1"/>
              </a:solidFill>
              <a:effectLst>
                <a:outerShdw blurRad="25400" algn="tl" rotWithShape="0">
                  <a:srgbClr val="000000">
                    <a:alpha val="43000"/>
                  </a:srgbClr>
                </a:outerShdw>
              </a:effectLst>
            </a:endParaRPr>
          </a:p>
        </p:txBody>
      </p:sp>
      <p:pic>
        <p:nvPicPr>
          <p:cNvPr id="9" name="Imagem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78359" y="2890288"/>
            <a:ext cx="5038890" cy="3565144"/>
          </a:xfrm>
          <a:prstGeom prst="rect">
            <a:avLst/>
          </a:prstGeom>
        </p:spPr>
      </p:pic>
      <p:cxnSp>
        <p:nvCxnSpPr>
          <p:cNvPr id="4" name="Conector reto 3"/>
          <p:cNvCxnSpPr/>
          <p:nvPr/>
        </p:nvCxnSpPr>
        <p:spPr>
          <a:xfrm>
            <a:off x="1847529" y="2204864"/>
            <a:ext cx="86510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875421" y="1700808"/>
            <a:ext cx="1944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9336360" y="1700808"/>
            <a:ext cx="1944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2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2366667"/>
            <a:ext cx="12192001" cy="3785652"/>
          </a:xfrm>
          <a:prstGeom prst="rect">
            <a:avLst/>
          </a:prstGeom>
        </p:spPr>
        <p:txBody>
          <a:bodyPr wrap="square">
            <a:spAutoFit/>
          </a:bodyPr>
          <a:lstStyle/>
          <a:p>
            <a:pPr algn="ctr"/>
            <a:r>
              <a:rPr lang="pt-BR" sz="2400" dirty="0" smtClean="0">
                <a:cs typeface="Arial" panose="020B0604020202020204" pitchFamily="34" charset="0"/>
              </a:rPr>
              <a:t>Obrigatoriedade </a:t>
            </a:r>
            <a:r>
              <a:rPr lang="pt-BR" sz="2400" dirty="0">
                <a:cs typeface="Arial" panose="020B0604020202020204" pitchFamily="34" charset="0"/>
              </a:rPr>
              <a:t>da Escrituração Contábil Regular (Livro Diário).</a:t>
            </a:r>
          </a:p>
          <a:p>
            <a:pPr algn="ctr"/>
            <a:endParaRPr lang="pt-BR" sz="2400" dirty="0">
              <a:cs typeface="Arial" panose="020B0604020202020204" pitchFamily="34" charset="0"/>
            </a:endParaRPr>
          </a:p>
          <a:p>
            <a:pPr algn="ctr"/>
            <a:r>
              <a:rPr lang="pt-BR" sz="2400" dirty="0">
                <a:cs typeface="Arial" panose="020B0604020202020204" pitchFamily="34" charset="0"/>
              </a:rPr>
              <a:t>Lembrando alguns dispositivos importantes, entre outros, quanto a obrigatoriedade legal da contabilidade para todas as empresas:</a:t>
            </a:r>
          </a:p>
          <a:p>
            <a:pPr algn="ctr"/>
            <a:endParaRPr lang="pt-BR" sz="2400" dirty="0">
              <a:cs typeface="Arial" panose="020B0604020202020204" pitchFamily="34" charset="0"/>
            </a:endParaRPr>
          </a:p>
          <a:p>
            <a:pPr marL="457200" indent="-457200" algn="ctr">
              <a:buAutoNum type="arabicParenR"/>
            </a:pPr>
            <a:r>
              <a:rPr lang="pt-BR" sz="2400" dirty="0">
                <a:cs typeface="Arial" panose="020B0604020202020204" pitchFamily="34" charset="0"/>
              </a:rPr>
              <a:t>Art. 1.179 e 1.180 do Código Civil (Lei 10.406/02);</a:t>
            </a:r>
          </a:p>
          <a:p>
            <a:pPr marL="457200" indent="-457200" algn="ctr">
              <a:buAutoNum type="arabicParenR"/>
            </a:pPr>
            <a:endParaRPr lang="pt-BR" sz="2400" dirty="0">
              <a:cs typeface="Arial" panose="020B0604020202020204" pitchFamily="34" charset="0"/>
            </a:endParaRPr>
          </a:p>
          <a:p>
            <a:pPr marL="457200" indent="-457200" algn="ctr">
              <a:buAutoNum type="arabicParenR"/>
            </a:pPr>
            <a:r>
              <a:rPr lang="pt-BR" sz="2400" dirty="0">
                <a:cs typeface="Arial" panose="020B0604020202020204" pitchFamily="34" charset="0"/>
              </a:rPr>
              <a:t>Art. 25, alínea “b”, do DL 9295/46, c/c art. 2º, inciso I do CEPC e com art. 24, incisos V e VI da Res. CFC 1370/11, c/c os itens 3,4,5,6,7,8,9,10,11,12 e 13 da NBC ITG 2000, Res. CFC </a:t>
            </a:r>
            <a:r>
              <a:rPr lang="pt-BR" sz="2400" dirty="0" smtClean="0">
                <a:cs typeface="Arial" panose="020B0604020202020204" pitchFamily="34" charset="0"/>
              </a:rPr>
              <a:t>1.330/11.</a:t>
            </a:r>
            <a:endParaRPr lang="pt-BR" sz="2400" dirty="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DA ESCRITURAÇÃO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314739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1" y="1988840"/>
            <a:ext cx="12191999" cy="4493538"/>
          </a:xfrm>
          <a:prstGeom prst="rect">
            <a:avLst/>
          </a:prstGeom>
        </p:spPr>
        <p:txBody>
          <a:bodyPr wrap="square">
            <a:spAutoFit/>
          </a:bodyPr>
          <a:lstStyle/>
          <a:p>
            <a:pPr algn="ctr"/>
            <a:r>
              <a:rPr lang="pt-BR" sz="2200" b="1" dirty="0" smtClean="0">
                <a:cs typeface="Arial" panose="020B0604020202020204" pitchFamily="34" charset="0"/>
              </a:rPr>
              <a:t>Do </a:t>
            </a:r>
            <a:r>
              <a:rPr lang="pt-BR" sz="2200" b="1" dirty="0">
                <a:cs typeface="Arial" panose="020B0604020202020204" pitchFamily="34" charset="0"/>
              </a:rPr>
              <a:t>Tratamento favorecido ao pequeno empresário que se refere o artigo 970 e a dispensa aludida no parágrafo 2º do art. 1.179 ambos do código civil (única dispensa relativa a escrituração contábil).</a:t>
            </a:r>
          </a:p>
          <a:p>
            <a:pPr algn="ctr"/>
            <a:endParaRPr lang="pt-BR" sz="2200" b="1" dirty="0" smtClean="0">
              <a:cs typeface="Arial" panose="020B0604020202020204" pitchFamily="34" charset="0"/>
            </a:endParaRPr>
          </a:p>
          <a:p>
            <a:pPr algn="ctr"/>
            <a:r>
              <a:rPr lang="pt-BR" sz="2200" b="1" dirty="0" smtClean="0">
                <a:cs typeface="Arial" panose="020B0604020202020204" pitchFamily="34" charset="0"/>
              </a:rPr>
              <a:t>Pequeno </a:t>
            </a:r>
            <a:r>
              <a:rPr lang="pt-BR" sz="2200" b="1" dirty="0">
                <a:cs typeface="Arial" panose="020B0604020202020204" pitchFamily="34" charset="0"/>
              </a:rPr>
              <a:t>Empresário disciplinado no art. 68 da Lei complementar 123/06</a:t>
            </a:r>
          </a:p>
          <a:p>
            <a:pPr algn="ctr"/>
            <a:r>
              <a:rPr lang="pt-BR" sz="2200" dirty="0">
                <a:cs typeface="Arial" panose="020B0604020202020204" pitchFamily="34" charset="0"/>
              </a:rPr>
              <a:t>“Art. 68. Considera-se pequeno empresário, para efeito de aplicação do disposto nos </a:t>
            </a:r>
            <a:r>
              <a:rPr lang="pt-BR" sz="2200" dirty="0" err="1">
                <a:cs typeface="Arial" panose="020B0604020202020204" pitchFamily="34" charset="0"/>
              </a:rPr>
              <a:t>arts</a:t>
            </a:r>
            <a:r>
              <a:rPr lang="pt-BR" sz="2200" dirty="0">
                <a:cs typeface="Arial" panose="020B0604020202020204" pitchFamily="34" charset="0"/>
              </a:rPr>
              <a:t>. 970 e 1.179 da Lei nº 10.406, de 10 de janeiro de 2002 (Código Civil), o empresário individual caracterizado como microempresa na forma desta Lei Complementar que aufira receita bruta anual até o limite previsto no § 1º do art. 18-A. (Redação data pela Lei Complementar nº 139 de 10/11/11</a:t>
            </a:r>
            <a:r>
              <a:rPr lang="pt-BR" sz="2200" dirty="0" smtClean="0">
                <a:cs typeface="Arial" panose="020B0604020202020204" pitchFamily="34" charset="0"/>
              </a:rPr>
              <a:t>)”.</a:t>
            </a:r>
          </a:p>
          <a:p>
            <a:pPr algn="ctr"/>
            <a:endParaRPr lang="pt-BR" sz="2200" dirty="0">
              <a:cs typeface="Arial" panose="020B0604020202020204" pitchFamily="34" charset="0"/>
            </a:endParaRPr>
          </a:p>
          <a:p>
            <a:pPr algn="ctr"/>
            <a:r>
              <a:rPr lang="pt-BR" sz="2200" dirty="0">
                <a:cs typeface="Arial" panose="020B0604020202020204" pitchFamily="34" charset="0"/>
              </a:rPr>
              <a:t>“</a:t>
            </a:r>
            <a:r>
              <a:rPr lang="pt-BR" sz="2200" b="1" dirty="0">
                <a:cs typeface="Arial" panose="020B0604020202020204" pitchFamily="34" charset="0"/>
              </a:rPr>
              <a:t>Art. 18-A </a:t>
            </a:r>
            <a:r>
              <a:rPr lang="pt-BR" sz="2200" dirty="0">
                <a:cs typeface="Arial" panose="020B0604020202020204" pitchFamily="34" charset="0"/>
              </a:rPr>
              <a:t>§ 1º Para os efeitos desta Lei Complementar, considera-se MEI o empresário individual a que se refere o art. 966 da Lei nº 10.406, de 10/02/2002 (Código Civil), que tenha auferido receita bruta, no ano-calendário anterior, até </a:t>
            </a:r>
            <a:r>
              <a:rPr lang="pt-BR" sz="2200" b="1" dirty="0">
                <a:cs typeface="Arial" panose="020B0604020202020204" pitchFamily="34" charset="0"/>
              </a:rPr>
              <a:t>R$ </a:t>
            </a:r>
            <a:r>
              <a:rPr lang="pt-BR" sz="2200" b="1" dirty="0" smtClean="0">
                <a:cs typeface="Arial" panose="020B0604020202020204" pitchFamily="34" charset="0"/>
              </a:rPr>
              <a:t>81.000,00</a:t>
            </a:r>
            <a:r>
              <a:rPr lang="pt-BR" sz="2200" dirty="0">
                <a:cs typeface="Arial" panose="020B0604020202020204" pitchFamily="34" charset="0"/>
              </a:rPr>
              <a:t>, optante pelo Simples Nacional e que não esteja impedido do optar pela sistemática prevista neste artigo” (grifo nosso</a:t>
            </a:r>
            <a:r>
              <a:rPr lang="pt-BR" sz="2200" dirty="0" smtClean="0">
                <a:cs typeface="Arial" panose="020B0604020202020204" pitchFamily="34" charset="0"/>
              </a:rPr>
              <a:t>).</a:t>
            </a:r>
            <a:endParaRPr lang="pt-BR" sz="2200" dirty="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DA DISPENSA ESCRITURAÇÃO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94586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1" y="2060848"/>
            <a:ext cx="12191999" cy="4401205"/>
          </a:xfrm>
          <a:prstGeom prst="rect">
            <a:avLst/>
          </a:prstGeom>
        </p:spPr>
        <p:txBody>
          <a:bodyPr wrap="square">
            <a:spAutoFit/>
          </a:bodyPr>
          <a:lstStyle/>
          <a:p>
            <a:pPr algn="ctr"/>
            <a:r>
              <a:rPr lang="pt-BR" sz="2800" dirty="0" smtClean="0">
                <a:cs typeface="Arial" panose="020B0604020202020204" pitchFamily="34" charset="0"/>
              </a:rPr>
              <a:t>Quanto </a:t>
            </a:r>
            <a:r>
              <a:rPr lang="pt-BR" sz="2800" dirty="0">
                <a:cs typeface="Arial" panose="020B0604020202020204" pitchFamily="34" charset="0"/>
              </a:rPr>
              <a:t>ao </a:t>
            </a:r>
            <a:r>
              <a:rPr lang="pt-BR" sz="2800" b="1" u="sng" dirty="0">
                <a:cs typeface="Arial" panose="020B0604020202020204" pitchFamily="34" charset="0"/>
              </a:rPr>
              <a:t>registro</a:t>
            </a:r>
            <a:r>
              <a:rPr lang="pt-BR" sz="2800" dirty="0">
                <a:cs typeface="Arial" panose="020B0604020202020204" pitchFamily="34" charset="0"/>
              </a:rPr>
              <a:t> do Livro Diário (obrigatoriedade legal &gt; art. 1.181 da Lei 10.406 e IN nº 001 do DREI – Departamento de Registro Empresarial e Integração).</a:t>
            </a:r>
          </a:p>
          <a:p>
            <a:pPr algn="ctr"/>
            <a:endParaRPr lang="pt-BR" sz="2800" b="1" u="sng" dirty="0">
              <a:cs typeface="Arial" panose="020B0604020202020204" pitchFamily="34" charset="0"/>
            </a:endParaRPr>
          </a:p>
          <a:p>
            <a:pPr algn="ctr"/>
            <a:r>
              <a:rPr lang="pt-BR" sz="2800" b="1" dirty="0">
                <a:cs typeface="Arial" panose="020B0604020202020204" pitchFamily="34" charset="0"/>
              </a:rPr>
              <a:t>Responsabilidade do profissional da contabilidade: </a:t>
            </a:r>
            <a:r>
              <a:rPr lang="pt-BR" sz="2800" dirty="0">
                <a:cs typeface="Arial" panose="020B0604020202020204" pitchFamily="34" charset="0"/>
              </a:rPr>
              <a:t>Comunicação formal de necessidade de registrar o Livro Diário ( item 19 da ITG 2000 aprovada pela Res. CFC 1.330/2011):</a:t>
            </a:r>
          </a:p>
          <a:p>
            <a:pPr algn="ctr"/>
            <a:r>
              <a:rPr lang="pt-BR" sz="2800" dirty="0">
                <a:cs typeface="Arial" panose="020B0604020202020204" pitchFamily="34" charset="0"/>
              </a:rPr>
              <a:t>“</a:t>
            </a:r>
            <a:r>
              <a:rPr lang="pt-BR" sz="2800" i="1" dirty="0">
                <a:cs typeface="Arial" panose="020B0604020202020204" pitchFamily="34" charset="0"/>
              </a:rPr>
              <a:t>A entidade é responsável pelo registro público de livros contábeis em órgão competente e por averbações exigidas pela legislação de recuperação judicial, sendo atribuição do profissional de contabilidade a </a:t>
            </a:r>
            <a:r>
              <a:rPr lang="pt-BR" sz="2800" i="1" dirty="0" smtClean="0">
                <a:cs typeface="Arial" panose="020B0604020202020204" pitchFamily="34" charset="0"/>
              </a:rPr>
              <a:t> </a:t>
            </a:r>
            <a:r>
              <a:rPr lang="pt-BR" sz="2800" i="1" dirty="0">
                <a:cs typeface="Arial" panose="020B0604020202020204" pitchFamily="34" charset="0"/>
              </a:rPr>
              <a:t>comunicação formal dessas exigências a entidade</a:t>
            </a:r>
            <a:r>
              <a:rPr lang="pt-BR" sz="2800" i="1" dirty="0" smtClean="0">
                <a:cs typeface="Arial" panose="020B0604020202020204" pitchFamily="34" charset="0"/>
              </a:rPr>
              <a:t>.”</a:t>
            </a:r>
            <a:endParaRPr lang="pt-BR" sz="2800" dirty="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DO REGISTRO DO LIVRO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2122184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2154336"/>
            <a:ext cx="12191999" cy="4154984"/>
          </a:xfrm>
          <a:prstGeom prst="rect">
            <a:avLst/>
          </a:prstGeom>
        </p:spPr>
        <p:txBody>
          <a:bodyPr wrap="square">
            <a:spAutoFit/>
          </a:bodyPr>
          <a:lstStyle/>
          <a:p>
            <a:pPr marL="342900" indent="-342900" algn="ctr">
              <a:buFont typeface="Arial" panose="020B0604020202020204" pitchFamily="34" charset="0"/>
              <a:buChar char="•"/>
            </a:pPr>
            <a:r>
              <a:rPr lang="pt-BR" sz="2200" dirty="0" smtClean="0">
                <a:cs typeface="Arial" panose="020B0604020202020204" pitchFamily="34" charset="0"/>
              </a:rPr>
              <a:t>Conselho </a:t>
            </a:r>
            <a:r>
              <a:rPr lang="pt-BR" sz="2200" dirty="0">
                <a:cs typeface="Arial" panose="020B0604020202020204" pitchFamily="34" charset="0"/>
              </a:rPr>
              <a:t>Federal de Contabilidade: Resolução CFC 1.299/10, 21/09/2010 – Aprova o Comunicado Técnico CT 4 que define as formalidades da escrituração contábil em forma digital para fins de atendimento ao Sistema Público de Escrituração Digital (SPED) que deve ser executada em conformidade com os preceitos das Normas Brasileira de Contabilidade Técnica Geral (NBC TG 2000) que trata sobre a Escrituração Contábil.</a:t>
            </a:r>
          </a:p>
          <a:p>
            <a:pPr marL="342900" indent="-342900" algn="ctr">
              <a:buFont typeface="Wingdings" panose="05000000000000000000" pitchFamily="2" charset="2"/>
              <a:buChar char="Ø"/>
            </a:pPr>
            <a:endParaRPr lang="pt-BR" sz="2200" dirty="0">
              <a:cs typeface="Arial" panose="020B0604020202020204" pitchFamily="34" charset="0"/>
            </a:endParaRPr>
          </a:p>
          <a:p>
            <a:pPr marL="342900" indent="-342900" algn="ctr">
              <a:buFont typeface="Arial" panose="020B0604020202020204" pitchFamily="34" charset="0"/>
              <a:buChar char="•"/>
            </a:pPr>
            <a:r>
              <a:rPr lang="pt-BR" sz="2200" dirty="0">
                <a:cs typeface="Arial" panose="020B0604020202020204" pitchFamily="34" charset="0"/>
              </a:rPr>
              <a:t>Secretaria da Receita Federal do Brasil:  Instrução Normativa nº 787, de 19/11/2007 - Institui a escrituração contábil digital.</a:t>
            </a:r>
          </a:p>
          <a:p>
            <a:pPr marL="342900" indent="-342900" algn="ctr">
              <a:buFont typeface="Arial" panose="020B0604020202020204" pitchFamily="34" charset="0"/>
              <a:buChar char="•"/>
            </a:pPr>
            <a:endParaRPr lang="pt-BR" sz="2200" dirty="0">
              <a:cs typeface="Arial" panose="020B0604020202020204" pitchFamily="34" charset="0"/>
            </a:endParaRPr>
          </a:p>
          <a:p>
            <a:pPr marL="342900" indent="-342900" algn="ctr">
              <a:buFont typeface="Arial" panose="020B0604020202020204" pitchFamily="34" charset="0"/>
              <a:buChar char="•"/>
            </a:pPr>
            <a:r>
              <a:rPr lang="pt-BR" sz="2200" dirty="0">
                <a:cs typeface="Arial" panose="020B0604020202020204" pitchFamily="34" charset="0"/>
              </a:rPr>
              <a:t>Departamento Nacional de Registro do Comércio: Instrução Normativa 107, de 23/05/2008 - Dispõe sobre a autenticação de instrumentos de escrituração dos empresários, sociedades empresárias, leiloeiros e tradutores públicos e interprestes comerciais</a:t>
            </a:r>
            <a:r>
              <a:rPr lang="pt-BR" sz="2200" dirty="0" smtClean="0">
                <a:cs typeface="Arial" panose="020B0604020202020204" pitchFamily="34" charset="0"/>
              </a:rPr>
              <a:t>.</a:t>
            </a:r>
            <a:endParaRPr lang="pt-BR" sz="2200" dirty="0">
              <a:cs typeface="Arial" panose="020B0604020202020204" pitchFamily="34" charset="0"/>
            </a:endParaRPr>
          </a:p>
        </p:txBody>
      </p:sp>
      <p:pic>
        <p:nvPicPr>
          <p:cNvPr id="11"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SPED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3" name="Imagem 12"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771219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2" y="1798866"/>
            <a:ext cx="12191998" cy="1938992"/>
          </a:xfrm>
          <a:prstGeom prst="rect">
            <a:avLst/>
          </a:prstGeom>
          <a:solidFill>
            <a:schemeClr val="bg1"/>
          </a:solidFill>
        </p:spPr>
        <p:txBody>
          <a:bodyPr wrap="square">
            <a:spAutoFit/>
          </a:bodyPr>
          <a:lstStyle/>
          <a:p>
            <a:pPr marL="342900" indent="-342900" algn="ctr">
              <a:buFont typeface="Arial" panose="020B0604020202020204" pitchFamily="34" charset="0"/>
              <a:buChar char="•"/>
            </a:pPr>
            <a:r>
              <a:rPr lang="pt-BR" sz="2400" dirty="0" smtClean="0">
                <a:cs typeface="Arial" panose="020B0604020202020204" pitchFamily="34" charset="0"/>
              </a:rPr>
              <a:t>Decreto </a:t>
            </a:r>
            <a:r>
              <a:rPr lang="pt-BR" sz="2400" dirty="0">
                <a:cs typeface="Arial" panose="020B0604020202020204" pitchFamily="34" charset="0"/>
              </a:rPr>
              <a:t>nº 8.683, de 25/02/2016: ECD - Autenticação dos livros contábeis</a:t>
            </a:r>
            <a:r>
              <a:rPr lang="pt-BR" sz="2400" dirty="0" smtClean="0">
                <a:cs typeface="Arial" panose="020B0604020202020204" pitchFamily="34" charset="0"/>
              </a:rPr>
              <a:t>.</a:t>
            </a:r>
          </a:p>
          <a:p>
            <a:pPr marL="342900" indent="-342900" algn="ctr">
              <a:buFont typeface="Arial" panose="020B0604020202020204" pitchFamily="34" charset="0"/>
              <a:buChar char="•"/>
            </a:pPr>
            <a:endParaRPr lang="pt-BR" sz="2400" dirty="0">
              <a:cs typeface="Arial" panose="020B0604020202020204" pitchFamily="34" charset="0"/>
            </a:endParaRPr>
          </a:p>
          <a:p>
            <a:pPr marL="342900" indent="-342900" algn="ctr">
              <a:buFont typeface="Arial" panose="020B0604020202020204" pitchFamily="34" charset="0"/>
              <a:buChar char="•"/>
            </a:pPr>
            <a:r>
              <a:rPr lang="pt-BR" sz="2400" dirty="0" smtClean="0">
                <a:cs typeface="Arial" panose="020B0604020202020204" pitchFamily="34" charset="0"/>
              </a:rPr>
              <a:t>Estabelece </a:t>
            </a:r>
            <a:r>
              <a:rPr lang="pt-BR" sz="2400" dirty="0">
                <a:cs typeface="Arial" panose="020B0604020202020204" pitchFamily="34" charset="0"/>
              </a:rPr>
              <a:t>que a autenticação da ECD pode ser feita pelo envio do Sistema Público de Escrituração Digital, ou seja, basta o recibo de entrega de envio do arquivo. O recibo do </a:t>
            </a:r>
            <a:r>
              <a:rPr lang="pt-BR" sz="2400" dirty="0" err="1">
                <a:cs typeface="Arial" panose="020B0604020202020204" pitchFamily="34" charset="0"/>
              </a:rPr>
              <a:t>Sped</a:t>
            </a:r>
            <a:r>
              <a:rPr lang="pt-BR" sz="2400" dirty="0">
                <a:cs typeface="Arial" panose="020B0604020202020204" pitchFamily="34" charset="0"/>
              </a:rPr>
              <a:t> é fornecido pelo ambiente do servidor do </a:t>
            </a:r>
            <a:r>
              <a:rPr lang="pt-BR" sz="2400" dirty="0" err="1">
                <a:cs typeface="Arial" panose="020B0604020202020204" pitchFamily="34" charset="0"/>
              </a:rPr>
              <a:t>Sped</a:t>
            </a:r>
            <a:r>
              <a:rPr lang="pt-BR" sz="2400" dirty="0">
                <a:cs typeface="Arial" panose="020B0604020202020204" pitchFamily="34" charset="0"/>
              </a:rPr>
              <a:t>, atesta que realmente o arquivo foi recebido</a:t>
            </a:r>
            <a:r>
              <a:rPr lang="pt-BR" sz="2400" dirty="0" smtClean="0">
                <a:cs typeface="Arial" panose="020B0604020202020204" pitchFamily="34" charset="0"/>
              </a:rPr>
              <a:t>.</a:t>
            </a:r>
            <a:endParaRPr lang="pt-BR" sz="2400" dirty="0">
              <a:cs typeface="Arial" panose="020B0604020202020204" pitchFamily="34" charset="0"/>
            </a:endParaRPr>
          </a:p>
        </p:txBody>
      </p:sp>
      <p:pic>
        <p:nvPicPr>
          <p:cNvPr id="11"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SPED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3" name="Imagem 12"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pic>
        <p:nvPicPr>
          <p:cNvPr id="6152" name="Picture 8" descr="Imagem relacionada"/>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7943" y="3737858"/>
            <a:ext cx="4136111" cy="310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1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1" y="2348880"/>
            <a:ext cx="12191999" cy="2062103"/>
          </a:xfrm>
          <a:prstGeom prst="rect">
            <a:avLst/>
          </a:prstGeom>
        </p:spPr>
        <p:txBody>
          <a:bodyPr wrap="square">
            <a:spAutoFit/>
          </a:bodyPr>
          <a:lstStyle/>
          <a:p>
            <a:pPr marL="457200" indent="-457200" algn="ctr">
              <a:buFont typeface="Arial" panose="020B0604020202020204" pitchFamily="34" charset="0"/>
              <a:buChar char="•"/>
            </a:pPr>
            <a:r>
              <a:rPr lang="pt-BR" sz="3200" dirty="0" smtClean="0">
                <a:cs typeface="Arial" panose="020B0604020202020204" pitchFamily="34" charset="0"/>
              </a:rPr>
              <a:t>Secretaria </a:t>
            </a:r>
            <a:r>
              <a:rPr lang="pt-BR" sz="3200" dirty="0">
                <a:cs typeface="Arial" panose="020B0604020202020204" pitchFamily="34" charset="0"/>
              </a:rPr>
              <a:t>de Estado de Fazenda de Minas </a:t>
            </a:r>
            <a:r>
              <a:rPr lang="pt-BR" sz="3200" dirty="0" smtClean="0">
                <a:cs typeface="Arial" panose="020B0604020202020204" pitchFamily="34" charset="0"/>
              </a:rPr>
              <a:t>Gerais</a:t>
            </a:r>
            <a:endParaRPr lang="pt-BR" sz="3200" dirty="0">
              <a:cs typeface="Arial" panose="020B0604020202020204" pitchFamily="34" charset="0"/>
            </a:endParaRPr>
          </a:p>
          <a:p>
            <a:pPr marL="457200" indent="-457200" algn="ctr">
              <a:buFont typeface="Arial" panose="020B0604020202020204" pitchFamily="34" charset="0"/>
              <a:buChar char="•"/>
            </a:pPr>
            <a:r>
              <a:rPr lang="pt-BR" sz="3200" dirty="0">
                <a:cs typeface="Arial" panose="020B0604020202020204" pitchFamily="34" charset="0"/>
              </a:rPr>
              <a:t>Junta Comercial do Estado de Minas </a:t>
            </a:r>
            <a:r>
              <a:rPr lang="pt-BR" sz="3200" dirty="0" smtClean="0">
                <a:cs typeface="Arial" panose="020B0604020202020204" pitchFamily="34" charset="0"/>
              </a:rPr>
              <a:t>Gerais</a:t>
            </a:r>
            <a:endParaRPr lang="pt-BR" sz="3200" dirty="0">
              <a:cs typeface="Arial" panose="020B0604020202020204" pitchFamily="34" charset="0"/>
            </a:endParaRPr>
          </a:p>
          <a:p>
            <a:pPr marL="457200" indent="-457200" algn="ctr">
              <a:buFont typeface="Arial" panose="020B0604020202020204" pitchFamily="34" charset="0"/>
              <a:buChar char="•"/>
            </a:pPr>
            <a:r>
              <a:rPr lang="pt-BR" sz="3200" dirty="0">
                <a:cs typeface="Arial" panose="020B0604020202020204" pitchFamily="34" charset="0"/>
              </a:rPr>
              <a:t>Prefeitura Municipal de Belo </a:t>
            </a:r>
            <a:r>
              <a:rPr lang="pt-BR" sz="3200" dirty="0" smtClean="0">
                <a:cs typeface="Arial" panose="020B0604020202020204" pitchFamily="34" charset="0"/>
              </a:rPr>
              <a:t>Horizonte</a:t>
            </a:r>
          </a:p>
          <a:p>
            <a:pPr marL="457200" indent="-457200" algn="ctr">
              <a:buFont typeface="Arial" panose="020B0604020202020204" pitchFamily="34" charset="0"/>
              <a:buChar char="•"/>
            </a:pPr>
            <a:r>
              <a:rPr lang="pt-BR" sz="3200" dirty="0" smtClean="0">
                <a:cs typeface="Arial" panose="020B0604020202020204" pitchFamily="34" charset="0"/>
              </a:rPr>
              <a:t>Receita Federal do Brasil</a:t>
            </a:r>
            <a:endParaRPr lang="pt-BR" sz="3200" dirty="0">
              <a:cs typeface="Arial" panose="020B0604020202020204" pitchFamily="34" charset="0"/>
            </a:endParaRPr>
          </a:p>
        </p:txBody>
      </p:sp>
      <p:pic>
        <p:nvPicPr>
          <p:cNvPr id="12"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PARCERIAS</a:t>
            </a:r>
            <a:endParaRPr lang="pt-BR" sz="4000" b="1" i="1" dirty="0">
              <a:solidFill>
                <a:schemeClr val="bg1"/>
              </a:solidFill>
              <a:latin typeface="Arial" panose="020B0604020202020204" pitchFamily="34" charset="0"/>
              <a:cs typeface="Arial" panose="020B0604020202020204" pitchFamily="34" charset="0"/>
            </a:endParaRPr>
          </a:p>
        </p:txBody>
      </p:sp>
      <p:pic>
        <p:nvPicPr>
          <p:cNvPr id="14" name="Imagem 13"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pic>
        <p:nvPicPr>
          <p:cNvPr id="13314" name="Picture 2" descr="Resultado de imagem para Secretaria de Estado de Fazenda de Minas Ger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13" y="5087312"/>
            <a:ext cx="2428909" cy="104928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m para Junta Comercial do Estado de Minas Gera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433" y="5207143"/>
            <a:ext cx="2085975" cy="80962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sultado de imagem para Prefeitura Municipal de Belo Horizon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9720" y="5137305"/>
            <a:ext cx="2856312" cy="87474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esultado de imagem para Receita Federal do Bras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344" y="4912044"/>
            <a:ext cx="2304256" cy="132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92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sultado de imagem para assin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903" y="5301208"/>
            <a:ext cx="3153096" cy="1556792"/>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952594" y="688554"/>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2" y="1700808"/>
            <a:ext cx="12191999" cy="3785652"/>
          </a:xfrm>
          <a:prstGeom prst="rect">
            <a:avLst/>
          </a:prstGeom>
        </p:spPr>
        <p:txBody>
          <a:bodyPr wrap="square">
            <a:spAutoFit/>
          </a:bodyPr>
          <a:lstStyle/>
          <a:p>
            <a:pPr algn="ctr" fontAlgn="ctr">
              <a:spcBef>
                <a:spcPts val="0"/>
              </a:spcBef>
            </a:pPr>
            <a:r>
              <a:rPr lang="pt-BR" sz="2400" dirty="0" smtClean="0">
                <a:cs typeface="Arial" panose="020B0604020202020204" pitchFamily="34" charset="0"/>
              </a:rPr>
              <a:t>O </a:t>
            </a:r>
            <a:r>
              <a:rPr lang="pt-BR" sz="2400" dirty="0">
                <a:cs typeface="Arial" panose="020B0604020202020204" pitchFamily="34" charset="0"/>
              </a:rPr>
              <a:t>Contrato de Prestação de Serviços Contábeis é o instrumento que define os limites e a extensão da responsabilidade técnica. Neste contexto, o CFC editou a Resolução 987/03 que trata da matéria, a qual passou por alteração através da edição da Resolução CFC nº </a:t>
            </a:r>
            <a:r>
              <a:rPr lang="pt-BR" sz="2400" dirty="0" smtClean="0">
                <a:cs typeface="Arial" panose="020B0604020202020204" pitchFamily="34" charset="0"/>
              </a:rPr>
              <a:t>1.457/2013</a:t>
            </a:r>
            <a:r>
              <a:rPr lang="pt-BR" sz="2400" dirty="0">
                <a:cs typeface="Arial" panose="020B0604020202020204" pitchFamily="34" charset="0"/>
              </a:rPr>
              <a:t>. </a:t>
            </a:r>
          </a:p>
          <a:p>
            <a:pPr algn="ctr"/>
            <a:r>
              <a:rPr lang="pt-BR" sz="2400" dirty="0">
                <a:cs typeface="Arial" panose="020B0604020202020204" pitchFamily="34" charset="0"/>
              </a:rPr>
              <a:t/>
            </a:r>
            <a:br>
              <a:rPr lang="pt-BR" sz="2400" dirty="0">
                <a:cs typeface="Arial" panose="020B0604020202020204" pitchFamily="34" charset="0"/>
              </a:rPr>
            </a:br>
            <a:r>
              <a:rPr lang="pt-BR" sz="2400" dirty="0">
                <a:cs typeface="Arial" panose="020B0604020202020204" pitchFamily="34" charset="0"/>
              </a:rPr>
              <a:t>Como destaque elencamos algumas novidades tratadas na citada norma</a:t>
            </a:r>
            <a:r>
              <a:rPr lang="pt-BR" sz="2400" dirty="0" smtClean="0">
                <a:cs typeface="Arial" panose="020B0604020202020204" pitchFamily="34" charset="0"/>
              </a:rPr>
              <a:t>:</a:t>
            </a:r>
          </a:p>
          <a:p>
            <a:pPr algn="ctr"/>
            <a:r>
              <a:rPr lang="pt-BR" sz="2400" dirty="0">
                <a:cs typeface="Arial" panose="020B0604020202020204" pitchFamily="34" charset="0"/>
              </a:rPr>
              <a:t/>
            </a:r>
            <a:br>
              <a:rPr lang="pt-BR" sz="2400" dirty="0">
                <a:cs typeface="Arial" panose="020B0604020202020204" pitchFamily="34" charset="0"/>
              </a:rPr>
            </a:br>
            <a:r>
              <a:rPr lang="pt-BR" sz="2400" b="1" dirty="0">
                <a:cs typeface="Arial" panose="020B0604020202020204" pitchFamily="34" charset="0"/>
              </a:rPr>
              <a:t>a)</a:t>
            </a:r>
            <a:r>
              <a:rPr lang="pt-BR" sz="2400" dirty="0">
                <a:cs typeface="Arial" panose="020B0604020202020204" pitchFamily="34" charset="0"/>
              </a:rPr>
              <a:t> Obrigatoriedade do fornecimento de Carta de Responsabilidade da Administração</a:t>
            </a:r>
            <a:r>
              <a:rPr lang="pt-BR" sz="2400" dirty="0" smtClean="0">
                <a:cs typeface="Arial" panose="020B0604020202020204" pitchFamily="34" charset="0"/>
              </a:rPr>
              <a:t>.</a:t>
            </a:r>
          </a:p>
          <a:p>
            <a:pPr algn="ctr"/>
            <a:endParaRPr lang="pt-BR" sz="2400" dirty="0">
              <a:cs typeface="Arial" panose="020B0604020202020204" pitchFamily="34" charset="0"/>
            </a:endParaRPr>
          </a:p>
          <a:p>
            <a:pPr algn="ctr"/>
            <a:r>
              <a:rPr lang="pt-BR" sz="2400" b="1" dirty="0">
                <a:cs typeface="Arial" panose="020B0604020202020204" pitchFamily="34" charset="0"/>
              </a:rPr>
              <a:t>b)</a:t>
            </a:r>
            <a:r>
              <a:rPr lang="pt-BR" sz="2400" dirty="0">
                <a:cs typeface="Arial" panose="020B0604020202020204" pitchFamily="34" charset="0"/>
              </a:rPr>
              <a:t> Deverá ser obtida pelo profissional da Contabilidade, anualmente, a Carta de Responsabilidade da Administração para o encerramento do exercício contábil</a:t>
            </a:r>
            <a:r>
              <a:rPr lang="pt-BR" sz="2400" dirty="0" smtClean="0">
                <a:cs typeface="Arial" panose="020B0604020202020204" pitchFamily="34" charset="0"/>
              </a:rPr>
              <a:t>.</a:t>
            </a:r>
          </a:p>
        </p:txBody>
      </p:sp>
      <p:pic>
        <p:nvPicPr>
          <p:cNvPr id="1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323439"/>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fontAlgn="ctr"/>
            <a:r>
              <a:rPr lang="pt-BR" sz="3600" b="1" dirty="0">
                <a:solidFill>
                  <a:schemeClr val="bg1"/>
                </a:solidFill>
                <a:effectLst>
                  <a:outerShdw blurRad="38100" dist="38100" dir="2700000" algn="tl">
                    <a:srgbClr val="000000">
                      <a:alpha val="43137"/>
                    </a:srgbClr>
                  </a:outerShdw>
                </a:effectLst>
              </a:rPr>
              <a:t>CONTRATO DE PRESTAÇÃO DE SERVIÇOS CONTÁBEIS</a:t>
            </a:r>
            <a:endParaRPr lang="pt-BR" sz="36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744046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919536" y="668595"/>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1772816"/>
            <a:ext cx="12192000" cy="3416320"/>
          </a:xfrm>
          <a:prstGeom prst="rect">
            <a:avLst/>
          </a:prstGeom>
        </p:spPr>
        <p:txBody>
          <a:bodyPr wrap="square">
            <a:spAutoFit/>
          </a:bodyPr>
          <a:lstStyle/>
          <a:p>
            <a:pPr algn="ctr"/>
            <a:r>
              <a:rPr lang="pt-BR" sz="2400" b="1" dirty="0" smtClean="0">
                <a:cs typeface="Arial" panose="020B0604020202020204" pitchFamily="34" charset="0"/>
              </a:rPr>
              <a:t>c</a:t>
            </a:r>
            <a:r>
              <a:rPr lang="pt-BR" sz="2400" b="1" dirty="0">
                <a:cs typeface="Arial" panose="020B0604020202020204" pitchFamily="34" charset="0"/>
              </a:rPr>
              <a:t>)</a:t>
            </a:r>
            <a:r>
              <a:rPr lang="pt-BR" sz="2400" dirty="0">
                <a:cs typeface="Arial" panose="020B0604020202020204" pitchFamily="34" charset="0"/>
              </a:rPr>
              <a:t> Assinatura das demonstrações contábeis fica vinculada à entrega da Carta de Responsabilidade da Administração.</a:t>
            </a:r>
          </a:p>
          <a:p>
            <a:pPr algn="ctr"/>
            <a:endParaRPr lang="pt-BR" sz="2400" b="1" dirty="0" smtClean="0">
              <a:cs typeface="Arial" panose="020B0604020202020204" pitchFamily="34" charset="0"/>
            </a:endParaRPr>
          </a:p>
          <a:p>
            <a:pPr algn="ctr"/>
            <a:r>
              <a:rPr lang="pt-BR" sz="2400" b="1" dirty="0" smtClean="0">
                <a:cs typeface="Arial" panose="020B0604020202020204" pitchFamily="34" charset="0"/>
              </a:rPr>
              <a:t>d</a:t>
            </a:r>
            <a:r>
              <a:rPr lang="pt-BR" sz="2400" b="1" dirty="0">
                <a:cs typeface="Arial" panose="020B0604020202020204" pitchFamily="34" charset="0"/>
              </a:rPr>
              <a:t>)</a:t>
            </a:r>
            <a:r>
              <a:rPr lang="pt-BR" sz="2400" dirty="0">
                <a:cs typeface="Arial" panose="020B0604020202020204" pitchFamily="34" charset="0"/>
              </a:rPr>
              <a:t> A exigência em contrato para entrega da Carta de Responsabilidade da Administração será obrigatória somente nos contratos de novos clientes, ou quando da renovação dos contratos antigos.</a:t>
            </a:r>
          </a:p>
          <a:p>
            <a:pPr algn="ctr"/>
            <a:endParaRPr lang="pt-BR" sz="2400" dirty="0">
              <a:cs typeface="Arial" panose="020B0604020202020204" pitchFamily="34" charset="0"/>
            </a:endParaRPr>
          </a:p>
          <a:p>
            <a:pPr algn="ctr"/>
            <a:r>
              <a:rPr lang="pt-BR" sz="2400" b="1" dirty="0">
                <a:cs typeface="Arial" panose="020B0604020202020204" pitchFamily="34" charset="0"/>
              </a:rPr>
              <a:t>e)</a:t>
            </a:r>
            <a:r>
              <a:rPr lang="pt-BR" sz="2400" dirty="0">
                <a:cs typeface="Arial" panose="020B0604020202020204" pitchFamily="34" charset="0"/>
              </a:rPr>
              <a:t> Disponibilidade dos Modelos Básicos de: Contrato de Prestação de Serviços Contábeis; Distrato de Prestação de Serviços Contábeis e Carta de Responsabilidade da Administração</a:t>
            </a:r>
            <a:r>
              <a:rPr lang="pt-BR" sz="2400" dirty="0" smtClean="0">
                <a:cs typeface="Arial" panose="020B0604020202020204" pitchFamily="34" charset="0"/>
              </a:rPr>
              <a:t>.</a:t>
            </a:r>
            <a:endParaRPr lang="pt-BR" sz="2400" dirty="0">
              <a:cs typeface="Arial" panose="020B0604020202020204" pitchFamily="34" charset="0"/>
            </a:endParaRPr>
          </a:p>
        </p:txBody>
      </p:sp>
      <p:pic>
        <p:nvPicPr>
          <p:cNvPr id="10"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23439"/>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fontAlgn="ctr"/>
            <a:r>
              <a:rPr lang="pt-BR" sz="3600" b="1" dirty="0">
                <a:solidFill>
                  <a:schemeClr val="bg1"/>
                </a:solidFill>
                <a:effectLst>
                  <a:outerShdw blurRad="38100" dist="38100" dir="2700000" algn="tl">
                    <a:srgbClr val="000000">
                      <a:alpha val="43137"/>
                    </a:srgbClr>
                  </a:outerShdw>
                </a:effectLst>
              </a:rPr>
              <a:t>CONTRATO DE PRESTAÇÃO DE SERVIÇOS CONTÁBEIS</a:t>
            </a:r>
            <a:endParaRPr lang="pt-BR" sz="3600" b="1" i="1" dirty="0">
              <a:solidFill>
                <a:schemeClr val="bg1"/>
              </a:solidFill>
              <a:latin typeface="Arial" panose="020B0604020202020204" pitchFamily="34" charset="0"/>
              <a:cs typeface="Arial" panose="020B0604020202020204" pitchFamily="34" charset="0"/>
            </a:endParaRPr>
          </a:p>
        </p:txBody>
      </p:sp>
      <p:pic>
        <p:nvPicPr>
          <p:cNvPr id="13" name="Imagem 12"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pic>
        <p:nvPicPr>
          <p:cNvPr id="19" name="Picture 12" descr="Resultado de imagem para assinat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8903" y="5301208"/>
            <a:ext cx="3153096"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66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1679317"/>
            <a:ext cx="12191999" cy="3785652"/>
          </a:xfrm>
          <a:prstGeom prst="rect">
            <a:avLst/>
          </a:prstGeom>
        </p:spPr>
        <p:txBody>
          <a:bodyPr wrap="square">
            <a:spAutoFit/>
          </a:bodyPr>
          <a:lstStyle/>
          <a:p>
            <a:pPr algn="ctr"/>
            <a:r>
              <a:rPr lang="pt-BR" sz="2400" dirty="0" smtClean="0">
                <a:cs typeface="Arial" panose="020B0604020202020204" pitchFamily="34" charset="0"/>
              </a:rPr>
              <a:t>O </a:t>
            </a:r>
            <a:r>
              <a:rPr lang="pt-BR" sz="2400" dirty="0">
                <a:cs typeface="Arial" panose="020B0604020202020204" pitchFamily="34" charset="0"/>
              </a:rPr>
              <a:t>CPS deverá conter no mínimo:</a:t>
            </a:r>
          </a:p>
          <a:p>
            <a:pPr algn="ctr"/>
            <a:endParaRPr lang="pt-BR" sz="2400" dirty="0">
              <a:cs typeface="Arial" panose="020B0604020202020204" pitchFamily="34" charset="0"/>
            </a:endParaRPr>
          </a:p>
          <a:p>
            <a:pPr marL="457200" indent="-457200" algn="ctr">
              <a:buAutoNum type="alphaLcPeriod"/>
            </a:pPr>
            <a:r>
              <a:rPr lang="pt-BR" sz="2400" dirty="0">
                <a:cs typeface="Arial" panose="020B0604020202020204" pitchFamily="34" charset="0"/>
              </a:rPr>
              <a:t>Identificação das partes contratantes;</a:t>
            </a:r>
          </a:p>
          <a:p>
            <a:pPr marL="457200" indent="-457200" algn="ctr">
              <a:buAutoNum type="alphaLcPeriod"/>
            </a:pPr>
            <a:r>
              <a:rPr lang="pt-BR" sz="2400" dirty="0">
                <a:cs typeface="Arial" panose="020B0604020202020204" pitchFamily="34" charset="0"/>
              </a:rPr>
              <a:t>Relação dos serviços a serem prestados;</a:t>
            </a:r>
          </a:p>
          <a:p>
            <a:pPr marL="457200" indent="-457200" algn="ctr">
              <a:buAutoNum type="alphaLcPeriod"/>
            </a:pPr>
            <a:r>
              <a:rPr lang="pt-BR" sz="2400" dirty="0">
                <a:cs typeface="Arial" panose="020B0604020202020204" pitchFamily="34" charset="0"/>
              </a:rPr>
              <a:t>Duração do contrato;</a:t>
            </a:r>
          </a:p>
          <a:p>
            <a:pPr marL="457200" indent="-457200" algn="ctr">
              <a:buAutoNum type="alphaLcPeriod"/>
            </a:pPr>
            <a:r>
              <a:rPr lang="pt-BR" sz="2400" dirty="0">
                <a:cs typeface="Arial" panose="020B0604020202020204" pitchFamily="34" charset="0"/>
              </a:rPr>
              <a:t>Cláusula rescisória com a fixação de prazo para a assistência, após a denúncia do contrato;</a:t>
            </a:r>
          </a:p>
          <a:p>
            <a:pPr marL="457200" indent="-457200" algn="ctr">
              <a:buAutoNum type="alphaLcPeriod"/>
            </a:pPr>
            <a:r>
              <a:rPr lang="pt-BR" sz="2400" dirty="0">
                <a:cs typeface="Arial" panose="020B0604020202020204" pitchFamily="34" charset="0"/>
              </a:rPr>
              <a:t>Honorários profissionais;</a:t>
            </a:r>
          </a:p>
          <a:p>
            <a:pPr marL="457200" indent="-457200" algn="ctr">
              <a:buAutoNum type="alphaLcPeriod"/>
            </a:pPr>
            <a:r>
              <a:rPr lang="pt-BR" sz="2400" dirty="0">
                <a:cs typeface="Arial" panose="020B0604020202020204" pitchFamily="34" charset="0"/>
              </a:rPr>
              <a:t>Prazo para pagamento;</a:t>
            </a:r>
          </a:p>
          <a:p>
            <a:pPr marL="457200" indent="-457200" algn="ctr">
              <a:buAutoNum type="alphaLcPeriod"/>
            </a:pPr>
            <a:r>
              <a:rPr lang="pt-BR" sz="2400" dirty="0">
                <a:cs typeface="Arial" panose="020B0604020202020204" pitchFamily="34" charset="0"/>
              </a:rPr>
              <a:t>Responsabilidade das partes;</a:t>
            </a:r>
          </a:p>
          <a:p>
            <a:pPr marL="457200" indent="-457200" algn="ctr">
              <a:buAutoNum type="alphaLcPeriod"/>
            </a:pPr>
            <a:r>
              <a:rPr lang="pt-BR" sz="2400" dirty="0">
                <a:cs typeface="Arial" panose="020B0604020202020204" pitchFamily="34" charset="0"/>
              </a:rPr>
              <a:t>Foro para dirimir os conflitos</a:t>
            </a:r>
            <a:r>
              <a:rPr lang="pt-BR" sz="2400" dirty="0" smtClean="0">
                <a:cs typeface="Arial" panose="020B0604020202020204" pitchFamily="34" charset="0"/>
              </a:rPr>
              <a:t>.  </a:t>
            </a:r>
            <a:endParaRPr lang="pt-BR" sz="2400" dirty="0">
              <a:cs typeface="Arial" panose="020B0604020202020204" pitchFamily="34" charset="0"/>
            </a:endParaRPr>
          </a:p>
        </p:txBody>
      </p:sp>
      <p:sp>
        <p:nvSpPr>
          <p:cNvPr id="2" name="AutoShape 2" descr="Resultado de imagem para contrato de prestação de serviços contábe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23439"/>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fontAlgn="ctr"/>
            <a:r>
              <a:rPr lang="pt-BR" sz="3600" b="1" dirty="0">
                <a:solidFill>
                  <a:schemeClr val="bg1"/>
                </a:solidFill>
                <a:effectLst>
                  <a:outerShdw blurRad="38100" dist="38100" dir="2700000" algn="tl">
                    <a:srgbClr val="000000">
                      <a:alpha val="43137"/>
                    </a:srgbClr>
                  </a:outerShdw>
                </a:effectLst>
              </a:rPr>
              <a:t>CONTRATO DE PRESTAÇÃO DE SERVIÇOS CONTÁBEIS</a:t>
            </a:r>
            <a:endParaRPr lang="pt-BR" sz="3600" b="1" i="1" dirty="0">
              <a:solidFill>
                <a:schemeClr val="bg1"/>
              </a:solidFill>
              <a:latin typeface="Arial" panose="020B0604020202020204" pitchFamily="34" charset="0"/>
              <a:cs typeface="Arial" panose="020B0604020202020204" pitchFamily="34" charset="0"/>
            </a:endParaRPr>
          </a:p>
        </p:txBody>
      </p:sp>
      <p:pic>
        <p:nvPicPr>
          <p:cNvPr id="13" name="Imagem 12"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pic>
        <p:nvPicPr>
          <p:cNvPr id="15" name="Picture 12" descr="Resultado de imagem para assinat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8903" y="5301208"/>
            <a:ext cx="3153096"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0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Resultado de imagem para rasgar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5517232"/>
            <a:ext cx="2011151" cy="134076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1" y="1895341"/>
            <a:ext cx="12191999" cy="3477875"/>
          </a:xfrm>
          <a:prstGeom prst="rect">
            <a:avLst/>
          </a:prstGeom>
        </p:spPr>
        <p:txBody>
          <a:bodyPr wrap="square">
            <a:spAutoFit/>
          </a:bodyPr>
          <a:lstStyle/>
          <a:p>
            <a:pPr marL="342900" indent="-342900" algn="ctr">
              <a:buFont typeface="Arial" panose="020B0604020202020204" pitchFamily="34" charset="0"/>
              <a:buChar char="•"/>
            </a:pPr>
            <a:r>
              <a:rPr lang="pt-BR" sz="2200" dirty="0" smtClean="0">
                <a:cs typeface="Arial" panose="020B0604020202020204" pitchFamily="34" charset="0"/>
              </a:rPr>
              <a:t>Segundo </a:t>
            </a:r>
            <a:r>
              <a:rPr lang="pt-BR" sz="2200" dirty="0">
                <a:cs typeface="Arial" panose="020B0604020202020204" pitchFamily="34" charset="0"/>
              </a:rPr>
              <a:t>consta na Resolução, no Distrato de Prestação de Serviços Profissionais e Transferência de Responsabilidade Técnica deve constar a responsabilidade do cliente em recepcionar seus documentos que estejam de posse do antigo responsável técnico.</a:t>
            </a:r>
          </a:p>
          <a:p>
            <a:pPr algn="ctr"/>
            <a:endParaRPr lang="pt-BR" sz="2200" dirty="0">
              <a:cs typeface="Arial" panose="020B0604020202020204" pitchFamily="34" charset="0"/>
            </a:endParaRPr>
          </a:p>
          <a:p>
            <a:pPr marL="342900" indent="-342900" algn="ctr">
              <a:buFont typeface="Arial" panose="020B0604020202020204" pitchFamily="34" charset="0"/>
              <a:buChar char="•"/>
            </a:pPr>
            <a:r>
              <a:rPr lang="pt-BR" sz="2200" dirty="0">
                <a:cs typeface="Arial" panose="020B0604020202020204" pitchFamily="34" charset="0"/>
              </a:rPr>
              <a:t>Outro ponto de destaque da Resolução refere-se à devolução de livros, documentos e arquivos das obrigações fiscais entregues ao Fisco e arquivos digitais que deverão constar na cláusula rescisória do Distrato do Contrato de Prestação de Serviços.</a:t>
            </a:r>
          </a:p>
          <a:p>
            <a:pPr algn="ctr"/>
            <a:endParaRPr lang="pt-BR" sz="2200" dirty="0">
              <a:cs typeface="Arial" panose="020B0604020202020204" pitchFamily="34" charset="0"/>
            </a:endParaRPr>
          </a:p>
          <a:p>
            <a:pPr marL="342900" indent="-342900" algn="ctr">
              <a:buFont typeface="Arial" panose="020B0604020202020204" pitchFamily="34" charset="0"/>
              <a:buChar char="•"/>
            </a:pPr>
            <a:r>
              <a:rPr lang="pt-BR" sz="2200" dirty="0">
                <a:cs typeface="Arial" panose="020B0604020202020204" pitchFamily="34" charset="0"/>
              </a:rPr>
              <a:t>O responsável técnico terá que honrar com as obrigações acessórias, mesmo que o prazo de vencimento da exigência seja posterior ao da vigência citada no contrato</a:t>
            </a:r>
            <a:r>
              <a:rPr lang="pt-BR" sz="2200" dirty="0" smtClean="0">
                <a:cs typeface="Arial" panose="020B0604020202020204" pitchFamily="34" charset="0"/>
              </a:rPr>
              <a:t>.</a:t>
            </a:r>
            <a:endParaRPr lang="pt-BR" sz="2200" dirty="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870958"/>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754326"/>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3200" b="1" dirty="0" smtClean="0">
                <a:solidFill>
                  <a:schemeClr val="bg1"/>
                </a:solidFill>
                <a:effectLst>
                  <a:outerShdw blurRad="38100" dist="38100" dir="2700000" algn="tl">
                    <a:srgbClr val="000000">
                      <a:alpha val="43137"/>
                    </a:srgbClr>
                  </a:outerShdw>
                </a:effectLst>
              </a:rPr>
              <a:t>DISTRATO </a:t>
            </a:r>
            <a:r>
              <a:rPr lang="pt-BR" sz="3200" b="1" dirty="0">
                <a:solidFill>
                  <a:schemeClr val="bg1"/>
                </a:solidFill>
                <a:effectLst>
                  <a:outerShdw blurRad="38100" dist="38100" dir="2700000" algn="tl">
                    <a:srgbClr val="000000">
                      <a:alpha val="43137"/>
                    </a:srgbClr>
                  </a:outerShdw>
                </a:effectLst>
              </a:rPr>
              <a:t>DE PRESTAÇÃO DE SERVIÇOS PROFISSIONAIS E</a:t>
            </a:r>
          </a:p>
          <a:p>
            <a:pPr algn="r"/>
            <a:r>
              <a:rPr lang="pt-BR" sz="3200" b="1" dirty="0">
                <a:solidFill>
                  <a:schemeClr val="bg1"/>
                </a:solidFill>
                <a:effectLst>
                  <a:outerShdw blurRad="38100" dist="38100" dir="2700000" algn="tl">
                    <a:srgbClr val="000000">
                      <a:alpha val="43137"/>
                    </a:srgbClr>
                  </a:outerShdw>
                </a:effectLst>
              </a:rPr>
              <a:t>TRANSFERÊNCIA DE RESPONSABILIDADE TÉCNICA</a:t>
            </a:r>
            <a:endParaRPr lang="pt-BR" sz="32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847528" cy="1870959"/>
          </a:xfrm>
          <a:prstGeom prst="rect">
            <a:avLst/>
          </a:prstGeom>
          <a:noFill/>
          <a:ln>
            <a:noFill/>
          </a:ln>
        </p:spPr>
      </p:pic>
      <p:pic>
        <p:nvPicPr>
          <p:cNvPr id="13" name="Picture 4" descr="Resultado de imagem para rasgar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548" y="5517232"/>
            <a:ext cx="201115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m para rasgar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712" y="5509247"/>
            <a:ext cx="201115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m para rasgar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876" y="5517232"/>
            <a:ext cx="201115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m para rasgar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040" y="5517232"/>
            <a:ext cx="201115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11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m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260" y="1553139"/>
            <a:ext cx="3189521" cy="2021372"/>
          </a:xfrm>
          <a:prstGeom prst="rect">
            <a:avLst/>
          </a:prstGeom>
        </p:spPr>
      </p:pic>
      <p:pic>
        <p:nvPicPr>
          <p:cNvPr id="26" name="Image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0809" y="1023227"/>
            <a:ext cx="4379174" cy="2651220"/>
          </a:xfrm>
          <a:prstGeom prst="rect">
            <a:avLst/>
          </a:prstGeom>
          <a:solidFill>
            <a:schemeClr val="bg1"/>
          </a:solidFill>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782" y="2585616"/>
            <a:ext cx="4020218" cy="2607742"/>
          </a:xfrm>
          <a:prstGeom prst="rect">
            <a:avLst/>
          </a:prstGeom>
          <a:solidFill>
            <a:schemeClr val="bg1"/>
          </a:solidFill>
        </p:spPr>
      </p:pic>
      <p:pic>
        <p:nvPicPr>
          <p:cNvPr id="28" name="Imagem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659" y="4315649"/>
            <a:ext cx="4231340" cy="2559611"/>
          </a:xfrm>
          <a:prstGeom prst="rect">
            <a:avLst/>
          </a:prstGeom>
          <a:solidFill>
            <a:schemeClr val="bg1"/>
          </a:solidFill>
        </p:spPr>
      </p:pic>
      <p:pic>
        <p:nvPicPr>
          <p:cNvPr id="29" name="Picture 6" descr="http://www7.fiemg.com.br/Assets/Images/DynamicImages/483d7182fc4d26e667f710fe7f341cea6a5e66b6957d1b101a97a2247d6303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 y="1576777"/>
            <a:ext cx="5676778" cy="2532845"/>
          </a:xfrm>
          <a:prstGeom prst="rect">
            <a:avLst/>
          </a:prstGeom>
          <a:solidFill>
            <a:schemeClr val="bg1"/>
          </a:solidFill>
          <a:extLst/>
        </p:spPr>
      </p:pic>
      <p:pic>
        <p:nvPicPr>
          <p:cNvPr id="30" name="Imagem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2260" y="4527354"/>
            <a:ext cx="3205487" cy="2324268"/>
          </a:xfrm>
          <a:prstGeom prst="rect">
            <a:avLst/>
          </a:prstGeom>
          <a:solidFill>
            <a:schemeClr val="bg1"/>
          </a:solidFill>
        </p:spPr>
      </p:pic>
      <p:pic>
        <p:nvPicPr>
          <p:cNvPr id="31" name="Imagem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2260" y="3401136"/>
            <a:ext cx="3189521" cy="2013183"/>
          </a:xfrm>
          <a:prstGeom prst="rect">
            <a:avLst/>
          </a:prstGeom>
          <a:solidFill>
            <a:schemeClr val="bg1"/>
          </a:solidFill>
        </p:spPr>
      </p:pic>
      <p:pic>
        <p:nvPicPr>
          <p:cNvPr id="32" name="Imagem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816850"/>
            <a:ext cx="4982260" cy="3034772"/>
          </a:xfrm>
          <a:prstGeom prst="rect">
            <a:avLst/>
          </a:prstGeom>
          <a:solidFill>
            <a:schemeClr val="bg1"/>
          </a:solidFill>
        </p:spPr>
      </p:pic>
      <p:pic>
        <p:nvPicPr>
          <p:cNvPr id="11" name="Picture 2" descr="http://images.br.sftcdn.net/br/scrn/86000/86231/luminous-papel-de-parede-23.jpg"/>
          <p:cNvPicPr>
            <a:picLocks noChangeAspect="1" noChangeArrowheads="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0"/>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0" y="116632"/>
            <a:ext cx="12191999" cy="1446550"/>
          </a:xfrm>
          <a:prstGeom prst="rect">
            <a:avLst/>
          </a:prstGeom>
          <a:noFill/>
        </p:spPr>
        <p:txBody>
          <a:bodyPr wrap="square" rtlCol="0">
            <a:spAutoFit/>
          </a:bodyPr>
          <a:lstStyle/>
          <a:p>
            <a:pPr algn="r"/>
            <a:r>
              <a:rPr lang="pt-BR" sz="4400" b="1" dirty="0">
                <a:solidFill>
                  <a:schemeClr val="bg1"/>
                </a:solidFill>
              </a:rPr>
              <a:t>CIRCUITO </a:t>
            </a:r>
            <a:r>
              <a:rPr lang="pt-BR" sz="4400" b="1" dirty="0" smtClean="0">
                <a:solidFill>
                  <a:schemeClr val="bg1"/>
                </a:solidFill>
              </a:rPr>
              <a:t>ORIENTATIVO </a:t>
            </a:r>
            <a:r>
              <a:rPr lang="pt-BR" sz="4400" b="1" dirty="0">
                <a:solidFill>
                  <a:schemeClr val="bg1"/>
                </a:solidFill>
              </a:rPr>
              <a:t>DA </a:t>
            </a:r>
            <a:r>
              <a:rPr lang="pt-BR" sz="4400" b="1" dirty="0" smtClean="0">
                <a:solidFill>
                  <a:schemeClr val="bg1"/>
                </a:solidFill>
              </a:rPr>
              <a:t>FISCALIZAÇÃO</a:t>
            </a:r>
          </a:p>
          <a:p>
            <a:pPr algn="r"/>
            <a:r>
              <a:rPr lang="pt-BR" sz="4400" b="1" dirty="0" smtClean="0">
                <a:solidFill>
                  <a:schemeClr val="bg1"/>
                </a:solidFill>
              </a:rPr>
              <a:t>HISTORICO</a:t>
            </a:r>
            <a:endParaRPr lang="pt-BR" sz="4400" b="1" dirty="0">
              <a:solidFill>
                <a:schemeClr val="bg1"/>
              </a:solidFill>
            </a:endParaRPr>
          </a:p>
        </p:txBody>
      </p:sp>
      <p:sp>
        <p:nvSpPr>
          <p:cNvPr id="13" name="CaixaDeTexto 12"/>
          <p:cNvSpPr txBox="1"/>
          <p:nvPr/>
        </p:nvSpPr>
        <p:spPr>
          <a:xfrm>
            <a:off x="5447928" y="1152509"/>
            <a:ext cx="5015314"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2" name="Retângulo 1"/>
          <p:cNvSpPr/>
          <p:nvPr/>
        </p:nvSpPr>
        <p:spPr>
          <a:xfrm>
            <a:off x="0" y="2708920"/>
            <a:ext cx="12203770" cy="3323987"/>
          </a:xfrm>
          <a:prstGeom prst="rect">
            <a:avLst/>
          </a:prstGeom>
          <a:solidFill>
            <a:schemeClr val="bg1"/>
          </a:solidFill>
        </p:spPr>
        <p:txBody>
          <a:bodyPr wrap="square">
            <a:spAutoFit/>
          </a:bodyPr>
          <a:lstStyle/>
          <a:p>
            <a:pPr indent="449580" algn="ctr">
              <a:lnSpc>
                <a:spcPct val="150000"/>
              </a:lnSpc>
            </a:pPr>
            <a:r>
              <a:rPr lang="pt-BR" sz="2800" dirty="0" smtClean="0">
                <a:ea typeface="Times New Roman" panose="02020603050405020304" pitchFamily="18" charset="0"/>
              </a:rPr>
              <a:t>O CRCMG em 2017 promoveu</a:t>
            </a:r>
            <a:r>
              <a:rPr lang="pt-BR" sz="2800" dirty="0">
                <a:ea typeface="Times New Roman" panose="02020603050405020304" pitchFamily="18" charset="0"/>
              </a:rPr>
              <a:t>, </a:t>
            </a:r>
            <a:r>
              <a:rPr lang="pt-BR" sz="2800" dirty="0" smtClean="0">
                <a:ea typeface="Times New Roman" panose="02020603050405020304" pitchFamily="18" charset="0"/>
              </a:rPr>
              <a:t>56 </a:t>
            </a:r>
            <a:r>
              <a:rPr lang="pt-BR" sz="2800" dirty="0">
                <a:ea typeface="Times New Roman" panose="02020603050405020304" pitchFamily="18" charset="0"/>
              </a:rPr>
              <a:t>encontros pelo </a:t>
            </a:r>
            <a:r>
              <a:rPr lang="pt-BR" sz="2800" dirty="0" smtClean="0">
                <a:ea typeface="Times New Roman" panose="02020603050405020304" pitchFamily="18" charset="0"/>
              </a:rPr>
              <a:t>Estado</a:t>
            </a:r>
            <a:r>
              <a:rPr lang="pt-BR" sz="2800" dirty="0">
                <a:ea typeface="Times New Roman" panose="02020603050405020304" pitchFamily="18" charset="0"/>
              </a:rPr>
              <a:t>, com um público total de 2.038 participantes. </a:t>
            </a:r>
            <a:r>
              <a:rPr lang="pt-BR" sz="2800" dirty="0" smtClean="0">
                <a:ea typeface="Times New Roman" panose="02020603050405020304" pitchFamily="18" charset="0"/>
              </a:rPr>
              <a:t> </a:t>
            </a:r>
          </a:p>
          <a:p>
            <a:pPr indent="449580" algn="ctr">
              <a:lnSpc>
                <a:spcPct val="150000"/>
              </a:lnSpc>
            </a:pPr>
            <a:r>
              <a:rPr lang="pt-BR" sz="2800" dirty="0" smtClean="0">
                <a:ea typeface="Times New Roman" panose="02020603050405020304" pitchFamily="18" charset="0"/>
              </a:rPr>
              <a:t> Visando </a:t>
            </a:r>
            <a:r>
              <a:rPr lang="pt-BR" sz="2800" dirty="0">
                <a:ea typeface="Times New Roman" panose="02020603050405020304" pitchFamily="18" charset="0"/>
              </a:rPr>
              <a:t>cada vez mais fomentar a fiscalização preven­tiva, o CRCMG  </a:t>
            </a:r>
            <a:r>
              <a:rPr lang="pt-BR" sz="2800" dirty="0" smtClean="0">
                <a:ea typeface="Times New Roman" panose="02020603050405020304" pitchFamily="18" charset="0"/>
              </a:rPr>
              <a:t>através desta apresentação, busca sanear as dúvidas dos profissionais quanto aos procedimentos fiscalizatórios aplicados durante nossas ações.</a:t>
            </a:r>
            <a:endParaRPr lang="pt-BR" sz="2800" dirty="0">
              <a:effectLst/>
              <a:ea typeface="Times New Roman" panose="02020603050405020304" pitchFamily="18" charset="0"/>
            </a:endParaRPr>
          </a:p>
        </p:txBody>
      </p:sp>
      <p:pic>
        <p:nvPicPr>
          <p:cNvPr id="10" name="Imagem 9" descr="C:\Users\dayse\AppData\Local\Microsoft\Windows\INetCache\Content.Outlook\1UHKT9NU\NOVA LOGO CIRCUIT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
            <a:ext cx="1631504" cy="1643459"/>
          </a:xfrm>
          <a:prstGeom prst="rect">
            <a:avLst/>
          </a:prstGeom>
          <a:noFill/>
          <a:ln>
            <a:noFill/>
          </a:ln>
        </p:spPr>
      </p:pic>
    </p:spTree>
    <p:extLst>
      <p:ext uri="{BB962C8B-B14F-4D97-AF65-F5344CB8AC3E}">
        <p14:creationId xmlns:p14="http://schemas.microsoft.com/office/powerpoint/2010/main" val="27165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334250" y="1766049"/>
            <a:ext cx="4857750" cy="5114925"/>
          </a:xfrm>
          <a:prstGeom prst="rect">
            <a:avLst/>
          </a:prstGeom>
        </p:spPr>
      </p:pic>
      <p:sp>
        <p:nvSpPr>
          <p:cNvPr id="3" name="Retângulo 2"/>
          <p:cNvSpPr/>
          <p:nvPr/>
        </p:nvSpPr>
        <p:spPr>
          <a:xfrm>
            <a:off x="-14771" y="2236797"/>
            <a:ext cx="7190892" cy="4216539"/>
          </a:xfrm>
          <a:prstGeom prst="rect">
            <a:avLst/>
          </a:prstGeom>
        </p:spPr>
        <p:txBody>
          <a:bodyPr wrap="square">
            <a:spAutoFit/>
          </a:bodyPr>
          <a:lstStyle/>
          <a:p>
            <a:pPr algn="ctr"/>
            <a:r>
              <a:rPr lang="pt-BR" sz="2800" dirty="0" smtClean="0"/>
              <a:t> </a:t>
            </a:r>
            <a:r>
              <a:rPr lang="pt-BR" sz="2400" dirty="0" smtClean="0"/>
              <a:t>O </a:t>
            </a:r>
            <a:r>
              <a:rPr lang="pt-BR" sz="2400" dirty="0"/>
              <a:t>Código de Ética </a:t>
            </a:r>
            <a:r>
              <a:rPr lang="pt-BR" sz="2400" dirty="0" smtClean="0"/>
              <a:t>Profissional aprovado </a:t>
            </a:r>
            <a:r>
              <a:rPr lang="pt-BR" sz="2400" dirty="0"/>
              <a:t>pela Resolução CFC nº 803/96, em seu Art. </a:t>
            </a:r>
            <a:r>
              <a:rPr lang="pt-BR" sz="2400" dirty="0" smtClean="0"/>
              <a:t>6º,</a:t>
            </a:r>
            <a:r>
              <a:rPr lang="pt-BR" sz="2400" dirty="0"/>
              <a:t> determina que o </a:t>
            </a:r>
            <a:r>
              <a:rPr lang="pt-BR" sz="2400" dirty="0" smtClean="0"/>
              <a:t>profissional </a:t>
            </a:r>
            <a:r>
              <a:rPr lang="pt-BR" sz="2400" dirty="0"/>
              <a:t>deve </a:t>
            </a:r>
            <a:r>
              <a:rPr lang="pt-BR" sz="2400" dirty="0" smtClean="0"/>
              <a:t>formalizar </a:t>
            </a:r>
            <a:r>
              <a:rPr lang="pt-BR" sz="2400" dirty="0"/>
              <a:t>o contrato de prestação de serviço estabelecendo previamente o valor pelos serviços profissionais </a:t>
            </a:r>
            <a:r>
              <a:rPr lang="pt-BR" sz="2400" dirty="0" smtClean="0"/>
              <a:t>prestados, seguindo algumas situações.</a:t>
            </a:r>
          </a:p>
          <a:p>
            <a:pPr algn="ctr"/>
            <a:endParaRPr lang="pt-BR" sz="2400" dirty="0" smtClean="0"/>
          </a:p>
          <a:p>
            <a:pPr algn="ctr"/>
            <a:r>
              <a:rPr lang="pt-BR" sz="2400" dirty="0" smtClean="0">
                <a:cs typeface="Arial" panose="020B0604020202020204" pitchFamily="34" charset="0"/>
              </a:rPr>
              <a:t>Contudo,</a:t>
            </a:r>
            <a:r>
              <a:rPr lang="pt-BR" sz="2400" dirty="0" smtClean="0"/>
              <a:t> </a:t>
            </a:r>
            <a:r>
              <a:rPr lang="pt-BR" sz="2400" dirty="0"/>
              <a:t>os Conselhos de </a:t>
            </a:r>
            <a:r>
              <a:rPr lang="pt-BR" sz="2400" dirty="0" smtClean="0"/>
              <a:t>Contabilidade, </a:t>
            </a:r>
            <a:r>
              <a:rPr lang="pt-BR" sz="2400" dirty="0"/>
              <a:t>não </a:t>
            </a:r>
            <a:r>
              <a:rPr lang="pt-BR" sz="2400" dirty="0" smtClean="0"/>
              <a:t>contemplam </a:t>
            </a:r>
            <a:r>
              <a:rPr lang="pt-BR" sz="2400" dirty="0"/>
              <a:t>aspectos quanto </a:t>
            </a:r>
            <a:r>
              <a:rPr lang="pt-BR" sz="2400" dirty="0" smtClean="0"/>
              <a:t>à</a:t>
            </a:r>
            <a:r>
              <a:rPr lang="pt-BR" sz="2400" dirty="0"/>
              <a:t> mensuração dos honorários profissionais </a:t>
            </a:r>
            <a:r>
              <a:rPr lang="pt-BR" sz="2400" dirty="0" smtClean="0"/>
              <a:t>e, sim, o cumprimento das cláusulas contratuais.</a:t>
            </a:r>
            <a:endParaRPr lang="pt-BR" sz="2400" dirty="0">
              <a:cs typeface="Arial" panose="020B0604020202020204" pitchFamily="34" charset="0"/>
            </a:endParaRPr>
          </a:p>
        </p:txBody>
      </p:sp>
      <p:pic>
        <p:nvPicPr>
          <p:cNvPr id="11"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87095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6874"/>
            <a:ext cx="12191999" cy="1877437"/>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3600" b="1" dirty="0" smtClean="0">
                <a:solidFill>
                  <a:schemeClr val="bg1"/>
                </a:solidFill>
                <a:effectLst>
                  <a:outerShdw blurRad="38100" dist="38100" dir="2700000" algn="tl">
                    <a:srgbClr val="000000">
                      <a:alpha val="43137"/>
                    </a:srgbClr>
                  </a:outerShdw>
                </a:effectLst>
              </a:rPr>
              <a:t>AVILTAMENTO </a:t>
            </a:r>
            <a:r>
              <a:rPr lang="pt-BR" sz="3600" b="1" dirty="0">
                <a:solidFill>
                  <a:schemeClr val="bg1"/>
                </a:solidFill>
                <a:effectLst>
                  <a:outerShdw blurRad="38100" dist="38100" dir="2700000" algn="tl">
                    <a:srgbClr val="000000">
                      <a:alpha val="43137"/>
                    </a:srgbClr>
                  </a:outerShdw>
                </a:effectLst>
              </a:rPr>
              <a:t>DE </a:t>
            </a:r>
            <a:r>
              <a:rPr lang="pt-BR" sz="3600" b="1" dirty="0" smtClean="0">
                <a:solidFill>
                  <a:schemeClr val="bg1"/>
                </a:solidFill>
                <a:effectLst>
                  <a:outerShdw blurRad="38100" dist="38100" dir="2700000" algn="tl">
                    <a:srgbClr val="000000">
                      <a:alpha val="43137"/>
                    </a:srgbClr>
                  </a:outerShdw>
                </a:effectLst>
              </a:rPr>
              <a:t>HONORÁRIOS</a:t>
            </a:r>
          </a:p>
          <a:p>
            <a:pPr algn="r"/>
            <a:r>
              <a:rPr lang="pt-BR" sz="3600" b="1" dirty="0" smtClean="0">
                <a:solidFill>
                  <a:schemeClr val="bg1"/>
                </a:solidFill>
                <a:effectLst>
                  <a:outerShdw blurRad="38100" dist="38100" dir="2700000" algn="tl">
                    <a:srgbClr val="000000">
                      <a:alpha val="43137"/>
                    </a:srgbClr>
                  </a:outerShdw>
                </a:effectLst>
              </a:rPr>
              <a:t>ARTIGO 6º DA RES. CFC 803/96</a:t>
            </a:r>
            <a:endParaRPr lang="pt-BR" sz="3600" b="1" dirty="0">
              <a:solidFill>
                <a:schemeClr val="bg1"/>
              </a:solidFill>
              <a:effectLst>
                <a:outerShdw blurRad="38100" dist="38100" dir="2700000" algn="tl">
                  <a:srgbClr val="000000">
                    <a:alpha val="43137"/>
                  </a:srgbClr>
                </a:outerShdw>
              </a:effectLst>
            </a:endParaRPr>
          </a:p>
        </p:txBody>
      </p:sp>
      <p:pic>
        <p:nvPicPr>
          <p:cNvPr id="13" name="Imagem 12"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847528" cy="1870959"/>
          </a:xfrm>
          <a:prstGeom prst="rect">
            <a:avLst/>
          </a:prstGeom>
          <a:noFill/>
          <a:ln>
            <a:noFill/>
          </a:ln>
        </p:spPr>
      </p:pic>
    </p:spTree>
    <p:extLst>
      <p:ext uri="{BB962C8B-B14F-4D97-AF65-F5344CB8AC3E}">
        <p14:creationId xmlns:p14="http://schemas.microsoft.com/office/powerpoint/2010/main" val="2521161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2036103"/>
            <a:ext cx="12191999" cy="4561249"/>
          </a:xfrm>
          <a:prstGeom prst="rect">
            <a:avLst/>
          </a:prstGeom>
        </p:spPr>
        <p:txBody>
          <a:bodyPr wrap="square">
            <a:spAutoFit/>
          </a:bodyPr>
          <a:lstStyle/>
          <a:p>
            <a:pPr algn="ctr"/>
            <a:r>
              <a:rPr lang="pt-BR" sz="2000" dirty="0" smtClean="0">
                <a:latin typeface="Arial" panose="020B0604020202020204" pitchFamily="34" charset="0"/>
                <a:cs typeface="Arial" panose="020B0604020202020204" pitchFamily="34" charset="0"/>
              </a:rPr>
              <a:t>A </a:t>
            </a:r>
            <a:r>
              <a:rPr lang="pt-BR" sz="2200" dirty="0">
                <a:latin typeface="+mj-lt"/>
                <a:cs typeface="Arial" panose="020B0604020202020204" pitchFamily="34" charset="0"/>
              </a:rPr>
              <a:t>emissão da DECORE prescinde das existência prévia da documentação probante baseada no ANEXO II da Res. CFC </a:t>
            </a:r>
            <a:r>
              <a:rPr lang="pt-BR" sz="2200" dirty="0" smtClean="0">
                <a:latin typeface="+mj-lt"/>
                <a:cs typeface="Arial" panose="020B0604020202020204" pitchFamily="34" charset="0"/>
              </a:rPr>
              <a:t>1.364/11 </a:t>
            </a:r>
            <a:r>
              <a:rPr lang="pt-BR" sz="2200" dirty="0">
                <a:latin typeface="+mj-lt"/>
                <a:cs typeface="Arial" panose="020B0604020202020204" pitchFamily="34" charset="0"/>
              </a:rPr>
              <a:t>(alterada pelas Res. CFC </a:t>
            </a:r>
            <a:r>
              <a:rPr lang="pt-BR" sz="2200" dirty="0" smtClean="0">
                <a:latin typeface="+mj-lt"/>
                <a:cs typeface="Arial" panose="020B0604020202020204" pitchFamily="34" charset="0"/>
              </a:rPr>
              <a:t>1.403/12 </a:t>
            </a:r>
            <a:r>
              <a:rPr lang="pt-BR" sz="2200" dirty="0">
                <a:latin typeface="+mj-lt"/>
                <a:cs typeface="Arial" panose="020B0604020202020204" pitchFamily="34" charset="0"/>
              </a:rPr>
              <a:t>e </a:t>
            </a:r>
            <a:r>
              <a:rPr lang="pt-BR" sz="2200" dirty="0" smtClean="0">
                <a:latin typeface="+mj-lt"/>
                <a:cs typeface="Arial" panose="020B0604020202020204" pitchFamily="34" charset="0"/>
              </a:rPr>
              <a:t>1.492/15</a:t>
            </a:r>
            <a:r>
              <a:rPr lang="pt-BR" sz="2200" dirty="0">
                <a:latin typeface="+mj-lt"/>
                <a:cs typeface="Arial" panose="020B0604020202020204" pitchFamily="34" charset="0"/>
              </a:rPr>
              <a:t>).</a:t>
            </a:r>
          </a:p>
          <a:p>
            <a:pPr algn="ctr">
              <a:lnSpc>
                <a:spcPct val="160000"/>
              </a:lnSpc>
            </a:pPr>
            <a:r>
              <a:rPr lang="pt-BR" sz="2200" b="1" u="sng" dirty="0" smtClean="0">
                <a:latin typeface="+mj-lt"/>
                <a:cs typeface="Arial" panose="020B0604020202020204" pitchFamily="34" charset="0"/>
              </a:rPr>
              <a:t>Principais </a:t>
            </a:r>
            <a:r>
              <a:rPr lang="pt-BR" sz="2200" b="1" u="sng" dirty="0">
                <a:latin typeface="+mj-lt"/>
                <a:cs typeface="Arial" panose="020B0604020202020204" pitchFamily="34" charset="0"/>
              </a:rPr>
              <a:t>alterações</a:t>
            </a:r>
            <a:r>
              <a:rPr lang="pt-BR" sz="2200" b="1" dirty="0" smtClean="0">
                <a:latin typeface="+mj-lt"/>
                <a:cs typeface="Arial" panose="020B0604020202020204" pitchFamily="34" charset="0"/>
              </a:rPr>
              <a:t>:</a:t>
            </a:r>
            <a:endParaRPr lang="pt-BR" sz="2200" b="1" dirty="0">
              <a:latin typeface="+mj-lt"/>
              <a:cs typeface="Arial" panose="020B0604020202020204" pitchFamily="34" charset="0"/>
            </a:endParaRPr>
          </a:p>
          <a:p>
            <a:pPr marL="457200" indent="-457200" algn="ctr">
              <a:lnSpc>
                <a:spcPct val="160000"/>
              </a:lnSpc>
              <a:buAutoNum type="alphaLcPeriod"/>
            </a:pPr>
            <a:r>
              <a:rPr lang="pt-BR" sz="2200" dirty="0">
                <a:latin typeface="+mj-lt"/>
                <a:cs typeface="Arial" panose="020B0604020202020204" pitchFamily="34" charset="0"/>
              </a:rPr>
              <a:t>Emissão de Decore mediante assinatura com certificado digital;</a:t>
            </a:r>
          </a:p>
          <a:p>
            <a:pPr marL="457200" indent="-457200" algn="ctr">
              <a:buAutoNum type="alphaLcPeriod"/>
            </a:pPr>
            <a:r>
              <a:rPr lang="pt-BR" sz="2200" dirty="0">
                <a:latin typeface="+mj-lt"/>
                <a:cs typeface="Arial" panose="020B0604020202020204" pitchFamily="34" charset="0"/>
              </a:rPr>
              <a:t>Emissão de Decore condicionada à realização do upload, efetuado eletronicamente, de toda a documentação que serviu de lastro;</a:t>
            </a:r>
          </a:p>
          <a:p>
            <a:pPr marL="457200" indent="-457200" algn="ctr">
              <a:buAutoNum type="alphaLcPeriod"/>
            </a:pPr>
            <a:r>
              <a:rPr lang="pt-BR" sz="2200" dirty="0">
                <a:latin typeface="+mj-lt"/>
                <a:cs typeface="Arial" panose="020B0604020202020204" pitchFamily="34" charset="0"/>
              </a:rPr>
              <a:t>Documentação armazenada no banco de dados do CRCMG, à disposição para fiscalização e para envio à Receita Federal;</a:t>
            </a:r>
          </a:p>
          <a:p>
            <a:pPr marL="457200" indent="-457200" algn="ctr">
              <a:buAutoNum type="alphaLcPeriod"/>
            </a:pPr>
            <a:r>
              <a:rPr lang="pt-BR" sz="2200" dirty="0">
                <a:latin typeface="+mj-lt"/>
                <a:cs typeface="Arial" panose="020B0604020202020204" pitchFamily="34" charset="0"/>
              </a:rPr>
              <a:t>Alterações no anexo II: implementação de novos rendimentos (côngrua e prebenda pastoral, juros sobre capital próprio, pensionistas, titulares dos serviços notariais e de registro, dividendos distribuídos, royalties, sobras liquidas distribuídas pela cooperativas e bolsista) e notas explicativas sobre a documentação que servirá de base legal para a emissão da DECORE</a:t>
            </a:r>
            <a:r>
              <a:rPr lang="pt-BR" sz="2200" dirty="0" smtClean="0">
                <a:latin typeface="+mj-lt"/>
                <a:cs typeface="Arial" panose="020B0604020202020204" pitchFamily="34" charset="0"/>
              </a:rPr>
              <a:t>.</a:t>
            </a:r>
            <a:endParaRPr lang="pt-BR" sz="2200" dirty="0">
              <a:latin typeface="+mj-lt"/>
              <a:cs typeface="Arial" panose="020B0604020202020204" pitchFamily="34" charset="0"/>
            </a:endParaRPr>
          </a:p>
        </p:txBody>
      </p:sp>
      <p:pic>
        <p:nvPicPr>
          <p:cNvPr id="12"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870958"/>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113129"/>
            <a:ext cx="12191999" cy="1754326"/>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3200" b="1" dirty="0" smtClean="0">
                <a:solidFill>
                  <a:schemeClr val="bg1"/>
                </a:solidFill>
                <a:cs typeface="Arial" panose="020B0604020202020204" pitchFamily="34" charset="0"/>
              </a:rPr>
              <a:t>(</a:t>
            </a:r>
            <a:r>
              <a:rPr lang="pt-BR" sz="3200" b="1" dirty="0">
                <a:solidFill>
                  <a:schemeClr val="bg1"/>
                </a:solidFill>
                <a:cs typeface="Arial" panose="020B0604020202020204" pitchFamily="34" charset="0"/>
              </a:rPr>
              <a:t>Declaração Comprobatória de Percepção de Rendimentos</a:t>
            </a:r>
            <a:r>
              <a:rPr lang="pt-BR" sz="3200" b="1" dirty="0" smtClean="0">
                <a:solidFill>
                  <a:schemeClr val="bg1"/>
                </a:solidFill>
                <a:cs typeface="Arial" panose="020B0604020202020204" pitchFamily="34" charset="0"/>
              </a:rPr>
              <a:t>)</a:t>
            </a:r>
          </a:p>
          <a:p>
            <a:pPr algn="r"/>
            <a:r>
              <a:rPr lang="pt-BR" sz="3200" b="1" dirty="0">
                <a:solidFill>
                  <a:schemeClr val="bg1"/>
                </a:solidFill>
                <a:cs typeface="Arial" panose="020B0604020202020204" pitchFamily="34" charset="0"/>
              </a:rPr>
              <a:t>DECORE</a:t>
            </a:r>
          </a:p>
        </p:txBody>
      </p:sp>
      <p:pic>
        <p:nvPicPr>
          <p:cNvPr id="14" name="Imagem 13"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847528" cy="1870959"/>
          </a:xfrm>
          <a:prstGeom prst="rect">
            <a:avLst/>
          </a:prstGeom>
          <a:noFill/>
          <a:ln>
            <a:noFill/>
          </a:ln>
        </p:spPr>
      </p:pic>
    </p:spTree>
    <p:extLst>
      <p:ext uri="{BB962C8B-B14F-4D97-AF65-F5344CB8AC3E}">
        <p14:creationId xmlns:p14="http://schemas.microsoft.com/office/powerpoint/2010/main" val="2285925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 y="1841917"/>
            <a:ext cx="12191999" cy="2954655"/>
          </a:xfrm>
          <a:prstGeom prst="rect">
            <a:avLst/>
          </a:prstGeom>
        </p:spPr>
        <p:txBody>
          <a:bodyPr wrap="square">
            <a:spAutoFit/>
          </a:bodyPr>
          <a:lstStyle/>
          <a:p>
            <a:pPr algn="ctr"/>
            <a:r>
              <a:rPr lang="pt-BR" sz="2400" b="1" dirty="0" smtClean="0">
                <a:latin typeface="Arial" panose="020B0604020202020204" pitchFamily="34" charset="0"/>
                <a:cs typeface="Arial" panose="020B0604020202020204" pitchFamily="34" charset="0"/>
              </a:rPr>
              <a:t> </a:t>
            </a:r>
            <a:r>
              <a:rPr lang="pt-BR" sz="2400" b="1" dirty="0">
                <a:latin typeface="Arial" panose="020B0604020202020204" pitchFamily="34" charset="0"/>
                <a:cs typeface="Arial" panose="020B0604020202020204" pitchFamily="34" charset="0"/>
              </a:rPr>
              <a:t>Artigo 20 - </a:t>
            </a:r>
            <a:r>
              <a:rPr lang="pt-BR" sz="2400" dirty="0">
                <a:cs typeface="Arial" panose="020B0604020202020204" pitchFamily="34" charset="0"/>
              </a:rPr>
              <a:t>Todo aquele que, mediante anúncios, placas, cartões comerciais, ou outros meios se propuser ao exercício da profissão de contabilista, em qualquer de seus ramos, fica sujeito às penalidades aplicáveis ao exercício ilegal da profissão, se não estiver devidamente registrado</a:t>
            </a:r>
            <a:r>
              <a:rPr lang="pt-BR" sz="2400" dirty="0" smtClean="0">
                <a:cs typeface="Arial" panose="020B0604020202020204" pitchFamily="34" charset="0"/>
              </a:rPr>
              <a:t>.</a:t>
            </a:r>
          </a:p>
          <a:p>
            <a:pPr algn="ctr"/>
            <a:endParaRPr lang="pt-BR" sz="2400" dirty="0">
              <a:cs typeface="Arial" panose="020B0604020202020204" pitchFamily="34" charset="0"/>
            </a:endParaRPr>
          </a:p>
          <a:p>
            <a:pPr algn="ctr"/>
            <a:r>
              <a:rPr lang="pt-BR" sz="2400" b="1" dirty="0">
                <a:cs typeface="Arial" panose="020B0604020202020204" pitchFamily="34" charset="0"/>
              </a:rPr>
              <a:t>Parágrafo único</a:t>
            </a:r>
            <a:r>
              <a:rPr lang="pt-BR" sz="2400" dirty="0">
                <a:cs typeface="Arial" panose="020B0604020202020204" pitchFamily="34" charset="0"/>
              </a:rPr>
              <a:t>. Para fins de fiscalização, ficam os profissionais obrigados a declarar, em todo e qualquer trabalho realizado e nos elementos previstos neste artigo, a sua categoria profissional de contador ou guarda-livros, bem como o número de seu registro no Conselho Regional.</a:t>
            </a:r>
          </a:p>
          <a:p>
            <a:pPr algn="ctr"/>
            <a:endParaRPr lang="pt-BR" dirty="0">
              <a:latin typeface="Arial" panose="020B0604020202020204" pitchFamily="34" charset="0"/>
              <a:cs typeface="Arial" panose="020B0604020202020204" pitchFamily="34" charset="0"/>
            </a:endParaRPr>
          </a:p>
        </p:txBody>
      </p:sp>
      <p:pic>
        <p:nvPicPr>
          <p:cNvPr id="12"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37405"/>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113129"/>
            <a:ext cx="12191999" cy="1323439"/>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3600" b="1" dirty="0">
                <a:solidFill>
                  <a:schemeClr val="bg1"/>
                </a:solidFill>
                <a:effectLst>
                  <a:outerShdw blurRad="38100" dist="38100" dir="2700000" algn="tl">
                    <a:srgbClr val="000000">
                      <a:alpha val="43137"/>
                    </a:srgbClr>
                  </a:outerShdw>
                </a:effectLst>
              </a:rPr>
              <a:t>Artigo 20, parágrafo único do Decreto Lei </a:t>
            </a:r>
            <a:r>
              <a:rPr lang="pt-BR" sz="3600" b="1" dirty="0" smtClean="0">
                <a:solidFill>
                  <a:schemeClr val="bg1"/>
                </a:solidFill>
                <a:effectLst>
                  <a:outerShdw blurRad="38100" dist="38100" dir="2700000" algn="tl">
                    <a:srgbClr val="000000">
                      <a:alpha val="43137"/>
                    </a:srgbClr>
                  </a:outerShdw>
                </a:effectLst>
              </a:rPr>
              <a:t>9.295/46</a:t>
            </a:r>
            <a:endParaRPr lang="pt-BR" sz="4400" b="1" dirty="0" smtClean="0">
              <a:solidFill>
                <a:schemeClr val="bg1"/>
              </a:solidFill>
            </a:endParaRPr>
          </a:p>
        </p:txBody>
      </p:sp>
      <p:pic>
        <p:nvPicPr>
          <p:cNvPr id="14" name="Imagem 13"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3"/>
            <a:ext cx="1616900" cy="1637406"/>
          </a:xfrm>
          <a:prstGeom prst="rect">
            <a:avLst/>
          </a:prstGeom>
          <a:noFill/>
          <a:ln>
            <a:noFill/>
          </a:ln>
        </p:spPr>
      </p:pic>
      <p:pic>
        <p:nvPicPr>
          <p:cNvPr id="19458"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08" y="4701264"/>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939" y="4695264"/>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0" y="4689264"/>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951" y="4689264"/>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382" y="4694790"/>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142" y="4730886"/>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942" y="4692996"/>
            <a:ext cx="1785277" cy="21627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702" y="4701264"/>
            <a:ext cx="1785277" cy="216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0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0" y="0"/>
            <a:ext cx="12188389" cy="6850497"/>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3609" y="116633"/>
            <a:ext cx="12188389" cy="2123658"/>
          </a:xfrm>
          <a:prstGeom prst="rect">
            <a:avLst/>
          </a:prstGeom>
        </p:spPr>
        <p:txBody>
          <a:bodyPr wrap="square">
            <a:spAutoFit/>
          </a:bodyPr>
          <a:lstStyle/>
          <a:p>
            <a:pPr lvl="0" algn="ctr"/>
            <a:r>
              <a:rPr lang="pt-BR" sz="6600" b="1" spc="150" dirty="0" smtClean="0">
                <a:ln w="11430"/>
                <a:solidFill>
                  <a:schemeClr val="bg1"/>
                </a:solidFill>
                <a:effectLst>
                  <a:outerShdw blurRad="25400" algn="tl" rotWithShape="0">
                    <a:srgbClr val="000000">
                      <a:alpha val="43000"/>
                    </a:srgbClr>
                  </a:outerShdw>
                </a:effectLst>
              </a:rPr>
              <a:t>PROGRAMA DE EDUCAÇÃO PROFISSIONAL CONTINUADA</a:t>
            </a:r>
            <a:endParaRPr lang="pt-BR" sz="6600" b="1" spc="150" dirty="0">
              <a:ln w="11430"/>
              <a:solidFill>
                <a:schemeClr val="bg1"/>
              </a:solidFill>
              <a:effectLst>
                <a:outerShdw blurRad="25400" algn="tl" rotWithShape="0">
                  <a:srgbClr val="000000">
                    <a:alpha val="43000"/>
                  </a:srgbClr>
                </a:outerShdw>
              </a:effectLst>
            </a:endParaRPr>
          </a:p>
        </p:txBody>
      </p:sp>
      <p:pic>
        <p:nvPicPr>
          <p:cNvPr id="9" name="Imagem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47728" y="2762822"/>
            <a:ext cx="5038890" cy="3565144"/>
          </a:xfrm>
          <a:prstGeom prst="rect">
            <a:avLst/>
          </a:prstGeom>
        </p:spPr>
      </p:pic>
      <p:cxnSp>
        <p:nvCxnSpPr>
          <p:cNvPr id="4" name="Conector reto 3"/>
          <p:cNvCxnSpPr/>
          <p:nvPr/>
        </p:nvCxnSpPr>
        <p:spPr>
          <a:xfrm>
            <a:off x="1847529" y="2204864"/>
            <a:ext cx="86510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11424592" y="1700808"/>
            <a:ext cx="5040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191344" y="1700808"/>
            <a:ext cx="5040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46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952595" y="1145575"/>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4" name="Retângulo 3"/>
          <p:cNvSpPr/>
          <p:nvPr/>
        </p:nvSpPr>
        <p:spPr>
          <a:xfrm>
            <a:off x="0" y="1592704"/>
            <a:ext cx="12191999" cy="5262979"/>
          </a:xfrm>
          <a:prstGeom prst="rect">
            <a:avLst/>
          </a:prstGeom>
        </p:spPr>
        <p:txBody>
          <a:bodyPr wrap="square">
            <a:spAutoFit/>
          </a:bodyPr>
          <a:lstStyle/>
          <a:p>
            <a:pPr algn="ctr" fontAlgn="base"/>
            <a:r>
              <a:rPr lang="pt-BR" sz="2400" dirty="0"/>
              <a:t> </a:t>
            </a:r>
            <a:r>
              <a:rPr lang="pt-BR" sz="2800" b="1" dirty="0"/>
              <a:t>O que é o Programa de Educação Profissional Continuada?</a:t>
            </a:r>
          </a:p>
          <a:p>
            <a:pPr algn="ctr" fontAlgn="base"/>
            <a:endParaRPr lang="pt-BR" sz="2800" dirty="0"/>
          </a:p>
          <a:p>
            <a:pPr algn="ctr" fontAlgn="base"/>
            <a:r>
              <a:rPr lang="pt-BR" sz="2800" dirty="0"/>
              <a:t> </a:t>
            </a:r>
            <a:r>
              <a:rPr lang="pt-BR" sz="2800" b="1" dirty="0"/>
              <a:t>Para quais profissionais da contabilidade o Programa de Educação Profissional Continuada é obrigatório?</a:t>
            </a:r>
          </a:p>
          <a:p>
            <a:pPr algn="ctr" fontAlgn="base"/>
            <a:endParaRPr lang="pt-BR" sz="2800" dirty="0"/>
          </a:p>
          <a:p>
            <a:pPr algn="ctr" fontAlgn="base"/>
            <a:r>
              <a:rPr lang="pt-BR" sz="2800" dirty="0"/>
              <a:t> </a:t>
            </a:r>
            <a:r>
              <a:rPr lang="pt-BR" sz="2800" b="1" dirty="0"/>
              <a:t>Como posso comprovar minha pontuação no Programa de Educação Continuada?</a:t>
            </a:r>
            <a:endParaRPr lang="pt-BR" sz="2800" dirty="0"/>
          </a:p>
          <a:p>
            <a:pPr algn="ctr" fontAlgn="base"/>
            <a:r>
              <a:rPr lang="pt-BR" sz="2800" dirty="0"/>
              <a:t> </a:t>
            </a:r>
            <a:r>
              <a:rPr lang="pt-BR" sz="2800" b="1" dirty="0"/>
              <a:t>Todo curso que realizo pontua para o Programa de Educação Profissional Continuada?</a:t>
            </a:r>
          </a:p>
          <a:p>
            <a:pPr algn="ctr" fontAlgn="base"/>
            <a:endParaRPr lang="pt-BR" sz="2800" dirty="0"/>
          </a:p>
          <a:p>
            <a:pPr algn="ctr" fontAlgn="base"/>
            <a:r>
              <a:rPr lang="pt-BR" sz="2800" dirty="0"/>
              <a:t> </a:t>
            </a:r>
            <a:r>
              <a:rPr lang="pt-BR" sz="2800" b="1" dirty="0"/>
              <a:t>Fiz minha inscrição no Cadastro Nacional de Peritos Contábeis (CNPC). Preciso comprovar o cumprimento do Programa de Educação Profissional Continuada?</a:t>
            </a:r>
            <a:endParaRPr lang="pt-BR" sz="2800" dirty="0"/>
          </a:p>
        </p:txBody>
      </p:sp>
      <p:pic>
        <p:nvPicPr>
          <p:cNvPr id="10"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260648"/>
            <a:ext cx="12191999" cy="1569660"/>
          </a:xfrm>
          <a:prstGeom prst="rect">
            <a:avLst/>
          </a:prstGeom>
          <a:noFill/>
        </p:spPr>
        <p:txBody>
          <a:bodyPr wrap="square" rtlCol="0">
            <a:spAutoFit/>
          </a:bodyPr>
          <a:lstStyle/>
          <a:p>
            <a:pPr algn="r" fontAlgn="base"/>
            <a:r>
              <a:rPr lang="pt-BR" sz="3200" b="1" dirty="0">
                <a:solidFill>
                  <a:schemeClr val="bg1"/>
                </a:solidFill>
              </a:rPr>
              <a:t>PROGRAMA DE EDUCAÇÃO PROFISSIONAL CONTINUADA</a:t>
            </a:r>
          </a:p>
          <a:p>
            <a:pPr algn="r"/>
            <a:r>
              <a:rPr lang="pt-BR" sz="3200" b="1" dirty="0" smtClean="0">
                <a:solidFill>
                  <a:schemeClr val="bg1"/>
                </a:solidFill>
              </a:rPr>
              <a:t>NBC PG 12</a:t>
            </a:r>
          </a:p>
          <a:p>
            <a:pPr algn="r"/>
            <a:endParaRPr lang="pt-BR" sz="3200" b="1" dirty="0" smtClean="0">
              <a:solidFill>
                <a:schemeClr val="bg1"/>
              </a:solidFill>
            </a:endParaRPr>
          </a:p>
        </p:txBody>
      </p:sp>
      <p:pic>
        <p:nvPicPr>
          <p:cNvPr id="14" name="Imagem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spTree>
    <p:extLst>
      <p:ext uri="{BB962C8B-B14F-4D97-AF65-F5344CB8AC3E}">
        <p14:creationId xmlns:p14="http://schemas.microsoft.com/office/powerpoint/2010/main" val="104103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988599" y="1356120"/>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11" name="Retângulo 10"/>
          <p:cNvSpPr/>
          <p:nvPr/>
        </p:nvSpPr>
        <p:spPr>
          <a:xfrm>
            <a:off x="0" y="1677181"/>
            <a:ext cx="9624392" cy="5170646"/>
          </a:xfrm>
          <a:prstGeom prst="rect">
            <a:avLst/>
          </a:prstGeom>
        </p:spPr>
        <p:txBody>
          <a:bodyPr wrap="square">
            <a:spAutoFit/>
          </a:bodyPr>
          <a:lstStyle/>
          <a:p>
            <a:pPr marL="800100" lvl="1" indent="-342900" algn="just">
              <a:lnSpc>
                <a:spcPct val="150000"/>
              </a:lnSpc>
              <a:buFont typeface="Arial" panose="020B0604020202020204" pitchFamily="34" charset="0"/>
              <a:buChar char="•"/>
            </a:pPr>
            <a:r>
              <a:rPr lang="pt-PT" sz="2200" dirty="0"/>
              <a:t>Inscritos no </a:t>
            </a:r>
            <a:r>
              <a:rPr lang="pt-PT" sz="2200" dirty="0" smtClean="0"/>
              <a:t>CNAI;</a:t>
            </a:r>
            <a:endParaRPr lang="pt-PT" sz="2200" dirty="0"/>
          </a:p>
          <a:p>
            <a:pPr marL="800100" lvl="1" indent="-342900" algn="just">
              <a:lnSpc>
                <a:spcPct val="150000"/>
              </a:lnSpc>
              <a:buFont typeface="Arial" panose="020B0604020202020204" pitchFamily="34" charset="0"/>
              <a:buChar char="•"/>
            </a:pPr>
            <a:r>
              <a:rPr lang="pt-PT" sz="2200" dirty="0" smtClean="0"/>
              <a:t>Auditores </a:t>
            </a:r>
            <a:r>
              <a:rPr lang="pt-PT" sz="2200" dirty="0"/>
              <a:t>i</a:t>
            </a:r>
            <a:r>
              <a:rPr lang="pt-PT" sz="2200" dirty="0" smtClean="0"/>
              <a:t>ndependentes  </a:t>
            </a:r>
            <a:r>
              <a:rPr lang="pt-PT" sz="2200" dirty="0"/>
              <a:t>registrados na </a:t>
            </a:r>
            <a:r>
              <a:rPr lang="pt-PT" sz="2200" dirty="0" smtClean="0"/>
              <a:t>CVM;</a:t>
            </a:r>
            <a:endParaRPr lang="pt-PT" sz="2200" dirty="0"/>
          </a:p>
          <a:p>
            <a:pPr marL="800100" lvl="1" indent="-342900" algn="just">
              <a:lnSpc>
                <a:spcPct val="150000"/>
              </a:lnSpc>
              <a:buFont typeface="Arial" panose="020B0604020202020204" pitchFamily="34" charset="0"/>
              <a:buChar char="•"/>
            </a:pPr>
            <a:r>
              <a:rPr lang="pt-BR" sz="2200" dirty="0" smtClean="0"/>
              <a:t>Auditores das instituições </a:t>
            </a:r>
            <a:r>
              <a:rPr lang="pt-BR" sz="2200" dirty="0"/>
              <a:t>f</a:t>
            </a:r>
            <a:r>
              <a:rPr lang="pt-BR" sz="2200" dirty="0" smtClean="0"/>
              <a:t>inanceiras </a:t>
            </a:r>
            <a:r>
              <a:rPr lang="pt-BR" sz="2200" dirty="0"/>
              <a:t>(BCB</a:t>
            </a:r>
            <a:r>
              <a:rPr lang="pt-BR" sz="2200" dirty="0" smtClean="0"/>
              <a:t>);</a:t>
            </a:r>
            <a:endParaRPr lang="pt-BR" sz="2200" dirty="0"/>
          </a:p>
          <a:p>
            <a:pPr marL="800100" lvl="1" indent="-342900" algn="just">
              <a:lnSpc>
                <a:spcPct val="150000"/>
              </a:lnSpc>
              <a:buFont typeface="Arial" panose="020B0604020202020204" pitchFamily="34" charset="0"/>
              <a:buChar char="•"/>
            </a:pPr>
            <a:r>
              <a:rPr lang="pt-BR" sz="2200" dirty="0" smtClean="0"/>
              <a:t>Auditores das entidades </a:t>
            </a:r>
            <a:r>
              <a:rPr lang="pt-BR" sz="2200" dirty="0"/>
              <a:t>reguladas pela </a:t>
            </a:r>
            <a:r>
              <a:rPr lang="pt-BR" sz="2200" dirty="0" smtClean="0"/>
              <a:t>(SUSEP);</a:t>
            </a:r>
            <a:endParaRPr lang="pt-BR" sz="2200" dirty="0"/>
          </a:p>
          <a:p>
            <a:pPr marL="800100" lvl="1" indent="-342900" algn="just">
              <a:lnSpc>
                <a:spcPct val="150000"/>
              </a:lnSpc>
              <a:buFont typeface="Arial" panose="020B0604020202020204" pitchFamily="34" charset="0"/>
              <a:buChar char="•"/>
            </a:pPr>
            <a:r>
              <a:rPr lang="pt-BR" sz="2200" dirty="0" smtClean="0"/>
              <a:t>Demais </a:t>
            </a:r>
            <a:r>
              <a:rPr lang="pt-BR" sz="2200" dirty="0"/>
              <a:t>auditores independentes </a:t>
            </a:r>
            <a:r>
              <a:rPr lang="pt-BR" sz="2200" dirty="0" smtClean="0"/>
              <a:t>do corpo técnico;</a:t>
            </a:r>
          </a:p>
          <a:p>
            <a:pPr marL="800100" lvl="1" indent="-342900" algn="just">
              <a:lnSpc>
                <a:spcPct val="150000"/>
              </a:lnSpc>
              <a:buFont typeface="Arial" panose="020B0604020202020204" pitchFamily="34" charset="0"/>
              <a:buChar char="•"/>
            </a:pPr>
            <a:r>
              <a:rPr lang="pt-BR" sz="2200" dirty="0" smtClean="0"/>
              <a:t>Sócios de organizações contábeis (objeto social auditoria)</a:t>
            </a:r>
          </a:p>
          <a:p>
            <a:pPr marL="800100" lvl="1" indent="-342900" algn="just">
              <a:lnSpc>
                <a:spcPct val="150000"/>
              </a:lnSpc>
              <a:buFont typeface="Arial" panose="020B0604020202020204" pitchFamily="34" charset="0"/>
              <a:buChar char="•"/>
            </a:pPr>
            <a:r>
              <a:rPr lang="pt-BR" sz="2200" dirty="0" smtClean="0"/>
              <a:t>Responsáveis técnicos de empresas de grande porte e entidades </a:t>
            </a:r>
            <a:r>
              <a:rPr lang="pt-BR" sz="2200" dirty="0"/>
              <a:t>sem finalidade de lucros que se enquadrem nos </a:t>
            </a:r>
            <a:r>
              <a:rPr lang="pt-BR" sz="2200" dirty="0" smtClean="0"/>
              <a:t>limites da Lei </a:t>
            </a:r>
            <a:r>
              <a:rPr lang="pt-BR" sz="2200" dirty="0"/>
              <a:t>n.º 11.638/2007</a:t>
            </a:r>
            <a:r>
              <a:rPr lang="pt-BR" sz="2200" dirty="0" smtClean="0"/>
              <a:t>;</a:t>
            </a:r>
          </a:p>
          <a:p>
            <a:pPr marL="800100" lvl="1" indent="-342900" algn="just">
              <a:lnSpc>
                <a:spcPct val="150000"/>
              </a:lnSpc>
              <a:buFont typeface="Arial" panose="020B0604020202020204" pitchFamily="34" charset="0"/>
              <a:buChar char="•"/>
            </a:pPr>
            <a:r>
              <a:rPr lang="pt-BR" sz="2200" dirty="0"/>
              <a:t>Responsáveis t</a:t>
            </a:r>
            <a:r>
              <a:rPr lang="pt-BR" sz="2200" dirty="0" smtClean="0"/>
              <a:t>écnicos PREVIC;</a:t>
            </a:r>
          </a:p>
          <a:p>
            <a:pPr marL="800100" lvl="1" indent="-342900" algn="just">
              <a:lnSpc>
                <a:spcPct val="150000"/>
              </a:lnSpc>
              <a:buFont typeface="Arial" panose="020B0604020202020204" pitchFamily="34" charset="0"/>
              <a:buChar char="•"/>
            </a:pPr>
            <a:r>
              <a:rPr lang="pt-BR" sz="2200" dirty="0" smtClean="0"/>
              <a:t>Inscritos no CNPC.</a:t>
            </a:r>
            <a:endParaRPr lang="pt-BR" sz="2200" dirty="0"/>
          </a:p>
        </p:txBody>
      </p:sp>
      <p:pic>
        <p:nvPicPr>
          <p:cNvPr id="12" name="Picture 10" descr="Resultado de imagem para profission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928" y="1677181"/>
            <a:ext cx="2229494" cy="5157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60648"/>
            <a:ext cx="12191999" cy="1569660"/>
          </a:xfrm>
          <a:prstGeom prst="rect">
            <a:avLst/>
          </a:prstGeom>
          <a:noFill/>
        </p:spPr>
        <p:txBody>
          <a:bodyPr wrap="square" rtlCol="0">
            <a:spAutoFit/>
          </a:bodyPr>
          <a:lstStyle/>
          <a:p>
            <a:pPr algn="r" fontAlgn="base"/>
            <a:r>
              <a:rPr lang="pt-BR" sz="3200" b="1" dirty="0">
                <a:solidFill>
                  <a:schemeClr val="bg1"/>
                </a:solidFill>
              </a:rPr>
              <a:t>PROGRAMA DE EDUCAÇÃO PROFISSIONAL CONTINUADA</a:t>
            </a:r>
          </a:p>
          <a:p>
            <a:pPr algn="r"/>
            <a:r>
              <a:rPr lang="pt-BR" sz="3200" b="1" dirty="0" smtClean="0">
                <a:solidFill>
                  <a:schemeClr val="bg1"/>
                </a:solidFill>
              </a:rPr>
              <a:t>QUEM ESTÁ OBRIGADO ?</a:t>
            </a:r>
          </a:p>
          <a:p>
            <a:pPr algn="r"/>
            <a:endParaRPr lang="pt-BR" sz="3200" b="1" dirty="0" smtClean="0">
              <a:solidFill>
                <a:schemeClr val="bg1"/>
              </a:solidFill>
            </a:endParaRPr>
          </a:p>
        </p:txBody>
      </p:sp>
      <p:pic>
        <p:nvPicPr>
          <p:cNvPr id="15" name="Imagem 1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spTree>
    <p:extLst>
      <p:ext uri="{BB962C8B-B14F-4D97-AF65-F5344CB8AC3E}">
        <p14:creationId xmlns:p14="http://schemas.microsoft.com/office/powerpoint/2010/main" val="3252610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11" name="Retângulo 10"/>
          <p:cNvSpPr/>
          <p:nvPr/>
        </p:nvSpPr>
        <p:spPr>
          <a:xfrm>
            <a:off x="1" y="1730967"/>
            <a:ext cx="12192000" cy="3393237"/>
          </a:xfrm>
          <a:prstGeom prst="rect">
            <a:avLst/>
          </a:prstGeom>
        </p:spPr>
        <p:txBody>
          <a:bodyPr wrap="square">
            <a:spAutoFit/>
          </a:bodyPr>
          <a:lstStyle/>
          <a:p>
            <a:pPr lvl="1" algn="ctr">
              <a:lnSpc>
                <a:spcPct val="150000"/>
              </a:lnSpc>
            </a:pPr>
            <a:r>
              <a:rPr lang="pt-BR" sz="2400" dirty="0" smtClean="0">
                <a:latin typeface="Calibri" panose="020F0502020204030204" pitchFamily="34" charset="0"/>
                <a:ea typeface="Times New Roman" panose="02020603050405020304" pitchFamily="18" charset="0"/>
              </a:rPr>
              <a:t>Para </a:t>
            </a:r>
            <a:r>
              <a:rPr lang="pt-BR" sz="2400" dirty="0">
                <a:latin typeface="Calibri" panose="020F0502020204030204" pitchFamily="34" charset="0"/>
                <a:ea typeface="Times New Roman" panose="02020603050405020304" pitchFamily="18" charset="0"/>
              </a:rPr>
              <a:t>cumprir os 40 pontos anuais exigidos pelo Programa de Educação Profissional Continuada (PEPC) são válidas somente atividades promovidas por </a:t>
            </a:r>
            <a:r>
              <a:rPr lang="pt-BR" sz="2400" dirty="0" err="1">
                <a:latin typeface="Calibri" panose="020F0502020204030204" pitchFamily="34" charset="0"/>
                <a:ea typeface="Times New Roman" panose="02020603050405020304" pitchFamily="18" charset="0"/>
              </a:rPr>
              <a:t>capacitadoras</a:t>
            </a:r>
            <a:r>
              <a:rPr lang="pt-BR" sz="2400" dirty="0">
                <a:latin typeface="Calibri" panose="020F0502020204030204" pitchFamily="34" charset="0"/>
                <a:ea typeface="Times New Roman" panose="02020603050405020304" pitchFamily="18" charset="0"/>
              </a:rPr>
              <a:t> credenciadas pelo Sistema CFC/</a:t>
            </a:r>
            <a:r>
              <a:rPr lang="pt-BR" sz="2400" dirty="0" err="1">
                <a:latin typeface="Calibri" panose="020F0502020204030204" pitchFamily="34" charset="0"/>
                <a:ea typeface="Times New Roman" panose="02020603050405020304" pitchFamily="18" charset="0"/>
              </a:rPr>
              <a:t>CRCs</a:t>
            </a:r>
            <a:r>
              <a:rPr lang="pt-BR" sz="2400" dirty="0">
                <a:latin typeface="Calibri" panose="020F0502020204030204" pitchFamily="34" charset="0"/>
                <a:ea typeface="Times New Roman" panose="02020603050405020304" pitchFamily="18" charset="0"/>
              </a:rPr>
              <a:t>. Por isso, os profissionais contábeis precisam ficar atentos se as atividades que realizam, ao longo do ano, são devidamente pontuadas para sua área de atuação.</a:t>
            </a:r>
            <a:endParaRPr lang="pt-BR" sz="2400" dirty="0"/>
          </a:p>
          <a:p>
            <a:pPr lvl="1" algn="just">
              <a:lnSpc>
                <a:spcPct val="150000"/>
              </a:lnSpc>
            </a:pPr>
            <a:endParaRPr lang="pt-BR" sz="2300" b="1" dirty="0">
              <a:solidFill>
                <a:schemeClr val="tx2"/>
              </a:solidFill>
            </a:endParaRPr>
          </a:p>
        </p:txBody>
      </p:sp>
      <p:pic>
        <p:nvPicPr>
          <p:cNvPr id="13" name="Imagem 12"/>
          <p:cNvPicPr>
            <a:picLocks noChangeAspect="1"/>
          </p:cNvPicPr>
          <p:nvPr/>
        </p:nvPicPr>
        <p:blipFill>
          <a:blip r:embed="rId2"/>
          <a:stretch>
            <a:fillRect/>
          </a:stretch>
        </p:blipFill>
        <p:spPr>
          <a:xfrm>
            <a:off x="-1" y="4725144"/>
            <a:ext cx="12192001" cy="2132856"/>
          </a:xfrm>
          <a:prstGeom prst="rect">
            <a:avLst/>
          </a:prstGeom>
        </p:spPr>
      </p:pic>
      <p:pic>
        <p:nvPicPr>
          <p:cNvPr id="1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60648"/>
            <a:ext cx="12191999" cy="1569660"/>
          </a:xfrm>
          <a:prstGeom prst="rect">
            <a:avLst/>
          </a:prstGeom>
          <a:noFill/>
        </p:spPr>
        <p:txBody>
          <a:bodyPr wrap="square" rtlCol="0">
            <a:spAutoFit/>
          </a:bodyPr>
          <a:lstStyle/>
          <a:p>
            <a:pPr algn="r" fontAlgn="base"/>
            <a:r>
              <a:rPr lang="pt-BR" sz="3200" b="1" dirty="0">
                <a:solidFill>
                  <a:schemeClr val="bg1"/>
                </a:solidFill>
              </a:rPr>
              <a:t>PROGRAMA DE EDUCAÇÃO PROFISSIONAL CONTINUADA</a:t>
            </a:r>
          </a:p>
          <a:p>
            <a:pPr algn="r"/>
            <a:r>
              <a:rPr lang="pt-BR" sz="3200" b="1" dirty="0" smtClean="0">
                <a:solidFill>
                  <a:schemeClr val="bg1"/>
                </a:solidFill>
              </a:rPr>
              <a:t>PONTUAÇÃO</a:t>
            </a:r>
          </a:p>
          <a:p>
            <a:pPr algn="r"/>
            <a:endParaRPr lang="pt-BR" sz="3200" b="1" dirty="0" smtClean="0">
              <a:solidFill>
                <a:schemeClr val="bg1"/>
              </a:solidFill>
            </a:endParaRPr>
          </a:p>
        </p:txBody>
      </p:sp>
      <p:pic>
        <p:nvPicPr>
          <p:cNvPr id="15" name="Imagem 1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spTree>
    <p:extLst>
      <p:ext uri="{BB962C8B-B14F-4D97-AF65-F5344CB8AC3E}">
        <p14:creationId xmlns:p14="http://schemas.microsoft.com/office/powerpoint/2010/main" val="97176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308875" y="1334329"/>
            <a:ext cx="7930527"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289518" y="334495"/>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graphicFrame>
        <p:nvGraphicFramePr>
          <p:cNvPr id="7" name="Diagrama 6"/>
          <p:cNvGraphicFramePr/>
          <p:nvPr>
            <p:extLst>
              <p:ext uri="{D42A27DB-BD31-4B8C-83A1-F6EECF244321}">
                <p14:modId xmlns:p14="http://schemas.microsoft.com/office/powerpoint/2010/main" val="788713895"/>
              </p:ext>
            </p:extLst>
          </p:nvPr>
        </p:nvGraphicFramePr>
        <p:xfrm>
          <a:off x="0" y="1919102"/>
          <a:ext cx="12072664" cy="4822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http://images.br.sftcdn.net/br/scrn/86000/86231/luminous-papel-de-parede-23.jpg"/>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260648"/>
            <a:ext cx="12191999" cy="1569660"/>
          </a:xfrm>
          <a:prstGeom prst="rect">
            <a:avLst/>
          </a:prstGeom>
          <a:noFill/>
        </p:spPr>
        <p:txBody>
          <a:bodyPr wrap="square" rtlCol="0">
            <a:spAutoFit/>
          </a:bodyPr>
          <a:lstStyle/>
          <a:p>
            <a:pPr algn="r" fontAlgn="base"/>
            <a:r>
              <a:rPr lang="pt-BR" sz="3200" b="1" dirty="0">
                <a:solidFill>
                  <a:schemeClr val="bg1"/>
                </a:solidFill>
              </a:rPr>
              <a:t>PROGRAMA DE EDUCAÇÃO PROFISSIONAL CONTINUADA</a:t>
            </a:r>
          </a:p>
          <a:p>
            <a:pPr algn="r"/>
            <a:r>
              <a:rPr lang="pt-BR" sz="3200" b="1" dirty="0" smtClean="0">
                <a:solidFill>
                  <a:schemeClr val="bg1"/>
                </a:solidFill>
              </a:rPr>
              <a:t>COMO CONSEGUIR A PONTUAÇÃO ?</a:t>
            </a:r>
          </a:p>
          <a:p>
            <a:pPr algn="r"/>
            <a:endParaRPr lang="pt-BR" sz="3200" b="1" dirty="0" smtClean="0">
              <a:solidFill>
                <a:schemeClr val="bg1"/>
              </a:solidFill>
            </a:endParaRPr>
          </a:p>
        </p:txBody>
      </p:sp>
      <p:pic>
        <p:nvPicPr>
          <p:cNvPr id="13" name="Imagem 1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spTree>
    <p:extLst>
      <p:ext uri="{BB962C8B-B14F-4D97-AF65-F5344CB8AC3E}">
        <p14:creationId xmlns:p14="http://schemas.microsoft.com/office/powerpoint/2010/main" val="3578302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46340" y="1299864"/>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pic>
        <p:nvPicPr>
          <p:cNvPr id="12" name="Imagem 11"/>
          <p:cNvPicPr>
            <a:picLocks noChangeAspect="1"/>
          </p:cNvPicPr>
          <p:nvPr/>
        </p:nvPicPr>
        <p:blipFill>
          <a:blip r:embed="rId2"/>
          <a:stretch>
            <a:fillRect/>
          </a:stretch>
        </p:blipFill>
        <p:spPr>
          <a:xfrm>
            <a:off x="-12341" y="1836915"/>
            <a:ext cx="12072664" cy="5084363"/>
          </a:xfrm>
          <a:prstGeom prst="rect">
            <a:avLst/>
          </a:prstGeom>
        </p:spPr>
      </p:pic>
      <p:pic>
        <p:nvPicPr>
          <p:cNvPr id="1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260648"/>
            <a:ext cx="12191999" cy="1569660"/>
          </a:xfrm>
          <a:prstGeom prst="rect">
            <a:avLst/>
          </a:prstGeom>
          <a:noFill/>
        </p:spPr>
        <p:txBody>
          <a:bodyPr wrap="square" rtlCol="0">
            <a:spAutoFit/>
          </a:bodyPr>
          <a:lstStyle/>
          <a:p>
            <a:pPr algn="r" fontAlgn="base"/>
            <a:r>
              <a:rPr lang="pt-BR" sz="3200" b="1" dirty="0">
                <a:solidFill>
                  <a:schemeClr val="bg1"/>
                </a:solidFill>
              </a:rPr>
              <a:t>PROGRAMA DE EDUCAÇÃO PROFISSIONAL CONTINUADA</a:t>
            </a:r>
          </a:p>
          <a:p>
            <a:pPr algn="r"/>
            <a:r>
              <a:rPr lang="pt-BR" sz="3200" b="1" dirty="0" smtClean="0">
                <a:solidFill>
                  <a:schemeClr val="bg1"/>
                </a:solidFill>
              </a:rPr>
              <a:t>www.crcmg.org.br </a:t>
            </a:r>
          </a:p>
          <a:p>
            <a:pPr algn="r"/>
            <a:endParaRPr lang="pt-BR" sz="3200" b="1" dirty="0" smtClean="0">
              <a:solidFill>
                <a:schemeClr val="bg1"/>
              </a:solidFill>
            </a:endParaRPr>
          </a:p>
        </p:txBody>
      </p:sp>
      <p:pic>
        <p:nvPicPr>
          <p:cNvPr id="14" name="Imagem 1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sp>
        <p:nvSpPr>
          <p:cNvPr id="3" name="Elipse 2"/>
          <p:cNvSpPr/>
          <p:nvPr/>
        </p:nvSpPr>
        <p:spPr>
          <a:xfrm>
            <a:off x="5663952" y="2869524"/>
            <a:ext cx="1440159" cy="12795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78094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2351584" y="366391"/>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sp>
        <p:nvSpPr>
          <p:cNvPr id="13" name="Retângulo 12"/>
          <p:cNvSpPr/>
          <p:nvPr/>
        </p:nvSpPr>
        <p:spPr>
          <a:xfrm>
            <a:off x="-7472" y="1700808"/>
            <a:ext cx="12199472" cy="1938992"/>
          </a:xfrm>
          <a:prstGeom prst="rect">
            <a:avLst/>
          </a:prstGeom>
        </p:spPr>
        <p:txBody>
          <a:bodyPr wrap="square">
            <a:spAutoFit/>
          </a:bodyPr>
          <a:lstStyle/>
          <a:p>
            <a:pPr algn="ctr"/>
            <a:r>
              <a:rPr lang="pt-BR" sz="2000" dirty="0">
                <a:ea typeface="Calibri" panose="020F0502020204030204" pitchFamily="34" charset="0"/>
              </a:rPr>
              <a:t>O </a:t>
            </a:r>
            <a:r>
              <a:rPr lang="pt-BR" sz="2400" dirty="0">
                <a:ea typeface="Calibri" panose="020F0502020204030204" pitchFamily="34" charset="0"/>
              </a:rPr>
              <a:t>cumprimento da pontuação </a:t>
            </a:r>
            <a:r>
              <a:rPr lang="pt-BR" sz="2400" dirty="0" smtClean="0">
                <a:ea typeface="Calibri" panose="020F0502020204030204" pitchFamily="34" charset="0"/>
              </a:rPr>
              <a:t>exigida pelos </a:t>
            </a:r>
            <a:r>
              <a:rPr lang="pt-BR" sz="2400" dirty="0">
                <a:ea typeface="Calibri" panose="020F0502020204030204" pitchFamily="34" charset="0"/>
              </a:rPr>
              <a:t>profissionais referidos no item </a:t>
            </a:r>
            <a:r>
              <a:rPr lang="pt-BR" sz="2400" dirty="0" smtClean="0">
                <a:ea typeface="Calibri" panose="020F0502020204030204" pitchFamily="34" charset="0"/>
              </a:rPr>
              <a:t>4 da NBC PG 12, </a:t>
            </a:r>
            <a:r>
              <a:rPr lang="pt-BR" sz="2400" dirty="0">
                <a:ea typeface="Calibri" panose="020F0502020204030204" pitchFamily="34" charset="0"/>
              </a:rPr>
              <a:t>deve ser comprovado mediante a entrega do relatório de atividades </a:t>
            </a:r>
            <a:r>
              <a:rPr lang="pt-BR" sz="2400" dirty="0" smtClean="0">
                <a:ea typeface="Calibri" panose="020F0502020204030204" pitchFamily="34" charset="0"/>
              </a:rPr>
              <a:t>que </a:t>
            </a:r>
            <a:r>
              <a:rPr lang="pt-BR" sz="2400" dirty="0">
                <a:ea typeface="Calibri" panose="020F0502020204030204" pitchFamily="34" charset="0"/>
              </a:rPr>
              <a:t>se refere o Anexo III, no CRC de jurisdição do registro principal do profissional, </a:t>
            </a:r>
            <a:r>
              <a:rPr lang="pt-BR" sz="2400" b="1" dirty="0">
                <a:ea typeface="Calibri" panose="020F0502020204030204" pitchFamily="34" charset="0"/>
              </a:rPr>
              <a:t>até o dia 31 de janeiro do ano subsequente ao ano-base</a:t>
            </a:r>
            <a:r>
              <a:rPr lang="pt-BR" sz="2400" dirty="0">
                <a:ea typeface="Calibri" panose="020F0502020204030204" pitchFamily="34" charset="0"/>
              </a:rPr>
              <a:t>, por meio digital ou impresso, acompanhado de cópia da documentação comprobatória das </a:t>
            </a:r>
            <a:r>
              <a:rPr lang="pt-BR" sz="2400" dirty="0" smtClean="0">
                <a:ea typeface="Calibri" panose="020F0502020204030204" pitchFamily="34" charset="0"/>
              </a:rPr>
              <a:t>atividades.</a:t>
            </a:r>
            <a:endParaRPr lang="pt-BR" sz="2400" dirty="0"/>
          </a:p>
        </p:txBody>
      </p:sp>
      <p:pic>
        <p:nvPicPr>
          <p:cNvPr id="18"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0" y="260648"/>
            <a:ext cx="12191999" cy="1077218"/>
          </a:xfrm>
          <a:prstGeom prst="rect">
            <a:avLst/>
          </a:prstGeom>
          <a:noFill/>
        </p:spPr>
        <p:txBody>
          <a:bodyPr wrap="square" rtlCol="0">
            <a:spAutoFit/>
          </a:bodyPr>
          <a:lstStyle/>
          <a:p>
            <a:pPr algn="r" fontAlgn="base"/>
            <a:r>
              <a:rPr lang="pt-BR" sz="3200" b="1" dirty="0" smtClean="0">
                <a:solidFill>
                  <a:schemeClr val="bg1"/>
                </a:solidFill>
              </a:rPr>
              <a:t>PROGRAMA DE EDUCAÇÃO PROFISSIONAL CONTINUADA</a:t>
            </a:r>
          </a:p>
          <a:p>
            <a:pPr algn="r"/>
            <a:r>
              <a:rPr lang="pt-BR" sz="3200" b="1" dirty="0" smtClean="0">
                <a:solidFill>
                  <a:schemeClr val="bg1"/>
                </a:solidFill>
              </a:rPr>
              <a:t>ENTREGA DOS RELATÓRIOS </a:t>
            </a:r>
          </a:p>
        </p:txBody>
      </p:sp>
      <p:pic>
        <p:nvPicPr>
          <p:cNvPr id="20" name="Imagem 1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pic>
        <p:nvPicPr>
          <p:cNvPr id="3" name="Imagem 2"/>
          <p:cNvPicPr>
            <a:picLocks noChangeAspect="1"/>
          </p:cNvPicPr>
          <p:nvPr/>
        </p:nvPicPr>
        <p:blipFill>
          <a:blip r:embed="rId5"/>
          <a:stretch>
            <a:fillRect/>
          </a:stretch>
        </p:blipFill>
        <p:spPr>
          <a:xfrm>
            <a:off x="0" y="3645024"/>
            <a:ext cx="12191999" cy="3212976"/>
          </a:xfrm>
          <a:prstGeom prst="rect">
            <a:avLst/>
          </a:prstGeom>
        </p:spPr>
      </p:pic>
    </p:spTree>
    <p:extLst>
      <p:ext uri="{BB962C8B-B14F-4D97-AF65-F5344CB8AC3E}">
        <p14:creationId xmlns:p14="http://schemas.microsoft.com/office/powerpoint/2010/main" val="2799242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SISTEMA CFC CR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6" y="1132502"/>
            <a:ext cx="12223576" cy="599354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1576" y="2924944"/>
            <a:ext cx="12223575" cy="2769989"/>
          </a:xfrm>
          <a:prstGeom prst="rect">
            <a:avLst/>
          </a:prstGeom>
          <a:solidFill>
            <a:schemeClr val="bg1"/>
          </a:solidFill>
        </p:spPr>
        <p:txBody>
          <a:bodyPr wrap="square">
            <a:spAutoFit/>
          </a:bodyPr>
          <a:lstStyle/>
          <a:p>
            <a:pPr marL="571500" indent="-571500" algn="ctr">
              <a:lnSpc>
                <a:spcPct val="150000"/>
              </a:lnSpc>
              <a:buFont typeface="Arial" panose="020B0604020202020204" pitchFamily="34" charset="0"/>
              <a:buChar char="•"/>
            </a:pPr>
            <a:r>
              <a:rPr lang="pt-BR" sz="2800" dirty="0"/>
              <a:t>Mais de </a:t>
            </a:r>
            <a:r>
              <a:rPr lang="pt-BR" sz="2800" dirty="0" smtClean="0"/>
              <a:t>528.010 </a:t>
            </a:r>
            <a:r>
              <a:rPr lang="pt-BR" sz="2800" dirty="0"/>
              <a:t>profissionais ativos no </a:t>
            </a:r>
            <a:r>
              <a:rPr lang="pt-BR" sz="2800" b="1" dirty="0"/>
              <a:t>Brasil</a:t>
            </a:r>
          </a:p>
          <a:p>
            <a:pPr marL="571500" indent="-571500" algn="ctr">
              <a:lnSpc>
                <a:spcPct val="150000"/>
              </a:lnSpc>
              <a:buFont typeface="Arial" panose="020B0604020202020204" pitchFamily="34" charset="0"/>
              <a:buChar char="•"/>
            </a:pPr>
            <a:r>
              <a:rPr lang="pt-BR" sz="2800" dirty="0" smtClean="0"/>
              <a:t>Mais </a:t>
            </a:r>
            <a:r>
              <a:rPr lang="pt-BR" sz="2800" dirty="0"/>
              <a:t>de   </a:t>
            </a:r>
            <a:r>
              <a:rPr lang="pt-BR" sz="2800" dirty="0" smtClean="0"/>
              <a:t>63.580 </a:t>
            </a:r>
            <a:r>
              <a:rPr lang="pt-BR" sz="2800" dirty="0"/>
              <a:t>organizações contábeis </a:t>
            </a:r>
          </a:p>
          <a:p>
            <a:pPr marL="571500" indent="-571500" algn="ctr">
              <a:lnSpc>
                <a:spcPct val="150000"/>
              </a:lnSpc>
              <a:buFont typeface="Arial" panose="020B0604020202020204" pitchFamily="34" charset="0"/>
              <a:buChar char="•"/>
            </a:pPr>
            <a:r>
              <a:rPr lang="pt-BR" sz="2800" dirty="0" smtClean="0"/>
              <a:t>56.089 </a:t>
            </a:r>
            <a:r>
              <a:rPr lang="pt-BR" sz="2800" dirty="0"/>
              <a:t>profissionais ativos em </a:t>
            </a:r>
            <a:r>
              <a:rPr lang="pt-BR" sz="2800" b="1" dirty="0"/>
              <a:t>Minas Gerais</a:t>
            </a:r>
          </a:p>
          <a:p>
            <a:pPr marL="571500" indent="-571500" algn="ctr">
              <a:lnSpc>
                <a:spcPct val="150000"/>
              </a:lnSpc>
              <a:buFont typeface="Arial" panose="020B0604020202020204" pitchFamily="34" charset="0"/>
              <a:buChar char="•"/>
            </a:pPr>
            <a:r>
              <a:rPr lang="pt-BR" sz="2800" dirty="0" smtClean="0"/>
              <a:t>7.320 </a:t>
            </a:r>
            <a:r>
              <a:rPr lang="pt-BR" sz="2800" dirty="0"/>
              <a:t>organizações </a:t>
            </a:r>
            <a:r>
              <a:rPr lang="pt-BR" sz="2800" dirty="0" smtClean="0"/>
              <a:t>contábeis</a:t>
            </a:r>
            <a:r>
              <a:rPr lang="pt-BR" sz="3200" dirty="0"/>
              <a:t> </a:t>
            </a:r>
            <a:r>
              <a:rPr lang="pt-BR" sz="3200" dirty="0" smtClean="0"/>
              <a:t>em </a:t>
            </a:r>
            <a:r>
              <a:rPr lang="pt-BR" sz="3200" b="1" dirty="0" smtClean="0"/>
              <a:t>Minas Gerais </a:t>
            </a:r>
            <a:endParaRPr lang="pt-BR" sz="3200" b="1" dirty="0"/>
          </a:p>
        </p:txBody>
      </p:sp>
      <p:sp>
        <p:nvSpPr>
          <p:cNvPr id="3" name="CaixaDeTexto 2"/>
          <p:cNvSpPr txBox="1"/>
          <p:nvPr/>
        </p:nvSpPr>
        <p:spPr>
          <a:xfrm>
            <a:off x="9336360" y="6511461"/>
            <a:ext cx="3192016" cy="338554"/>
          </a:xfrm>
          <a:prstGeom prst="rect">
            <a:avLst/>
          </a:prstGeom>
          <a:noFill/>
        </p:spPr>
        <p:txBody>
          <a:bodyPr wrap="square" rtlCol="0">
            <a:spAutoFit/>
          </a:bodyPr>
          <a:lstStyle/>
          <a:p>
            <a:r>
              <a:rPr lang="pt-BR" sz="1600" b="1" dirty="0" smtClean="0"/>
              <a:t>Fonte: CFC  - FEVEREIRO -2018</a:t>
            </a:r>
            <a:endParaRPr lang="pt-BR" sz="1600" b="1" dirty="0"/>
          </a:p>
        </p:txBody>
      </p:sp>
      <p:pic>
        <p:nvPicPr>
          <p:cNvPr id="11"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0"/>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116632"/>
            <a:ext cx="12191999" cy="1384995"/>
          </a:xfrm>
          <a:prstGeom prst="rect">
            <a:avLst/>
          </a:prstGeom>
          <a:noFill/>
        </p:spPr>
        <p:txBody>
          <a:bodyPr wrap="square" rtlCol="0">
            <a:spAutoFit/>
          </a:bodyPr>
          <a:lstStyle/>
          <a:p>
            <a:pPr algn="r"/>
            <a:r>
              <a:rPr lang="pt-BR" sz="4400" b="1" dirty="0">
                <a:solidFill>
                  <a:schemeClr val="bg1"/>
                </a:solidFill>
              </a:rPr>
              <a:t>CIRCUITO </a:t>
            </a:r>
            <a:r>
              <a:rPr lang="pt-BR" sz="4400" b="1" dirty="0" smtClean="0">
                <a:solidFill>
                  <a:schemeClr val="bg1"/>
                </a:solidFill>
              </a:rPr>
              <a:t>ORIENTATIVO </a:t>
            </a:r>
            <a:r>
              <a:rPr lang="pt-BR" sz="4400" b="1" dirty="0">
                <a:solidFill>
                  <a:schemeClr val="bg1"/>
                </a:solidFill>
              </a:rPr>
              <a:t>DA </a:t>
            </a:r>
            <a:r>
              <a:rPr lang="pt-BR" sz="4400" b="1" dirty="0" smtClean="0">
                <a:solidFill>
                  <a:schemeClr val="bg1"/>
                </a:solidFill>
              </a:rPr>
              <a:t>FISCALIZAÇÃO</a:t>
            </a:r>
          </a:p>
          <a:p>
            <a:pPr algn="r"/>
            <a:r>
              <a:rPr lang="pt-BR" sz="4000" b="1" dirty="0" smtClean="0">
                <a:solidFill>
                  <a:schemeClr val="bg1"/>
                </a:solidFill>
              </a:rPr>
              <a:t>QUANTOS SOMOS ?</a:t>
            </a:r>
            <a:endParaRPr lang="pt-BR" sz="4000" b="1" dirty="0">
              <a:solidFill>
                <a:schemeClr val="bg1"/>
              </a:solidFill>
            </a:endParaRPr>
          </a:p>
        </p:txBody>
      </p:sp>
      <p:pic>
        <p:nvPicPr>
          <p:cNvPr id="14" name="Imagem 13"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631504" cy="1643459"/>
          </a:xfrm>
          <a:prstGeom prst="rect">
            <a:avLst/>
          </a:prstGeom>
          <a:noFill/>
          <a:ln>
            <a:noFill/>
          </a:ln>
        </p:spPr>
      </p:pic>
    </p:spTree>
    <p:extLst>
      <p:ext uri="{BB962C8B-B14F-4D97-AF65-F5344CB8AC3E}">
        <p14:creationId xmlns:p14="http://schemas.microsoft.com/office/powerpoint/2010/main" val="36983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2246851" y="379656"/>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sp>
        <p:nvSpPr>
          <p:cNvPr id="3" name="Retângulo 2"/>
          <p:cNvSpPr/>
          <p:nvPr/>
        </p:nvSpPr>
        <p:spPr>
          <a:xfrm>
            <a:off x="75738" y="1830347"/>
            <a:ext cx="12191999" cy="916854"/>
          </a:xfrm>
          <a:prstGeom prst="rect">
            <a:avLst/>
          </a:prstGeom>
        </p:spPr>
        <p:txBody>
          <a:bodyPr wrap="square">
            <a:spAutoFit/>
          </a:bodyPr>
          <a:lstStyle/>
          <a:p>
            <a:pPr marL="630555" indent="-270510" algn="ctr">
              <a:lnSpc>
                <a:spcPct val="115000"/>
              </a:lnSpc>
              <a:spcAft>
                <a:spcPts val="600"/>
              </a:spcAft>
            </a:pPr>
            <a:r>
              <a:rPr lang="pt-BR" sz="2400" dirty="0">
                <a:ea typeface="Calibri" panose="020F0502020204030204" pitchFamily="34" charset="0"/>
                <a:cs typeface="Times New Roman" panose="02020603050405020304" pitchFamily="18" charset="0"/>
              </a:rPr>
              <a:t>O  CRCMG DEVE VERIFICAR, POR MEIO DA SUA FISCALIZAÇÃO, A EFETIVA REALIZAÇÃO DOS CURSOS E EVENTOS NA FORMA EM QUE FORAM HOMOLOGADOS.</a:t>
            </a:r>
          </a:p>
        </p:txBody>
      </p:sp>
      <p:pic>
        <p:nvPicPr>
          <p:cNvPr id="12" name="Picture 10" descr="https://lh4.ggpht.com/VEJQfSIvG0ge5GtunwVLPDsBulBS7Q7Dt8B9DAoTgS7yKKn7UnkNKHvhgQkib-5x3lM=w300"/>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717" y="2464064"/>
            <a:ext cx="2023772" cy="20237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022" y="2939377"/>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s://lh4.ggpht.com/VEJQfSIvG0ge5GtunwVLPDsBulBS7Q7Dt8B9DAoTgS7yKKn7UnkNKHvhgQkib-5x3lM=w300"/>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544" y="4271982"/>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lh4.ggpht.com/VEJQfSIvG0ge5GtunwVLPDsBulBS7Q7Dt8B9DAoTgS7yKKn7UnkNKHvhgQkib-5x3lM=w300"/>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9387" y="4108274"/>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06" y="5432728"/>
            <a:ext cx="597216" cy="5972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188" y="5445495"/>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oabsinop.com.br/fotos/noticias/29.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2064" y="3005338"/>
            <a:ext cx="4896544" cy="38142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lh4.ggpht.com/VEJQfSIvG0ge5GtunwVLPDsBulBS7Q7Dt8B9DAoTgS7yKKn7UnkNKHvhgQkib-5x3lM=w300"/>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0722" y="3475950"/>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884" y="5440879"/>
            <a:ext cx="597216" cy="5972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46" y="4851517"/>
            <a:ext cx="597216" cy="5972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s.br.sftcdn.net/br/scrn/86000/86231/luminous-papel-de-parede-23.jp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596207"/>
          </a:xfrm>
          <a:prstGeom prst="rect">
            <a:avLst/>
          </a:prstGeom>
          <a:noFill/>
          <a:extLst>
            <a:ext uri="{909E8E84-426E-40DD-AFC4-6F175D3DCCD1}">
              <a14:hiddenFill xmlns:a14="http://schemas.microsoft.com/office/drawing/2010/main">
                <a:solidFill>
                  <a:srgbClr val="FFFFFF"/>
                </a:solidFill>
              </a14:hiddenFill>
            </a:ext>
          </a:extLst>
        </p:spPr>
      </p:pic>
      <p:sp>
        <p:nvSpPr>
          <p:cNvPr id="28" name="CaixaDeTexto 27"/>
          <p:cNvSpPr txBox="1"/>
          <p:nvPr/>
        </p:nvSpPr>
        <p:spPr>
          <a:xfrm>
            <a:off x="0" y="260648"/>
            <a:ext cx="12191999" cy="1077218"/>
          </a:xfrm>
          <a:prstGeom prst="rect">
            <a:avLst/>
          </a:prstGeom>
          <a:noFill/>
        </p:spPr>
        <p:txBody>
          <a:bodyPr wrap="square" rtlCol="0">
            <a:spAutoFit/>
          </a:bodyPr>
          <a:lstStyle/>
          <a:p>
            <a:pPr algn="r" fontAlgn="base"/>
            <a:r>
              <a:rPr lang="pt-BR" sz="3200" b="1" dirty="0" smtClean="0">
                <a:solidFill>
                  <a:schemeClr val="bg1"/>
                </a:solidFill>
              </a:rPr>
              <a:t>PROGRAMA DE EDUCAÇÃO PROFISSIONAL CONTINUADA</a:t>
            </a:r>
          </a:p>
          <a:p>
            <a:pPr algn="r"/>
            <a:r>
              <a:rPr lang="pt-BR" sz="3200" b="1" dirty="0" smtClean="0">
                <a:solidFill>
                  <a:schemeClr val="bg1"/>
                </a:solidFill>
              </a:rPr>
              <a:t>FISCALIZAÇÃO</a:t>
            </a:r>
          </a:p>
        </p:txBody>
      </p:sp>
      <p:pic>
        <p:nvPicPr>
          <p:cNvPr id="29" name="Imagem 2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72" y="105858"/>
            <a:ext cx="1741291" cy="1232008"/>
          </a:xfrm>
          <a:prstGeom prst="rect">
            <a:avLst/>
          </a:prstGeom>
        </p:spPr>
      </p:pic>
      <p:pic>
        <p:nvPicPr>
          <p:cNvPr id="30" name="Picture 10" descr="https://lh4.ggpht.com/VEJQfSIvG0ge5GtunwVLPDsBulBS7Q7Dt8B9DAoTgS7yKKn7UnkNKHvhgQkib-5x3lM=w300"/>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6271" y="4566012"/>
            <a:ext cx="2023772" cy="20237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s://lh4.ggpht.com/VEJQfSIvG0ge5GtunwVLPDsBulBS7Q7Dt8B9DAoTgS7yKKn7UnkNKHvhgQkib-5x3lM=w300"/>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3009" y="5628141"/>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lh4.ggpht.com/VEJQfSIvG0ge5GtunwVLPDsBulBS7Q7Dt8B9DAoTgS7yKKn7UnkNKHvhgQkib-5x3lM=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497" y="3761790"/>
            <a:ext cx="597216" cy="5972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s://lh4.ggpht.com/VEJQfSIvG0ge5GtunwVLPDsBulBS7Q7Dt8B9DAoTgS7yKKn7UnkNKHvhgQkib-5x3lM=w300"/>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7975" y="2880039"/>
            <a:ext cx="1168897" cy="1168897"/>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33"/>
          <p:cNvPicPr>
            <a:picLocks noChangeAspect="1"/>
          </p:cNvPicPr>
          <p:nvPr/>
        </p:nvPicPr>
        <p:blipFill>
          <a:blip r:embed="rId8"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976320" y="5841177"/>
            <a:ext cx="736156" cy="520849"/>
          </a:xfrm>
          <a:prstGeom prst="rect">
            <a:avLst/>
          </a:prstGeom>
        </p:spPr>
      </p:pic>
      <p:pic>
        <p:nvPicPr>
          <p:cNvPr id="35" name="Imagem 34"/>
          <p:cNvPicPr>
            <a:picLocks noChangeAspect="1"/>
          </p:cNvPicPr>
          <p:nvPr/>
        </p:nvPicPr>
        <p:blipFill>
          <a:blip r:embed="rId8"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44906" y="5367716"/>
            <a:ext cx="736156" cy="520849"/>
          </a:xfrm>
          <a:prstGeom prst="rect">
            <a:avLst/>
          </a:prstGeom>
        </p:spPr>
      </p:pic>
    </p:spTree>
    <p:extLst>
      <p:ext uri="{BB962C8B-B14F-4D97-AF65-F5344CB8AC3E}">
        <p14:creationId xmlns:p14="http://schemas.microsoft.com/office/powerpoint/2010/main" val="1308651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0" y="0"/>
            <a:ext cx="12188389" cy="685049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609" y="729272"/>
            <a:ext cx="12188389" cy="5940088"/>
          </a:xfrm>
          <a:prstGeom prst="rect">
            <a:avLst/>
          </a:prstGeom>
        </p:spPr>
        <p:txBody>
          <a:bodyPr wrap="square">
            <a:spAutoFit/>
          </a:bodyPr>
          <a:lstStyle/>
          <a:p>
            <a:pPr algn="ctr">
              <a:spcBef>
                <a:spcPts val="0"/>
              </a:spcBef>
            </a:pPr>
            <a:r>
              <a:rPr lang="pt-BR" sz="2000" b="1" dirty="0">
                <a:solidFill>
                  <a:schemeClr val="bg1"/>
                </a:solidFill>
                <a:cs typeface="Arial" panose="020B0604020202020204" pitchFamily="34" charset="0"/>
              </a:rPr>
              <a:t>JENS ERIK HANSEN</a:t>
            </a:r>
          </a:p>
          <a:p>
            <a:pPr algn="ctr">
              <a:spcBef>
                <a:spcPts val="0"/>
              </a:spcBef>
            </a:pPr>
            <a:r>
              <a:rPr lang="pt-BR" sz="2000" dirty="0">
                <a:solidFill>
                  <a:schemeClr val="bg1"/>
                </a:solidFill>
                <a:cs typeface="Arial" panose="020B0604020202020204" pitchFamily="34" charset="0"/>
              </a:rPr>
              <a:t>Vice-Presidente de Fiscalização</a:t>
            </a:r>
          </a:p>
          <a:p>
            <a:pPr algn="ctr"/>
            <a:endParaRPr lang="pt-BR" sz="2000" b="1" dirty="0">
              <a:solidFill>
                <a:schemeClr val="bg1"/>
              </a:solidFill>
              <a:cs typeface="Arial" panose="020B0604020202020204" pitchFamily="34" charset="0"/>
            </a:endParaRPr>
          </a:p>
          <a:p>
            <a:pPr algn="ctr">
              <a:spcBef>
                <a:spcPts val="600"/>
              </a:spcBef>
            </a:pPr>
            <a:r>
              <a:rPr lang="pt-BR" sz="2000" b="1" dirty="0">
                <a:solidFill>
                  <a:schemeClr val="bg1"/>
                </a:solidFill>
                <a:cs typeface="Arial" panose="020B0604020202020204" pitchFamily="34" charset="0"/>
              </a:rPr>
              <a:t>SUELY MARIA MARQUES DE OLIVEIRA</a:t>
            </a:r>
          </a:p>
          <a:p>
            <a:pPr algn="ctr">
              <a:spcBef>
                <a:spcPts val="600"/>
              </a:spcBef>
            </a:pPr>
            <a:r>
              <a:rPr lang="pt-BR" sz="2000" dirty="0">
                <a:solidFill>
                  <a:schemeClr val="bg1"/>
                </a:solidFill>
                <a:cs typeface="Arial" panose="020B0604020202020204" pitchFamily="34" charset="0"/>
              </a:rPr>
              <a:t>Vice-Presidente de Ética e Disciplina</a:t>
            </a:r>
          </a:p>
          <a:p>
            <a:pPr algn="ctr"/>
            <a:endParaRPr lang="pt-BR" sz="2000" b="1" dirty="0">
              <a:solidFill>
                <a:schemeClr val="bg1"/>
              </a:solidFill>
            </a:endParaRPr>
          </a:p>
          <a:p>
            <a:pPr algn="ctr"/>
            <a:r>
              <a:rPr lang="pt-BR" sz="2000" b="1" dirty="0" smtClean="0">
                <a:solidFill>
                  <a:schemeClr val="bg1"/>
                </a:solidFill>
              </a:rPr>
              <a:t>JÚLIO CÉSAR DA SILVA </a:t>
            </a:r>
            <a:endParaRPr lang="pt-BR" sz="2000" dirty="0" smtClean="0">
              <a:solidFill>
                <a:schemeClr val="bg1"/>
              </a:solidFill>
            </a:endParaRPr>
          </a:p>
          <a:p>
            <a:pPr algn="ctr"/>
            <a:r>
              <a:rPr lang="pt-BR" sz="2000" dirty="0" smtClean="0">
                <a:solidFill>
                  <a:schemeClr val="bg1"/>
                </a:solidFill>
              </a:rPr>
              <a:t>Diretor </a:t>
            </a:r>
            <a:r>
              <a:rPr lang="pt-BR" sz="2000" dirty="0">
                <a:solidFill>
                  <a:schemeClr val="bg1"/>
                </a:solidFill>
              </a:rPr>
              <a:t>Adjunto de Gestão Operacional - </a:t>
            </a:r>
            <a:r>
              <a:rPr lang="pt-BR" sz="2000" dirty="0" err="1">
                <a:solidFill>
                  <a:schemeClr val="bg1"/>
                </a:solidFill>
              </a:rPr>
              <a:t>Dirop</a:t>
            </a:r>
            <a:r>
              <a:rPr lang="pt-BR" sz="2000" b="1" dirty="0">
                <a:solidFill>
                  <a:schemeClr val="bg1"/>
                </a:solidFill>
              </a:rPr>
              <a:t/>
            </a:r>
            <a:br>
              <a:rPr lang="pt-BR" sz="2000" b="1" dirty="0">
                <a:solidFill>
                  <a:schemeClr val="bg1"/>
                </a:solidFill>
              </a:rPr>
            </a:br>
            <a:endParaRPr lang="pt-BR" sz="2000" b="1" dirty="0">
              <a:solidFill>
                <a:schemeClr val="bg1"/>
              </a:solidFill>
              <a:cs typeface="Arial" panose="020B0604020202020204" pitchFamily="34" charset="0"/>
            </a:endParaRPr>
          </a:p>
          <a:p>
            <a:pPr algn="ctr">
              <a:spcBef>
                <a:spcPts val="600"/>
              </a:spcBef>
            </a:pPr>
            <a:r>
              <a:rPr lang="pt-BR" sz="2000" b="1" dirty="0">
                <a:solidFill>
                  <a:schemeClr val="bg1"/>
                </a:solidFill>
                <a:cs typeface="Arial" panose="020B0604020202020204" pitchFamily="34" charset="0"/>
              </a:rPr>
              <a:t>ALEXSANDER DO PRADO</a:t>
            </a:r>
          </a:p>
          <a:p>
            <a:pPr algn="ctr">
              <a:spcBef>
                <a:spcPts val="600"/>
              </a:spcBef>
            </a:pPr>
            <a:r>
              <a:rPr lang="pt-BR" sz="2000" dirty="0">
                <a:solidFill>
                  <a:schemeClr val="bg1"/>
                </a:solidFill>
                <a:cs typeface="Arial" panose="020B0604020202020204" pitchFamily="34" charset="0"/>
              </a:rPr>
              <a:t>Gerente de </a:t>
            </a:r>
            <a:r>
              <a:rPr lang="pt-BR" sz="2000" dirty="0" smtClean="0">
                <a:solidFill>
                  <a:schemeClr val="bg1"/>
                </a:solidFill>
                <a:cs typeface="Arial" panose="020B0604020202020204" pitchFamily="34" charset="0"/>
              </a:rPr>
              <a:t>Fiscalização - GEFIS</a:t>
            </a:r>
            <a:endParaRPr lang="pt-BR" sz="2000" dirty="0">
              <a:solidFill>
                <a:schemeClr val="bg1"/>
              </a:solidFill>
              <a:cs typeface="Arial" panose="020B0604020202020204" pitchFamily="34" charset="0"/>
            </a:endParaRPr>
          </a:p>
          <a:p>
            <a:pPr algn="ctr">
              <a:spcBef>
                <a:spcPts val="600"/>
              </a:spcBef>
            </a:pPr>
            <a:endParaRPr lang="pt-BR" sz="2000" b="1" dirty="0" smtClean="0">
              <a:solidFill>
                <a:schemeClr val="bg1"/>
              </a:solidFill>
            </a:endParaRPr>
          </a:p>
          <a:p>
            <a:pPr algn="ctr">
              <a:spcBef>
                <a:spcPts val="600"/>
              </a:spcBef>
            </a:pPr>
            <a:r>
              <a:rPr lang="pt-BR" sz="2000" b="1" dirty="0" smtClean="0">
                <a:solidFill>
                  <a:schemeClr val="bg1"/>
                </a:solidFill>
              </a:rPr>
              <a:t>CONSELHO </a:t>
            </a:r>
            <a:r>
              <a:rPr lang="pt-BR" sz="2000" b="1" dirty="0">
                <a:solidFill>
                  <a:schemeClr val="bg1"/>
                </a:solidFill>
              </a:rPr>
              <a:t>REGIONAL DE CONTABILIDADE DE MINAS GERAIS</a:t>
            </a:r>
            <a:br>
              <a:rPr lang="pt-BR" sz="2000" b="1" dirty="0">
                <a:solidFill>
                  <a:schemeClr val="bg1"/>
                </a:solidFill>
              </a:rPr>
            </a:br>
            <a:r>
              <a:rPr lang="pt-BR" sz="2000" b="1" dirty="0">
                <a:solidFill>
                  <a:schemeClr val="bg1"/>
                </a:solidFill>
              </a:rPr>
              <a:t>Endereço: Rua Cláudio Manoel, 639 - Savassi - Belo Horizonte/MG</a:t>
            </a:r>
            <a:br>
              <a:rPr lang="pt-BR" sz="2000" b="1" dirty="0">
                <a:solidFill>
                  <a:schemeClr val="bg1"/>
                </a:solidFill>
              </a:rPr>
            </a:br>
            <a:r>
              <a:rPr lang="pt-BR" sz="2000" b="1" dirty="0" err="1">
                <a:solidFill>
                  <a:schemeClr val="bg1"/>
                </a:solidFill>
              </a:rPr>
              <a:t>Cep</a:t>
            </a:r>
            <a:r>
              <a:rPr lang="pt-BR" sz="2000" b="1" dirty="0">
                <a:solidFill>
                  <a:schemeClr val="bg1"/>
                </a:solidFill>
              </a:rPr>
              <a:t>: 30140-105 Contato: |31| </a:t>
            </a:r>
            <a:r>
              <a:rPr lang="pt-BR" sz="2000" b="1" dirty="0" smtClean="0">
                <a:solidFill>
                  <a:schemeClr val="bg1"/>
                </a:solidFill>
              </a:rPr>
              <a:t>3269-8400</a:t>
            </a:r>
          </a:p>
          <a:p>
            <a:pPr algn="ctr">
              <a:spcBef>
                <a:spcPts val="600"/>
              </a:spcBef>
            </a:pPr>
            <a:endParaRPr lang="pt-BR" sz="2000" b="1" dirty="0" smtClean="0">
              <a:solidFill>
                <a:schemeClr val="bg1"/>
              </a:solidFill>
              <a:cs typeface="Arial" panose="020B0604020202020204" pitchFamily="34" charset="0"/>
            </a:endParaRPr>
          </a:p>
          <a:p>
            <a:pPr algn="ctr">
              <a:spcBef>
                <a:spcPts val="600"/>
              </a:spcBef>
            </a:pPr>
            <a:r>
              <a:rPr lang="pt-BR" sz="2000" b="1" dirty="0" smtClean="0">
                <a:solidFill>
                  <a:schemeClr val="bg1"/>
                </a:solidFill>
                <a:cs typeface="Arial" panose="020B0604020202020204" pitchFamily="34" charset="0"/>
              </a:rPr>
              <a:t>E-mail: gefis@crcmg.org.br / gedep@crcmg.org.br </a:t>
            </a:r>
          </a:p>
        </p:txBody>
      </p:sp>
      <p:pic>
        <p:nvPicPr>
          <p:cNvPr id="11" name="Imagem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795" y="177866"/>
            <a:ext cx="2457813" cy="1738966"/>
          </a:xfrm>
          <a:prstGeom prst="rect">
            <a:avLst/>
          </a:prstGeom>
        </p:spPr>
      </p:pic>
    </p:spTree>
    <p:extLst>
      <p:ext uri="{BB962C8B-B14F-4D97-AF65-F5344CB8AC3E}">
        <p14:creationId xmlns:p14="http://schemas.microsoft.com/office/powerpoint/2010/main" val="342250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0768"/>
            <a:ext cx="12192000" cy="554449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1" y="2132856"/>
            <a:ext cx="8904313" cy="4247317"/>
          </a:xfrm>
          <a:prstGeom prst="rect">
            <a:avLst/>
          </a:prstGeom>
        </p:spPr>
        <p:txBody>
          <a:bodyPr wrap="square">
            <a:spAutoFit/>
          </a:bodyPr>
          <a:lstStyle/>
          <a:p>
            <a:pPr marL="457200" indent="-457200">
              <a:lnSpc>
                <a:spcPct val="150000"/>
              </a:lnSpc>
              <a:buFont typeface="Arial" panose="020B0604020202020204" pitchFamily="34" charset="0"/>
              <a:buChar char="•"/>
            </a:pPr>
            <a:r>
              <a:rPr lang="pt-BR" sz="2800" dirty="0" smtClean="0">
                <a:cs typeface="Arial" panose="020B0604020202020204" pitchFamily="34" charset="0"/>
              </a:rPr>
              <a:t>Profissionais </a:t>
            </a:r>
            <a:r>
              <a:rPr lang="pt-BR" sz="2800" dirty="0">
                <a:cs typeface="Arial" panose="020B0604020202020204" pitchFamily="34" charset="0"/>
              </a:rPr>
              <a:t>da </a:t>
            </a:r>
            <a:r>
              <a:rPr lang="pt-BR" sz="2800" dirty="0" smtClean="0">
                <a:cs typeface="Arial" panose="020B0604020202020204" pitchFamily="34" charset="0"/>
              </a:rPr>
              <a:t>contabilidade;</a:t>
            </a:r>
          </a:p>
          <a:p>
            <a:pPr marL="457200" indent="-457200">
              <a:lnSpc>
                <a:spcPct val="150000"/>
              </a:lnSpc>
              <a:buFont typeface="Arial" panose="020B0604020202020204" pitchFamily="34" charset="0"/>
              <a:buChar char="•"/>
            </a:pPr>
            <a:r>
              <a:rPr lang="pt-BR" sz="2800" dirty="0" smtClean="0">
                <a:cs typeface="Arial" panose="020B0604020202020204" pitchFamily="34" charset="0"/>
              </a:rPr>
              <a:t>Organizações </a:t>
            </a:r>
            <a:r>
              <a:rPr lang="pt-BR" sz="2800" dirty="0">
                <a:cs typeface="Arial" panose="020B0604020202020204" pitchFamily="34" charset="0"/>
              </a:rPr>
              <a:t>contábeis;</a:t>
            </a:r>
          </a:p>
          <a:p>
            <a:pPr marL="457200" indent="-457200">
              <a:lnSpc>
                <a:spcPct val="150000"/>
              </a:lnSpc>
              <a:buFont typeface="Arial" panose="020B0604020202020204" pitchFamily="34" charset="0"/>
              <a:buChar char="•"/>
            </a:pPr>
            <a:r>
              <a:rPr lang="pt-BR" sz="2800" dirty="0">
                <a:cs typeface="Arial" panose="020B0604020202020204" pitchFamily="34" charset="0"/>
              </a:rPr>
              <a:t>Entidades não </a:t>
            </a:r>
            <a:r>
              <a:rPr lang="pt-BR" sz="2800" dirty="0" smtClean="0">
                <a:cs typeface="Arial" panose="020B0604020202020204" pitchFamily="34" charset="0"/>
              </a:rPr>
              <a:t>contábeis - empresas </a:t>
            </a:r>
            <a:r>
              <a:rPr lang="pt-BR" sz="2800" dirty="0">
                <a:cs typeface="Arial" panose="020B0604020202020204" pitchFamily="34" charset="0"/>
              </a:rPr>
              <a:t>comerciais, industriais, prestadoras de serviços, entidades sem fins lucrativos e instituições financeiras;</a:t>
            </a:r>
          </a:p>
          <a:p>
            <a:pPr marL="457200" indent="-457200">
              <a:lnSpc>
                <a:spcPct val="150000"/>
              </a:lnSpc>
              <a:buFont typeface="Arial" panose="020B0604020202020204" pitchFamily="34" charset="0"/>
              <a:buChar char="•"/>
            </a:pPr>
            <a:r>
              <a:rPr lang="pt-BR" sz="2800" dirty="0">
                <a:cs typeface="Arial" panose="020B0604020202020204" pitchFamily="34" charset="0"/>
              </a:rPr>
              <a:t>Órgãos públicos. </a:t>
            </a:r>
          </a:p>
          <a:p>
            <a:pPr algn="just"/>
            <a:endParaRPr lang="pt-BR" dirty="0">
              <a:latin typeface="Arial" panose="020B0604020202020204" pitchFamily="34" charset="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0"/>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0242"/>
            <a:ext cx="12191999" cy="1384995"/>
          </a:xfrm>
          <a:prstGeom prst="rect">
            <a:avLst/>
          </a:prstGeom>
          <a:noFill/>
        </p:spPr>
        <p:txBody>
          <a:bodyPr wrap="square" rtlCol="0">
            <a:spAutoFit/>
          </a:bodyPr>
          <a:lstStyle/>
          <a:p>
            <a:pPr algn="r"/>
            <a:r>
              <a:rPr lang="pt-BR" sz="4400" b="1" dirty="0">
                <a:solidFill>
                  <a:schemeClr val="bg1"/>
                </a:solidFill>
              </a:rPr>
              <a:t>CIRCUITO </a:t>
            </a:r>
            <a:r>
              <a:rPr lang="pt-BR" sz="4400" b="1" dirty="0" smtClean="0">
                <a:solidFill>
                  <a:schemeClr val="bg1"/>
                </a:solidFill>
              </a:rPr>
              <a:t>ORIENTATIVO </a:t>
            </a:r>
            <a:r>
              <a:rPr lang="pt-BR" sz="4400" b="1" dirty="0">
                <a:solidFill>
                  <a:schemeClr val="bg1"/>
                </a:solidFill>
              </a:rPr>
              <a:t>DA </a:t>
            </a:r>
            <a:r>
              <a:rPr lang="pt-BR" sz="4400" b="1" dirty="0" smtClean="0">
                <a:solidFill>
                  <a:schemeClr val="bg1"/>
                </a:solidFill>
              </a:rPr>
              <a:t>FISCALIZAÇÃO</a:t>
            </a:r>
          </a:p>
          <a:p>
            <a:pPr algn="r"/>
            <a:r>
              <a:rPr lang="pt-BR" sz="4000" b="1" dirty="0">
                <a:solidFill>
                  <a:schemeClr val="bg1"/>
                </a:solidFill>
                <a:cs typeface="Arial" panose="020B0604020202020204" pitchFamily="34" charset="0"/>
              </a:rPr>
              <a:t>QUEM É </a:t>
            </a:r>
            <a:r>
              <a:rPr lang="pt-BR" sz="4000" b="1" dirty="0" smtClean="0">
                <a:solidFill>
                  <a:schemeClr val="bg1"/>
                </a:solidFill>
                <a:cs typeface="Arial" panose="020B0604020202020204" pitchFamily="34" charset="0"/>
              </a:rPr>
              <a:t>FISCALIZADO?</a:t>
            </a:r>
            <a:endParaRPr lang="pt-BR" sz="4000" b="1" dirty="0">
              <a:solidFill>
                <a:schemeClr val="bg1"/>
              </a:solidFill>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631504" cy="1643459"/>
          </a:xfrm>
          <a:prstGeom prst="rect">
            <a:avLst/>
          </a:prstGeom>
          <a:noFill/>
          <a:ln>
            <a:noFill/>
          </a:ln>
        </p:spPr>
      </p:pic>
    </p:spTree>
    <p:extLst>
      <p:ext uri="{BB962C8B-B14F-4D97-AF65-F5344CB8AC3E}">
        <p14:creationId xmlns:p14="http://schemas.microsoft.com/office/powerpoint/2010/main" val="417081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1676744"/>
            <a:ext cx="12191999" cy="5159554"/>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pt-BR" sz="2400" dirty="0" smtClean="0">
                <a:latin typeface="+mj-lt"/>
                <a:cs typeface="Arial" panose="020B0604020202020204" pitchFamily="34" charset="0"/>
              </a:rPr>
              <a:t>Registro </a:t>
            </a:r>
            <a:r>
              <a:rPr lang="pt-BR" sz="2400" dirty="0">
                <a:latin typeface="+mj-lt"/>
                <a:cs typeface="Arial" panose="020B0604020202020204" pitchFamily="34" charset="0"/>
              </a:rPr>
              <a:t>Cadastral;</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Elaboração da escrituração contábil;</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Elaboração de Contrato de Prestação de Serviços Profissionais;</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Análise das Demonstrações Contábeis;</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Declaração Comprobatória de Rendimentos (DECORE);</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Trabalho de Auditoria Contábil;</a:t>
            </a:r>
          </a:p>
          <a:p>
            <a:pPr marL="342900" indent="-342900" algn="just">
              <a:lnSpc>
                <a:spcPct val="200000"/>
              </a:lnSpc>
              <a:buFont typeface="Arial" panose="020B0604020202020204" pitchFamily="34" charset="0"/>
              <a:buChar char="•"/>
            </a:pPr>
            <a:r>
              <a:rPr lang="pt-BR" sz="2400" dirty="0">
                <a:latin typeface="+mj-lt"/>
                <a:cs typeface="Arial" panose="020B0604020202020204" pitchFamily="34" charset="0"/>
              </a:rPr>
              <a:t>Trabalho de </a:t>
            </a:r>
            <a:r>
              <a:rPr lang="pt-BR" sz="2400" dirty="0" smtClean="0">
                <a:latin typeface="+mj-lt"/>
                <a:cs typeface="Arial" panose="020B0604020202020204" pitchFamily="34" charset="0"/>
              </a:rPr>
              <a:t>Perícia.</a:t>
            </a:r>
            <a:endParaRPr lang="pt-BR" sz="2400" dirty="0">
              <a:latin typeface="+mj-lt"/>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0"/>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6632"/>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smtClean="0">
                <a:solidFill>
                  <a:schemeClr val="bg1"/>
                </a:solidFill>
              </a:rPr>
              <a:t>PROCEDIMENTOS DE FISCALIZAÇÃO</a:t>
            </a:r>
            <a:endParaRPr lang="pt-BR" sz="4000" b="1" dirty="0">
              <a:solidFill>
                <a:schemeClr val="bg1"/>
              </a:solidFill>
            </a:endParaRPr>
          </a:p>
        </p:txBody>
      </p:sp>
      <p:pic>
        <p:nvPicPr>
          <p:cNvPr id="12" name="Imagem 11"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631504" cy="1643459"/>
          </a:xfrm>
          <a:prstGeom prst="rect">
            <a:avLst/>
          </a:prstGeom>
          <a:noFill/>
          <a:ln>
            <a:noFill/>
          </a:ln>
        </p:spPr>
      </p:pic>
      <p:pic>
        <p:nvPicPr>
          <p:cNvPr id="3074" name="Picture 2" descr="Imagem relacionada"/>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234899" y="2180577"/>
            <a:ext cx="4151886" cy="415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4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sp>
        <p:nvSpPr>
          <p:cNvPr id="3" name="Retângulo 2"/>
          <p:cNvSpPr/>
          <p:nvPr/>
        </p:nvSpPr>
        <p:spPr>
          <a:xfrm>
            <a:off x="0" y="1988840"/>
            <a:ext cx="12191999" cy="4401205"/>
          </a:xfrm>
          <a:prstGeom prst="rect">
            <a:avLst/>
          </a:prstGeom>
        </p:spPr>
        <p:txBody>
          <a:bodyPr wrap="square">
            <a:spAutoFit/>
          </a:bodyPr>
          <a:lstStyle/>
          <a:p>
            <a:pPr algn="ctr"/>
            <a:r>
              <a:rPr lang="pt-BR" sz="2800" dirty="0" smtClean="0">
                <a:cs typeface="Arial" panose="020B0604020202020204" pitchFamily="34" charset="0"/>
              </a:rPr>
              <a:t>Exame </a:t>
            </a:r>
            <a:r>
              <a:rPr lang="pt-BR" sz="2800" dirty="0">
                <a:cs typeface="Arial" panose="020B0604020202020204" pitchFamily="34" charset="0"/>
              </a:rPr>
              <a:t>de acordo com os Parâmetros Nacionais de Fiscalização </a:t>
            </a:r>
            <a:r>
              <a:rPr lang="pt-BR" sz="2800" b="1" dirty="0">
                <a:cs typeface="Arial" panose="020B0604020202020204" pitchFamily="34" charset="0"/>
              </a:rPr>
              <a:t>(Res. CFC 890/00</a:t>
            </a:r>
            <a:r>
              <a:rPr lang="pt-BR" sz="2800" b="1" dirty="0" smtClean="0">
                <a:cs typeface="Arial" panose="020B0604020202020204" pitchFamily="34" charset="0"/>
              </a:rPr>
              <a:t>).</a:t>
            </a:r>
          </a:p>
          <a:p>
            <a:pPr algn="ctr"/>
            <a:endParaRPr lang="pt-BR" sz="2800" dirty="0">
              <a:cs typeface="Arial" panose="020B0604020202020204" pitchFamily="34" charset="0"/>
            </a:endParaRPr>
          </a:p>
          <a:p>
            <a:pPr marL="457200" indent="-457200" algn="ctr">
              <a:buFont typeface="Arial" panose="020B0604020202020204" pitchFamily="34" charset="0"/>
              <a:buChar char="•"/>
            </a:pPr>
            <a:r>
              <a:rPr lang="pt-BR" sz="2800" dirty="0">
                <a:cs typeface="Arial" panose="020B0604020202020204" pitchFamily="34" charset="0"/>
              </a:rPr>
              <a:t>Contrato social e alterações contratuais das organizações contábeis;</a:t>
            </a:r>
          </a:p>
          <a:p>
            <a:pPr marL="457200" indent="-457200" algn="ctr">
              <a:buFont typeface="Arial" panose="020B0604020202020204" pitchFamily="34" charset="0"/>
              <a:buChar char="•"/>
            </a:pPr>
            <a:r>
              <a:rPr lang="pt-BR" sz="2800" dirty="0">
                <a:cs typeface="Arial" panose="020B0604020202020204" pitchFamily="34" charset="0"/>
              </a:rPr>
              <a:t>Escrituração contábil regular das empresas sob a responsabilidade técnica do profissional fiscalizado;</a:t>
            </a:r>
          </a:p>
          <a:p>
            <a:pPr marL="457200" indent="-457200" algn="ctr">
              <a:buFont typeface="Arial" panose="020B0604020202020204" pitchFamily="34" charset="0"/>
              <a:buChar char="•"/>
            </a:pPr>
            <a:r>
              <a:rPr lang="pt-BR" sz="2800" dirty="0">
                <a:cs typeface="Arial" panose="020B0604020202020204" pitchFamily="34" charset="0"/>
              </a:rPr>
              <a:t>Análise quanto aos Contratos de Prestação de Serviços Profissionais de </a:t>
            </a:r>
            <a:r>
              <a:rPr lang="pt-BR" sz="2800" dirty="0" smtClean="0">
                <a:cs typeface="Arial" panose="020B0604020202020204" pitchFamily="34" charset="0"/>
              </a:rPr>
              <a:t>Contabilidade e Distrato de Prestação de Serviços Profissionais;</a:t>
            </a:r>
            <a:endParaRPr lang="pt-BR" sz="2800" dirty="0">
              <a:cs typeface="Arial" panose="020B0604020202020204" pitchFamily="34" charset="0"/>
            </a:endParaRPr>
          </a:p>
          <a:p>
            <a:pPr marL="457200" indent="-457200" algn="ctr">
              <a:buFont typeface="Arial" panose="020B0604020202020204" pitchFamily="34" charset="0"/>
              <a:buChar char="•"/>
            </a:pPr>
            <a:r>
              <a:rPr lang="pt-BR" sz="2800" dirty="0">
                <a:cs typeface="Arial" panose="020B0604020202020204" pitchFamily="34" charset="0"/>
              </a:rPr>
              <a:t>Análise das Demonstrações Contábeis quanto ao cumprimento das </a:t>
            </a:r>
            <a:r>
              <a:rPr lang="pt-BR" sz="2800" dirty="0" err="1">
                <a:cs typeface="Arial" panose="020B0604020202020204" pitchFamily="34" charset="0"/>
              </a:rPr>
              <a:t>NBC´s</a:t>
            </a:r>
            <a:r>
              <a:rPr lang="pt-BR" sz="2800" dirty="0">
                <a:cs typeface="Arial" panose="020B0604020202020204" pitchFamily="34" charset="0"/>
              </a:rPr>
              <a:t> e Princípios de Contabilidade;</a:t>
            </a:r>
          </a:p>
          <a:p>
            <a:pPr marL="457200" indent="-457200" algn="ctr">
              <a:buFont typeface="Arial" panose="020B0604020202020204" pitchFamily="34" charset="0"/>
              <a:buChar char="•"/>
            </a:pPr>
            <a:r>
              <a:rPr lang="pt-BR" sz="2800" dirty="0">
                <a:cs typeface="Arial" panose="020B0604020202020204" pitchFamily="34" charset="0"/>
              </a:rPr>
              <a:t>Análise quanto a documentação hábil e legal quanto a emissão das </a:t>
            </a:r>
            <a:r>
              <a:rPr lang="pt-BR" sz="2800" dirty="0" smtClean="0">
                <a:cs typeface="Arial" panose="020B0604020202020204" pitchFamily="34" charset="0"/>
              </a:rPr>
              <a:t>DECORES.</a:t>
            </a:r>
            <a:endParaRPr lang="pt-BR" sz="2400" dirty="0">
              <a:cs typeface="Arial" panose="020B0604020202020204" pitchFamily="34" charset="0"/>
            </a:endParaRPr>
          </a:p>
        </p:txBody>
      </p:sp>
      <p:pic>
        <p:nvPicPr>
          <p:cNvPr id="11"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DOCUMENTOS EXAMINADOS NA FISCALIZAÇÃO</a:t>
            </a:r>
            <a:endParaRPr lang="pt-BR" sz="4000" b="1" i="1" dirty="0">
              <a:solidFill>
                <a:schemeClr val="bg1"/>
              </a:solidFill>
            </a:endParaRPr>
          </a:p>
        </p:txBody>
      </p:sp>
      <p:pic>
        <p:nvPicPr>
          <p:cNvPr id="13" name="Imagem 12"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369215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119066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51584" y="321657"/>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sp>
        <p:nvSpPr>
          <p:cNvPr id="3" name="Retângulo 2"/>
          <p:cNvSpPr/>
          <p:nvPr/>
        </p:nvSpPr>
        <p:spPr>
          <a:xfrm>
            <a:off x="0" y="2154336"/>
            <a:ext cx="12191999" cy="4154984"/>
          </a:xfrm>
          <a:prstGeom prst="rect">
            <a:avLst/>
          </a:prstGeom>
        </p:spPr>
        <p:txBody>
          <a:bodyPr wrap="square">
            <a:spAutoFit/>
          </a:bodyPr>
          <a:lstStyle/>
          <a:p>
            <a:pPr algn="ctr"/>
            <a:r>
              <a:rPr lang="pt-BR" sz="2400" b="1" dirty="0" smtClean="0">
                <a:cs typeface="Arial" panose="020B0604020202020204" pitchFamily="34" charset="0"/>
              </a:rPr>
              <a:t>Res </a:t>
            </a:r>
            <a:r>
              <a:rPr lang="pt-BR" sz="2400" b="1" dirty="0">
                <a:cs typeface="Arial" panose="020B0604020202020204" pitchFamily="34" charset="0"/>
              </a:rPr>
              <a:t>CFC </a:t>
            </a:r>
            <a:r>
              <a:rPr lang="pt-BR" sz="2400" b="1" dirty="0" smtClean="0">
                <a:cs typeface="Arial" panose="020B0604020202020204" pitchFamily="34" charset="0"/>
              </a:rPr>
              <a:t>1.390/12 </a:t>
            </a:r>
            <a:r>
              <a:rPr lang="pt-BR" sz="2400" dirty="0">
                <a:cs typeface="Arial" panose="020B0604020202020204" pitchFamily="34" charset="0"/>
              </a:rPr>
              <a:t>– Verificação da obrigatoriedade dos registros das organizações.</a:t>
            </a:r>
          </a:p>
          <a:p>
            <a:pPr algn="ctr"/>
            <a:endParaRPr lang="pt-BR" sz="2400" dirty="0">
              <a:cs typeface="Arial" panose="020B0604020202020204" pitchFamily="34" charset="0"/>
            </a:endParaRPr>
          </a:p>
          <a:p>
            <a:pPr algn="ctr"/>
            <a:r>
              <a:rPr lang="pt-BR" sz="2400" dirty="0">
                <a:cs typeface="Arial" panose="020B0604020202020204" pitchFamily="34" charset="0"/>
              </a:rPr>
              <a:t>As Organizações Contábeis que exploram serviços contábeis são obrigadas a obter o Registro Cadastral no Conselho Regional de Contabilidade da jurisdição da sua sede, sem o que não poderão iniciar suas atividades.</a:t>
            </a:r>
          </a:p>
          <a:p>
            <a:pPr algn="ctr"/>
            <a:endParaRPr lang="pt-BR" sz="2400" dirty="0">
              <a:cs typeface="Arial" panose="020B0604020202020204" pitchFamily="34" charset="0"/>
            </a:endParaRPr>
          </a:p>
          <a:p>
            <a:pPr algn="ctr"/>
            <a:r>
              <a:rPr lang="pt-BR" sz="2400" dirty="0">
                <a:cs typeface="Arial" panose="020B0604020202020204" pitchFamily="34" charset="0"/>
              </a:rPr>
              <a:t>	</a:t>
            </a:r>
            <a:r>
              <a:rPr lang="pt-BR" sz="2400" b="1" dirty="0">
                <a:cs typeface="Arial" panose="020B0604020202020204" pitchFamily="34" charset="0"/>
              </a:rPr>
              <a:t>Registro Cadastral compreende</a:t>
            </a:r>
            <a:r>
              <a:rPr lang="pt-BR" sz="2400" dirty="0" smtClean="0">
                <a:cs typeface="Arial" panose="020B0604020202020204" pitchFamily="34" charset="0"/>
              </a:rPr>
              <a:t>:</a:t>
            </a:r>
          </a:p>
          <a:p>
            <a:pPr algn="ctr"/>
            <a:endParaRPr lang="pt-BR" sz="2400" dirty="0">
              <a:cs typeface="Arial" panose="020B0604020202020204" pitchFamily="34" charset="0"/>
            </a:endParaRPr>
          </a:p>
          <a:p>
            <a:pPr algn="ctr"/>
            <a:r>
              <a:rPr lang="pt-BR" sz="2400" dirty="0">
                <a:cs typeface="Arial" panose="020B0604020202020204" pitchFamily="34" charset="0"/>
              </a:rPr>
              <a:t> 	• Registro Cadastral Definitivo</a:t>
            </a:r>
          </a:p>
          <a:p>
            <a:pPr algn="ctr"/>
            <a:r>
              <a:rPr lang="pt-BR" sz="2400" dirty="0">
                <a:cs typeface="Arial" panose="020B0604020202020204" pitchFamily="34" charset="0"/>
              </a:rPr>
              <a:t> 	• Registro Cadastral Transferido</a:t>
            </a:r>
          </a:p>
          <a:p>
            <a:pPr algn="ctr"/>
            <a:r>
              <a:rPr lang="pt-BR" sz="2400" dirty="0">
                <a:cs typeface="Arial" panose="020B0604020202020204" pitchFamily="34" charset="0"/>
              </a:rPr>
              <a:t> 	• Registro Cadastral de </a:t>
            </a:r>
            <a:r>
              <a:rPr lang="pt-BR" sz="2400" dirty="0" smtClean="0">
                <a:cs typeface="Arial" panose="020B0604020202020204" pitchFamily="34" charset="0"/>
              </a:rPr>
              <a:t>Filial</a:t>
            </a:r>
            <a:endParaRPr lang="pt-BR" sz="2400" dirty="0">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528" y="0"/>
            <a:ext cx="1343471" cy="1196752"/>
          </a:xfrm>
          <a:prstGeom prst="rect">
            <a:avLst/>
          </a:prstGeom>
          <a:noFill/>
          <a:ln>
            <a:noFill/>
          </a:ln>
        </p:spPr>
      </p:pic>
      <p:pic>
        <p:nvPicPr>
          <p:cNvPr id="10"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DA ORGANIZAÇÃO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4" name="Imagem 13"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89040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1196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63552" y="1024992"/>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277234" y="305988"/>
            <a:ext cx="8358214" cy="584775"/>
          </a:xfrm>
          <a:prstGeom prst="rect">
            <a:avLst/>
          </a:prstGeom>
          <a:noFill/>
        </p:spPr>
        <p:txBody>
          <a:bodyPr wrap="square" rtlCol="0">
            <a:spAutoFit/>
          </a:bodyPr>
          <a:lstStyle/>
          <a:p>
            <a:pPr algn="ctr"/>
            <a:r>
              <a:rPr lang="pt-BR" sz="3200" b="1" dirty="0">
                <a:solidFill>
                  <a:schemeClr val="bg1"/>
                </a:solidFill>
              </a:rPr>
              <a:t>CIRCUITO ORIENTATIVO DA FISCALIZAÇÃO</a:t>
            </a:r>
          </a:p>
        </p:txBody>
      </p:sp>
      <p:sp>
        <p:nvSpPr>
          <p:cNvPr id="3" name="Retângulo 2"/>
          <p:cNvSpPr/>
          <p:nvPr/>
        </p:nvSpPr>
        <p:spPr>
          <a:xfrm>
            <a:off x="0" y="1700808"/>
            <a:ext cx="12191999" cy="5009064"/>
          </a:xfrm>
          <a:prstGeom prst="rect">
            <a:avLst/>
          </a:prstGeom>
        </p:spPr>
        <p:txBody>
          <a:bodyPr wrap="square">
            <a:spAutoFit/>
          </a:bodyPr>
          <a:lstStyle/>
          <a:p>
            <a:pPr lvl="2" algn="ctr">
              <a:spcAft>
                <a:spcPts val="200"/>
              </a:spcAft>
            </a:pPr>
            <a:r>
              <a:rPr lang="pt-BR" sz="2400" b="1" dirty="0" smtClean="0">
                <a:cs typeface="Arial" panose="020B0604020202020204" pitchFamily="34" charset="0"/>
              </a:rPr>
              <a:t>Art</a:t>
            </a:r>
            <a:r>
              <a:rPr lang="pt-BR" sz="2400" b="1" dirty="0">
                <a:cs typeface="Arial" panose="020B0604020202020204" pitchFamily="34" charset="0"/>
              </a:rPr>
              <a:t>. 2º da Res. CFC </a:t>
            </a:r>
            <a:r>
              <a:rPr lang="pt-BR" sz="2400" b="1" dirty="0" smtClean="0">
                <a:cs typeface="Arial" panose="020B0604020202020204" pitchFamily="34" charset="0"/>
              </a:rPr>
              <a:t>1.390/12</a:t>
            </a:r>
          </a:p>
          <a:p>
            <a:pPr lvl="2" algn="ctr">
              <a:spcAft>
                <a:spcPts val="200"/>
              </a:spcAft>
            </a:pPr>
            <a:endParaRPr lang="pt-BR" sz="2400" b="1" dirty="0">
              <a:cs typeface="Arial" panose="020B0604020202020204" pitchFamily="34" charset="0"/>
            </a:endParaRPr>
          </a:p>
          <a:p>
            <a:pPr algn="ctr">
              <a:spcAft>
                <a:spcPts val="200"/>
              </a:spcAft>
            </a:pPr>
            <a:r>
              <a:rPr lang="pt-BR" sz="2400" b="1" dirty="0" smtClean="0">
                <a:cs typeface="Arial" panose="020B0604020202020204" pitchFamily="34" charset="0"/>
              </a:rPr>
              <a:t>Registro </a:t>
            </a:r>
            <a:r>
              <a:rPr lang="pt-BR" sz="2400" b="1" dirty="0">
                <a:cs typeface="Arial" panose="020B0604020202020204" pitchFamily="34" charset="0"/>
              </a:rPr>
              <a:t>Cadastral compreenderá as seguintes categorias</a:t>
            </a:r>
            <a:r>
              <a:rPr lang="pt-BR" sz="2400" b="1" dirty="0" smtClean="0">
                <a:cs typeface="Arial" panose="020B0604020202020204" pitchFamily="34" charset="0"/>
              </a:rPr>
              <a:t>:</a:t>
            </a:r>
          </a:p>
          <a:p>
            <a:pPr algn="ctr">
              <a:spcAft>
                <a:spcPts val="300"/>
              </a:spcAft>
            </a:pPr>
            <a:r>
              <a:rPr lang="pt-BR" sz="2400" dirty="0" smtClean="0">
                <a:cs typeface="Arial" panose="020B0604020202020204" pitchFamily="34" charset="0"/>
              </a:rPr>
              <a:t>§ </a:t>
            </a:r>
            <a:r>
              <a:rPr lang="pt-BR" sz="2400" dirty="0">
                <a:cs typeface="Arial" panose="020B0604020202020204" pitchFamily="34" charset="0"/>
              </a:rPr>
              <a:t>1º </a:t>
            </a:r>
            <a:r>
              <a:rPr lang="pt-BR" sz="2400" dirty="0" smtClean="0">
                <a:cs typeface="Arial" panose="020B0604020202020204" pitchFamily="34" charset="0"/>
              </a:rPr>
              <a:t>- </a:t>
            </a:r>
            <a:r>
              <a:rPr lang="pt-BR" sz="2400" dirty="0">
                <a:cs typeface="Arial" panose="020B0604020202020204" pitchFamily="34" charset="0"/>
              </a:rPr>
              <a:t>De Responsabilidade Individual:</a:t>
            </a:r>
          </a:p>
          <a:p>
            <a:pPr algn="ctr"/>
            <a:r>
              <a:rPr lang="pt-BR" sz="2400" dirty="0">
                <a:cs typeface="Arial" panose="020B0604020202020204" pitchFamily="34" charset="0"/>
              </a:rPr>
              <a:t>  </a:t>
            </a:r>
          </a:p>
          <a:p>
            <a:pPr algn="ctr"/>
            <a:r>
              <a:rPr lang="pt-BR" sz="2400" dirty="0">
                <a:cs typeface="Arial" panose="020B0604020202020204" pitchFamily="34" charset="0"/>
              </a:rPr>
              <a:t>II – do Microempreendedor Individual;</a:t>
            </a:r>
          </a:p>
          <a:p>
            <a:pPr algn="ctr"/>
            <a:r>
              <a:rPr lang="pt-BR" sz="2400" dirty="0">
                <a:cs typeface="Arial" panose="020B0604020202020204" pitchFamily="34" charset="0"/>
              </a:rPr>
              <a:t>III – do Empresário Individual; e</a:t>
            </a:r>
          </a:p>
          <a:p>
            <a:pPr algn="ctr"/>
            <a:r>
              <a:rPr lang="pt-BR" sz="2400" dirty="0">
                <a:cs typeface="Arial" panose="020B0604020202020204" pitchFamily="34" charset="0"/>
              </a:rPr>
              <a:t>IV – da Empresa Individual de Responsabilidade Limitada. </a:t>
            </a:r>
          </a:p>
          <a:p>
            <a:pPr algn="ctr"/>
            <a:r>
              <a:rPr lang="pt-BR" sz="2400" dirty="0">
                <a:cs typeface="Arial" panose="020B0604020202020204" pitchFamily="34" charset="0"/>
              </a:rPr>
              <a:t> </a:t>
            </a:r>
          </a:p>
          <a:p>
            <a:pPr algn="ctr"/>
            <a:r>
              <a:rPr lang="pt-PT" sz="2400" dirty="0">
                <a:cs typeface="Arial" panose="020B0604020202020204" pitchFamily="34" charset="0"/>
              </a:rPr>
              <a:t>§ 2º </a:t>
            </a:r>
            <a:r>
              <a:rPr lang="pt-BR" sz="2400" dirty="0">
                <a:cs typeface="Arial" panose="020B0604020202020204" pitchFamily="34" charset="0"/>
              </a:rPr>
              <a:t>De Responsabilidade Coletiva:</a:t>
            </a:r>
          </a:p>
          <a:p>
            <a:pPr algn="ctr"/>
            <a:r>
              <a:rPr lang="pt-BR" sz="2400" dirty="0">
                <a:cs typeface="Arial" panose="020B0604020202020204" pitchFamily="34" charset="0"/>
              </a:rPr>
              <a:t> </a:t>
            </a:r>
          </a:p>
          <a:p>
            <a:pPr algn="ctr"/>
            <a:r>
              <a:rPr lang="pt-BR" sz="2400" dirty="0">
                <a:cs typeface="Arial" panose="020B0604020202020204" pitchFamily="34" charset="0"/>
              </a:rPr>
              <a:t>I –  da Sociedade Simples Pura Limitada ou Ilimitada; e</a:t>
            </a:r>
          </a:p>
          <a:p>
            <a:pPr algn="ctr"/>
            <a:r>
              <a:rPr lang="pt-BR" sz="2400" dirty="0">
                <a:cs typeface="Arial" panose="020B0604020202020204" pitchFamily="34" charset="0"/>
              </a:rPr>
              <a:t>II – da Sociedade Empresária Limitada</a:t>
            </a:r>
            <a:r>
              <a:rPr lang="pt-BR" sz="2400" dirty="0" smtClean="0">
                <a:cs typeface="Arial" panose="020B0604020202020204" pitchFamily="34" charset="0"/>
              </a:rPr>
              <a:t>.</a:t>
            </a:r>
            <a:endParaRPr lang="pt-BR" sz="2400" dirty="0">
              <a:cs typeface="Arial" panose="020B0604020202020204" pitchFamily="34" charset="0"/>
            </a:endParaRPr>
          </a:p>
        </p:txBody>
      </p:sp>
      <p:pic>
        <p:nvPicPr>
          <p:cNvPr id="10" name="Imagem 9" descr="C:\Users\dayse\AppData\Local\Microsoft\Windows\INetCache\Content.Outlook\1UHKT9NU\NOVA LOGO CIRCUI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0536" y="0"/>
            <a:ext cx="1271463" cy="1196752"/>
          </a:xfrm>
          <a:prstGeom prst="rect">
            <a:avLst/>
          </a:prstGeom>
          <a:noFill/>
          <a:ln>
            <a:noFill/>
          </a:ln>
        </p:spPr>
      </p:pic>
      <p:pic>
        <p:nvPicPr>
          <p:cNvPr id="11" name="Picture 2" descr="http://images.br.sftcdn.net/br/scrn/86000/86231/luminous-papel-de-parede-23.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DA ORGANIZAÇÃO CONTÁBIL</a:t>
            </a:r>
            <a:endParaRPr lang="pt-BR" sz="4000" b="1" i="1" dirty="0">
              <a:solidFill>
                <a:schemeClr val="bg1"/>
              </a:solidFill>
              <a:latin typeface="Arial" panose="020B0604020202020204" pitchFamily="34" charset="0"/>
              <a:cs typeface="Arial" panose="020B0604020202020204" pitchFamily="34" charset="0"/>
            </a:endParaRPr>
          </a:p>
        </p:txBody>
      </p:sp>
      <p:pic>
        <p:nvPicPr>
          <p:cNvPr id="13" name="Imagem 12" descr="C:\Users\dayse\AppData\Local\Microsoft\Windows\INetCache\Content.Outlook\1UHKT9NU\NOVA LOGO CIRCUI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3800364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3" name="Retângulo 2"/>
          <p:cNvSpPr/>
          <p:nvPr/>
        </p:nvSpPr>
        <p:spPr>
          <a:xfrm>
            <a:off x="0" y="1700808"/>
            <a:ext cx="12191999" cy="3970318"/>
          </a:xfrm>
          <a:prstGeom prst="rect">
            <a:avLst/>
          </a:prstGeom>
        </p:spPr>
        <p:txBody>
          <a:bodyPr wrap="square">
            <a:spAutoFit/>
          </a:bodyPr>
          <a:lstStyle/>
          <a:p>
            <a:pPr algn="ctr"/>
            <a:r>
              <a:rPr lang="pt-BR" sz="2400" dirty="0" smtClean="0">
                <a:cs typeface="Arial" panose="020B0604020202020204" pitchFamily="34" charset="0"/>
              </a:rPr>
              <a:t> </a:t>
            </a:r>
            <a:r>
              <a:rPr lang="pt-BR" sz="2800" u="sng" dirty="0">
                <a:cs typeface="Arial" panose="020B0604020202020204" pitchFamily="34" charset="0"/>
              </a:rPr>
              <a:t>Verificação do exercício profissional junto </a:t>
            </a:r>
            <a:r>
              <a:rPr lang="pt-BR" sz="2800" u="sng" dirty="0" smtClean="0">
                <a:cs typeface="Arial" panose="020B0604020202020204" pitchFamily="34" charset="0"/>
              </a:rPr>
              <a:t>às </a:t>
            </a:r>
            <a:r>
              <a:rPr lang="pt-BR" sz="2800" u="sng" dirty="0">
                <a:cs typeface="Arial" panose="020B0604020202020204" pitchFamily="34" charset="0"/>
              </a:rPr>
              <a:t>organizações contábeis</a:t>
            </a:r>
            <a:r>
              <a:rPr lang="pt-BR" sz="2800" dirty="0">
                <a:cs typeface="Arial" panose="020B0604020202020204" pitchFamily="34" charset="0"/>
              </a:rPr>
              <a:t>.</a:t>
            </a:r>
          </a:p>
          <a:p>
            <a:pPr algn="ctr"/>
            <a:endParaRPr lang="pt-BR" sz="2800" b="1" i="1" dirty="0">
              <a:cs typeface="Arial" panose="020B0604020202020204" pitchFamily="34" charset="0"/>
            </a:endParaRPr>
          </a:p>
          <a:p>
            <a:pPr algn="ctr"/>
            <a:r>
              <a:rPr lang="pt-BR" sz="2800" dirty="0">
                <a:cs typeface="Arial" panose="020B0604020202020204" pitchFamily="34" charset="0"/>
              </a:rPr>
              <a:t>O bacharel em Ciências Contábeis e técnico em contabilidade tem sua profissão regulamentada pelo Decreto-lei nº 9.295/46 e suas atribuições definidas pela Resolução nº 560/83, do Conselho Federal de Contabilidade.</a:t>
            </a:r>
          </a:p>
          <a:p>
            <a:pPr algn="ctr"/>
            <a:endParaRPr lang="pt-BR" sz="2800" dirty="0" smtClean="0">
              <a:cs typeface="Arial" panose="020B0604020202020204" pitchFamily="34" charset="0"/>
            </a:endParaRPr>
          </a:p>
          <a:p>
            <a:pPr algn="ctr"/>
            <a:r>
              <a:rPr lang="pt-BR" sz="2800" dirty="0" smtClean="0">
                <a:cs typeface="Arial" panose="020B0604020202020204" pitchFamily="34" charset="0"/>
              </a:rPr>
              <a:t>O </a:t>
            </a:r>
            <a:r>
              <a:rPr lang="pt-BR" sz="2800" dirty="0">
                <a:cs typeface="Arial" panose="020B0604020202020204" pitchFamily="34" charset="0"/>
              </a:rPr>
              <a:t>Técnico em Contabilidade tem, praticamente, todas as prerrogativas do bacharel em Ciências Contábeis, com exceção dos serviços previstos na alínea c, artigo 25, do Decreto-lei nº 9.295/1946: Auditoria, Perícia e revisão de balanços</a:t>
            </a:r>
            <a:r>
              <a:rPr lang="pt-BR" sz="2400" dirty="0" smtClean="0">
                <a:cs typeface="Arial" panose="020B0604020202020204" pitchFamily="34" charset="0"/>
              </a:rPr>
              <a:t>.</a:t>
            </a:r>
            <a:endParaRPr lang="pt-BR" sz="2400" b="1" i="1" dirty="0">
              <a:cs typeface="Arial" panose="020B0604020202020204" pitchFamily="34" charset="0"/>
            </a:endParaRPr>
          </a:p>
        </p:txBody>
      </p:sp>
      <p:pic>
        <p:nvPicPr>
          <p:cNvPr id="7" name="Picture 2" descr="http://images.br.sftcdn.net/br/scrn/86000/86231/luminous-papel-de-parede-23.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11" y="-3503"/>
            <a:ext cx="12188388" cy="164345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0" y="113129"/>
            <a:ext cx="12191999" cy="1384995"/>
          </a:xfrm>
          <a:prstGeom prst="rect">
            <a:avLst/>
          </a:prstGeom>
          <a:noFill/>
        </p:spPr>
        <p:txBody>
          <a:bodyPr wrap="square" rtlCol="0">
            <a:spAutoFit/>
          </a:bodyPr>
          <a:lstStyle/>
          <a:p>
            <a:pPr algn="r"/>
            <a:r>
              <a:rPr lang="pt-BR" sz="4400" b="1" dirty="0" smtClean="0">
                <a:solidFill>
                  <a:schemeClr val="bg1"/>
                </a:solidFill>
              </a:rPr>
              <a:t>CIRCUITO ORIENTATIVO DA FISCALIZAÇÃO</a:t>
            </a:r>
          </a:p>
          <a:p>
            <a:pPr algn="r"/>
            <a:r>
              <a:rPr lang="pt-BR" sz="4000" b="1" dirty="0">
                <a:solidFill>
                  <a:schemeClr val="bg1"/>
                </a:solidFill>
                <a:effectLst>
                  <a:outerShdw blurRad="38100" dist="38100" dir="2700000" algn="tl">
                    <a:srgbClr val="000000">
                      <a:alpha val="43137"/>
                    </a:srgbClr>
                  </a:outerShdw>
                </a:effectLst>
              </a:rPr>
              <a:t>DA ORGANIZAÇÃO </a:t>
            </a:r>
            <a:r>
              <a:rPr lang="pt-BR" sz="4000" b="1" dirty="0" smtClean="0">
                <a:solidFill>
                  <a:schemeClr val="bg1"/>
                </a:solidFill>
                <a:effectLst>
                  <a:outerShdw blurRad="38100" dist="38100" dir="2700000" algn="tl">
                    <a:srgbClr val="000000">
                      <a:alpha val="43137"/>
                    </a:srgbClr>
                  </a:outerShdw>
                </a:effectLst>
              </a:rPr>
              <a:t>CONTÁBIL (</a:t>
            </a:r>
            <a:r>
              <a:rPr lang="pt-BR" sz="4000" b="1" i="1" dirty="0" smtClean="0">
                <a:solidFill>
                  <a:schemeClr val="bg1"/>
                </a:solidFill>
                <a:effectLst>
                  <a:outerShdw blurRad="38100" dist="38100" dir="2700000" algn="tl">
                    <a:srgbClr val="000000">
                      <a:alpha val="43137"/>
                    </a:srgbClr>
                  </a:outerShdw>
                </a:effectLst>
              </a:rPr>
              <a:t>corpo técnico)</a:t>
            </a:r>
            <a:endParaRPr lang="pt-BR" sz="4000" b="1" i="1" dirty="0">
              <a:solidFill>
                <a:schemeClr val="bg1"/>
              </a:solidFill>
              <a:latin typeface="Arial" panose="020B0604020202020204" pitchFamily="34" charset="0"/>
              <a:cs typeface="Arial" panose="020B0604020202020204" pitchFamily="34" charset="0"/>
            </a:endParaRPr>
          </a:p>
        </p:txBody>
      </p:sp>
      <p:pic>
        <p:nvPicPr>
          <p:cNvPr id="12" name="Imagem 11" descr="C:\Users\dayse\AppData\Local\Microsoft\Windows\INetCache\Content.Outlook\1UHKT9NU\NOVA LOGO CIRCUI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4"/>
            <a:ext cx="1631504" cy="1643459"/>
          </a:xfrm>
          <a:prstGeom prst="rect">
            <a:avLst/>
          </a:prstGeom>
          <a:noFill/>
          <a:ln>
            <a:noFill/>
          </a:ln>
        </p:spPr>
      </p:pic>
    </p:spTree>
    <p:extLst>
      <p:ext uri="{BB962C8B-B14F-4D97-AF65-F5344CB8AC3E}">
        <p14:creationId xmlns:p14="http://schemas.microsoft.com/office/powerpoint/2010/main" val="126769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2426</TotalTime>
  <Words>2143</Words>
  <Application>Microsoft Office PowerPoint</Application>
  <PresentationFormat>Widescreen</PresentationFormat>
  <Paragraphs>256</Paragraphs>
  <Slides>31</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31</vt:i4>
      </vt:variant>
    </vt:vector>
  </HeadingPairs>
  <TitlesOfParts>
    <vt:vector size="36" baseType="lpstr">
      <vt:lpstr>Arial</vt:lpstr>
      <vt:lpstr>Calibri</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vinicius</dc:creator>
  <cp:lastModifiedBy>alex</cp:lastModifiedBy>
  <cp:revision>219</cp:revision>
  <cp:lastPrinted>2018-02-15T13:04:14Z</cp:lastPrinted>
  <dcterms:created xsi:type="dcterms:W3CDTF">2015-07-08T13:40:22Z</dcterms:created>
  <dcterms:modified xsi:type="dcterms:W3CDTF">2018-02-16T11:02:40Z</dcterms:modified>
</cp:coreProperties>
</file>