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2" r:id="rId3"/>
    <p:sldId id="292" r:id="rId4"/>
    <p:sldId id="264" r:id="rId5"/>
    <p:sldId id="267" r:id="rId6"/>
    <p:sldId id="268" r:id="rId7"/>
    <p:sldId id="295" r:id="rId8"/>
    <p:sldId id="269" r:id="rId9"/>
    <p:sldId id="29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7" r:id="rId31"/>
    <p:sldId id="257" r:id="rId32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073" autoAdjust="0"/>
  </p:normalViewPr>
  <p:slideViewPr>
    <p:cSldViewPr>
      <p:cViewPr varScale="1">
        <p:scale>
          <a:sx n="65" d="100"/>
          <a:sy n="65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A7E84-43C6-470F-A41C-9F3936F4CFB1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3EF4-767A-49B2-8F5D-4E05E538F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03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348472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4A7E3-4F1F-4740-AA91-D86E86F31E11}" type="slidenum">
              <a:rPr kumimoji="0" lang="pt-B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3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3EF4-767A-49B2-8F5D-4E05E538FE18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33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41169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72598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79980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59828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01261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9300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57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72486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DC1CC7-7E2C-41E8-A526-ECE1943424E3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pt-BR" altLang="pt-B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8051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DC1CC7-7E2C-41E8-A526-ECE1943424E3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pt-BR" altLang="pt-B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57020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9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8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0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809F-A00B-4417-87FF-B385468C90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15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15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6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61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32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2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79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47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10D-5C22-4DDA-ACF4-D4688476D1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336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6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9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4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07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6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62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3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26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4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5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file:///T:\prosper\pits\fucape\0002-17-fuc_pecas_diversas\pecas\ppt\links\fuc_0002-17_template_ppt_fucape__3-02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r:link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E1DD-E94B-423E-9889-0D3FCFDF054C}" type="datetimeFigureOut">
              <a:rPr lang="pt-BR" smtClean="0"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055C-003B-46FF-9B21-110639457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96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6386"/>
            <a:ext cx="9143997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544" y="2507250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OS DESAFIOS NA FORMAÇÃO DO PROFISSIONAL DE CONTABILIDADE</a:t>
            </a:r>
            <a:endParaRPr lang="pt-BR" sz="44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519958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Dr. Valcemiro Nossa</a:t>
            </a:r>
            <a:endParaRPr lang="pt-BR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6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4130339" cy="2393167"/>
          </a:xfrm>
          <a:prstGeom prst="rect">
            <a:avLst/>
          </a:prstGeom>
        </p:spPr>
      </p:pic>
      <p:pic>
        <p:nvPicPr>
          <p:cNvPr id="8" name="Imagem 7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67" y="721530"/>
            <a:ext cx="3073917" cy="10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57808"/>
            <a:ext cx="793115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+mj-ea"/>
                <a:cs typeface="+mj-cs"/>
              </a:rPr>
              <a:t>Atuação Profissional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1412875"/>
            <a:ext cx="8209161" cy="45259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kern="0" dirty="0"/>
              <a:t>A Contabilidade permite ao profissional ter acesso a </a:t>
            </a:r>
            <a:r>
              <a:rPr lang="pt-BR" sz="2400" dirty="0">
                <a:cs typeface="Arial" charset="0"/>
              </a:rPr>
              <a:t>um</a:t>
            </a:r>
            <a:r>
              <a:rPr lang="pt-BR" sz="2400" kern="0" dirty="0"/>
              <a:t> campo abrangente de oportunidades na área de negócios (empresas privadas e públicas, </a:t>
            </a:r>
            <a:r>
              <a:rPr lang="pt-BR" sz="2400" kern="0" dirty="0" err="1"/>
              <a:t>Ongs</a:t>
            </a:r>
            <a:r>
              <a:rPr lang="pt-BR" sz="2400" kern="0" dirty="0"/>
              <a:t>):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err="1"/>
              <a:t>Controller</a:t>
            </a:r>
            <a:endParaRPr lang="pt-BR" sz="2000" kern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Contador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Auditor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Consultor financeiro, gerencial e/ou estratégico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Analista de </a:t>
            </a:r>
            <a:r>
              <a:rPr lang="pt-BR" sz="2000" kern="0" dirty="0" smtClean="0"/>
              <a:t>Mercado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 smtClean="0"/>
              <a:t>Funcionário Público</a:t>
            </a:r>
            <a:endParaRPr lang="pt-BR" sz="2000" kern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Perito Contábil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Professor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/>
              <a:t>Pesquisador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23259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 txBox="1">
            <a:spLocks/>
          </p:cNvSpPr>
          <p:nvPr/>
        </p:nvSpPr>
        <p:spPr bwMode="auto">
          <a:xfrm>
            <a:off x="0" y="-99392"/>
            <a:ext cx="90360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C00000"/>
                </a:solidFill>
              </a:rPr>
              <a:t/>
            </a:r>
            <a:br>
              <a:rPr lang="pt-BR" altLang="pt-BR" dirty="0">
                <a:solidFill>
                  <a:srgbClr val="C00000"/>
                </a:solidFill>
              </a:rPr>
            </a:br>
            <a:r>
              <a:rPr lang="pt-BR" altLang="pt-BR" b="1" dirty="0">
                <a:solidFill>
                  <a:srgbClr val="C00000"/>
                </a:solidFill>
              </a:rPr>
              <a:t>Matriz Curricular - Ciências Contábeis </a:t>
            </a:r>
            <a:r>
              <a:rPr lang="pt-BR" altLang="pt-BR" dirty="0">
                <a:solidFill>
                  <a:srgbClr val="C00000"/>
                </a:solidFill>
              </a:rPr>
              <a:t/>
            </a:r>
            <a:br>
              <a:rPr lang="pt-BR" altLang="pt-BR" dirty="0">
                <a:solidFill>
                  <a:srgbClr val="C00000"/>
                </a:solidFill>
              </a:rPr>
            </a:br>
            <a:endParaRPr lang="pt-BR" altLang="pt-BR" dirty="0">
              <a:solidFill>
                <a:srgbClr val="C00000"/>
              </a:solidFill>
            </a:endParaRPr>
          </a:p>
        </p:txBody>
      </p:sp>
      <p:sp>
        <p:nvSpPr>
          <p:cNvPr id="14340" name="Retângulo 3"/>
          <p:cNvSpPr>
            <a:spLocks noChangeArrowheads="1"/>
          </p:cNvSpPr>
          <p:nvPr/>
        </p:nvSpPr>
        <p:spPr bwMode="auto">
          <a:xfrm>
            <a:off x="217488" y="3573463"/>
            <a:ext cx="8601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Proposta nacional de conteúdo para o curso de graduação em Ciências Contábeis</a:t>
            </a:r>
            <a:endParaRPr lang="pt-BR" altLang="pt-BR" sz="2200"/>
          </a:p>
        </p:txBody>
      </p:sp>
      <p:pic>
        <p:nvPicPr>
          <p:cNvPr id="14341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676400"/>
            <a:ext cx="2454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747838"/>
            <a:ext cx="15636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 txBox="1">
            <a:spLocks/>
          </p:cNvSpPr>
          <p:nvPr/>
        </p:nvSpPr>
        <p:spPr bwMode="auto">
          <a:xfrm>
            <a:off x="0" y="238025"/>
            <a:ext cx="9036050" cy="11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C00000"/>
                </a:solidFill>
              </a:rPr>
              <a:t/>
            </a:r>
            <a:br>
              <a:rPr lang="pt-BR" altLang="pt-BR" sz="2800" dirty="0">
                <a:solidFill>
                  <a:srgbClr val="C00000"/>
                </a:solidFill>
              </a:rPr>
            </a:br>
            <a:r>
              <a:rPr lang="pt-BR" altLang="pt-BR" sz="2800" b="1" dirty="0">
                <a:solidFill>
                  <a:srgbClr val="C00000"/>
                </a:solidFill>
              </a:rPr>
              <a:t>Sistemas de </a:t>
            </a:r>
            <a:r>
              <a:rPr lang="pt-BR" altLang="pt-BR" sz="2800" b="1" dirty="0" smtClean="0">
                <a:solidFill>
                  <a:srgbClr val="C00000"/>
                </a:solidFill>
              </a:rPr>
              <a:t>Avaliação  </a:t>
            </a:r>
            <a:r>
              <a:rPr lang="pt-BR" altLang="pt-BR" sz="2800" b="1" dirty="0">
                <a:solidFill>
                  <a:srgbClr val="C00000"/>
                </a:solidFill>
              </a:rPr>
              <a:t>Ciências Contábeis </a:t>
            </a:r>
            <a:r>
              <a:rPr lang="pt-BR" altLang="pt-BR" sz="2800" dirty="0">
                <a:solidFill>
                  <a:srgbClr val="C00000"/>
                </a:solidFill>
              </a:rPr>
              <a:t/>
            </a:r>
            <a:br>
              <a:rPr lang="pt-BR" altLang="pt-BR" sz="2800" dirty="0">
                <a:solidFill>
                  <a:srgbClr val="C00000"/>
                </a:solidFill>
              </a:rPr>
            </a:br>
            <a:endParaRPr lang="pt-BR" altLang="pt-BR" sz="2800" dirty="0">
              <a:solidFill>
                <a:srgbClr val="C00000"/>
              </a:solidFill>
            </a:endParaRPr>
          </a:p>
        </p:txBody>
      </p:sp>
      <p:pic>
        <p:nvPicPr>
          <p:cNvPr id="1536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56719"/>
            <a:ext cx="3038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controlpanel.com.br/painel/admin/panel/eJornal/fotoJornal/91749/g/ex_suf_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899049"/>
            <a:ext cx="24828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4" descr="http://www.institutoprosaber.com.br/images/noticias/105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AutoShape 6" descr="Resultado de imagem para enade logo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5368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35869"/>
            <a:ext cx="1727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http://www.radioclubebocaiuva.com.br/home/wp-content/uploads/INEP-ENCCEJA-2013-MEC-INSCRI%C3%87%C3%95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35869"/>
            <a:ext cx="33972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Resultado de imagem para exame de qualificação técnic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908574"/>
            <a:ext cx="13589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 txBox="1">
            <a:spLocks/>
          </p:cNvSpPr>
          <p:nvPr/>
        </p:nvSpPr>
        <p:spPr bwMode="auto">
          <a:xfrm>
            <a:off x="0" y="312738"/>
            <a:ext cx="914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C00000"/>
                </a:solidFill>
              </a:rPr>
              <a:t/>
            </a:r>
            <a:br>
              <a:rPr lang="pt-BR" altLang="pt-BR" dirty="0">
                <a:solidFill>
                  <a:srgbClr val="C00000"/>
                </a:solidFill>
              </a:rPr>
            </a:br>
            <a:r>
              <a:rPr lang="pt-BR" altLang="pt-BR" b="1" dirty="0">
                <a:solidFill>
                  <a:srgbClr val="C00000"/>
                </a:solidFill>
              </a:rPr>
              <a:t>Adaptação de Grade Curricular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Perfil de profissional que se deseja formar</a:t>
            </a:r>
            <a:endParaRPr lang="pt-BR" altLang="pt-BR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dirty="0">
              <a:solidFill>
                <a:srgbClr val="C00000"/>
              </a:solidFill>
            </a:endParaRPr>
          </a:p>
        </p:txBody>
      </p:sp>
      <p:sp>
        <p:nvSpPr>
          <p:cNvPr id="16388" name="AutoShape 4" descr="http://www.institutoprosaber.com.br/images/noticias/105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89" name="AutoShape 6" descr="Resultado de imagem para enade logo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" name="Retângulo 3"/>
          <p:cNvSpPr/>
          <p:nvPr/>
        </p:nvSpPr>
        <p:spPr>
          <a:xfrm>
            <a:off x="1617663" y="2317750"/>
            <a:ext cx="62769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Currículo Proposto pela ONU</a:t>
            </a:r>
            <a:endParaRPr lang="pt-BR" sz="4000" dirty="0"/>
          </a:p>
        </p:txBody>
      </p:sp>
      <p:pic>
        <p:nvPicPr>
          <p:cNvPr id="16391" name="Picture 2" descr="Resultado de imagem para global accounting curriculum unc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032125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86113"/>
            <a:ext cx="2990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http://unctad.org/en/NewsImages/isar_100x1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9482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560" y="1827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Alteração Estrutural – Filosofia do Currículo Proposto pela ONU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412776"/>
            <a:ext cx="8229600" cy="4525963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Aprovado pelo ISAR/UNCTAD;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Abrangente e exige mudança de paradigmas;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Dividido em cinco grandes áreas: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Conhecimento organizacional, econômicos e de negócios;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Tecnologia da informação;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Métodos Quantitativos;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Contabilidade, auditoria, tributação e outros conhecimentos correlatos;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Contabilidade avançada, finanças e outros conhecimentos correlatos.</a:t>
            </a:r>
          </a:p>
        </p:txBody>
      </p:sp>
    </p:spTree>
    <p:extLst>
      <p:ext uri="{BB962C8B-B14F-4D97-AF65-F5344CB8AC3E}">
        <p14:creationId xmlns:p14="http://schemas.microsoft.com/office/powerpoint/2010/main" val="18484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404664"/>
            <a:ext cx="8786813" cy="7664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Experiência de implementação do currículo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617663"/>
            <a:ext cx="8229600" cy="4525962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Preparação: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Professores;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Alunos.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3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Implementação (Caso Fucape):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2005;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Atualizações em 2011 e 2015 (DHI).</a:t>
            </a:r>
          </a:p>
        </p:txBody>
      </p:sp>
    </p:spTree>
    <p:extLst>
      <p:ext uri="{BB962C8B-B14F-4D97-AF65-F5344CB8AC3E}">
        <p14:creationId xmlns:p14="http://schemas.microsoft.com/office/powerpoint/2010/main" val="10031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2875" y="214313"/>
            <a:ext cx="8786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Implementação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071563"/>
            <a:ext cx="8229600" cy="4525962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Professores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3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Quebrando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velhos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paradigmas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Link entre a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contabilidade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negócios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finanças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métodos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…;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Solução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debates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realizados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professores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endParaRPr lang="en-US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Requisitos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mínimos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titulação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Realidade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brasileira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poucos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programas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doutorado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/mestrado.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Fomos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benenficiados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porque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programas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Mestrado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Doutorado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1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2875" y="214313"/>
            <a:ext cx="8786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Implementação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268413"/>
            <a:ext cx="8229600" cy="4525962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Alunos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3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Como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atrair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estudantes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Realidade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brasileira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vez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endParaRPr lang="en-US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Solução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Seminários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colégios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apresentando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profissão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Apoios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CFC, CRC-ES e das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grandes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companhias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estado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Confiança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Organização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das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Nações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Unidas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(ONU).</a:t>
            </a:r>
          </a:p>
        </p:txBody>
      </p:sp>
    </p:spTree>
    <p:extLst>
      <p:ext uri="{BB962C8B-B14F-4D97-AF65-F5344CB8AC3E}">
        <p14:creationId xmlns:p14="http://schemas.microsoft.com/office/powerpoint/2010/main" val="41278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Experiência de implementação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428750"/>
            <a:ext cx="8229600" cy="4525963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Resultados: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45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Melhor compreensão da utilidade da informação contábil;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45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Entendem como natural o inter-relacionamento com outras disciplinas;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45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Foco nos principais conceitos;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45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Acostumados a alterações constantes no modelo: conhecimento do processo de regulação;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pt-BR" sz="245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Desenvolvimento de análise crítica.</a:t>
            </a:r>
          </a:p>
        </p:txBody>
      </p:sp>
    </p:spTree>
    <p:extLst>
      <p:ext uri="{BB962C8B-B14F-4D97-AF65-F5344CB8AC3E}">
        <p14:creationId xmlns:p14="http://schemas.microsoft.com/office/powerpoint/2010/main" val="2892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Após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anos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423988"/>
            <a:ext cx="8229600" cy="4525962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demanda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pelo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curso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é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crescente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não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apenas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termos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quantitativos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mas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também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qualidade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Reconhecimento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pelas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empresas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Outras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instituições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também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passaram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implementar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currículo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aproximadas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2173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20812"/>
            <a:ext cx="9144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Doutor em Controladoria e Contabilidade (FEA/USP);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Professor e Diretor </a:t>
            </a:r>
            <a:r>
              <a:rPr lang="pt-BR" sz="1600" dirty="0">
                <a:latin typeface="Arial" charset="0"/>
              </a:rPr>
              <a:t>da </a:t>
            </a:r>
            <a:r>
              <a:rPr lang="pt-BR" sz="1600" i="1" dirty="0">
                <a:latin typeface="Arial" charset="0"/>
              </a:rPr>
              <a:t>FUCAPE Business </a:t>
            </a:r>
            <a:r>
              <a:rPr lang="pt-BR" sz="1600" i="1" dirty="0" err="1">
                <a:latin typeface="Arial" charset="0"/>
              </a:rPr>
              <a:t>School</a:t>
            </a:r>
            <a:r>
              <a:rPr lang="pt-BR" sz="1600" dirty="0">
                <a:latin typeface="Arial" charset="0"/>
              </a:rPr>
              <a:t>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Pesquisador do CNPq Nível 2</a:t>
            </a:r>
            <a:r>
              <a:rPr lang="pt-BR" sz="1600" dirty="0" smtClean="0">
                <a:latin typeface="Arial" charset="0"/>
              </a:rPr>
              <a:t>;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Diretor de Conteúdo e Inovação do IBEF-ES</a:t>
            </a:r>
            <a:endParaRPr lang="pt-BR" sz="1600" dirty="0">
              <a:latin typeface="Arial" charset="0"/>
            </a:endParaRPr>
          </a:p>
          <a:p>
            <a:pPr marL="342900" indent="-342900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Vice Presidente Administrativo da CEBRAF – Confederação Brasileira de Fundações;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Foi Diretor </a:t>
            </a:r>
            <a:r>
              <a:rPr lang="pt-BR" sz="1600" dirty="0">
                <a:latin typeface="Arial" charset="0"/>
              </a:rPr>
              <a:t>Cientifico da ANPCONT </a:t>
            </a:r>
            <a:r>
              <a:rPr lang="pt-BR" sz="1600" dirty="0" smtClean="0">
                <a:latin typeface="Arial" charset="0"/>
              </a:rPr>
              <a:t>(2014-2015)</a:t>
            </a:r>
            <a:endParaRPr lang="pt-BR" sz="1600" dirty="0">
              <a:latin typeface="Arial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Foi Presidente </a:t>
            </a:r>
            <a:r>
              <a:rPr lang="pt-BR" sz="1600" dirty="0">
                <a:latin typeface="Arial" charset="0"/>
              </a:rPr>
              <a:t>da FUNDAES – Federação das Fundações e Associações do ES (2011-2013);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Membro </a:t>
            </a:r>
            <a:r>
              <a:rPr lang="pt-BR" sz="1600" dirty="0">
                <a:latin typeface="Arial" charset="0"/>
              </a:rPr>
              <a:t>do Grupo de </a:t>
            </a:r>
            <a:r>
              <a:rPr lang="pt-BR" sz="1600" i="1" dirty="0">
                <a:latin typeface="Arial" charset="0"/>
              </a:rPr>
              <a:t>Experts</a:t>
            </a:r>
            <a:r>
              <a:rPr lang="pt-BR" sz="1600" dirty="0">
                <a:latin typeface="Arial" charset="0"/>
              </a:rPr>
              <a:t> em Padrões de Contabilidade Internacional (ISAR), órgão ligado a área de Negócios e Desenvolvimento da ONU e participa de reuniões em Genebra (Suíça);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Foi Editor </a:t>
            </a:r>
            <a:r>
              <a:rPr lang="pt-BR" sz="1600" dirty="0">
                <a:latin typeface="Arial" charset="0"/>
              </a:rPr>
              <a:t>da Revista de Educação e Pesquisa em Contabilidade (</a:t>
            </a:r>
            <a:r>
              <a:rPr lang="pt-BR" sz="1600" dirty="0" err="1">
                <a:latin typeface="Arial" charset="0"/>
              </a:rPr>
              <a:t>REPeC</a:t>
            </a:r>
            <a:r>
              <a:rPr lang="pt-BR" sz="1600" dirty="0" smtClean="0">
                <a:latin typeface="Arial" charset="0"/>
              </a:rPr>
              <a:t>) (2012-2016);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Membro </a:t>
            </a:r>
            <a:r>
              <a:rPr lang="pt-BR" sz="1600" dirty="0">
                <a:latin typeface="Arial" charset="0"/>
              </a:rPr>
              <a:t>da Academia Brasileira de Ciências Contábeis - ABRACICON;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Coordenador do Prêmio Excelência Acadêmica de Monografias;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Consultor de Empresas na área de gestão e contabilidade;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Eleito o 5º maior pesquisador em Contabilidade no Brasil;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Membro do Conselho Editorial da </a:t>
            </a:r>
            <a:r>
              <a:rPr lang="pt-BR" sz="1600" i="1" dirty="0">
                <a:latin typeface="Arial" charset="0"/>
              </a:rPr>
              <a:t>Brazilian Business Review</a:t>
            </a:r>
            <a:r>
              <a:rPr lang="pt-BR" sz="1600" dirty="0">
                <a:latin typeface="Arial" charset="0"/>
              </a:rPr>
              <a:t> (BBR);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Foi Coordenador </a:t>
            </a:r>
            <a:r>
              <a:rPr lang="pt-BR" sz="1600" dirty="0">
                <a:latin typeface="Arial" charset="0"/>
              </a:rPr>
              <a:t>do Congresso Brasileiro de Contabilidade em 2008, 2012 e 2016;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Foi Membro </a:t>
            </a:r>
            <a:r>
              <a:rPr lang="pt-BR" sz="1600" dirty="0">
                <a:latin typeface="Arial" charset="0"/>
              </a:rPr>
              <a:t>da Comissão Assessora de Avaliação da Área de Ciências Contábeis – 	ENADE/MEC (2006-2014);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 smtClean="0">
                <a:latin typeface="Arial" charset="0"/>
              </a:rPr>
              <a:t>Foi Consultor </a:t>
            </a:r>
            <a:r>
              <a:rPr lang="pt-BR" sz="1600" dirty="0">
                <a:latin typeface="Arial" charset="0"/>
              </a:rPr>
              <a:t>da Comissão de Área de Administração e Contabilidade da CAPES/MEC </a:t>
            </a:r>
            <a:r>
              <a:rPr lang="pt-BR" sz="1400" dirty="0">
                <a:latin typeface="Arial" charset="0"/>
              </a:rPr>
              <a:t>(2012/2013); </a:t>
            </a:r>
            <a:endParaRPr lang="pt-BR" sz="1600" dirty="0">
              <a:latin typeface="Arial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Membro da Câmara de Assessoramento da área de Ciências Sociais da FAPES;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1600" dirty="0">
                <a:latin typeface="Arial" charset="0"/>
              </a:rPr>
              <a:t>Avaliador </a:t>
            </a:r>
            <a:r>
              <a:rPr lang="pt-BR" sz="1600" i="1" dirty="0">
                <a:latin typeface="Arial" charset="0"/>
              </a:rPr>
              <a:t>Ad hoc</a:t>
            </a:r>
            <a:r>
              <a:rPr lang="pt-BR" sz="1600" dirty="0">
                <a:latin typeface="Arial" charset="0"/>
              </a:rPr>
              <a:t> de artigos científicos de várias Revistas e Congressos..</a:t>
            </a:r>
            <a:endParaRPr lang="pt-BR" sz="1600" b="1" dirty="0"/>
          </a:p>
        </p:txBody>
      </p:sp>
      <p:sp>
        <p:nvSpPr>
          <p:cNvPr id="15363" name="Retângulo 6"/>
          <p:cNvSpPr>
            <a:spLocks noChangeArrowheads="1"/>
          </p:cNvSpPr>
          <p:nvPr/>
        </p:nvSpPr>
        <p:spPr bwMode="auto">
          <a:xfrm>
            <a:off x="1533500" y="548680"/>
            <a:ext cx="4838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800000"/>
                </a:solidFill>
                <a:latin typeface="Arial" panose="020B0604020202020204" pitchFamily="34" charset="0"/>
              </a:rPr>
              <a:t>Prof. Dr. Valcemiro Nossa</a:t>
            </a:r>
          </a:p>
        </p:txBody>
      </p:sp>
    </p:spTree>
    <p:extLst>
      <p:ext uri="{BB962C8B-B14F-4D97-AF65-F5344CB8AC3E}">
        <p14:creationId xmlns:p14="http://schemas.microsoft.com/office/powerpoint/2010/main" val="37561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341438"/>
            <a:ext cx="8229600" cy="4525962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implemementação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exige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esforços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significativos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lidar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professores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alunos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…mas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resultados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indicam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uma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nova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estrutura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curricular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contribuir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desenvolvimento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melhoria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educação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contábil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 </a:t>
            </a:r>
            <a:r>
              <a:rPr lang="en-US" sz="3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país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5152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Após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anos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considerações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7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7632848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4000" b="1" dirty="0" smtClean="0">
                <a:solidFill>
                  <a:srgbClr val="FF0000"/>
                </a:solidFill>
                <a:latin typeface="Century Gothic" pitchFamily="34" charset="0"/>
              </a:rPr>
              <a:t>           </a:t>
            </a:r>
            <a:r>
              <a:rPr lang="pt-BR" sz="4400" b="1" dirty="0" smtClean="0">
                <a:solidFill>
                  <a:srgbClr val="FF0000"/>
                </a:solidFill>
              </a:rPr>
              <a:t>Me formei: e agora?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36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Qual o nível de aprendizado que teve?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Como está o seu inglês?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Qual o seu projeto de vida?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400" dirty="0" smtClean="0">
                <a:cs typeface="Arial" charset="0"/>
              </a:rPr>
              <a:t>Grande empresa;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400" dirty="0" smtClean="0"/>
              <a:t>Auditoria;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400" dirty="0" smtClean="0">
                <a:cs typeface="Arial" charset="0"/>
              </a:rPr>
              <a:t>Empreendedor;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400" dirty="0" smtClean="0"/>
              <a:t>Serviço Público;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400" dirty="0" smtClean="0"/>
              <a:t>Academia;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400" dirty="0" smtClean="0"/>
              <a:t>....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0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5288" y="1112832"/>
            <a:ext cx="8748712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94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20000"/>
              </a:spcAft>
              <a:buFontTx/>
              <a:buChar char="•"/>
            </a:pPr>
            <a:r>
              <a:rPr lang="pt-BR" altLang="pt-BR" sz="2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AUMENTAR SUAS CHANCES: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Fale no mínimo inglês e + 1 língua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Desenvolva seu raciocínio lógico e analítico</a:t>
            </a:r>
          </a:p>
          <a:p>
            <a:pPr lvl="2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(SOLUÇÕES DE PROBLEMAS NO MUNDO REAL)</a:t>
            </a:r>
          </a:p>
          <a:p>
            <a:pPr lvl="2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Para isso estude Matemática (Cálculo) e Estatística 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Seja crítico 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Tenha bom relacionamento pessoal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Tenha visão holística (Economia, Finanças e Direito)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Tenha profundos conhecimentos na </a:t>
            </a: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área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Esteja “antenado”. </a:t>
            </a: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Acompanhe 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 questões econômicas e </a:t>
            </a: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políticas. Tenha opiniões fundamentadas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Líderes do amanhã</a:t>
            </a:r>
            <a:endParaRPr lang="pt-BR" altLang="pt-BR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52488" y="540544"/>
            <a:ext cx="8520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PERSPECTIVAS DE MERCADO</a:t>
            </a:r>
            <a:endParaRPr lang="pt-BR" altLang="pt-BR" sz="2800" b="1" i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9592" y="1230586"/>
            <a:ext cx="664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DETERMINANTES* DA IMPORTÂNCIA SOCIAL (PODER) DE UMA PROFISSÃO</a:t>
            </a:r>
            <a:endParaRPr lang="pt-BR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304800" y="5572125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1400">
                <a:solidFill>
                  <a:srgbClr val="003399"/>
                </a:solidFill>
                <a:latin typeface="Bookman Old Style" panose="02050604050505020204" pitchFamily="18" charset="0"/>
              </a:rPr>
              <a:t>*FONTE: ABBOTT, A. The System of Professions. University of Chicago Press, 1988.</a:t>
            </a: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81000" y="2451646"/>
            <a:ext cx="87630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20000"/>
              </a:spcAft>
              <a:buFontTx/>
              <a:buAutoNum type="arabicPeriod"/>
            </a:pPr>
            <a:r>
              <a:rPr lang="pt-BR" altLang="pt-BR" sz="2800" dirty="0">
                <a:latin typeface="Bookman Old Style" panose="02050604050505020204" pitchFamily="18" charset="0"/>
              </a:rPr>
              <a:t> Ser RELEVANTE para a sociedade </a:t>
            </a:r>
            <a:r>
              <a:rPr lang="pt-BR" altLang="pt-BR" sz="2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alguém </a:t>
            </a:r>
            <a:r>
              <a:rPr lang="pt-BR" altLang="pt-BR" sz="2800" u="sng" dirty="0">
                <a:latin typeface="Bookman Old Style" panose="02050604050505020204" pitchFamily="18" charset="0"/>
              </a:rPr>
              <a:t>precisa</a:t>
            </a:r>
            <a:r>
              <a:rPr lang="pt-BR" altLang="pt-BR" sz="2800" dirty="0">
                <a:latin typeface="Bookman Old Style" panose="02050604050505020204" pitchFamily="18" charset="0"/>
              </a:rPr>
              <a:t> dela...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buFontTx/>
              <a:buAutoNum type="arabicPeriod"/>
            </a:pPr>
            <a:r>
              <a:rPr lang="pt-BR" altLang="pt-BR" sz="2800" dirty="0">
                <a:latin typeface="Bookman Old Style" panose="02050604050505020204" pitchFamily="18" charset="0"/>
              </a:rPr>
              <a:t> Ser/Parecer COMPLEXA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buFontTx/>
              <a:buAutoNum type="arabicPeriod"/>
            </a:pPr>
            <a:r>
              <a:rPr lang="pt-BR" altLang="pt-BR" sz="2800" dirty="0">
                <a:latin typeface="Bookman Old Style" panose="02050604050505020204" pitchFamily="18" charset="0"/>
              </a:rPr>
              <a:t> JULGAMENTO nas tomadas de decisões</a:t>
            </a:r>
          </a:p>
        </p:txBody>
      </p:sp>
    </p:spTree>
    <p:extLst>
      <p:ext uri="{BB962C8B-B14F-4D97-AF65-F5344CB8AC3E}">
        <p14:creationId xmlns:p14="http://schemas.microsoft.com/office/powerpoint/2010/main" val="41445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43608" y="2385462"/>
            <a:ext cx="669674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ALGUNS NÚMEROS LIGADOS A CONTABILIDADE</a:t>
            </a:r>
            <a:endParaRPr lang="pt-BR" altLang="pt-BR" sz="4400" b="1" i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t-BR" sz="3200" dirty="0"/>
              <a:t>Panorama da Pós-Graduação em Contabilidade no </a:t>
            </a:r>
            <a:r>
              <a:rPr lang="pt-BR" sz="3200" dirty="0" smtClean="0"/>
              <a:t>Brasil - Evolução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3153173"/>
              </p:ext>
            </p:extLst>
          </p:nvPr>
        </p:nvGraphicFramePr>
        <p:xfrm>
          <a:off x="251521" y="2060848"/>
          <a:ext cx="7416823" cy="338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/>
                <a:gridCol w="936104"/>
                <a:gridCol w="1152128"/>
                <a:gridCol w="1224136"/>
                <a:gridCol w="936104"/>
              </a:tblGrid>
              <a:tr h="67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Cursos/Ano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Doutorado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Mestrado Acadêmico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Mestrado profissional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cursos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rgbClr val="000000"/>
                          </a:solidFill>
                          <a:effectLst/>
                          <a:latin typeface="Syntax LT St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Subtítulo 6"/>
          <p:cNvSpPr txBox="1">
            <a:spLocks/>
          </p:cNvSpPr>
          <p:nvPr/>
        </p:nvSpPr>
        <p:spPr>
          <a:xfrm>
            <a:off x="539552" y="6525344"/>
            <a:ext cx="27813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9E0D7"/>
                </a:solidFill>
                <a:latin typeface="Syntax LT St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Valcemiro Nossa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0330" y="1417638"/>
          <a:ext cx="8507286" cy="410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742"/>
                <a:gridCol w="792088"/>
                <a:gridCol w="720080"/>
                <a:gridCol w="648072"/>
                <a:gridCol w="864096"/>
                <a:gridCol w="720080"/>
                <a:gridCol w="1152128"/>
              </a:tblGrid>
              <a:tr h="82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Cursos/Ano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SE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SU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NE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NO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TOTAL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0891">
                <a:tc>
                  <a:txBody>
                    <a:bodyPr/>
                    <a:lstStyle/>
                    <a:p>
                      <a:pPr marL="1841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Doutorado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4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11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Mestrado Acadêmico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24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Mestrado </a:t>
                      </a:r>
                      <a:r>
                        <a:rPr lang="pt-BR" sz="2800" dirty="0" smtClean="0">
                          <a:effectLst/>
                        </a:rPr>
                        <a:t>Profissional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5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Total de cursos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18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11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9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2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0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40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t-BR" sz="3200" dirty="0"/>
              <a:t>Panorama da Pós-Graduação em Contabilidade no </a:t>
            </a:r>
            <a:r>
              <a:rPr lang="pt-BR" sz="3200" dirty="0" smtClean="0"/>
              <a:t>Brasil – por Regiões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7" name="Subtítulo 6"/>
          <p:cNvSpPr txBox="1">
            <a:spLocks/>
          </p:cNvSpPr>
          <p:nvPr/>
        </p:nvSpPr>
        <p:spPr>
          <a:xfrm>
            <a:off x="539552" y="6525344"/>
            <a:ext cx="27813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9E0D7"/>
                </a:solidFill>
                <a:latin typeface="Syntax LT St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Valcemiro Nossa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4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Proporção de contadores registrados por curso e por região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" y="2276871"/>
          <a:ext cx="9143998" cy="310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772"/>
                <a:gridCol w="1049139"/>
                <a:gridCol w="900016"/>
                <a:gridCol w="898958"/>
                <a:gridCol w="900016"/>
                <a:gridCol w="898958"/>
                <a:gridCol w="1049139"/>
              </a:tblGrid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SE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SU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NE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NO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TOTAL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Contadores Registrados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151.521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61.256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47.151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29.998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25.917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315.843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Total de cursos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Proporção Contadores/Curso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7.896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ubtítulo 6"/>
          <p:cNvSpPr txBox="1">
            <a:spLocks/>
          </p:cNvSpPr>
          <p:nvPr/>
        </p:nvSpPr>
        <p:spPr>
          <a:xfrm>
            <a:off x="539552" y="6525344"/>
            <a:ext cx="27813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9E0D7"/>
                </a:solidFill>
                <a:latin typeface="Syntax LT St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Valcemiro Nossa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5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Proporção de mestres e doutores por curso de graduação no Brasil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1520" y="2276872"/>
          <a:ext cx="8435280" cy="2655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776"/>
                <a:gridCol w="1450504"/>
              </a:tblGrid>
              <a:tr h="72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</a:tr>
              <a:tr h="59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Cursos de Graduação em Ciências Contábeis no Brasil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1.164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</a:tr>
              <a:tr h="59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Número de Mestres em Ciências Contábeis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3.264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</a:tr>
              <a:tr h="59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Número de Doutores em Ciências Contábeis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275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</a:tr>
              <a:tr h="59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Proporção de </a:t>
                      </a:r>
                      <a:r>
                        <a:rPr lang="pt-BR" sz="2400" dirty="0" smtClean="0">
                          <a:effectLst/>
                        </a:rPr>
                        <a:t>Mestres/Doutores </a:t>
                      </a:r>
                      <a:r>
                        <a:rPr lang="pt-BR" sz="2400" dirty="0">
                          <a:effectLst/>
                        </a:rPr>
                        <a:t>por cursos de graduação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3,1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/>
                </a:tc>
              </a:tr>
            </a:tbl>
          </a:graphicData>
        </a:graphic>
      </p:graphicFrame>
      <p:sp>
        <p:nvSpPr>
          <p:cNvPr id="8" name="Subtítulo 6"/>
          <p:cNvSpPr txBox="1">
            <a:spLocks/>
          </p:cNvSpPr>
          <p:nvPr/>
        </p:nvSpPr>
        <p:spPr>
          <a:xfrm>
            <a:off x="539552" y="6525344"/>
            <a:ext cx="27813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9E0D7"/>
                </a:solidFill>
                <a:latin typeface="Syntax LT St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Valcemiro Nossa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426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Grandes Desafios</a:t>
            </a:r>
            <a:endParaRPr lang="pt-BR" dirty="0"/>
          </a:p>
        </p:txBody>
      </p:sp>
      <p:sp>
        <p:nvSpPr>
          <p:cNvPr id="8" name="Subtítulo 6"/>
          <p:cNvSpPr txBox="1">
            <a:spLocks/>
          </p:cNvSpPr>
          <p:nvPr/>
        </p:nvSpPr>
        <p:spPr>
          <a:xfrm>
            <a:off x="539552" y="6525344"/>
            <a:ext cx="27813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9E0D7"/>
                </a:solidFill>
                <a:latin typeface="Syntax LT St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cala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Valcemiro Nossa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1400864"/>
            <a:ext cx="8497192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94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20000"/>
              </a:spcAft>
              <a:buFontTx/>
              <a:buChar char="•"/>
            </a:pPr>
            <a:r>
              <a:rPr lang="pt-BR" altLang="pt-BR" sz="20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 FORMAÇÃO DOS PROFISSIONAIS:</a:t>
            </a:r>
            <a:endParaRPr lang="pt-BR" altLang="pt-BR" sz="20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Formação dos professores – número de cursos</a:t>
            </a:r>
            <a:endParaRPr lang="pt-BR" altLang="pt-BR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Cursos preponderantemente noturnos 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Base do ensino fundamental e médio é ruim</a:t>
            </a:r>
            <a:endParaRPr lang="pt-BR" altLang="pt-BR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Mudanças tecnológicas no ensino e no mercado – como despertar a atenção do aluno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 de visão além da técnica contábil – deve-se agregar valor ao cliente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Processo de Educação Continuada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Oportunidades na área contábil – desde que se tenha diferenciais</a:t>
            </a:r>
          </a:p>
          <a:p>
            <a:pPr lvl="1" eaLnBrk="1" hangingPunct="1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09879" y="44624"/>
            <a:ext cx="7866577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3540" algn="ctr"/>
            <a:r>
              <a:rPr lang="pt-BR" sz="3006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Os tempos atuais e o que o futuro nos reserva</a:t>
            </a:r>
            <a:endParaRPr lang="pt-BR" sz="3006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129" y="1944354"/>
            <a:ext cx="4095548" cy="4652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4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40732" y="638448"/>
            <a:ext cx="6425803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D4C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9696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 b="1" kern="0" dirty="0">
                <a:solidFill>
                  <a:srgbClr val="FF3700"/>
                </a:solidFill>
                <a:latin typeface="Trebuchet MS" pitchFamily="34" charset="0"/>
              </a:rPr>
              <a:t>ESPIRITUALIDADE: IMPERMANÊNCIA</a:t>
            </a:r>
          </a:p>
        </p:txBody>
      </p:sp>
      <p:pic>
        <p:nvPicPr>
          <p:cNvPr id="25603" name="Picture 3" descr="fundo_is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9237"/>
            <a:ext cx="68580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494236" y="2457450"/>
            <a:ext cx="6155531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kern="0">
                <a:solidFill>
                  <a:srgbClr val="FFFFFF"/>
                </a:solidFill>
                <a:latin typeface="Trebuchet MS" pitchFamily="34" charset="0"/>
              </a:rPr>
              <a:t>“Nós somos como deuses e temos que ficar bons nisso.”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350" b="1" kern="0">
                <a:solidFill>
                  <a:srgbClr val="FFFFFF"/>
                </a:solidFill>
                <a:latin typeface="Trebuchet MS" pitchFamily="34" charset="0"/>
              </a:rPr>
              <a:t>Stewart Brand – Ambientalista e Futurista</a:t>
            </a:r>
            <a:endParaRPr lang="pt-BR" altLang="en-US" sz="1350" b="1" ker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8C71-C4CF-4211-B08F-70615FE4AB52}" type="slidenum">
              <a:rPr lang="en-US" altLang="en-US" sz="1350" kern="0">
                <a:solidFill>
                  <a:srgbClr val="000000"/>
                </a:solidFill>
              </a:rPr>
              <a:pPr/>
              <a:t>30</a:t>
            </a:fld>
            <a:endParaRPr lang="en-US" altLang="en-US" sz="135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48522" y="692696"/>
            <a:ext cx="5076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</a:rPr>
              <a:t>FOLDER NOVA VENÉCIA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68503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03648" y="4077072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NOME DO PROF</a:t>
            </a:r>
            <a:r>
              <a:rPr lang="pt-B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VALCEMIRO NOSSA</a:t>
            </a:r>
            <a:endParaRPr lang="pt-BR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459927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rgbClr val="860000"/>
                </a:solidFill>
              </a:rPr>
              <a:t>Diretor da Fucape Business </a:t>
            </a:r>
            <a:r>
              <a:rPr lang="pt-BR" sz="2000" b="1" i="1" dirty="0" err="1" smtClean="0">
                <a:solidFill>
                  <a:srgbClr val="860000"/>
                </a:solidFill>
              </a:rPr>
              <a:t>School</a:t>
            </a:r>
            <a:endParaRPr lang="pt-BR" sz="2000" b="1" i="1" dirty="0">
              <a:solidFill>
                <a:srgbClr val="86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03648" y="498251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E-mail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valcemiro@fucape.br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5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1229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b="1" dirty="0" smtClean="0">
                <a:latin typeface="Century Gothic" pitchFamily="34" charset="0"/>
              </a:rPr>
              <a:t>           Integração com a</a:t>
            </a:r>
            <a:r>
              <a:rPr lang="pt-BR" sz="2800" b="1" dirty="0" smtClean="0"/>
              <a:t> Área de Negócios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36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É composta por conhecimentos diversos, oriundos principalmente da Administração, Ciências Contábeis e Economia;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O profissional da área de negócios deve saber dialogar com todas as partes;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O conhecimento dele traduzirá sua atuação dentro das empresas;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Quanto maior o conhecimento, menor os custos para as empresas.</a:t>
            </a:r>
            <a:r>
              <a:rPr lang="pt-BR" sz="2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6552728" cy="578311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530" y="2492896"/>
            <a:ext cx="1420134" cy="575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pt-BR" sz="2000" dirty="0" smtClean="0"/>
              <a:t>Bovespa</a:t>
            </a:r>
          </a:p>
        </p:txBody>
      </p:sp>
    </p:spTree>
    <p:extLst>
      <p:ext uri="{BB962C8B-B14F-4D97-AF65-F5344CB8AC3E}">
        <p14:creationId xmlns:p14="http://schemas.microsoft.com/office/powerpoint/2010/main" val="38441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530" y="2492896"/>
            <a:ext cx="1420134" cy="575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pt-BR" sz="2000" dirty="0" smtClean="0"/>
              <a:t>Dólar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8836"/>
            <a:ext cx="5904656" cy="53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43608" y="476672"/>
            <a:ext cx="6128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3540"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Habilidades Requeridas no Século XXI</a:t>
            </a:r>
            <a:endParaRPr lang="pt-BR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924" y="1318920"/>
            <a:ext cx="6364354" cy="45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8025" y="664368"/>
            <a:ext cx="8435975" cy="5068888"/>
          </a:xfrm>
        </p:spPr>
        <p:txBody>
          <a:bodyPr>
            <a:normAutofit fontScale="92500" lnSpcReduction="20000"/>
          </a:bodyPr>
          <a:lstStyle/>
          <a:p>
            <a:pPr indent="552450" eaLnBrk="1" hangingPunct="1">
              <a:buFontTx/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que faz um Contador?</a:t>
            </a:r>
          </a:p>
          <a:p>
            <a:pPr eaLnBrk="1" hangingPunct="1">
              <a:buFontTx/>
              <a:buNone/>
              <a:defRPr/>
            </a:pPr>
            <a:endParaRPr lang="pt-BR" sz="1400" b="1" dirty="0" smtClean="0"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pt-BR" sz="1400" b="1" dirty="0" smtClean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O contador é responsável pela elaboração das informações necessárias para a tomada das decisões.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BR" sz="2800" dirty="0" smtClean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800" dirty="0" smtClean="0">
                <a:cs typeface="Arial" charset="0"/>
              </a:rPr>
              <a:t>O contador moderno não apenas divulga essas informações, mas está ao lado do Administrador, tomando decisões conjuntamente</a:t>
            </a:r>
            <a:r>
              <a:rPr lang="pt-BR" sz="2800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pt-BR" sz="28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pt-BR" dirty="0" smtClean="0"/>
              <a:t>Recentes mudanças:</a:t>
            </a:r>
          </a:p>
          <a:p>
            <a:pPr lvl="1">
              <a:buFont typeface="Arial" charset="0"/>
              <a:buChar char="•"/>
              <a:defRPr/>
            </a:pPr>
            <a:r>
              <a:rPr lang="pt-BR" dirty="0" smtClean="0"/>
              <a:t>Conceituais</a:t>
            </a:r>
          </a:p>
          <a:p>
            <a:pPr lvl="1">
              <a:buFont typeface="Arial" charset="0"/>
              <a:buChar char="•"/>
              <a:defRPr/>
            </a:pPr>
            <a:r>
              <a:rPr lang="pt-BR" dirty="0" smtClean="0"/>
              <a:t>Tecnológicas</a:t>
            </a:r>
          </a:p>
        </p:txBody>
      </p:sp>
    </p:spTree>
    <p:extLst>
      <p:ext uri="{BB962C8B-B14F-4D97-AF65-F5344CB8AC3E}">
        <p14:creationId xmlns:p14="http://schemas.microsoft.com/office/powerpoint/2010/main" val="19798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48680"/>
            <a:ext cx="5845703" cy="832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3540" algn="ctr"/>
            <a:r>
              <a:rPr lang="pt-BR" sz="3006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Computadorização dos Empregos</a:t>
            </a:r>
          </a:p>
          <a:p>
            <a:pPr marL="343540" algn="ctr"/>
            <a:r>
              <a:rPr lang="pt-BR" sz="1803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(Frey &amp; Osborne, 2013)</a:t>
            </a:r>
            <a:endParaRPr lang="pt-BR" sz="1803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/>
          </p:nvPr>
        </p:nvGraphicFramePr>
        <p:xfrm>
          <a:off x="2901571" y="1630472"/>
          <a:ext cx="3834614" cy="4395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637"/>
                <a:gridCol w="3116977"/>
              </a:tblGrid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Prob.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Profession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0.0095</a:t>
                      </a:r>
                      <a:endParaRPr lang="is-IS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Teachers and Instructors, All Other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0.014</a:t>
                      </a:r>
                      <a:endParaRPr lang="nb-NO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Engineers, All Other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0.015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Chief Executives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0.035</a:t>
                      </a:r>
                      <a:endParaRPr lang="nb-NO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Lawyers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0.047</a:t>
                      </a:r>
                      <a:endParaRPr lang="is-I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Mathematicians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0.069</a:t>
                      </a:r>
                      <a:endParaRPr lang="pl-PL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Financial Managers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0.1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Chefs and Head Cooks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0.22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Statisticians</a:t>
                      </a:r>
                      <a:endParaRPr lang="en-US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0.23</a:t>
                      </a:r>
                      <a:endParaRPr lang="hr-HR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Financial Analysts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0.37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Actors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0.43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Economists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0.77</a:t>
                      </a:r>
                      <a:endParaRPr lang="uk-UA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Dishwashers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0.86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Real Estate Sales Agents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0.89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Taxi Drivers and Chauffeurs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0.94</a:t>
                      </a:r>
                      <a:endParaRPr lang="it-IT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Accountants and Auditors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0.97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Cashiers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0.98</a:t>
                      </a:r>
                      <a:endParaRPr lang="nb-NO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Models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0.98</a:t>
                      </a:r>
                      <a:endParaRPr lang="nb-NO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Bookkeeping, Accounting, and Auditing Clerks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0.98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Credit Analysts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0.99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Library Technicians</a:t>
                      </a:r>
                      <a:endParaRPr lang="en-US" sz="12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0.99</a:t>
                      </a:r>
                      <a:endParaRPr lang="nb-NO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Tax Preparers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  <a:tr h="19111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0.99</a:t>
                      </a:r>
                      <a:endParaRPr lang="nb-NO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Telemarketers</a:t>
                      </a:r>
                      <a:endParaRPr lang="en-US" sz="12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7897" marR="7897" marT="78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1252</Words>
  <Application>Microsoft Office PowerPoint</Application>
  <PresentationFormat>Apresentação na tela (4:3)</PresentationFormat>
  <Paragraphs>313</Paragraphs>
  <Slides>31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4" baseType="lpstr">
      <vt:lpstr>MS PGothic</vt:lpstr>
      <vt:lpstr>Arial</vt:lpstr>
      <vt:lpstr>Arial Black</vt:lpstr>
      <vt:lpstr>Bookman Old Style</vt:lpstr>
      <vt:lpstr>Bradley Hand ITC</vt:lpstr>
      <vt:lpstr>Calibri</vt:lpstr>
      <vt:lpstr>Century Gothic</vt:lpstr>
      <vt:lpstr>Syntax LT Std</vt:lpstr>
      <vt:lpstr>Tahoma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Alteração Estrutural – Filosofia do Currículo Proposto pela ONU</vt:lpstr>
      <vt:lpstr>Experiência de implementação do currículo</vt:lpstr>
      <vt:lpstr>Implementação</vt:lpstr>
      <vt:lpstr>Implementação</vt:lpstr>
      <vt:lpstr>Experiência de implementação</vt:lpstr>
      <vt:lpstr>Após 12 anos…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 Pós-Graduação em Contabilidade no Brasil - Evolução </vt:lpstr>
      <vt:lpstr>Panorama da Pós-Graduação em Contabilidade no Brasil – por Regiões </vt:lpstr>
      <vt:lpstr>Proporção de contadores registrados por curso e por região</vt:lpstr>
      <vt:lpstr>Proporção de mestres e doutores por curso de graduação no Brasil</vt:lpstr>
      <vt:lpstr>Grandes Desafios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INSTITUCIONAL DECLARAÇÃO ANUAL EI</dc:title>
  <dc:creator>Kezia Tonon</dc:creator>
  <cp:lastModifiedBy>Valcemiro Nossa</cp:lastModifiedBy>
  <cp:revision>66</cp:revision>
  <cp:lastPrinted>2016-02-19T18:50:39Z</cp:lastPrinted>
  <dcterms:created xsi:type="dcterms:W3CDTF">2013-04-03T12:37:01Z</dcterms:created>
  <dcterms:modified xsi:type="dcterms:W3CDTF">2017-08-04T11:41:28Z</dcterms:modified>
</cp:coreProperties>
</file>