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84" r:id="rId15"/>
    <p:sldId id="269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D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rof_oscarlopes@saberesaber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scarlopes@lmscontabilidade.com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991671" y="631065"/>
            <a:ext cx="11306019" cy="149394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“Imposto de renda pessoa física</a:t>
            </a:r>
            <a:br>
              <a:rPr lang="pt-BR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2017/2016 </a:t>
            </a:r>
            <a:br>
              <a:rPr lang="pt-BR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papel do contador.”</a:t>
            </a:r>
            <a:endParaRPr lang="pt-BR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28789" y="2369712"/>
            <a:ext cx="82295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</a:t>
            </a:r>
            <a:r>
              <a:rPr lang="pt-BR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Msc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Oscar Lopes da Silva</a:t>
            </a:r>
          </a:p>
          <a:p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Mestre em Contabilidade e Finanças pela UFPR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Conselheiro do CRCMG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Coordenador do Grupo de Trabalho da Elaboração de Provas do Exame de Suficiência do Sistema CFC/</a:t>
            </a:r>
            <a:r>
              <a:rPr lang="pt-BR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CRCs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Coordenador do Grupo de Trabalho de </a:t>
            </a:r>
          </a:p>
          <a:p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Elaboração do Balanço Socio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mbiental 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do CRCMG há 10 anos.</a:t>
            </a: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481" y="4286328"/>
            <a:ext cx="3523417" cy="18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437882"/>
            <a:ext cx="6903076" cy="453438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040969" y="4301544"/>
            <a:ext cx="2653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Informações mínimas</a:t>
            </a:r>
            <a:endParaRPr lang="pt-BR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4" y="347727"/>
            <a:ext cx="7057623" cy="409598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311425" y="4108361"/>
            <a:ext cx="2575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Permanece a mesma regra e percentual e valor </a:t>
            </a:r>
            <a:endParaRPr lang="pt-BR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05" y="1854561"/>
            <a:ext cx="5856346" cy="119511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984124" y="592428"/>
            <a:ext cx="4546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 é o pulo do gato!!!</a:t>
            </a:r>
            <a:endParaRPr lang="pt-BR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105364" y="378639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Ganhar dinheiro arrumando o que o leigo fez de errado.</a:t>
            </a:r>
            <a:endParaRPr lang="pt-BR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261448"/>
            <a:ext cx="3553622" cy="28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01" y="128788"/>
            <a:ext cx="2260240" cy="150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85702" y="177068"/>
            <a:ext cx="8143900" cy="54292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82296">
              <a:spcBef>
                <a:spcPts val="6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DIMOF</a:t>
            </a:r>
            <a:r>
              <a:rPr lang="pt-BR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Declaração de Informações sobre Movimentação Financeira</a:t>
            </a:r>
          </a:p>
          <a:p>
            <a:pPr marL="82296">
              <a:spcBef>
                <a:spcPts val="6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DECRED</a:t>
            </a:r>
            <a:r>
              <a:rPr lang="pt-BR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Declaração de Operações Com Cartões de Crédito</a:t>
            </a:r>
          </a:p>
          <a:p>
            <a:pPr marL="82296">
              <a:spcBef>
                <a:spcPts val="6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DIMOB</a:t>
            </a:r>
            <a:r>
              <a:rPr lang="pt-BR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Declarações de Informações sobre Atividades Imobiliárias), </a:t>
            </a:r>
          </a:p>
          <a:p>
            <a:pPr marL="82296">
              <a:spcBef>
                <a:spcPts val="6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</a:t>
            </a:r>
            <a:r>
              <a:rPr lang="pt-BR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Declaração sobre Operações Imobiliárias</a:t>
            </a:r>
          </a:p>
          <a:p>
            <a:pPr marL="82296">
              <a:spcBef>
                <a:spcPts val="600"/>
              </a:spcBef>
              <a:defRPr/>
            </a:pPr>
            <a:r>
              <a:rPr lang="pt-BR" sz="28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Siscoserv</a:t>
            </a:r>
            <a:r>
              <a:rPr lang="pt-BR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 Sistema Integrado de Comércio Exterior de Serviços, Intangíveis e Outras Operações que Produzam Variações</a:t>
            </a:r>
          </a:p>
          <a:p>
            <a:pPr marL="596646" indent="-514350">
              <a:spcBef>
                <a:spcPts val="600"/>
              </a:spcBef>
              <a:buFont typeface="Wingdings 2"/>
              <a:buNone/>
              <a:defRPr/>
            </a:pPr>
            <a:r>
              <a:rPr lang="pt-BR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Patrimônio.</a:t>
            </a:r>
          </a:p>
          <a:p>
            <a:pPr marL="596646" indent="-514350">
              <a:spcAft>
                <a:spcPts val="0"/>
              </a:spcAft>
              <a:buFont typeface="Wingdings 2"/>
              <a:buAutoNum type="alphaLcParenR"/>
              <a:defRPr/>
            </a:pPr>
            <a:endParaRPr lang="pt-BR" dirty="0" smtClean="0"/>
          </a:p>
          <a:p>
            <a:pPr marL="596646" indent="-514350">
              <a:spcAft>
                <a:spcPts val="0"/>
              </a:spcAft>
              <a:buFont typeface="Wingdings 2"/>
              <a:buNone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68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07674" y="4401344"/>
            <a:ext cx="5864337" cy="112369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82296">
              <a:spcBef>
                <a:spcPts val="6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Empresas Regulamentadas</a:t>
            </a:r>
          </a:p>
          <a:p>
            <a:pPr marL="82296">
              <a:spcBef>
                <a:spcPts val="6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Fluxo de Caixa</a:t>
            </a:r>
            <a:endParaRPr lang="pt-BR" sz="28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96646" indent="-514350">
              <a:spcAft>
                <a:spcPts val="0"/>
              </a:spcAft>
              <a:buFont typeface="Wingdings 2"/>
              <a:buAutoNum type="alphaLcParenR"/>
              <a:defRPr/>
            </a:pPr>
            <a:endParaRPr lang="pt-BR" dirty="0" smtClean="0"/>
          </a:p>
          <a:p>
            <a:pPr marL="596646" indent="-514350">
              <a:spcAft>
                <a:spcPts val="0"/>
              </a:spcAft>
              <a:buFont typeface="Wingdings 2"/>
              <a:buNone/>
              <a:defRPr/>
            </a:pP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603087" y="5161200"/>
            <a:ext cx="358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Clientes em malha </a:t>
            </a:r>
          </a:p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</a:t>
            </a: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 de restrição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 descr="Resultado de imagem para imagem de homem com duv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24" y="362866"/>
            <a:ext cx="55721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28789" y="476518"/>
            <a:ext cx="97364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Ganhos de capital </a:t>
            </a:r>
          </a:p>
          <a:p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Livro caixa</a:t>
            </a:r>
          </a:p>
          <a:p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tividade Rural</a:t>
            </a:r>
          </a:p>
          <a:p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Aplicações Financeiras – Renda Fixa e Variável</a:t>
            </a:r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76575" y="4288665"/>
            <a:ext cx="305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brigatoriedade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Resultado de imagem para imagens de livro caixa 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91" y="2441620"/>
            <a:ext cx="3412902" cy="341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54317" cy="614322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475458" y="71026"/>
            <a:ext cx="46142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DICAS DE SUCESSO</a:t>
            </a:r>
          </a:p>
          <a:p>
            <a:endParaRPr lang="pt-BR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Envie uma carta para seu cliente em fevereiro.</a:t>
            </a:r>
          </a:p>
          <a:p>
            <a:pPr algn="just"/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Antecipe as informações da obrigatoriedade a ele e já peça os documentos.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03064" y="-27384"/>
            <a:ext cx="4623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DICAS DE SUCESSO</a:t>
            </a:r>
          </a:p>
          <a:p>
            <a:pPr algn="just"/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Antes de transmitir a declaração confira a declaração com as fontes pagadoras que foram enviadas na DIRF.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" y="0"/>
            <a:ext cx="5075675" cy="61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0" y="48552"/>
            <a:ext cx="7903876" cy="41789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389" y="4584884"/>
            <a:ext cx="5920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DICAS DE SUCESSO</a:t>
            </a:r>
          </a:p>
          <a:p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Faça análise da variação patrimonial</a:t>
            </a:r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70" y="77273"/>
            <a:ext cx="9180512" cy="140613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585907"/>
            <a:ext cx="9171440" cy="123668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38274" y="3259081"/>
            <a:ext cx="57246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DICAS DE SUCESSO</a:t>
            </a:r>
          </a:p>
          <a:p>
            <a:endParaRPr lang="pt-BR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Faça um estudo das aplicações financeiras, afim de melhorar os ganhos do seu cliente.  </a:t>
            </a:r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877" y="2075520"/>
            <a:ext cx="7611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TÃO RELEVANTE QUANTO A DE UM DOMADOR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LEÃO.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521262" y="5114936"/>
            <a:ext cx="4670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TRABALHAR COM ÉTICA E PROMOVER A QUALIDADE NA ELABORAÇÃO DO IRPF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608" y="3451416"/>
            <a:ext cx="8937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APRESENTAR UM PLANEJAMENTO TRIBUTÁRIO PARA O 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 PARA QUE ELE TENHA A CERTEZA DE QUE 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PAGA IMPOSTOS ADEQUADOS.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2149" y="798370"/>
            <a:ext cx="6184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PAPEL DO CONTADOR É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63" y="303079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2876" y="2439298"/>
            <a:ext cx="10225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LEVAR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 CLIENTE AS MELHORES SOLUÇÕES PARA 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IRPF.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892" y="3064029"/>
            <a:ext cx="7093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 TRANQUILIDADE AO CLIENTE COM SEGURANÇA.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765962" y="4740484"/>
            <a:ext cx="4430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DICAS DE SUCESSO</a:t>
            </a: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Envie um folder eletrônico para seus clientes e para novos clientes.</a:t>
            </a: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2" y="0"/>
            <a:ext cx="4992080" cy="61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019253" y="4322790"/>
            <a:ext cx="40740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DICAS DE SUCESSO</a:t>
            </a:r>
          </a:p>
          <a:p>
            <a:pPr algn="just"/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Acompanhe a declaração na receita federal e todo dia trinta mande um relatório para seu cliente como esta a declaração.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10190"/>
            <a:ext cx="8021935" cy="401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4321" y="2257136"/>
            <a:ext cx="6987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DICAS DE SUCESSO</a:t>
            </a:r>
          </a:p>
          <a:p>
            <a:pPr algn="just"/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Você esta vendendo um serviço. </a:t>
            </a:r>
          </a:p>
          <a:p>
            <a:pPr algn="just"/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Organização, capricho e qualidade são essenciais. </a:t>
            </a:r>
          </a:p>
          <a:p>
            <a:pPr algn="just"/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Faça ele se apresentar na forma de um produto. </a:t>
            </a:r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238" y="4170722"/>
            <a:ext cx="3474953" cy="195466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29" y="116632"/>
            <a:ext cx="3603812" cy="202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2880" y="1622739"/>
            <a:ext cx="88091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prof_oscarlopes@saberesaber.com</a:t>
            </a:r>
            <a:endParaRPr lang="pt-BR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oscarlopes@lmscontabilidade.com.br</a:t>
            </a:r>
            <a:endParaRPr lang="pt-BR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989454" y="4340180"/>
            <a:ext cx="320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Muito obrigado!</a:t>
            </a:r>
            <a:endParaRPr lang="pt-BR" sz="2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01765" y="178029"/>
            <a:ext cx="10577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Imposto de renda pessoa física não é simplesmente preencher uma declaração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" y="853538"/>
            <a:ext cx="3810532" cy="51251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06" y="838533"/>
            <a:ext cx="3400900" cy="275467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590208" y="4198513"/>
            <a:ext cx="3412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Precisa conhecer e saber responder tudo.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Precisa ter visão tributária.</a:t>
            </a:r>
            <a:endParaRPr lang="pt-BR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3639" y="373487"/>
            <a:ext cx="9453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Precisamos estudar e saber muito para elaborar uma declaração </a:t>
            </a:r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6039" y="2045593"/>
            <a:ext cx="9453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exemplo:</a:t>
            </a:r>
          </a:p>
          <a:p>
            <a:endParaRPr lang="pt-BR" sz="3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Quem sabe o que é Laudêmio? </a:t>
            </a:r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Advogado fala sobre responsabilidade pelo pagamento do laudêm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800" y="3435682"/>
            <a:ext cx="2497459" cy="249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3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67422" y="180804"/>
            <a:ext cx="8654603" cy="501675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32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LAUDÊMIO</a:t>
            </a:r>
          </a:p>
          <a:p>
            <a:pPr algn="ctr"/>
            <a:r>
              <a:rPr lang="pt-BR" sz="32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É </a:t>
            </a: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uma tarifa de 5% sobre o valor venal ou da transação do imóvel a ser paga à União quando ocorre uma transação onerosa com escritura definitiva dos direitos de ocupação ou aforamento de terrenos da União, como terrenos de marinha. </a:t>
            </a:r>
            <a:endParaRPr lang="pt-BR" sz="3200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32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Não </a:t>
            </a: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é imposto nem taxa, portanto, </a:t>
            </a:r>
            <a:endParaRPr lang="pt-BR" sz="3200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32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não </a:t>
            </a: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caracteriza </a:t>
            </a:r>
            <a:endParaRPr lang="pt-BR" sz="3200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32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como </a:t>
            </a: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um tributo.</a:t>
            </a:r>
            <a:endParaRPr lang="pt-B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68236" y="4108361"/>
            <a:ext cx="39237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Quem paga é quem vende o imóvel ou terreno.</a:t>
            </a:r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0" y="218941"/>
            <a:ext cx="6982799" cy="472683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64" y="3225158"/>
            <a:ext cx="1961067" cy="263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pic>
        <p:nvPicPr>
          <p:cNvPr id="3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2" y="144709"/>
            <a:ext cx="7181177" cy="442729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64" y="3225158"/>
            <a:ext cx="1961067" cy="263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9" y="308391"/>
            <a:ext cx="6087325" cy="52109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182637" y="4043966"/>
            <a:ext cx="2640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vez mais complexo e mais fácil de preencher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3223"/>
            <a:ext cx="12192000" cy="7094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6" y="1081959"/>
            <a:ext cx="6172200" cy="459105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645497" y="283335"/>
            <a:ext cx="3670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Obrigatoriedade</a:t>
            </a:r>
          </a:p>
          <a:p>
            <a:r>
              <a:rPr lang="pt-BR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Limites</a:t>
            </a:r>
          </a:p>
          <a:p>
            <a:r>
              <a:rPr lang="pt-BR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Contribuição oficial</a:t>
            </a:r>
            <a:endParaRPr lang="pt-BR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ti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158</TotalTime>
  <Words>497</Words>
  <Application>Microsoft Office PowerPoint</Application>
  <PresentationFormat>Widescreen</PresentationFormat>
  <Paragraphs>78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Arial</vt:lpstr>
      <vt:lpstr>Century Gothic</vt:lpstr>
      <vt:lpstr>Times New Roman</vt:lpstr>
      <vt:lpstr>Verdana</vt:lpstr>
      <vt:lpstr>Wingdings</vt:lpstr>
      <vt:lpstr>Wingdings 2</vt:lpstr>
      <vt:lpstr>Wingdings 3</vt:lpstr>
      <vt:lpstr>Fatia</vt:lpstr>
      <vt:lpstr>“Imposto de renda pessoa física  2017/2016  o papel do contador.”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“Imposto de renda pessoa física  2017/2016  o papel do contador.”</dc:title>
  <dc:creator>OSCAR LOPES DA SILVA</dc:creator>
  <cp:lastModifiedBy>treinamento</cp:lastModifiedBy>
  <cp:revision>24</cp:revision>
  <dcterms:created xsi:type="dcterms:W3CDTF">2017-03-23T05:12:56Z</dcterms:created>
  <dcterms:modified xsi:type="dcterms:W3CDTF">2017-03-23T14:50:58Z</dcterms:modified>
</cp:coreProperties>
</file>