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7" r:id="rId9"/>
    <p:sldId id="343" r:id="rId10"/>
    <p:sldId id="263" r:id="rId11"/>
    <p:sldId id="348" r:id="rId12"/>
    <p:sldId id="346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44" r:id="rId25"/>
    <p:sldId id="282" r:id="rId26"/>
    <p:sldId id="347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36" r:id="rId41"/>
    <p:sldId id="329" r:id="rId42"/>
    <p:sldId id="341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FC32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0DDCD"/>
          </a:solidFill>
        </a:fill>
      </a:tcStyle>
    </a:wholeTbl>
    <a:band2H>
      <a:tcTxStyle/>
      <a:tcStyle>
        <a:tcBdr/>
        <a:fill>
          <a:solidFill>
            <a:srgbClr val="D2CFC5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7D8B8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D6DF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C5C7C8"/>
          </a:solidFill>
        </a:fill>
      </a:tcStyle>
    </a:wholeTbl>
    <a:band2H>
      <a:tcTxStyle/>
      <a:tcStyle>
        <a:tcBdr/>
        <a:fill>
          <a:solidFill>
            <a:srgbClr val="D6D6D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1454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D808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269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8EAE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3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9053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pic" sz="half" idx="13"/>
          </p:nvPr>
        </p:nvSpPr>
        <p:spPr>
          <a:xfrm>
            <a:off x="2438400" y="1282700"/>
            <a:ext cx="8128000" cy="4559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indent="3429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indent="6858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indent="10287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indent="13716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lIns="50800" tIns="50800" rIns="50800" bIns="50800" anchor="b">
            <a:normAutofit/>
          </a:bodyPr>
          <a:lstStyle>
            <a:lvl1pPr algn="ctr" defTabSz="584200">
              <a:defRPr sz="8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584200">
              <a:defRPr sz="18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50800" tIns="50800" rIns="50800" bIns="50800" anchor="b">
            <a:normAutofit/>
          </a:bodyPr>
          <a:lstStyle>
            <a:lvl1pPr algn="ctr" defTabSz="584200">
              <a:defRPr sz="8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indent="3429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indent="6858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indent="10287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indent="13716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584200">
              <a:defRPr sz="18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>
            <a:lvl1pPr algn="ctr" defTabSz="584200">
              <a:defRPr sz="8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>
            <a:lvl1pPr marL="381000" indent="-381000" defTabSz="584200">
              <a:spcBef>
                <a:spcPts val="4200"/>
              </a:spcBef>
              <a:buClrTx/>
              <a:buSzPct val="100000"/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762000" indent="-381000" defTabSz="584200">
              <a:spcBef>
                <a:spcPts val="4200"/>
              </a:spcBef>
              <a:buClrTx/>
              <a:buSzPct val="100000"/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143000" indent="-381000" defTabSz="584200">
              <a:spcBef>
                <a:spcPts val="4200"/>
              </a:spcBef>
              <a:buClrTx/>
              <a:buSzPct val="100000"/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524000" indent="-381000" defTabSz="584200">
              <a:spcBef>
                <a:spcPts val="4200"/>
              </a:spcBef>
              <a:buClrTx/>
              <a:buSzPct val="100000"/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905000" indent="-381000" defTabSz="584200">
              <a:spcBef>
                <a:spcPts val="4200"/>
              </a:spcBef>
              <a:buClrTx/>
              <a:buSzPct val="100000"/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584200">
              <a:defRPr sz="18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pic" sz="quarter" idx="13"/>
          </p:nvPr>
        </p:nvSpPr>
        <p:spPr>
          <a:xfrm>
            <a:off x="7188200" y="2895600"/>
            <a:ext cx="4102100" cy="54737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>
            <a:lvl1pPr algn="ctr" defTabSz="584200">
              <a:defRPr sz="8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>
            <a:lvl1pPr marL="280736" indent="-280736" defTabSz="584200">
              <a:spcBef>
                <a:spcPts val="3200"/>
              </a:spcBef>
              <a:buClrTx/>
              <a:buSzPct val="100000"/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61736" indent="-280736" defTabSz="584200">
              <a:spcBef>
                <a:spcPts val="3200"/>
              </a:spcBef>
              <a:buClrTx/>
              <a:buSzPct val="100000"/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042736" indent="-280736" defTabSz="584200">
              <a:spcBef>
                <a:spcPts val="3200"/>
              </a:spcBef>
              <a:buClrTx/>
              <a:buSzPct val="100000"/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423736" indent="-280736" defTabSz="584200">
              <a:spcBef>
                <a:spcPts val="3200"/>
              </a:spcBef>
              <a:buClrTx/>
              <a:buSzPct val="100000"/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804736" indent="-280736" defTabSz="584200">
              <a:spcBef>
                <a:spcPts val="3200"/>
              </a:spcBef>
              <a:buClrTx/>
              <a:buSzPct val="100000"/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584200">
              <a:defRPr sz="18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>
            <a:lvl1pPr algn="ctr" defTabSz="584200">
              <a:defRPr sz="8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584200">
              <a:defRPr sz="18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pic" idx="13"/>
          </p:nvPr>
        </p:nvSpPr>
        <p:spPr>
          <a:xfrm>
            <a:off x="1397000" y="1041400"/>
            <a:ext cx="10223500" cy="7670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584200">
              <a:defRPr sz="18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>
            <a:lvl1pPr marL="381000" indent="-381000" defTabSz="584200">
              <a:spcBef>
                <a:spcPts val="4200"/>
              </a:spcBef>
              <a:buClrTx/>
              <a:buSzPct val="100000"/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762000" indent="-381000" defTabSz="584200">
              <a:spcBef>
                <a:spcPts val="4200"/>
              </a:spcBef>
              <a:buClrTx/>
              <a:buSzPct val="100000"/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143000" indent="-381000" defTabSz="584200">
              <a:spcBef>
                <a:spcPts val="4200"/>
              </a:spcBef>
              <a:buClrTx/>
              <a:buSzPct val="100000"/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524000" indent="-381000" defTabSz="584200">
              <a:spcBef>
                <a:spcPts val="4200"/>
              </a:spcBef>
              <a:buClrTx/>
              <a:buSzPct val="100000"/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905000" indent="-381000" defTabSz="584200">
              <a:spcBef>
                <a:spcPts val="4200"/>
              </a:spcBef>
              <a:buClrTx/>
              <a:buSzPct val="100000"/>
              <a:buFontTx/>
              <a:defRPr sz="38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584200">
              <a:defRPr sz="18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1269999" y="253999"/>
            <a:ext cx="10464801" cy="2438401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>
            <a:lvl1pPr algn="ctr" defTabSz="830862">
              <a:defRPr sz="78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1269999" y="2768600"/>
            <a:ext cx="10464801" cy="57150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>
            <a:lvl1pPr marL="360947" indent="-360947" defTabSz="830862">
              <a:spcBef>
                <a:spcPts val="5900"/>
              </a:spcBef>
              <a:buClrTx/>
              <a:buSzPct val="100000"/>
              <a:buFontTx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741947" indent="-360947" defTabSz="830862">
              <a:spcBef>
                <a:spcPts val="5900"/>
              </a:spcBef>
              <a:buClrTx/>
              <a:buSzPct val="100000"/>
              <a:buFontTx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122947" indent="-360947" defTabSz="830862">
              <a:spcBef>
                <a:spcPts val="5900"/>
              </a:spcBef>
              <a:buClrTx/>
              <a:buSzPct val="100000"/>
              <a:buFontTx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503947" indent="-360947" defTabSz="830862">
              <a:spcBef>
                <a:spcPts val="5900"/>
              </a:spcBef>
              <a:buClrTx/>
              <a:buSzPct val="100000"/>
              <a:buFontTx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884947" indent="-360947" defTabSz="830862">
              <a:spcBef>
                <a:spcPts val="5900"/>
              </a:spcBef>
              <a:buClrTx/>
              <a:buSzPct val="100000"/>
              <a:buFontTx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4290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830862">
              <a:defRPr sz="16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>
            <a:lvl1pPr algn="ctr" defTabSz="584200">
              <a:defRPr sz="8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>
            <a:lvl1pPr marL="342900" indent="-342900" defTabSz="584200">
              <a:spcBef>
                <a:spcPts val="3200"/>
              </a:spcBef>
              <a:buClrTx/>
              <a:buSzPct val="75000"/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ClrTx/>
              <a:buSzPct val="75000"/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ClrTx/>
              <a:buSzPct val="75000"/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ClrTx/>
              <a:buSzPct val="75000"/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ClrTx/>
              <a:buSzPct val="75000"/>
              <a:buFontTx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584200">
              <a:defRPr sz="1800"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41866" y="-1"/>
            <a:ext cx="866988" cy="9753601"/>
          </a:xfrm>
          <a:prstGeom prst="rect">
            <a:avLst/>
          </a:prstGeom>
          <a:solidFill>
            <a:srgbClr val="FEC3AE">
              <a:alpha val="54116"/>
            </a:srgbClr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130048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392853" y="-1"/>
            <a:ext cx="149014" cy="9753601"/>
          </a:xfrm>
          <a:prstGeom prst="rect">
            <a:avLst/>
          </a:prstGeom>
          <a:solidFill>
            <a:srgbClr val="FFD9CE">
              <a:alpha val="36077"/>
            </a:srgbClr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130048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1408853" y="-1"/>
            <a:ext cx="259645" cy="9753601"/>
          </a:xfrm>
          <a:prstGeom prst="rect">
            <a:avLst/>
          </a:prstGeom>
          <a:solidFill>
            <a:srgbClr val="FFD9CE">
              <a:alpha val="70195"/>
            </a:srgbClr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130048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1623342" y="-1"/>
            <a:ext cx="327378" cy="9753601"/>
          </a:xfrm>
          <a:prstGeom prst="rect">
            <a:avLst/>
          </a:prstGeom>
          <a:solidFill>
            <a:srgbClr val="FFEDE8">
              <a:alpha val="70979"/>
            </a:srgbClr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130048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 flipH="1">
            <a:off x="151270" y="0"/>
            <a:ext cx="1" cy="9753601"/>
          </a:xfrm>
          <a:prstGeom prst="line">
            <a:avLst/>
          </a:prstGeom>
          <a:ln w="76200">
            <a:solidFill>
              <a:srgbClr val="FEC3AE">
                <a:alpha val="72940"/>
              </a:srgbClr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 flipH="1">
            <a:off x="1300479" y="0"/>
            <a:ext cx="1" cy="9753601"/>
          </a:xfrm>
          <a:prstGeom prst="line">
            <a:avLst/>
          </a:prstGeom>
          <a:ln w="76200">
            <a:solidFill>
              <a:srgbClr val="FFEDE8">
                <a:alpha val="83135"/>
              </a:srgbClr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 flipH="1">
            <a:off x="1214684" y="0"/>
            <a:ext cx="1" cy="9753601"/>
          </a:xfrm>
          <a:prstGeom prst="line">
            <a:avLst/>
          </a:prstGeom>
          <a:ln w="76200">
            <a:solidFill>
              <a:srgbClr val="FEC3AE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x="2456462" y="0"/>
            <a:ext cx="1" cy="9753601"/>
          </a:xfrm>
          <a:prstGeom prst="line">
            <a:avLst/>
          </a:prstGeom>
          <a:ln w="38100">
            <a:solidFill>
              <a:srgbClr val="FEC3AE">
                <a:alpha val="81959"/>
              </a:srgbClr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1517226" y="0"/>
            <a:ext cx="1" cy="9753601"/>
          </a:xfrm>
          <a:prstGeom prst="line">
            <a:avLst/>
          </a:prstGeom>
          <a:ln w="12700">
            <a:solidFill>
              <a:srgbClr val="FEC3AE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2961902" y="0"/>
            <a:ext cx="1" cy="9753601"/>
          </a:xfrm>
          <a:prstGeom prst="line">
            <a:avLst/>
          </a:prstGeom>
          <a:ln w="76200">
            <a:solidFill>
              <a:srgbClr val="FEC3AE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1733973" y="-1"/>
            <a:ext cx="108374" cy="9753601"/>
          </a:xfrm>
          <a:prstGeom prst="rect">
            <a:avLst/>
          </a:prstGeom>
          <a:solidFill>
            <a:srgbClr val="FEC3AE">
              <a:alpha val="50979"/>
            </a:srgbClr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130048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6986" y="4876800"/>
            <a:ext cx="1842348" cy="184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lnTo>
                  <a:pt x="0" y="10800"/>
                </a:lnTo>
                <a:cubicBezTo>
                  <a:pt x="0" y="16765"/>
                  <a:pt x="4835" y="21600"/>
                  <a:pt x="10800" y="21600"/>
                </a:cubicBezTo>
                <a:lnTo>
                  <a:pt x="10800" y="21600"/>
                </a:lnTo>
                <a:cubicBezTo>
                  <a:pt x="16765" y="21600"/>
                  <a:pt x="21600" y="16765"/>
                  <a:pt x="21600" y="10800"/>
                </a:cubicBezTo>
                <a:lnTo>
                  <a:pt x="21600" y="10800"/>
                </a:ln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130048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1862666" y="6922346"/>
            <a:ext cx="912143" cy="912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lnTo>
                  <a:pt x="0" y="10800"/>
                </a:lnTo>
                <a:cubicBezTo>
                  <a:pt x="0" y="16765"/>
                  <a:pt x="4835" y="21600"/>
                  <a:pt x="10800" y="21600"/>
                </a:cubicBezTo>
                <a:lnTo>
                  <a:pt x="10800" y="21600"/>
                </a:lnTo>
                <a:cubicBezTo>
                  <a:pt x="16765" y="21600"/>
                  <a:pt x="21600" y="16765"/>
                  <a:pt x="21600" y="10800"/>
                </a:cubicBezTo>
                <a:lnTo>
                  <a:pt x="21600" y="10800"/>
                </a:ln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130048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1551093" y="7823200"/>
            <a:ext cx="196427" cy="194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lnTo>
                  <a:pt x="0" y="10800"/>
                </a:lnTo>
                <a:cubicBezTo>
                  <a:pt x="0" y="16765"/>
                  <a:pt x="4835" y="21600"/>
                  <a:pt x="10800" y="21600"/>
                </a:cubicBezTo>
                <a:lnTo>
                  <a:pt x="10800" y="21600"/>
                </a:lnTo>
                <a:cubicBezTo>
                  <a:pt x="16765" y="21600"/>
                  <a:pt x="21600" y="16765"/>
                  <a:pt x="21600" y="10800"/>
                </a:cubicBezTo>
                <a:lnTo>
                  <a:pt x="21600" y="10800"/>
                </a:ln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130048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366150" y="8231858"/>
            <a:ext cx="390597" cy="390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lnTo>
                  <a:pt x="0" y="10800"/>
                </a:lnTo>
                <a:cubicBezTo>
                  <a:pt x="0" y="16765"/>
                  <a:pt x="4835" y="21600"/>
                  <a:pt x="10800" y="21600"/>
                </a:cubicBezTo>
                <a:lnTo>
                  <a:pt x="10800" y="21600"/>
                </a:lnTo>
                <a:cubicBezTo>
                  <a:pt x="16765" y="21600"/>
                  <a:pt x="21600" y="16765"/>
                  <a:pt x="21600" y="10800"/>
                </a:cubicBezTo>
                <a:lnTo>
                  <a:pt x="21600" y="10800"/>
                </a:ln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130048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709333" y="6394026"/>
            <a:ext cx="519290" cy="519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lnTo>
                  <a:pt x="0" y="10800"/>
                </a:lnTo>
                <a:cubicBezTo>
                  <a:pt x="0" y="16765"/>
                  <a:pt x="4835" y="21600"/>
                  <a:pt x="10800" y="21600"/>
                </a:cubicBezTo>
                <a:lnTo>
                  <a:pt x="10800" y="21600"/>
                </a:lnTo>
                <a:cubicBezTo>
                  <a:pt x="16765" y="21600"/>
                  <a:pt x="21600" y="16765"/>
                  <a:pt x="21600" y="10800"/>
                </a:cubicBezTo>
                <a:lnTo>
                  <a:pt x="21600" y="10800"/>
                </a:ln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rgbClr val="FE8637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130048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50239" y="390595"/>
            <a:ext cx="11704322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Texto do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1885244" y="7133354"/>
            <a:ext cx="866988" cy="490127"/>
          </a:xfrm>
          <a:prstGeom prst="rect">
            <a:avLst/>
          </a:prstGeom>
          <a:ln w="12700">
            <a:miter lim="400000"/>
          </a:ln>
        </p:spPr>
        <p:txBody>
          <a:bodyPr lIns="72248" tIns="72248" rIns="72248" bIns="72248" anchor="ctr">
            <a:spAutoFit/>
          </a:bodyPr>
          <a:lstStyle>
            <a:lvl1pPr algn="l" defTabSz="130048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62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575F6D"/>
          </a:solidFill>
          <a:uFill>
            <a:solidFill>
              <a:srgbClr val="575F6D"/>
            </a:solidFill>
          </a:uFill>
          <a:latin typeface="Helvetica"/>
          <a:ea typeface="Helvetica"/>
          <a:cs typeface="Helvetica"/>
          <a:sym typeface="Helvetica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575F6D"/>
          </a:solidFill>
          <a:uFill>
            <a:solidFill>
              <a:srgbClr val="575F6D"/>
            </a:solidFill>
          </a:uFill>
          <a:latin typeface="Helvetica"/>
          <a:ea typeface="Helvetica"/>
          <a:cs typeface="Helvetica"/>
          <a:sym typeface="Helvetica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575F6D"/>
          </a:solidFill>
          <a:uFill>
            <a:solidFill>
              <a:srgbClr val="575F6D"/>
            </a:solidFill>
          </a:uFill>
          <a:latin typeface="Helvetica"/>
          <a:ea typeface="Helvetica"/>
          <a:cs typeface="Helvetica"/>
          <a:sym typeface="Helvetica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575F6D"/>
          </a:solidFill>
          <a:uFill>
            <a:solidFill>
              <a:srgbClr val="575F6D"/>
            </a:solidFill>
          </a:uFill>
          <a:latin typeface="Helvetica"/>
          <a:ea typeface="Helvetica"/>
          <a:cs typeface="Helvetica"/>
          <a:sym typeface="Helvetica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575F6D"/>
          </a:solidFill>
          <a:uFill>
            <a:solidFill>
              <a:srgbClr val="575F6D"/>
            </a:solidFill>
          </a:uFill>
          <a:latin typeface="Helvetica"/>
          <a:ea typeface="Helvetica"/>
          <a:cs typeface="Helvetica"/>
          <a:sym typeface="Helvetica"/>
        </a:defRPr>
      </a:lvl5pPr>
      <a:lvl6pPr marL="0" marR="0" indent="4572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575F6D"/>
          </a:solidFill>
          <a:uFill>
            <a:solidFill>
              <a:srgbClr val="575F6D"/>
            </a:solidFill>
          </a:uFill>
          <a:latin typeface="Helvetica"/>
          <a:ea typeface="Helvetica"/>
          <a:cs typeface="Helvetica"/>
          <a:sym typeface="Helvetica"/>
        </a:defRPr>
      </a:lvl6pPr>
      <a:lvl7pPr marL="0" marR="0" indent="9144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575F6D"/>
          </a:solidFill>
          <a:uFill>
            <a:solidFill>
              <a:srgbClr val="575F6D"/>
            </a:solidFill>
          </a:uFill>
          <a:latin typeface="Helvetica"/>
          <a:ea typeface="Helvetica"/>
          <a:cs typeface="Helvetica"/>
          <a:sym typeface="Helvetica"/>
        </a:defRPr>
      </a:lvl7pPr>
      <a:lvl8pPr marL="0" marR="0" indent="13716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575F6D"/>
          </a:solidFill>
          <a:uFill>
            <a:solidFill>
              <a:srgbClr val="575F6D"/>
            </a:solidFill>
          </a:uFill>
          <a:latin typeface="Helvetica"/>
          <a:ea typeface="Helvetica"/>
          <a:cs typeface="Helvetica"/>
          <a:sym typeface="Helvetica"/>
        </a:defRPr>
      </a:lvl8pPr>
      <a:lvl9pPr marL="0" marR="0" indent="18288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575F6D"/>
          </a:solidFill>
          <a:uFill>
            <a:solidFill>
              <a:srgbClr val="575F6D"/>
            </a:solidFill>
          </a:uFill>
          <a:latin typeface="Helvetica"/>
          <a:ea typeface="Helvetica"/>
          <a:cs typeface="Helvetica"/>
          <a:sym typeface="Helvetica"/>
        </a:defRPr>
      </a:lvl9pPr>
    </p:titleStyle>
    <p:bodyStyle>
      <a:lvl1pPr marL="386820" marR="0" indent="-386820" algn="l" defTabSz="1300480" latinLnBrk="0">
        <a:lnSpc>
          <a:spcPct val="100000"/>
        </a:lnSpc>
        <a:spcBef>
          <a:spcPts val="800"/>
        </a:spcBef>
        <a:spcAft>
          <a:spcPts val="0"/>
        </a:spcAft>
        <a:buClr>
          <a:srgbClr val="FE8637"/>
        </a:buClr>
        <a:buSzPct val="70000"/>
        <a:buFont typeface="Wingdings-Regular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1pPr>
      <a:lvl2pPr marL="808793" marR="0" indent="-442080" algn="l" defTabSz="1300480" latinLnBrk="0">
        <a:lnSpc>
          <a:spcPct val="100000"/>
        </a:lnSpc>
        <a:spcBef>
          <a:spcPts val="800"/>
        </a:spcBef>
        <a:spcAft>
          <a:spcPts val="0"/>
        </a:spcAft>
        <a:buClr>
          <a:srgbClr val="FE8637"/>
        </a:buClr>
        <a:buSzPct val="80000"/>
        <a:buFont typeface="Wingdings-Regular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2pPr>
      <a:lvl3pPr marL="990467" marR="0" indent="-258630" algn="l" defTabSz="1300480" latinLnBrk="0">
        <a:lnSpc>
          <a:spcPct val="100000"/>
        </a:lnSpc>
        <a:spcBef>
          <a:spcPts val="800"/>
        </a:spcBef>
        <a:spcAft>
          <a:spcPts val="0"/>
        </a:spcAft>
        <a:buClr>
          <a:srgbClr val="FE8637"/>
        </a:buClr>
        <a:buSzPct val="60000"/>
        <a:buFont typeface="Wingdings-Regular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3pPr>
      <a:lvl4pPr marL="1315243" marR="0" indent="-310356" algn="l" defTabSz="1300480" latinLnBrk="0">
        <a:lnSpc>
          <a:spcPct val="100000"/>
        </a:lnSpc>
        <a:spcBef>
          <a:spcPts val="800"/>
        </a:spcBef>
        <a:spcAft>
          <a:spcPts val="0"/>
        </a:spcAft>
        <a:buClr>
          <a:srgbClr val="FE8637"/>
        </a:buClr>
        <a:buSzPct val="60000"/>
        <a:buFont typeface="Wingdings-Regular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4pPr>
      <a:lvl5pPr marL="1667470" marR="0" indent="-387945" algn="l" defTabSz="1300480" latinLnBrk="0">
        <a:lnSpc>
          <a:spcPct val="100000"/>
        </a:lnSpc>
        <a:spcBef>
          <a:spcPts val="800"/>
        </a:spcBef>
        <a:spcAft>
          <a:spcPts val="0"/>
        </a:spcAft>
        <a:buClr>
          <a:srgbClr val="FE8637"/>
        </a:buClr>
        <a:buSzPct val="68000"/>
        <a:buFont typeface="Wingdings-Regular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5pPr>
      <a:lvl6pPr marL="2124670" marR="0" indent="-387945" algn="l" defTabSz="1300480" latinLnBrk="0">
        <a:lnSpc>
          <a:spcPct val="100000"/>
        </a:lnSpc>
        <a:spcBef>
          <a:spcPts val="800"/>
        </a:spcBef>
        <a:spcAft>
          <a:spcPts val="0"/>
        </a:spcAft>
        <a:buClr>
          <a:srgbClr val="FE8637"/>
        </a:buClr>
        <a:buSzPct val="68000"/>
        <a:buFont typeface="Wingdings-Regular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6pPr>
      <a:lvl7pPr marL="2581870" marR="0" indent="-387945" algn="l" defTabSz="1300480" latinLnBrk="0">
        <a:lnSpc>
          <a:spcPct val="100000"/>
        </a:lnSpc>
        <a:spcBef>
          <a:spcPts val="800"/>
        </a:spcBef>
        <a:spcAft>
          <a:spcPts val="0"/>
        </a:spcAft>
        <a:buClr>
          <a:srgbClr val="FE8637"/>
        </a:buClr>
        <a:buSzPct val="68000"/>
        <a:buFont typeface="Wingdings-Regular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7pPr>
      <a:lvl8pPr marL="3039070" marR="0" indent="-387945" algn="l" defTabSz="1300480" latinLnBrk="0">
        <a:lnSpc>
          <a:spcPct val="100000"/>
        </a:lnSpc>
        <a:spcBef>
          <a:spcPts val="800"/>
        </a:spcBef>
        <a:spcAft>
          <a:spcPts val="0"/>
        </a:spcAft>
        <a:buClr>
          <a:srgbClr val="FE8637"/>
        </a:buClr>
        <a:buSzPct val="68000"/>
        <a:buFont typeface="Wingdings-Regular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8pPr>
      <a:lvl9pPr marL="3496270" marR="0" indent="-387945" algn="l" defTabSz="1300480" latinLnBrk="0">
        <a:lnSpc>
          <a:spcPct val="100000"/>
        </a:lnSpc>
        <a:spcBef>
          <a:spcPts val="800"/>
        </a:spcBef>
        <a:spcAft>
          <a:spcPts val="0"/>
        </a:spcAft>
        <a:buClr>
          <a:srgbClr val="FE8637"/>
        </a:buClr>
        <a:buSzPct val="68000"/>
        <a:buFont typeface="Wingdings-Regular"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4572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9144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13716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182880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l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113246" y="1376435"/>
            <a:ext cx="10464800" cy="330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rPr sz="8800" dirty="0" err="1" smtClean="0"/>
              <a:t>Cânce</a:t>
            </a:r>
            <a:r>
              <a:rPr lang="pt-BR" sz="8800" dirty="0" smtClean="0"/>
              <a:t>r</a:t>
            </a:r>
            <a:r>
              <a:rPr sz="8800" dirty="0" smtClean="0"/>
              <a:t> </a:t>
            </a:r>
            <a:r>
              <a:rPr sz="8800" dirty="0"/>
              <a:t>de </a:t>
            </a:r>
            <a:r>
              <a:rPr sz="8800" dirty="0" smtClean="0"/>
              <a:t>Mama</a:t>
            </a:r>
            <a:endParaRPr sz="8800" dirty="0"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1270000" y="5219700"/>
            <a:ext cx="10464800" cy="1382812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005493"/>
                </a:solidFill>
              </a:defRPr>
            </a:pPr>
            <a:r>
              <a:rPr dirty="0" err="1" smtClean="0"/>
              <a:t>Dr</a:t>
            </a:r>
            <a:r>
              <a:rPr lang="pt-BR" dirty="0" smtClean="0"/>
              <a:t>a</a:t>
            </a:r>
            <a:r>
              <a:rPr dirty="0" smtClean="0"/>
              <a:t>. </a:t>
            </a:r>
            <a:r>
              <a:rPr lang="pt-BR" dirty="0" smtClean="0"/>
              <a:t>Elisa Fontes Ramos</a:t>
            </a:r>
            <a:endParaRPr dirty="0"/>
          </a:p>
          <a:p>
            <a:pPr>
              <a:defRPr sz="4000">
                <a:solidFill>
                  <a:srgbClr val="005493"/>
                </a:solidFill>
              </a:defRPr>
            </a:pPr>
            <a:r>
              <a:rPr dirty="0" err="1" smtClean="0"/>
              <a:t>Oncolog</a:t>
            </a:r>
            <a:r>
              <a:rPr lang="pt-BR" dirty="0" smtClean="0"/>
              <a:t>i</a:t>
            </a:r>
            <a:r>
              <a:rPr dirty="0" smtClean="0"/>
              <a:t>a </a:t>
            </a:r>
            <a:r>
              <a:rPr dirty="0" err="1" smtClean="0"/>
              <a:t>Clínic</a:t>
            </a:r>
            <a:r>
              <a:rPr lang="pt-BR" dirty="0" smtClean="0"/>
              <a:t>a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7000" tIns="76200" rIns="127000" bIns="76200"/>
          <a:lstStyle>
            <a:lvl1pPr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8000"/>
            </a:pPr>
            <a:r>
              <a:rPr lang="pt-BR" sz="6200" smtClean="0"/>
              <a:t>Fatores de risco</a:t>
            </a:r>
            <a:endParaRPr sz="6200" dirty="0"/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1270000" y="2120111"/>
            <a:ext cx="10464800" cy="5715000"/>
          </a:xfrm>
          <a:prstGeom prst="rect">
            <a:avLst/>
          </a:prstGeom>
        </p:spPr>
        <p:txBody>
          <a:bodyPr lIns="127000" tIns="76200" rIns="127000" bIns="76200" anchor="t">
            <a:normAutofit fontScale="77500" lnSpcReduction="20000"/>
          </a:bodyPr>
          <a:lstStyle/>
          <a:p>
            <a:pPr marL="742950" indent="-742950" defTabSz="1300162">
              <a:spcBef>
                <a:spcPts val="600"/>
              </a:spcBef>
              <a:buSzTx/>
              <a:buAutoNum type="arabicParenR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Idade </a:t>
            </a:r>
          </a:p>
          <a:p>
            <a:pPr marL="742950" indent="-742950" defTabSz="1300162">
              <a:spcBef>
                <a:spcPts val="600"/>
              </a:spcBef>
              <a:buSzTx/>
              <a:buAutoNum type="arabicParenR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Tabagismo</a:t>
            </a:r>
          </a:p>
          <a:p>
            <a:pPr marL="742950" indent="-742950" defTabSz="1300162">
              <a:spcBef>
                <a:spcPts val="600"/>
              </a:spcBef>
              <a:buSzTx/>
              <a:buAutoNum type="arabicParenR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Obesidade </a:t>
            </a:r>
          </a:p>
          <a:p>
            <a:pPr marL="742950" indent="-742950" defTabSz="1300162">
              <a:spcBef>
                <a:spcPts val="600"/>
              </a:spcBef>
              <a:buSzTx/>
              <a:buAutoNum type="arabicParenR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Bebidas alcoólicas </a:t>
            </a:r>
          </a:p>
          <a:p>
            <a:pPr marL="742950" indent="-742950" defTabSz="1300162">
              <a:spcBef>
                <a:spcPts val="600"/>
              </a:spcBef>
              <a:buSzTx/>
              <a:buAutoNum type="arabicParenR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Exposição a radiações ionizantes </a:t>
            </a:r>
          </a:p>
          <a:p>
            <a:pPr marL="742950" indent="-742950" defTabSz="1300162">
              <a:spcBef>
                <a:spcPts val="600"/>
              </a:spcBef>
              <a:buSzTx/>
              <a:buAutoNum type="arabicParenR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Terapia de reposição hormonal </a:t>
            </a:r>
          </a:p>
          <a:p>
            <a:pPr marL="742950" indent="-742950" defTabSz="1300162">
              <a:spcBef>
                <a:spcPts val="600"/>
              </a:spcBef>
              <a:buSzTx/>
              <a:buAutoNum type="arabicParenR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História Familiar de Câncer de Mama – 20% Hereditários</a:t>
            </a:r>
          </a:p>
          <a:p>
            <a:pPr marL="742950" indent="-742950" defTabSz="1300162">
              <a:spcBef>
                <a:spcPts val="600"/>
              </a:spcBef>
              <a:buSzTx/>
              <a:buAutoNum type="arabicParenR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Mutação genética dos genes BRCA1 e 2 – 4% </a:t>
            </a:r>
          </a:p>
          <a:p>
            <a:pPr marL="742950" indent="-742950" defTabSz="1300162">
              <a:spcBef>
                <a:spcPts val="600"/>
              </a:spcBef>
              <a:buSzTx/>
              <a:buAutoNum type="arabicParenR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Primeira menstruação precoce </a:t>
            </a:r>
          </a:p>
          <a:p>
            <a:pPr marL="742950" indent="-742950" defTabSz="1300162">
              <a:spcBef>
                <a:spcPts val="600"/>
              </a:spcBef>
              <a:buSzTx/>
              <a:buAutoNum type="arabicParenR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Menopausa tardia (após os 50 anos) </a:t>
            </a:r>
          </a:p>
          <a:p>
            <a:pPr marL="742950" indent="-742950" defTabSz="1300162">
              <a:spcBef>
                <a:spcPts val="600"/>
              </a:spcBef>
              <a:buSzTx/>
              <a:buAutoNum type="arabicParenR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Primeira gravidez após os 30 anos </a:t>
            </a:r>
          </a:p>
          <a:p>
            <a:pPr marL="742950" indent="-742950" defTabSz="1300162">
              <a:spcBef>
                <a:spcPts val="600"/>
              </a:spcBef>
              <a:buSzTx/>
              <a:buAutoNum type="arabicParenR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Não ter tido filhos </a:t>
            </a:r>
            <a:endParaRPr dirty="0">
              <a:solidFill>
                <a:schemeClr val="accent1">
                  <a:lumMod val="5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212251" cy="1235166"/>
          </a:xfrm>
          <a:prstGeom prst="rect">
            <a:avLst/>
          </a:prstGeom>
        </p:spPr>
        <p:txBody>
          <a:bodyPr lIns="127000" tIns="76200" rIns="127000" bIns="76200"/>
          <a:lstStyle>
            <a:lvl1pPr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>
              <a:defRPr sz="8000"/>
            </a:pPr>
            <a:r>
              <a:rPr lang="pt-BR" sz="6200" dirty="0" smtClean="0"/>
              <a:t>Fatores Protetores</a:t>
            </a:r>
            <a:endParaRPr sz="6200" dirty="0"/>
          </a:p>
        </p:txBody>
      </p:sp>
      <p:pic>
        <p:nvPicPr>
          <p:cNvPr id="3084" name="Picture 12" descr="http://liderela.com.br/wp-content/uploads/2015/10/GUES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5" y="1489166"/>
            <a:ext cx="8583477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1270000" y="-20447"/>
            <a:ext cx="10464800" cy="2438400"/>
          </a:xfrm>
          <a:prstGeom prst="rect">
            <a:avLst/>
          </a:prstGeom>
        </p:spPr>
        <p:txBody>
          <a:bodyPr lIns="127000" tIns="76200" rIns="127000" bIns="76200"/>
          <a:lstStyle>
            <a:lvl1pPr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8000"/>
            </a:pPr>
            <a:r>
              <a:rPr lang="pt-BR" sz="6200" dirty="0" smtClean="0"/>
              <a:t>Como Diagnosticar?</a:t>
            </a:r>
            <a:endParaRPr sz="6200" dirty="0"/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1270000" y="2120111"/>
            <a:ext cx="10464800" cy="5715000"/>
          </a:xfrm>
          <a:prstGeom prst="rect">
            <a:avLst/>
          </a:prstGeom>
        </p:spPr>
        <p:txBody>
          <a:bodyPr lIns="127000" tIns="76200" rIns="127000" bIns="76200" anchor="t">
            <a:noAutofit/>
          </a:bodyPr>
          <a:lstStyle/>
          <a:p>
            <a:pPr defTabSz="1300162">
              <a:lnSpc>
                <a:spcPct val="120000"/>
              </a:lnSpc>
              <a:spcBef>
                <a:spcPts val="600"/>
              </a:spcBef>
              <a:buSzTx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Exame clínico das mamas: uma vez por ano em mulheres entre 40-49 anos</a:t>
            </a:r>
          </a:p>
          <a:p>
            <a:pPr marL="0" indent="0" defTabSz="1300162">
              <a:lnSpc>
                <a:spcPct val="120000"/>
              </a:lnSpc>
              <a:spcBef>
                <a:spcPts val="600"/>
              </a:spcBef>
              <a:buSzTx/>
              <a:buNone/>
              <a:defRPr>
                <a:uFill>
                  <a:solidFill>
                    <a:srgbClr val="000000"/>
                  </a:solidFill>
                </a:uFill>
              </a:defRPr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1300162">
              <a:lnSpc>
                <a:spcPct val="120000"/>
              </a:lnSpc>
              <a:spcBef>
                <a:spcPts val="600"/>
              </a:spcBef>
              <a:buSzTx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Mamografia: a cada dois anos em mulheres entre 50 e 69 anos</a:t>
            </a:r>
          </a:p>
          <a:p>
            <a:pPr marL="0" indent="0" defTabSz="1300162">
              <a:lnSpc>
                <a:spcPct val="120000"/>
              </a:lnSpc>
              <a:spcBef>
                <a:spcPts val="600"/>
              </a:spcBef>
              <a:buSzTx/>
              <a:buNone/>
              <a:defRPr>
                <a:uFill>
                  <a:solidFill>
                    <a:srgbClr val="000000"/>
                  </a:solidFill>
                </a:uFill>
              </a:defRPr>
            </a:pPr>
            <a:endParaRPr lang="pt-BR" sz="2300" dirty="0">
              <a:solidFill>
                <a:schemeClr val="accent1">
                  <a:lumMod val="5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1300162">
              <a:lnSpc>
                <a:spcPct val="120000"/>
              </a:lnSpc>
              <a:spcBef>
                <a:spcPts val="600"/>
              </a:spcBef>
              <a:buSzTx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Mulheres de 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alto risco:  </a:t>
            </a: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acompanhamento 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médico acima de 35 anos. </a:t>
            </a:r>
          </a:p>
          <a:p>
            <a:pPr lvl="1" defTabSz="1300162">
              <a:lnSpc>
                <a:spcPct val="12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ü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história 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familiar de pelo menos um parente de primeiro </a:t>
            </a: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grau (mãe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, irmã ou filha) com diagnóstico de câncer de mama, abaixo dos 50 anos </a:t>
            </a: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de idade;</a:t>
            </a:r>
            <a:endParaRPr lang="pt-BR" sz="2300" dirty="0">
              <a:solidFill>
                <a:schemeClr val="accent1">
                  <a:lumMod val="50000"/>
                </a:schemeClr>
              </a:solidFill>
            </a:endParaRPr>
          </a:p>
          <a:p>
            <a:pPr lvl="1" defTabSz="1300162">
              <a:lnSpc>
                <a:spcPct val="12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ü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História familiar 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de pelo menos um parente de primeiro </a:t>
            </a: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grau (mãe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, irmã ou filha) com diagnóstico de câncer de mama bilateral ou câncer </a:t>
            </a: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de ovário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, em qualquer faixa </a:t>
            </a: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etária;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BR" sz="2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defTabSz="1300162">
              <a:lnSpc>
                <a:spcPct val="12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ü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Mulheres 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com diagnóstico histopatológico de lesão mamária proliferativa com </a:t>
            </a:r>
            <a:r>
              <a:rPr lang="pt-BR" sz="2300" dirty="0" err="1">
                <a:solidFill>
                  <a:schemeClr val="accent1">
                    <a:lumMod val="50000"/>
                  </a:schemeClr>
                </a:solidFill>
              </a:rPr>
              <a:t>atipia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 ou neoplasia lobular in situ </a:t>
            </a:r>
          </a:p>
          <a:p>
            <a:pPr lvl="1" defTabSz="1300162">
              <a:lnSpc>
                <a:spcPct val="12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ü"/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História </a:t>
            </a:r>
            <a:r>
              <a:rPr lang="pt-BR" sz="2300" dirty="0">
                <a:solidFill>
                  <a:schemeClr val="accent1">
                    <a:lumMod val="50000"/>
                  </a:schemeClr>
                </a:solidFill>
              </a:rPr>
              <a:t>familiar de câncer de mama </a:t>
            </a: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</a:rPr>
              <a:t>masculino;</a:t>
            </a:r>
            <a:endParaRPr lang="pt-BR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53975" y="390525"/>
            <a:ext cx="11704638" cy="1625600"/>
          </a:xfrm>
          <a:prstGeom prst="rect">
            <a:avLst/>
          </a:prstGeom>
        </p:spPr>
        <p:txBody>
          <a:bodyPr lIns="127000" tIns="76200" rIns="127000" bIns="76200"/>
          <a:lstStyle>
            <a:lvl1pPr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8000"/>
            </a:pPr>
            <a:r>
              <a:rPr sz="6200"/>
              <a:t>Auto Exame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sz="half" idx="1"/>
          </p:nvPr>
        </p:nvSpPr>
        <p:spPr>
          <a:xfrm>
            <a:off x="649287" y="2274887"/>
            <a:ext cx="5743576" cy="6437313"/>
          </a:xfrm>
          <a:prstGeom prst="rect">
            <a:avLst/>
          </a:prstGeom>
        </p:spPr>
        <p:txBody>
          <a:bodyPr lIns="127000" tIns="76200" rIns="127000" bIns="76200" anchor="t">
            <a:normAutofit/>
          </a:bodyPr>
          <a:lstStyle/>
          <a:p>
            <a:pPr marL="218455" indent="-218455" defTabSz="1287160">
              <a:spcBef>
                <a:spcPts val="500"/>
              </a:spcBef>
              <a:buClr>
                <a:srgbClr val="000000"/>
              </a:buClr>
              <a:buFont typeface="Arial"/>
              <a:defRPr sz="376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600" dirty="0" err="1">
                <a:solidFill>
                  <a:schemeClr val="accent1">
                    <a:lumMod val="50000"/>
                  </a:schemeClr>
                </a:solidFill>
              </a:rPr>
              <a:t>Importante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</a:rPr>
              <a:t>, mas </a:t>
            </a:r>
            <a:r>
              <a:rPr sz="3600" b="1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não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é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eficiente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para a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detecção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precoce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e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não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substitui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outros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exames</a:t>
            </a:r>
            <a:endParaRPr sz="3600" dirty="0">
              <a:solidFill>
                <a:schemeClr val="accent1">
                  <a:lumMod val="5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218455" indent="-218455" defTabSz="1287160">
              <a:spcBef>
                <a:spcPts val="500"/>
              </a:spcBef>
              <a:buSzTx/>
              <a:buNone/>
              <a:defRPr sz="386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sz="3600" dirty="0">
              <a:solidFill>
                <a:schemeClr val="accent1">
                  <a:lumMod val="5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224204" indent="-224204" defTabSz="1287160">
              <a:spcBef>
                <a:spcPts val="500"/>
              </a:spcBef>
              <a:buClr>
                <a:srgbClr val="000000"/>
              </a:buClr>
              <a:buFont typeface="Arial"/>
              <a:defRPr sz="376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Não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substitui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o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exame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físico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das mamas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feito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por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profissional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qualificado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e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muito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menos</a:t>
            </a:r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a </a:t>
            </a:r>
            <a:r>
              <a:rPr sz="3600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Mamografia</a:t>
            </a:r>
            <a:endParaRPr sz="3600" dirty="0">
              <a:solidFill>
                <a:schemeClr val="accent1">
                  <a:lumMod val="5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56" name="Group 256"/>
          <p:cNvGrpSpPr/>
          <p:nvPr/>
        </p:nvGrpSpPr>
        <p:grpSpPr>
          <a:xfrm>
            <a:off x="6841892" y="1617662"/>
            <a:ext cx="5000858" cy="5614359"/>
            <a:chOff x="0" y="0"/>
            <a:chExt cx="5000856" cy="5614358"/>
          </a:xfrm>
        </p:grpSpPr>
        <p:pic>
          <p:nvPicPr>
            <p:cNvPr id="255" name="InsertedImage-21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4904" r="14904"/>
            <a:stretch>
              <a:fillRect/>
            </a:stretch>
          </p:blipFill>
          <p:spPr>
            <a:xfrm>
              <a:off x="127000" y="88900"/>
              <a:ext cx="4746857" cy="52841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4" name="Imagem 253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5000858" cy="561436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649287" y="390525"/>
            <a:ext cx="11704638" cy="1625600"/>
          </a:xfrm>
          <a:prstGeom prst="rect">
            <a:avLst/>
          </a:prstGeom>
        </p:spPr>
        <p:txBody>
          <a:bodyPr lIns="127000" tIns="76200" rIns="127000" bIns="76200"/>
          <a:lstStyle>
            <a:lvl1pPr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8000"/>
            </a:pPr>
            <a:r>
              <a:rPr sz="6200"/>
              <a:t>Exame Médico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sz="half" idx="1"/>
          </p:nvPr>
        </p:nvSpPr>
        <p:spPr>
          <a:xfrm>
            <a:off x="649287" y="2716212"/>
            <a:ext cx="5743576" cy="5049838"/>
          </a:xfrm>
          <a:prstGeom prst="rect">
            <a:avLst/>
          </a:prstGeom>
        </p:spPr>
        <p:txBody>
          <a:bodyPr lIns="127000" tIns="76200" rIns="127000" bIns="76200" anchor="t"/>
          <a:lstStyle/>
          <a:p>
            <a:pPr marL="145298" indent="-145298" algn="just" defTabSz="1300162">
              <a:spcBef>
                <a:spcPts val="600"/>
              </a:spcBef>
              <a:buClr>
                <a:srgbClr val="000000"/>
              </a:buClr>
              <a:buFont typeface="Arial"/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700">
                <a:latin typeface="Helvetica"/>
                <a:ea typeface="Helvetica"/>
                <a:cs typeface="Helvetica"/>
                <a:sym typeface="Helvetica"/>
              </a:rPr>
              <a:t>Quando feito por profissional capacitado, pode detectar tumores a partir de 1 cm.</a:t>
            </a:r>
          </a:p>
          <a:p>
            <a:pPr marL="149225" indent="-149225" algn="just" defTabSz="1300162">
              <a:spcBef>
                <a:spcPts val="600"/>
              </a:spcBef>
              <a:buSzTx/>
              <a:buNone/>
              <a:defRPr sz="37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sz="3700">
              <a:latin typeface="Helvetica"/>
              <a:ea typeface="Helvetica"/>
              <a:cs typeface="Helvetica"/>
              <a:sym typeface="Helvetica"/>
            </a:endParaRPr>
          </a:p>
          <a:p>
            <a:pPr marL="145298" indent="-145298" algn="just" defTabSz="1300162">
              <a:spcBef>
                <a:spcPts val="600"/>
              </a:spcBef>
              <a:buClr>
                <a:srgbClr val="000000"/>
              </a:buClr>
              <a:buFont typeface="Arial"/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700">
                <a:latin typeface="Helvetica"/>
                <a:ea typeface="Helvetica"/>
                <a:cs typeface="Helvetica"/>
                <a:sym typeface="Helvetica"/>
              </a:rPr>
              <a:t>Deve ser feito uma vez por ano nas mulheres entre 40 e 49 anos.</a:t>
            </a:r>
          </a:p>
        </p:txBody>
      </p:sp>
      <p:grpSp>
        <p:nvGrpSpPr>
          <p:cNvPr id="263" name="Group 263"/>
          <p:cNvGrpSpPr/>
          <p:nvPr/>
        </p:nvGrpSpPr>
        <p:grpSpPr>
          <a:xfrm>
            <a:off x="6550182" y="1744662"/>
            <a:ext cx="5310031" cy="5477631"/>
            <a:chOff x="0" y="0"/>
            <a:chExt cx="5310029" cy="5477629"/>
          </a:xfrm>
        </p:grpSpPr>
        <p:pic>
          <p:nvPicPr>
            <p:cNvPr id="262" name="InsertedImage-22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2796" r="12796"/>
            <a:stretch>
              <a:fillRect/>
            </a:stretch>
          </p:blipFill>
          <p:spPr>
            <a:xfrm>
              <a:off x="127000" y="88900"/>
              <a:ext cx="5056030" cy="51474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1" name="Imagem 260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10030" cy="54776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238125" y="390525"/>
            <a:ext cx="11704638" cy="1625600"/>
          </a:xfrm>
          <a:prstGeom prst="rect">
            <a:avLst/>
          </a:prstGeom>
        </p:spPr>
        <p:txBody>
          <a:bodyPr lIns="127000" tIns="76200" rIns="127000" bIns="76200"/>
          <a:lstStyle>
            <a:lvl1pPr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8000"/>
            </a:pPr>
            <a:r>
              <a:rPr sz="6200"/>
              <a:t>Mamografia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sz="half" idx="1"/>
          </p:nvPr>
        </p:nvSpPr>
        <p:spPr>
          <a:xfrm>
            <a:off x="6123703" y="1797843"/>
            <a:ext cx="5743576" cy="6437314"/>
          </a:xfrm>
          <a:prstGeom prst="rect">
            <a:avLst/>
          </a:prstGeom>
        </p:spPr>
        <p:txBody>
          <a:bodyPr lIns="127000" tIns="76200" rIns="127000" bIns="76200" anchor="t"/>
          <a:lstStyle/>
          <a:p>
            <a:pPr marL="226469" indent="-226469" defTabSz="1300162">
              <a:spcBef>
                <a:spcPts val="600"/>
              </a:spcBef>
              <a:buClr>
                <a:srgbClr val="000000"/>
              </a:buClr>
              <a:buFont typeface="Arial"/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900">
                <a:latin typeface="Helvetica"/>
                <a:ea typeface="Helvetica"/>
                <a:cs typeface="Helvetica"/>
                <a:sym typeface="Helvetica"/>
              </a:rPr>
              <a:t>Pode mostrar lesões muito pequenas (milimétricas)</a:t>
            </a:r>
          </a:p>
          <a:p>
            <a:pPr marL="220662" indent="-220662" defTabSz="1300162">
              <a:spcBef>
                <a:spcPts val="600"/>
              </a:spcBef>
              <a:buSzTx/>
              <a:buNone/>
              <a:defRPr sz="39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sz="3900">
              <a:latin typeface="Helvetica"/>
              <a:ea typeface="Helvetica"/>
              <a:cs typeface="Helvetica"/>
              <a:sym typeface="Helvetica"/>
            </a:endParaRPr>
          </a:p>
          <a:p>
            <a:pPr marL="226469" indent="-226469" defTabSz="1300162">
              <a:spcBef>
                <a:spcPts val="600"/>
              </a:spcBef>
              <a:buClr>
                <a:srgbClr val="000000"/>
              </a:buClr>
              <a:buFont typeface="Arial"/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900">
                <a:latin typeface="Helvetica"/>
                <a:ea typeface="Helvetica"/>
                <a:cs typeface="Helvetica"/>
                <a:sym typeface="Helvetica"/>
              </a:rPr>
              <a:t>Deve ser realizado a cada 2 anos,  por mulheres  entre 50 e 69 anos ou quando recomendado pelo médico.</a:t>
            </a:r>
          </a:p>
        </p:txBody>
      </p:sp>
      <p:grpSp>
        <p:nvGrpSpPr>
          <p:cNvPr id="270" name="Group 270"/>
          <p:cNvGrpSpPr/>
          <p:nvPr/>
        </p:nvGrpSpPr>
        <p:grpSpPr>
          <a:xfrm>
            <a:off x="531405" y="2541587"/>
            <a:ext cx="5245101" cy="6169026"/>
            <a:chOff x="0" y="0"/>
            <a:chExt cx="5245100" cy="6169025"/>
          </a:xfrm>
        </p:grpSpPr>
        <p:pic>
          <p:nvPicPr>
            <p:cNvPr id="269" name="InsertedImage-23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262" r="3262"/>
            <a:stretch>
              <a:fillRect/>
            </a:stretch>
          </p:blipFill>
          <p:spPr>
            <a:xfrm>
              <a:off x="127000" y="88900"/>
              <a:ext cx="4991100" cy="58388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8" name="Imagem 267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245100" cy="61690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7000" tIns="76200" rIns="127000" bIns="76200"/>
          <a:lstStyle>
            <a:lvl1pPr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8000"/>
            </a:pPr>
            <a:r>
              <a:rPr sz="6200"/>
              <a:t>Ultrassom</a:t>
            </a:r>
          </a:p>
        </p:txBody>
      </p:sp>
      <p:grpSp>
        <p:nvGrpSpPr>
          <p:cNvPr id="281" name="Group 281"/>
          <p:cNvGrpSpPr/>
          <p:nvPr/>
        </p:nvGrpSpPr>
        <p:grpSpPr>
          <a:xfrm>
            <a:off x="798512" y="2248670"/>
            <a:ext cx="5957888" cy="4665663"/>
            <a:chOff x="0" y="0"/>
            <a:chExt cx="5957887" cy="4665662"/>
          </a:xfrm>
        </p:grpSpPr>
        <p:pic>
          <p:nvPicPr>
            <p:cNvPr id="280" name="InsertedImage-24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862" r="7862"/>
            <a:stretch>
              <a:fillRect/>
            </a:stretch>
          </p:blipFill>
          <p:spPr>
            <a:xfrm>
              <a:off x="127000" y="88900"/>
              <a:ext cx="5703888" cy="43354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9" name="Imagem 278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957888" cy="4665663"/>
            </a:xfrm>
            <a:prstGeom prst="rect">
              <a:avLst/>
            </a:prstGeom>
            <a:effectLst/>
          </p:spPr>
        </p:pic>
      </p:grpSp>
      <p:pic>
        <p:nvPicPr>
          <p:cNvPr id="1026" name="Picture 2" descr="http://www.tecnologiaradiologica.com/imagens/us_mama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11" y="2337570"/>
            <a:ext cx="5915378" cy="44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nsertedImage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2660" y="2016125"/>
            <a:ext cx="8970872" cy="6688914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309562" y="390525"/>
            <a:ext cx="11704638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/>
          <a:p>
            <a:pPr defTabSz="1300162"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6200">
                <a:latin typeface="Helvetica"/>
                <a:ea typeface="Helvetica"/>
                <a:cs typeface="Helvetica"/>
                <a:sym typeface="Helvetica"/>
              </a:rPr>
              <a:t>Ressonância Magnética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3" name="Group 293"/>
          <p:cNvGrpSpPr/>
          <p:nvPr/>
        </p:nvGrpSpPr>
        <p:grpSpPr>
          <a:xfrm>
            <a:off x="749024" y="1916112"/>
            <a:ext cx="8807161" cy="6707658"/>
            <a:chOff x="0" y="0"/>
            <a:chExt cx="8807159" cy="6707657"/>
          </a:xfrm>
        </p:grpSpPr>
        <p:pic>
          <p:nvPicPr>
            <p:cNvPr id="292" name="InsertedImage-5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2627" b="12627"/>
            <a:stretch>
              <a:fillRect/>
            </a:stretch>
          </p:blipFill>
          <p:spPr>
            <a:xfrm>
              <a:off x="127000" y="88900"/>
              <a:ext cx="8553160" cy="63774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1" name="Imagem 290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8807161" cy="6707659"/>
            </a:xfrm>
            <a:prstGeom prst="rect">
              <a:avLst/>
            </a:prstGeom>
            <a:effectLst/>
          </p:spPr>
        </p:pic>
      </p:grpSp>
      <p:sp>
        <p:nvSpPr>
          <p:cNvPr id="294" name="Shape 294"/>
          <p:cNvSpPr/>
          <p:nvPr/>
        </p:nvSpPr>
        <p:spPr>
          <a:xfrm>
            <a:off x="309562" y="390525"/>
            <a:ext cx="11704638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Biópsia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>
            <a:spLocks noGrp="1"/>
          </p:cNvSpPr>
          <p:nvPr>
            <p:ph type="body" sz="half" idx="1"/>
          </p:nvPr>
        </p:nvSpPr>
        <p:spPr>
          <a:xfrm>
            <a:off x="649287" y="2235200"/>
            <a:ext cx="5743576" cy="6604000"/>
          </a:xfrm>
          <a:prstGeom prst="rect">
            <a:avLst/>
          </a:prstGeom>
        </p:spPr>
        <p:txBody>
          <a:bodyPr lIns="127000" tIns="76200" rIns="127000" bIns="76200" anchor="t"/>
          <a:lstStyle/>
          <a:p>
            <a:pPr marL="432802" indent="-432802" defTabSz="1300162">
              <a:spcBef>
                <a:spcPts val="600"/>
              </a:spcBef>
              <a:buClr>
                <a:srgbClr val="000000"/>
              </a:buClr>
              <a:buFont typeface="Arial"/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Alterações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 da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pele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 da mama (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abaulamentos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ou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retrações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)</a:t>
            </a:r>
          </a:p>
          <a:p>
            <a:pPr marL="432802" indent="-432802" defTabSz="1300162">
              <a:spcBef>
                <a:spcPts val="600"/>
              </a:spcBef>
              <a:buClr>
                <a:srgbClr val="000000"/>
              </a:buClr>
              <a:buFont typeface="Arial"/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Secreção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pelo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mamilo</a:t>
            </a:r>
            <a:endParaRPr sz="3700" dirty="0">
              <a:latin typeface="Helvetica"/>
              <a:ea typeface="Helvetica"/>
              <a:cs typeface="Helvetica"/>
              <a:sym typeface="Helvetica"/>
            </a:endParaRPr>
          </a:p>
          <a:p>
            <a:pPr marL="432802" indent="-432802" defTabSz="1300162">
              <a:spcBef>
                <a:spcPts val="600"/>
              </a:spcBef>
              <a:buClr>
                <a:srgbClr val="000000"/>
              </a:buClr>
              <a:buFont typeface="Arial"/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pt-BR" sz="3700" dirty="0" smtClean="0">
                <a:latin typeface="Helvetica"/>
                <a:ea typeface="Helvetica"/>
                <a:cs typeface="Helvetica"/>
                <a:sym typeface="Helvetica"/>
              </a:rPr>
              <a:t>Nódulo </a:t>
            </a:r>
            <a:r>
              <a:rPr sz="3700" dirty="0" err="1" smtClean="0">
                <a:latin typeface="Helvetica"/>
                <a:ea typeface="Helvetica"/>
                <a:cs typeface="Helvetica"/>
                <a:sym typeface="Helvetica"/>
              </a:rPr>
              <a:t>na</a:t>
            </a:r>
            <a:r>
              <a:rPr sz="370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mama (com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ou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sem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dor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)</a:t>
            </a:r>
          </a:p>
          <a:p>
            <a:pPr marL="432802" indent="-432802" defTabSz="1300162">
              <a:spcBef>
                <a:spcPts val="600"/>
              </a:spcBef>
              <a:buClr>
                <a:srgbClr val="000000"/>
              </a:buClr>
              <a:buFont typeface="Arial"/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pt-BR" sz="3700" dirty="0" smtClean="0">
                <a:latin typeface="Helvetica"/>
                <a:ea typeface="Helvetica"/>
                <a:cs typeface="Helvetica"/>
                <a:sym typeface="Helvetica"/>
              </a:rPr>
              <a:t>Nódulo </a:t>
            </a:r>
            <a:r>
              <a:rPr sz="3700" dirty="0" err="1" smtClean="0">
                <a:latin typeface="Helvetica"/>
                <a:ea typeface="Helvetica"/>
                <a:cs typeface="Helvetica"/>
                <a:sym typeface="Helvetica"/>
              </a:rPr>
              <a:t>em</a:t>
            </a:r>
            <a:r>
              <a:rPr sz="370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axilas</a:t>
            </a:r>
            <a:endParaRPr sz="3700" dirty="0">
              <a:latin typeface="Helvetica"/>
              <a:ea typeface="Helvetica"/>
              <a:cs typeface="Helvetica"/>
              <a:sym typeface="Helvetica"/>
            </a:endParaRPr>
          </a:p>
          <a:p>
            <a:pPr marL="432802" indent="-432802" defTabSz="1300162">
              <a:spcBef>
                <a:spcPts val="600"/>
              </a:spcBef>
              <a:buClr>
                <a:srgbClr val="000000"/>
              </a:buClr>
              <a:buFont typeface="Arial"/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Parentes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 de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primeiro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grau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 (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mãe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tias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 e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irmãs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) com </a:t>
            </a:r>
            <a:r>
              <a:rPr sz="3700" dirty="0" err="1">
                <a:latin typeface="Helvetica"/>
                <a:ea typeface="Helvetica"/>
                <a:cs typeface="Helvetica"/>
                <a:sym typeface="Helvetica"/>
              </a:rPr>
              <a:t>câncer</a:t>
            </a:r>
            <a:r>
              <a:rPr sz="3700" dirty="0">
                <a:latin typeface="Helvetica"/>
                <a:ea typeface="Helvetica"/>
                <a:cs typeface="Helvetica"/>
                <a:sym typeface="Helvetica"/>
              </a:rPr>
              <a:t> de mama</a:t>
            </a:r>
          </a:p>
        </p:txBody>
      </p:sp>
      <p:pic>
        <p:nvPicPr>
          <p:cNvPr id="29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2150" y="1788100"/>
            <a:ext cx="4298859" cy="5335448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309562" y="618549"/>
            <a:ext cx="11704638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algn="l"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>
              <a:defRPr sz="3600" b="0">
                <a:latin typeface="+mn-lt"/>
                <a:ea typeface="+mn-ea"/>
                <a:cs typeface="+mn-cs"/>
                <a:sym typeface="Helvetica Light"/>
              </a:defRPr>
            </a:pPr>
            <a:r>
              <a:rPr sz="6600" dirty="0">
                <a:solidFill>
                  <a:srgbClr val="FF0000"/>
                </a:solidFill>
                <a:latin typeface="+mn-lt"/>
                <a:sym typeface="Helvetica"/>
              </a:rPr>
              <a:t>Fique </a:t>
            </a:r>
            <a:r>
              <a:rPr lang="pt-BR" sz="6600" dirty="0" err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 Light"/>
              </a:rPr>
              <a:t>A</a:t>
            </a:r>
            <a:r>
              <a:rPr sz="6600" dirty="0" err="1" smtClean="0">
                <a:solidFill>
                  <a:srgbClr val="FF0000"/>
                </a:solidFill>
                <a:latin typeface="+mn-lt"/>
                <a:sym typeface="Helvetica"/>
              </a:rPr>
              <a:t>tenta</a:t>
            </a:r>
            <a:r>
              <a:rPr sz="6600" dirty="0">
                <a:solidFill>
                  <a:srgbClr val="FF0000"/>
                </a:solidFill>
                <a:latin typeface="+mn-lt"/>
                <a:sym typeface="Helvetica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635828" y="2545470"/>
            <a:ext cx="11733144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defRPr sz="12000" i="1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defRPr>
            </a:lvl1pPr>
          </a:lstStyle>
          <a:p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Por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que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falar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sobre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Câncer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Group 304"/>
          <p:cNvGrpSpPr/>
          <p:nvPr/>
        </p:nvGrpSpPr>
        <p:grpSpPr>
          <a:xfrm>
            <a:off x="6475204" y="2339117"/>
            <a:ext cx="5586268" cy="4341119"/>
            <a:chOff x="0" y="0"/>
            <a:chExt cx="5586266" cy="4341117"/>
          </a:xfrm>
        </p:grpSpPr>
        <p:pic>
          <p:nvPicPr>
            <p:cNvPr id="303" name="InsertedImage-17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8399" b="8399"/>
            <a:stretch>
              <a:fillRect/>
            </a:stretch>
          </p:blipFill>
          <p:spPr>
            <a:xfrm>
              <a:off x="127000" y="88900"/>
              <a:ext cx="5332267" cy="40109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2" name="Imagem 301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586267" cy="4341119"/>
            </a:xfrm>
            <a:prstGeom prst="rect">
              <a:avLst/>
            </a:prstGeom>
            <a:effectLst/>
          </p:spPr>
        </p:pic>
      </p:grpSp>
      <p:sp>
        <p:nvSpPr>
          <p:cNvPr id="305" name="Shape 305"/>
          <p:cNvSpPr>
            <a:spLocks noGrp="1"/>
          </p:cNvSpPr>
          <p:nvPr>
            <p:ph type="body" sz="quarter" idx="1"/>
          </p:nvPr>
        </p:nvSpPr>
        <p:spPr>
          <a:xfrm>
            <a:off x="464962" y="6986141"/>
            <a:ext cx="5065713" cy="2043113"/>
          </a:xfrm>
          <a:prstGeom prst="rect">
            <a:avLst/>
          </a:prstGeom>
        </p:spPr>
        <p:txBody>
          <a:bodyPr lIns="127000" tIns="76200" rIns="127000" bIns="76200" anchor="t"/>
          <a:lstStyle>
            <a:lvl1pPr marL="0" indent="0" algn="ctr" defTabSz="1300162">
              <a:spcBef>
                <a:spcPts val="700"/>
              </a:spcBef>
              <a:buSzTx/>
              <a:buNone/>
              <a:defRPr sz="46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Light"/>
              </a:defRPr>
            </a:pPr>
            <a:r>
              <a:rPr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Descarga Hemorrágica</a:t>
            </a:r>
          </a:p>
        </p:txBody>
      </p:sp>
      <p:grpSp>
        <p:nvGrpSpPr>
          <p:cNvPr id="308" name="Group 308"/>
          <p:cNvGrpSpPr/>
          <p:nvPr/>
        </p:nvGrpSpPr>
        <p:grpSpPr>
          <a:xfrm>
            <a:off x="298156" y="2339117"/>
            <a:ext cx="5669071" cy="4335309"/>
            <a:chOff x="0" y="0"/>
            <a:chExt cx="5669070" cy="4335308"/>
          </a:xfrm>
        </p:grpSpPr>
        <p:pic>
          <p:nvPicPr>
            <p:cNvPr id="307" name="InsertedImage-6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5415071" cy="40051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6" name="Imagem 305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669071" cy="4335309"/>
            </a:xfrm>
            <a:prstGeom prst="rect">
              <a:avLst/>
            </a:prstGeom>
            <a:effectLst/>
          </p:spPr>
        </p:pic>
      </p:grpSp>
      <p:sp>
        <p:nvSpPr>
          <p:cNvPr id="309" name="Shape 309"/>
          <p:cNvSpPr/>
          <p:nvPr/>
        </p:nvSpPr>
        <p:spPr>
          <a:xfrm>
            <a:off x="309562" y="390525"/>
            <a:ext cx="11704638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600">
                <a:latin typeface="+mn-lt"/>
                <a:ea typeface="+mn-ea"/>
                <a:cs typeface="+mn-cs"/>
                <a:sym typeface="Helvetica Light"/>
              </a:defRPr>
            </a:pPr>
            <a:r>
              <a:rPr sz="6200">
                <a:latin typeface="Helvetica"/>
                <a:ea typeface="Helvetica"/>
                <a:cs typeface="Helvetica"/>
                <a:sym typeface="Helvetica"/>
              </a:rPr>
              <a:t>Câncer de Mama</a:t>
            </a:r>
          </a:p>
        </p:txBody>
      </p:sp>
      <p:sp>
        <p:nvSpPr>
          <p:cNvPr id="310" name="Shape 310"/>
          <p:cNvSpPr/>
          <p:nvPr/>
        </p:nvSpPr>
        <p:spPr>
          <a:xfrm>
            <a:off x="6413440" y="6845018"/>
            <a:ext cx="5065714" cy="2043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>
            <a:normAutofit/>
          </a:bodyPr>
          <a:lstStyle>
            <a:lvl1pPr defTabSz="1300162">
              <a:spcBef>
                <a:spcPts val="700"/>
              </a:spcBef>
              <a:defRPr sz="46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Light"/>
              </a:defRPr>
            </a:pPr>
            <a:r>
              <a:rPr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Inversão de Mamilo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xfrm>
            <a:off x="375443" y="2493045"/>
            <a:ext cx="6148389" cy="1025244"/>
          </a:xfrm>
          <a:prstGeom prst="rect">
            <a:avLst/>
          </a:prstGeom>
        </p:spPr>
        <p:txBody>
          <a:bodyPr lIns="127000" tIns="76200" rIns="127000" bIns="76200" anchor="t"/>
          <a:lstStyle>
            <a:lvl1pPr marL="0" indent="0" algn="ctr" defTabSz="1300162">
              <a:spcBef>
                <a:spcPts val="700"/>
              </a:spcBef>
              <a:buSzTx/>
              <a:buNone/>
              <a:defRPr sz="45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Light"/>
              </a:defRPr>
            </a:pPr>
            <a:r>
              <a:rPr sz="45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Inflamatório</a:t>
            </a:r>
          </a:p>
        </p:txBody>
      </p:sp>
      <p:grpSp>
        <p:nvGrpSpPr>
          <p:cNvPr id="316" name="Group 316"/>
          <p:cNvGrpSpPr/>
          <p:nvPr/>
        </p:nvGrpSpPr>
        <p:grpSpPr>
          <a:xfrm>
            <a:off x="217487" y="3579812"/>
            <a:ext cx="5748045" cy="4303271"/>
            <a:chOff x="0" y="0"/>
            <a:chExt cx="5748043" cy="4303269"/>
          </a:xfrm>
        </p:grpSpPr>
        <p:pic>
          <p:nvPicPr>
            <p:cNvPr id="315" name="InsertedImage-13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5494044" cy="39730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4" name="Imagem 313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748044" cy="4303270"/>
            </a:xfrm>
            <a:prstGeom prst="rect">
              <a:avLst/>
            </a:prstGeom>
            <a:effectLst/>
          </p:spPr>
        </p:pic>
      </p:grpSp>
      <p:sp>
        <p:nvSpPr>
          <p:cNvPr id="317" name="Shape 317"/>
          <p:cNvSpPr/>
          <p:nvPr/>
        </p:nvSpPr>
        <p:spPr>
          <a:xfrm>
            <a:off x="309562" y="390525"/>
            <a:ext cx="11704638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600">
                <a:latin typeface="+mn-lt"/>
                <a:ea typeface="+mn-ea"/>
                <a:cs typeface="+mn-cs"/>
                <a:sym typeface="Helvetica Light"/>
              </a:defRPr>
            </a:pPr>
            <a:r>
              <a:rPr sz="6200">
                <a:latin typeface="Helvetica"/>
                <a:ea typeface="Helvetica"/>
                <a:cs typeface="Helvetica"/>
                <a:sym typeface="Helvetica"/>
              </a:rPr>
              <a:t>Câncer de Mama</a:t>
            </a:r>
          </a:p>
        </p:txBody>
      </p:sp>
      <p:grpSp>
        <p:nvGrpSpPr>
          <p:cNvPr id="320" name="Group 320"/>
          <p:cNvGrpSpPr/>
          <p:nvPr/>
        </p:nvGrpSpPr>
        <p:grpSpPr>
          <a:xfrm>
            <a:off x="6110913" y="3570599"/>
            <a:ext cx="6297790" cy="4366588"/>
            <a:chOff x="0" y="0"/>
            <a:chExt cx="6297788" cy="4366586"/>
          </a:xfrm>
        </p:grpSpPr>
        <p:pic>
          <p:nvPicPr>
            <p:cNvPr id="319" name="asset-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6043789" cy="40363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8" name="Imagem 317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297789" cy="4366587"/>
            </a:xfrm>
            <a:prstGeom prst="rect">
              <a:avLst/>
            </a:prstGeom>
            <a:effectLst/>
          </p:spPr>
        </p:pic>
      </p:grpSp>
      <p:sp>
        <p:nvSpPr>
          <p:cNvPr id="321" name="Shape 321"/>
          <p:cNvSpPr/>
          <p:nvPr/>
        </p:nvSpPr>
        <p:spPr>
          <a:xfrm>
            <a:off x="7305239" y="2611966"/>
            <a:ext cx="390913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300162">
              <a:spcBef>
                <a:spcPts val="700"/>
              </a:spcBef>
              <a:defRPr sz="45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Light"/>
              </a:defRPr>
            </a:pPr>
            <a:r>
              <a:rPr sz="45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Peau D'orange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nsertedImage-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1750" y="2373312"/>
            <a:ext cx="8185481" cy="5804858"/>
          </a:xfrm>
          <a:prstGeom prst="rect">
            <a:avLst/>
          </a:prstGeom>
          <a:ln w="25400">
            <a:solidFill>
              <a:srgbClr val="F0F5F3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325" name="Shape 325"/>
          <p:cNvSpPr/>
          <p:nvPr/>
        </p:nvSpPr>
        <p:spPr>
          <a:xfrm>
            <a:off x="309562" y="390525"/>
            <a:ext cx="11704638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600">
                <a:latin typeface="+mn-lt"/>
                <a:ea typeface="+mn-ea"/>
                <a:cs typeface="+mn-cs"/>
                <a:sym typeface="Helvetica Light"/>
              </a:defRPr>
            </a:pPr>
            <a:r>
              <a:rPr sz="6200">
                <a:latin typeface="Helvetica"/>
                <a:ea typeface="Helvetica"/>
                <a:cs typeface="Helvetica"/>
                <a:sym typeface="Helvetica"/>
              </a:rPr>
              <a:t>Câncer de Mama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asset-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5281" y="4252835"/>
            <a:ext cx="4951033" cy="38786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1" name="Group 331"/>
          <p:cNvGrpSpPr/>
          <p:nvPr/>
        </p:nvGrpSpPr>
        <p:grpSpPr>
          <a:xfrm>
            <a:off x="8819822" y="737073"/>
            <a:ext cx="3921095" cy="2493633"/>
            <a:chOff x="0" y="0"/>
            <a:chExt cx="3921093" cy="2493632"/>
          </a:xfrm>
        </p:grpSpPr>
        <p:pic>
          <p:nvPicPr>
            <p:cNvPr id="330" name="asset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3667094" cy="21634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9" name="Imagem 328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921094" cy="2493633"/>
            </a:xfrm>
            <a:prstGeom prst="rect">
              <a:avLst/>
            </a:prstGeom>
            <a:effectLst/>
          </p:spPr>
        </p:pic>
      </p:grpSp>
      <p:sp>
        <p:nvSpPr>
          <p:cNvPr id="332" name="Shape 332"/>
          <p:cNvSpPr/>
          <p:nvPr/>
        </p:nvSpPr>
        <p:spPr>
          <a:xfrm>
            <a:off x="309562" y="390525"/>
            <a:ext cx="11704638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algn="l"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Tipos de Tratamento</a:t>
            </a:r>
          </a:p>
        </p:txBody>
      </p:sp>
      <p:grpSp>
        <p:nvGrpSpPr>
          <p:cNvPr id="335" name="Group 335"/>
          <p:cNvGrpSpPr/>
          <p:nvPr/>
        </p:nvGrpSpPr>
        <p:grpSpPr>
          <a:xfrm>
            <a:off x="5687013" y="6140911"/>
            <a:ext cx="2350726" cy="3412566"/>
            <a:chOff x="0" y="0"/>
            <a:chExt cx="2350724" cy="3412565"/>
          </a:xfrm>
        </p:grpSpPr>
        <p:pic>
          <p:nvPicPr>
            <p:cNvPr id="334" name="asset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2096725" cy="30823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3" name="Imagem 332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2350725" cy="3412567"/>
            </a:xfrm>
            <a:prstGeom prst="rect">
              <a:avLst/>
            </a:prstGeom>
            <a:effectLst/>
          </p:spPr>
        </p:pic>
      </p:grpSp>
      <p:grpSp>
        <p:nvGrpSpPr>
          <p:cNvPr id="338" name="Group 338"/>
          <p:cNvGrpSpPr/>
          <p:nvPr/>
        </p:nvGrpSpPr>
        <p:grpSpPr>
          <a:xfrm>
            <a:off x="7379894" y="2601714"/>
            <a:ext cx="5483774" cy="4236309"/>
            <a:chOff x="0" y="0"/>
            <a:chExt cx="5483773" cy="4236308"/>
          </a:xfrm>
        </p:grpSpPr>
        <p:pic>
          <p:nvPicPr>
            <p:cNvPr id="337" name="InsertedImage-25.jpg"/>
            <p:cNvPicPr>
              <a:picLocks noChangeAspect="1"/>
            </p:cNvPicPr>
            <p:nvPr/>
          </p:nvPicPr>
          <p:blipFill>
            <a:blip r:embed="rId8">
              <a:extLst/>
            </a:blip>
            <a:srcRect t="21763" b="21763"/>
            <a:stretch>
              <a:fillRect/>
            </a:stretch>
          </p:blipFill>
          <p:spPr>
            <a:xfrm>
              <a:off x="127000" y="88900"/>
              <a:ext cx="5229774" cy="39061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6" name="Imagem 335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5483774" cy="4236310"/>
            </a:xfrm>
            <a:prstGeom prst="rect">
              <a:avLst/>
            </a:prstGeom>
            <a:effectLst/>
          </p:spPr>
        </p:pic>
      </p:grpSp>
      <p:sp>
        <p:nvSpPr>
          <p:cNvPr id="339" name="Shape 339"/>
          <p:cNvSpPr/>
          <p:nvPr/>
        </p:nvSpPr>
        <p:spPr>
          <a:xfrm>
            <a:off x="131079" y="2425700"/>
            <a:ext cx="5217309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1184" indent="-451184" algn="l">
              <a:buSzPct val="100000"/>
              <a:buChar char="•"/>
              <a:defRPr sz="45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</a:defRPr>
            </a:pPr>
            <a:r>
              <a:t>Cirurgia;</a:t>
            </a:r>
          </a:p>
          <a:p>
            <a:pPr marL="451184" indent="-451184" algn="l">
              <a:buSzPct val="100000"/>
              <a:buChar char="•"/>
              <a:defRPr sz="45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</a:defRPr>
            </a:pPr>
            <a:endParaRPr/>
          </a:p>
          <a:p>
            <a:pPr marL="451184" indent="-451184" algn="l">
              <a:buSzPct val="100000"/>
              <a:buChar char="•"/>
              <a:defRPr sz="45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</a:defRPr>
            </a:pPr>
            <a:r>
              <a:t>Quimioterapia;</a:t>
            </a:r>
          </a:p>
          <a:p>
            <a:pPr marL="451184" indent="-451184" algn="l">
              <a:buSzPct val="100000"/>
              <a:buChar char="•"/>
              <a:defRPr sz="45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</a:defRPr>
            </a:pPr>
            <a:endParaRPr/>
          </a:p>
          <a:p>
            <a:pPr marL="451184" indent="-451184" algn="l">
              <a:buSzPct val="100000"/>
              <a:buChar char="•"/>
              <a:defRPr sz="45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</a:defRPr>
            </a:pPr>
            <a:r>
              <a:t>Hormoniterapia;</a:t>
            </a:r>
          </a:p>
          <a:p>
            <a:pPr marL="451184" indent="-451184" algn="l">
              <a:buSzPct val="100000"/>
              <a:buChar char="•"/>
              <a:defRPr sz="45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</a:defRPr>
            </a:pPr>
            <a:endParaRPr/>
          </a:p>
          <a:p>
            <a:pPr marL="451184" indent="-451184" algn="l">
              <a:buSzPct val="100000"/>
              <a:buChar char="•"/>
              <a:defRPr sz="45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</a:defRPr>
            </a:pPr>
            <a:r>
              <a:t>Radioterapia.</a:t>
            </a:r>
          </a:p>
        </p:txBody>
      </p:sp>
      <p:grpSp>
        <p:nvGrpSpPr>
          <p:cNvPr id="342" name="Group 342"/>
          <p:cNvGrpSpPr/>
          <p:nvPr/>
        </p:nvGrpSpPr>
        <p:grpSpPr>
          <a:xfrm>
            <a:off x="4969876" y="1649248"/>
            <a:ext cx="4492937" cy="2901108"/>
            <a:chOff x="0" y="0"/>
            <a:chExt cx="4492936" cy="2901107"/>
          </a:xfrm>
        </p:grpSpPr>
        <p:pic>
          <p:nvPicPr>
            <p:cNvPr id="341" name="asset-2.jpeg"/>
            <p:cNvPicPr>
              <a:picLocks noChangeAspect="1"/>
            </p:cNvPicPr>
            <p:nvPr/>
          </p:nvPicPr>
          <p:blipFill>
            <a:blip r:embed="rId10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4238936" cy="25709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0" name="Imagem 339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" y="-1"/>
              <a:ext cx="4492938" cy="2901109"/>
            </a:xfrm>
            <a:prstGeom prst="rect">
              <a:avLst/>
            </a:prstGeom>
            <a:effectLst/>
          </p:spPr>
        </p:pic>
      </p:grpSp>
      <p:grpSp>
        <p:nvGrpSpPr>
          <p:cNvPr id="345" name="Group 345"/>
          <p:cNvGrpSpPr/>
          <p:nvPr/>
        </p:nvGrpSpPr>
        <p:grpSpPr>
          <a:xfrm>
            <a:off x="8147942" y="6140911"/>
            <a:ext cx="4533901" cy="3200401"/>
            <a:chOff x="0" y="0"/>
            <a:chExt cx="4533900" cy="3200400"/>
          </a:xfrm>
        </p:grpSpPr>
        <p:pic>
          <p:nvPicPr>
            <p:cNvPr id="344" name="asset.jpe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7000" y="88900"/>
              <a:ext cx="4279900" cy="2870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3" name="Imagem 342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4533900" cy="3200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Possibilidades de Cura</a:t>
            </a:r>
            <a:endParaRPr lang="pt-BR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270000" y="2019300"/>
            <a:ext cx="10464800" cy="57150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Estão diretamente relacionadas ao estágio que a doença é detectada</a:t>
            </a:r>
          </a:p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Se detectado no início, o câncer de mama tem até 95% de chances de cura 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14698662" y="8272642"/>
            <a:ext cx="3424256" cy="1696884"/>
          </a:xfrm>
          <a:prstGeom prst="rect">
            <a:avLst/>
          </a:prstGeom>
        </p:spPr>
        <p:txBody>
          <a:bodyPr lIns="127000" tIns="76200" rIns="127000" bIns="76200" anchor="t"/>
          <a:lstStyle>
            <a:lvl1pPr marL="0" indent="0" algn="ctr" defTabSz="1300162">
              <a:spcBef>
                <a:spcPts val="700"/>
              </a:spcBef>
              <a:buSzTx/>
              <a:buNone/>
              <a:defRPr sz="45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Light"/>
              </a:defRPr>
            </a:pPr>
            <a:endParaRPr sz="4500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49" name="InsertedImage-1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562" y="2768639"/>
            <a:ext cx="6891338" cy="5373688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/>
          <p:nvPr/>
        </p:nvSpPr>
        <p:spPr>
          <a:xfrm>
            <a:off x="309562" y="649327"/>
            <a:ext cx="11704638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600">
                <a:latin typeface="+mn-lt"/>
                <a:ea typeface="+mn-ea"/>
                <a:cs typeface="+mn-cs"/>
                <a:sym typeface="Helvetica Light"/>
              </a:defRPr>
            </a:pPr>
            <a:r>
              <a:rPr sz="6200" dirty="0" err="1">
                <a:latin typeface="Helvetica"/>
                <a:ea typeface="Helvetica"/>
                <a:cs typeface="Helvetica"/>
                <a:sym typeface="Helvetica"/>
              </a:rPr>
              <a:t>Câncer</a:t>
            </a:r>
            <a:r>
              <a:rPr sz="6200" dirty="0">
                <a:latin typeface="Helvetica"/>
                <a:ea typeface="Helvetica"/>
                <a:cs typeface="Helvetica"/>
                <a:sym typeface="Helvetica"/>
              </a:rPr>
              <a:t> de </a:t>
            </a:r>
            <a:r>
              <a:rPr sz="6200" dirty="0" smtClean="0">
                <a:latin typeface="Helvetica"/>
                <a:ea typeface="Helvetica"/>
                <a:cs typeface="Helvetica"/>
                <a:sym typeface="Helvetica"/>
              </a:rPr>
              <a:t>Mama</a:t>
            </a:r>
            <a:r>
              <a:rPr lang="pt-BR" sz="6200" dirty="0" smtClean="0">
                <a:latin typeface="Helvetica"/>
                <a:ea typeface="Helvetica"/>
                <a:cs typeface="Helvetica"/>
                <a:sym typeface="Helvetica"/>
              </a:rPr>
              <a:t> em Homem</a:t>
            </a:r>
            <a:endParaRPr sz="6200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050" name="Picture 2" descr="Resultado de im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2" y="2768639"/>
            <a:ext cx="5295408" cy="39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/>
        </p:nvSpPr>
        <p:spPr>
          <a:xfrm>
            <a:off x="309562" y="649327"/>
            <a:ext cx="11704638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600" b="0">
                <a:latin typeface="+mn-lt"/>
                <a:ea typeface="+mn-ea"/>
                <a:cs typeface="+mn-cs"/>
                <a:sym typeface="Helvetica Light"/>
              </a:defRPr>
            </a:pPr>
            <a:endParaRPr sz="62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600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Gravidez e </a:t>
            </a:r>
            <a:r>
              <a:rPr lang="pt-BR" sz="6600" dirty="0" smtClean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Câncer de Mama</a:t>
            </a:r>
            <a:r>
              <a:rPr lang="pt-BR" sz="6600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/>
            </a:r>
            <a:br>
              <a:rPr lang="pt-BR" sz="6600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</a:br>
            <a:endParaRPr lang="pt-BR" sz="66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1"/>
          </p:nvPr>
        </p:nvSpPr>
        <p:spPr>
          <a:xfrm>
            <a:off x="457201" y="2152650"/>
            <a:ext cx="6322422" cy="6330950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Devido à ligação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entre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os níveis de estrogênio e o desenvolvimento do câncer de mama,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é aconselhado que as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pacientes a não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engravidem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antes de pelo menos 2 anos após o término do tratamento. </a:t>
            </a: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Este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período de espera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não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está baseado em evidências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científicas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O importante é quanto mais tempo se passar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entre o tratamento do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câncer de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mama e a gestação, mais seguro é para a mãe.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67" name="InsertedImage-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6446" y="1757323"/>
            <a:ext cx="3867754" cy="52361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3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Shape 573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3600" b="0">
                <a:latin typeface="+mn-lt"/>
                <a:ea typeface="+mn-ea"/>
                <a:cs typeface="+mn-cs"/>
                <a:sym typeface="Helvetica Light"/>
              </a:defRPr>
            </a:pPr>
            <a:r>
              <a:rPr sz="6200" b="1">
                <a:latin typeface="Helvetica"/>
                <a:ea typeface="Helvetica"/>
                <a:cs typeface="Helvetica"/>
                <a:sym typeface="Helvetica"/>
              </a:rPr>
              <a:t>Câncer de Mama</a:t>
            </a:r>
          </a:p>
        </p:txBody>
      </p:sp>
      <p:sp>
        <p:nvSpPr>
          <p:cNvPr id="574" name="Shape 574"/>
          <p:cNvSpPr>
            <a:spLocks noGrp="1"/>
          </p:cNvSpPr>
          <p:nvPr>
            <p:ph type="body" sz="quarter" idx="1"/>
          </p:nvPr>
        </p:nvSpPr>
        <p:spPr>
          <a:xfrm>
            <a:off x="3566319" y="1625617"/>
            <a:ext cx="5872163" cy="1218213"/>
          </a:xfrm>
          <a:prstGeom prst="rect">
            <a:avLst/>
          </a:prstGeom>
        </p:spPr>
        <p:txBody>
          <a:bodyPr lIns="127000" tIns="76200" rIns="127000" bIns="76200" anchor="t"/>
          <a:lstStyle>
            <a:lvl1pPr marL="0" indent="0" algn="ctr" defTabSz="1300162">
              <a:spcBef>
                <a:spcPts val="700"/>
              </a:spcBef>
              <a:buSzTx/>
              <a:buNone/>
              <a:defRPr sz="60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Fatos &amp; Mitos</a:t>
            </a:r>
          </a:p>
        </p:txBody>
      </p:sp>
      <p:grpSp>
        <p:nvGrpSpPr>
          <p:cNvPr id="577" name="Group 577"/>
          <p:cNvGrpSpPr/>
          <p:nvPr/>
        </p:nvGrpSpPr>
        <p:grpSpPr>
          <a:xfrm>
            <a:off x="3142484" y="2948519"/>
            <a:ext cx="6373813" cy="4806951"/>
            <a:chOff x="0" y="0"/>
            <a:chExt cx="6373812" cy="4806950"/>
          </a:xfrm>
        </p:grpSpPr>
        <p:pic>
          <p:nvPicPr>
            <p:cNvPr id="576" name="InsertedImage-1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2631" b="2631"/>
            <a:stretch>
              <a:fillRect/>
            </a:stretch>
          </p:blipFill>
          <p:spPr>
            <a:xfrm>
              <a:off x="127000" y="88900"/>
              <a:ext cx="6119813" cy="44767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5" name="Imagem 574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373813" cy="4806950"/>
            </a:xfrm>
            <a:prstGeom prst="rect">
              <a:avLst/>
            </a:prstGeom>
            <a:effectLst/>
          </p:spPr>
        </p:pic>
      </p:grpSp>
      <p:sp>
        <p:nvSpPr>
          <p:cNvPr id="578" name="Shape 578"/>
          <p:cNvSpPr/>
          <p:nvPr/>
        </p:nvSpPr>
        <p:spPr>
          <a:xfrm>
            <a:off x="484646" y="5028144"/>
            <a:ext cx="206243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6">
                    <a:satOff val="-1428"/>
                    <a:lumOff val="-8176"/>
                  </a:schemeClr>
                </a:solidFill>
              </a:defRPr>
            </a:lvl1pPr>
          </a:lstStyle>
          <a:p>
            <a:r>
              <a:rPr dirty="0" err="1"/>
              <a:t>Verdade</a:t>
            </a:r>
            <a:r>
              <a:rPr dirty="0"/>
              <a:t>?</a:t>
            </a:r>
          </a:p>
        </p:txBody>
      </p:sp>
      <p:sp>
        <p:nvSpPr>
          <p:cNvPr id="579" name="Shape 579"/>
          <p:cNvSpPr/>
          <p:nvPr/>
        </p:nvSpPr>
        <p:spPr>
          <a:xfrm>
            <a:off x="8165231" y="2832173"/>
            <a:ext cx="52325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Mentira?</a:t>
            </a:r>
          </a:p>
        </p:txBody>
      </p:sp>
      <p:sp>
        <p:nvSpPr>
          <p:cNvPr id="580" name="Shape 580"/>
          <p:cNvSpPr/>
          <p:nvPr/>
        </p:nvSpPr>
        <p:spPr>
          <a:xfrm>
            <a:off x="9788462" y="5028144"/>
            <a:ext cx="19860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4">
                    <a:lumOff val="-8085"/>
                  </a:schemeClr>
                </a:solidFill>
              </a:defRPr>
            </a:lvl1pPr>
          </a:lstStyle>
          <a:p>
            <a:r>
              <a:t>Verdade!</a:t>
            </a:r>
          </a:p>
        </p:txBody>
      </p:sp>
      <p:sp>
        <p:nvSpPr>
          <p:cNvPr id="581" name="Shape 581"/>
          <p:cNvSpPr/>
          <p:nvPr/>
        </p:nvSpPr>
        <p:spPr>
          <a:xfrm>
            <a:off x="346262" y="7385371"/>
            <a:ext cx="22008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2">
                    <a:hueOff val="-852533"/>
                    <a:satOff val="5403"/>
                    <a:lumOff val="-13593"/>
                  </a:schemeClr>
                </a:solidFill>
              </a:defRPr>
            </a:lvl1pPr>
          </a:lstStyle>
          <a:p>
            <a:r>
              <a:t>Mentira!</a:t>
            </a:r>
          </a:p>
        </p:txBody>
      </p:sp>
      <p:sp>
        <p:nvSpPr>
          <p:cNvPr id="582" name="Shape 582"/>
          <p:cNvSpPr/>
          <p:nvPr/>
        </p:nvSpPr>
        <p:spPr>
          <a:xfrm>
            <a:off x="9778789" y="7385371"/>
            <a:ext cx="1714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</a:defRPr>
            </a:lvl1pPr>
          </a:lstStyle>
          <a:p>
            <a:r>
              <a:t>???????</a:t>
            </a:r>
          </a:p>
        </p:txBody>
      </p:sp>
      <p:sp>
        <p:nvSpPr>
          <p:cNvPr id="583" name="Shape 583"/>
          <p:cNvSpPr/>
          <p:nvPr/>
        </p:nvSpPr>
        <p:spPr>
          <a:xfrm>
            <a:off x="-933520" y="2832173"/>
            <a:ext cx="46219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!!!!!!!!!!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Shape 586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/>
          <a:lstStyle/>
          <a:p>
            <a:pPr marL="0" indent="0" algn="ctr" defTabSz="1300162">
              <a:spcBef>
                <a:spcPts val="700"/>
              </a:spcBef>
              <a:buSzTx/>
              <a:buNone/>
              <a:defRPr sz="49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Caso você </a:t>
            </a:r>
            <a:r>
              <a:rPr b="1"/>
              <a:t>não</a:t>
            </a:r>
            <a:r>
              <a:t> tenha caso de câncer de mama em sua família você </a:t>
            </a:r>
            <a:r>
              <a:rPr b="1"/>
              <a:t>não</a:t>
            </a:r>
            <a:r>
              <a:t> precisa se preocupar!</a:t>
            </a:r>
          </a:p>
        </p:txBody>
      </p:sp>
      <p:sp>
        <p:nvSpPr>
          <p:cNvPr id="587" name="Shape 587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Fato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Mito?</a:t>
            </a:r>
          </a:p>
        </p:txBody>
      </p:sp>
      <p:sp>
        <p:nvSpPr>
          <p:cNvPr id="588" name="Shape 588"/>
          <p:cNvSpPr/>
          <p:nvPr/>
        </p:nvSpPr>
        <p:spPr>
          <a:xfrm>
            <a:off x="2958963" y="4702837"/>
            <a:ext cx="7086876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lang="pt-BR" dirty="0" smtClean="0">
                <a:solidFill>
                  <a:srgbClr val="FF0000"/>
                </a:solidFill>
              </a:rPr>
              <a:t>Falso!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91" name="Shape 591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>
            <a:normAutofit lnSpcReduction="10000"/>
          </a:bodyPr>
          <a:lstStyle>
            <a:lvl1pPr marL="0" indent="0" algn="ctr" defTabSz="1209151">
              <a:spcBef>
                <a:spcPts val="600"/>
              </a:spcBef>
              <a:buSzTx/>
              <a:buNone/>
              <a:defRPr sz="4557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Mutação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genes (BRCA1 e BRCA2), </a:t>
            </a:r>
            <a:r>
              <a:rPr dirty="0" err="1"/>
              <a:t>como</a:t>
            </a:r>
            <a:r>
              <a:rPr dirty="0"/>
              <a:t> no </a:t>
            </a:r>
            <a:r>
              <a:rPr dirty="0" err="1"/>
              <a:t>caso</a:t>
            </a:r>
            <a:r>
              <a:rPr dirty="0"/>
              <a:t> </a:t>
            </a:r>
            <a:r>
              <a:rPr dirty="0" smtClean="0"/>
              <a:t>d</a:t>
            </a:r>
            <a:r>
              <a:rPr lang="pt-BR" dirty="0" smtClean="0"/>
              <a:t>a</a:t>
            </a:r>
            <a:r>
              <a:rPr dirty="0" smtClean="0"/>
              <a:t> </a:t>
            </a:r>
            <a:r>
              <a:rPr dirty="0"/>
              <a:t>Angelina Jolie </a:t>
            </a:r>
            <a:r>
              <a:rPr dirty="0" err="1"/>
              <a:t>aumentam</a:t>
            </a:r>
            <a:r>
              <a:rPr dirty="0"/>
              <a:t> </a:t>
            </a:r>
            <a:r>
              <a:rPr dirty="0" err="1"/>
              <a:t>realmente</a:t>
            </a:r>
            <a:r>
              <a:rPr dirty="0"/>
              <a:t> a chance de </a:t>
            </a:r>
            <a:r>
              <a:rPr dirty="0" err="1"/>
              <a:t>câncer</a:t>
            </a:r>
            <a:r>
              <a:rPr dirty="0"/>
              <a:t> de mama!</a:t>
            </a:r>
          </a:p>
        </p:txBody>
      </p:sp>
      <p:sp>
        <p:nvSpPr>
          <p:cNvPr id="592" name="Shape 592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 ou Mito?</a:t>
            </a:r>
          </a:p>
        </p:txBody>
      </p:sp>
      <p:sp>
        <p:nvSpPr>
          <p:cNvPr id="593" name="Shape 593"/>
          <p:cNvSpPr/>
          <p:nvPr/>
        </p:nvSpPr>
        <p:spPr>
          <a:xfrm>
            <a:off x="1245869" y="4595866"/>
            <a:ext cx="1051306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Verdade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126435" tIns="72248" rIns="126435" bIns="72248"/>
          <a:lstStyle>
            <a:lvl1pPr defTabSz="650240">
              <a:defRPr sz="6257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002060"/>
                  </a:solidFill>
                </a:uFill>
              </a:rPr>
              <a:t>Esperança de vida ao nascer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650239" y="2363248"/>
            <a:ext cx="11704322" cy="7026205"/>
          </a:xfrm>
          <a:prstGeom prst="rect">
            <a:avLst/>
          </a:prstGeom>
        </p:spPr>
        <p:txBody>
          <a:bodyPr lIns="126435" tIns="72248" rIns="126435" bIns="72248" anchor="t"/>
          <a:lstStyle/>
          <a:p>
            <a:pPr marL="0" indent="0" algn="ctr" defTabSz="650240">
              <a:spcBef>
                <a:spcPts val="600"/>
              </a:spcBef>
              <a:buSzTx/>
              <a:buNone/>
              <a:defRPr sz="528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Entre 1940 e 1990: </a:t>
            </a:r>
            <a:r>
              <a:rPr dirty="0" err="1"/>
              <a:t>aumento</a:t>
            </a:r>
            <a:r>
              <a:rPr dirty="0"/>
              <a:t> de 41,5 para 67,7 </a:t>
            </a:r>
            <a:r>
              <a:rPr dirty="0" err="1"/>
              <a:t>anos</a:t>
            </a:r>
            <a:r>
              <a:rPr dirty="0"/>
              <a:t> de </a:t>
            </a:r>
            <a:r>
              <a:rPr dirty="0" err="1"/>
              <a:t>idade</a:t>
            </a:r>
            <a:r>
              <a:rPr dirty="0"/>
              <a:t>,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seja</a:t>
            </a:r>
            <a:r>
              <a:rPr dirty="0"/>
              <a:t>,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média</a:t>
            </a:r>
            <a:r>
              <a:rPr dirty="0"/>
              <a:t> de </a:t>
            </a:r>
            <a:r>
              <a:rPr dirty="0" err="1"/>
              <a:t>mais</a:t>
            </a:r>
            <a:r>
              <a:rPr dirty="0"/>
              <a:t> de 5 </a:t>
            </a:r>
            <a:r>
              <a:rPr dirty="0" err="1"/>
              <a:t>anos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década</a:t>
            </a:r>
            <a:r>
              <a:rPr dirty="0"/>
              <a:t>.</a:t>
            </a:r>
          </a:p>
          <a:p>
            <a:pPr marL="0" indent="0" defTabSz="650240">
              <a:spcBef>
                <a:spcPts val="600"/>
              </a:spcBef>
              <a:buSzTx/>
              <a:buNone/>
              <a:defRPr sz="398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0" indent="0" defTabSz="650240">
              <a:spcBef>
                <a:spcPts val="600"/>
              </a:spcBef>
              <a:buSzTx/>
              <a:buNone/>
              <a:defRPr sz="398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0" indent="0" algn="r" defTabSz="650240">
              <a:spcBef>
                <a:spcPts val="600"/>
              </a:spcBef>
              <a:buSzTx/>
              <a:buNone/>
              <a:defRPr sz="398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3800" dirty="0"/>
              <a:t>(IBGE, </a:t>
            </a:r>
            <a:r>
              <a:rPr sz="3800" dirty="0" err="1"/>
              <a:t>Censos</a:t>
            </a:r>
            <a:r>
              <a:rPr sz="3800" dirty="0"/>
              <a:t> </a:t>
            </a:r>
            <a:r>
              <a:rPr sz="3800" dirty="0" err="1"/>
              <a:t>Demográficos</a:t>
            </a:r>
            <a:r>
              <a:rPr sz="3800" dirty="0"/>
              <a:t>).</a:t>
            </a:r>
            <a:r>
              <a:rPr dirty="0"/>
              <a:t> </a:t>
            </a:r>
          </a:p>
          <a:p>
            <a:pPr marL="0" indent="0" defTabSz="650240">
              <a:spcBef>
                <a:spcPts val="600"/>
              </a:spcBef>
              <a:buSzTx/>
              <a:buNone/>
              <a:defRPr sz="398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Shape 596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>
            <a:normAutofit lnSpcReduction="10000"/>
          </a:bodyPr>
          <a:lstStyle/>
          <a:p>
            <a:pPr marL="0" indent="0" algn="ctr" defTabSz="1209151">
              <a:spcBef>
                <a:spcPts val="600"/>
              </a:spcBef>
              <a:buSzTx/>
              <a:buNone/>
              <a:defRPr sz="4557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A mastectomia, retirada completa da mama através de procedimentos cirúrgicos, evita em </a:t>
            </a:r>
            <a:r>
              <a:rPr b="1"/>
              <a:t>100%</a:t>
            </a:r>
            <a:r>
              <a:t> o câncer de mama!</a:t>
            </a:r>
          </a:p>
        </p:txBody>
      </p:sp>
      <p:sp>
        <p:nvSpPr>
          <p:cNvPr id="597" name="Shape 597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 ou Mito?</a:t>
            </a:r>
          </a:p>
        </p:txBody>
      </p:sp>
      <p:sp>
        <p:nvSpPr>
          <p:cNvPr id="598" name="Shape 598"/>
          <p:cNvSpPr/>
          <p:nvPr/>
        </p:nvSpPr>
        <p:spPr>
          <a:xfrm>
            <a:off x="2987040" y="4718215"/>
            <a:ext cx="703072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Falso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Shape 601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>
            <a:normAutofit lnSpcReduction="10000"/>
          </a:bodyPr>
          <a:lstStyle/>
          <a:p>
            <a:pPr marL="0" indent="0" algn="ctr" defTabSz="1209151">
              <a:spcBef>
                <a:spcPts val="600"/>
              </a:spcBef>
              <a:buSzTx/>
              <a:buNone/>
              <a:defRPr sz="4557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Caso minha Mamografia seja </a:t>
            </a:r>
            <a:r>
              <a:rPr b="1"/>
              <a:t>negativa</a:t>
            </a:r>
            <a:r>
              <a:t> poderei ficar </a:t>
            </a:r>
            <a:r>
              <a:rPr b="1"/>
              <a:t>100%</a:t>
            </a:r>
            <a:r>
              <a:t> tranquila, pois isto significa que eu </a:t>
            </a:r>
            <a:r>
              <a:rPr b="1"/>
              <a:t>não</a:t>
            </a:r>
            <a:r>
              <a:t> terei câncer de mama!</a:t>
            </a:r>
          </a:p>
        </p:txBody>
      </p:sp>
      <p:sp>
        <p:nvSpPr>
          <p:cNvPr id="602" name="Shape 602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 ou Mito?</a:t>
            </a:r>
          </a:p>
        </p:txBody>
      </p:sp>
      <p:sp>
        <p:nvSpPr>
          <p:cNvPr id="603" name="Shape 603"/>
          <p:cNvSpPr/>
          <p:nvPr/>
        </p:nvSpPr>
        <p:spPr>
          <a:xfrm>
            <a:off x="2987040" y="4718215"/>
            <a:ext cx="703072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Falso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6" name="Shape 606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>
            <a:normAutofit lnSpcReduction="10000"/>
          </a:bodyPr>
          <a:lstStyle>
            <a:lvl1pPr marL="0" indent="0" algn="ctr" defTabSz="1209151">
              <a:spcBef>
                <a:spcPts val="600"/>
              </a:spcBef>
              <a:buSzTx/>
              <a:buNone/>
              <a:defRPr sz="4557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Cirurgias conservadoras, isto é que retiram apenas parte da mama que contem o tumor, são tão seguras quanto  a mastectomia!</a:t>
            </a:r>
          </a:p>
        </p:txBody>
      </p:sp>
      <p:sp>
        <p:nvSpPr>
          <p:cNvPr id="607" name="Shape 607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 ou Mito?</a:t>
            </a:r>
          </a:p>
        </p:txBody>
      </p:sp>
      <p:sp>
        <p:nvSpPr>
          <p:cNvPr id="608" name="Shape 608"/>
          <p:cNvSpPr/>
          <p:nvPr/>
        </p:nvSpPr>
        <p:spPr>
          <a:xfrm>
            <a:off x="1245870" y="4718215"/>
            <a:ext cx="1051306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Verdade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Shape 611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>
            <a:normAutofit lnSpcReduction="10000"/>
          </a:bodyPr>
          <a:lstStyle>
            <a:lvl1pPr marL="0" indent="0" algn="ctr" defTabSz="1209151">
              <a:spcBef>
                <a:spcPts val="600"/>
              </a:spcBef>
              <a:buSzTx/>
              <a:buNone/>
              <a:defRPr sz="4557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Caso</a:t>
            </a:r>
            <a:r>
              <a:rPr dirty="0"/>
              <a:t> </a:t>
            </a:r>
            <a:r>
              <a:rPr dirty="0" err="1"/>
              <a:t>você</a:t>
            </a:r>
            <a:r>
              <a:rPr dirty="0"/>
              <a:t> </a:t>
            </a:r>
            <a:r>
              <a:rPr dirty="0" err="1"/>
              <a:t>tenha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 de </a:t>
            </a:r>
            <a:r>
              <a:rPr dirty="0" err="1"/>
              <a:t>câncer</a:t>
            </a:r>
            <a:r>
              <a:rPr dirty="0"/>
              <a:t> de mama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família</a:t>
            </a:r>
            <a:r>
              <a:rPr dirty="0"/>
              <a:t> </a:t>
            </a:r>
            <a:r>
              <a:rPr dirty="0" err="1"/>
              <a:t>você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tem </a:t>
            </a:r>
            <a:r>
              <a:rPr dirty="0" smtClean="0"/>
              <a:t>com</a:t>
            </a:r>
            <a:r>
              <a:rPr lang="pt-BR" dirty="0" smtClean="0"/>
              <a:t>o</a:t>
            </a:r>
            <a:r>
              <a:rPr dirty="0" smtClean="0"/>
              <a:t> </a:t>
            </a:r>
            <a:r>
              <a:rPr dirty="0" err="1"/>
              <a:t>evitar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reduzir</a:t>
            </a:r>
            <a:r>
              <a:rPr dirty="0"/>
              <a:t> </a:t>
            </a:r>
            <a:r>
              <a:rPr dirty="0" err="1"/>
              <a:t>sua</a:t>
            </a:r>
            <a:r>
              <a:rPr dirty="0"/>
              <a:t> chance de </a:t>
            </a:r>
            <a:r>
              <a:rPr dirty="0" err="1"/>
              <a:t>ter</a:t>
            </a:r>
            <a:r>
              <a:rPr dirty="0"/>
              <a:t> </a:t>
            </a:r>
            <a:r>
              <a:rPr dirty="0" err="1"/>
              <a:t>câncer</a:t>
            </a:r>
            <a:r>
              <a:rPr dirty="0"/>
              <a:t>!</a:t>
            </a:r>
          </a:p>
        </p:txBody>
      </p:sp>
      <p:sp>
        <p:nvSpPr>
          <p:cNvPr id="612" name="Shape 612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 ou Mito?</a:t>
            </a:r>
          </a:p>
        </p:txBody>
      </p:sp>
      <p:sp>
        <p:nvSpPr>
          <p:cNvPr id="613" name="Shape 613"/>
          <p:cNvSpPr/>
          <p:nvPr/>
        </p:nvSpPr>
        <p:spPr>
          <a:xfrm>
            <a:off x="2987040" y="4718215"/>
            <a:ext cx="703072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Falso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hape 616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>
            <a:normAutofit lnSpcReduction="10000"/>
          </a:bodyPr>
          <a:lstStyle/>
          <a:p>
            <a:pPr marL="0" indent="0" algn="ctr" defTabSz="1209151">
              <a:spcBef>
                <a:spcPts val="600"/>
              </a:spcBef>
              <a:buSzTx/>
              <a:buNone/>
              <a:defRPr sz="4557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Quando falamos em história familiar no contexto Câncer de Mama, as doenças de meu </a:t>
            </a:r>
            <a:r>
              <a:rPr b="1"/>
              <a:t>Pai</a:t>
            </a:r>
            <a:r>
              <a:t> e de sua família também são importantes!</a:t>
            </a:r>
          </a:p>
        </p:txBody>
      </p:sp>
      <p:sp>
        <p:nvSpPr>
          <p:cNvPr id="617" name="Shape 617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 ou Mito?</a:t>
            </a:r>
          </a:p>
        </p:txBody>
      </p:sp>
      <p:sp>
        <p:nvSpPr>
          <p:cNvPr id="618" name="Shape 618"/>
          <p:cNvSpPr/>
          <p:nvPr/>
        </p:nvSpPr>
        <p:spPr>
          <a:xfrm>
            <a:off x="1245870" y="4718215"/>
            <a:ext cx="1051306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Verdade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Shape 621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/>
          <a:lstStyle>
            <a:lvl1pPr marL="0" indent="0" algn="ctr" defTabSz="1300162">
              <a:spcBef>
                <a:spcPts val="700"/>
              </a:spcBef>
              <a:buSzTx/>
              <a:buNone/>
              <a:defRPr sz="49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Trauma em sua mama aumenta o risco ou causa câncer!</a:t>
            </a:r>
          </a:p>
        </p:txBody>
      </p:sp>
      <p:sp>
        <p:nvSpPr>
          <p:cNvPr id="622" name="Shape 622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 ou Mito?</a:t>
            </a:r>
          </a:p>
        </p:txBody>
      </p:sp>
      <p:sp>
        <p:nvSpPr>
          <p:cNvPr id="623" name="Shape 623"/>
          <p:cNvSpPr/>
          <p:nvPr/>
        </p:nvSpPr>
        <p:spPr>
          <a:xfrm>
            <a:off x="2987040" y="4718215"/>
            <a:ext cx="703072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Falso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26" name="Shape 626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/>
          <a:lstStyle>
            <a:lvl1pPr marL="0" indent="0" algn="ctr" defTabSz="1300162">
              <a:spcBef>
                <a:spcPts val="700"/>
              </a:spcBef>
              <a:buSzTx/>
              <a:buNone/>
              <a:defRPr sz="49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 consumo de cafeína e desodorante causam câncer de mama!</a:t>
            </a:r>
          </a:p>
        </p:txBody>
      </p:sp>
      <p:sp>
        <p:nvSpPr>
          <p:cNvPr id="627" name="Shape 627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 ou Mito?</a:t>
            </a:r>
          </a:p>
        </p:txBody>
      </p:sp>
      <p:sp>
        <p:nvSpPr>
          <p:cNvPr id="628" name="Shape 628"/>
          <p:cNvSpPr/>
          <p:nvPr/>
        </p:nvSpPr>
        <p:spPr>
          <a:xfrm>
            <a:off x="2987040" y="4718215"/>
            <a:ext cx="703072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Falso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Shape 631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/>
          <a:lstStyle>
            <a:lvl1pPr marL="0" indent="0" algn="ctr" defTabSz="1300162">
              <a:spcBef>
                <a:spcPts val="700"/>
              </a:spcBef>
              <a:buSzTx/>
              <a:buNone/>
              <a:defRPr sz="49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Ter filhos e amamentar reduz o risco de câncer de mama!</a:t>
            </a:r>
          </a:p>
        </p:txBody>
      </p:sp>
      <p:sp>
        <p:nvSpPr>
          <p:cNvPr id="632" name="Shape 632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 ou Mito?</a:t>
            </a:r>
          </a:p>
        </p:txBody>
      </p:sp>
      <p:sp>
        <p:nvSpPr>
          <p:cNvPr id="633" name="Shape 633"/>
          <p:cNvSpPr/>
          <p:nvPr/>
        </p:nvSpPr>
        <p:spPr>
          <a:xfrm>
            <a:off x="1245869" y="4639838"/>
            <a:ext cx="1051306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Verdade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Shape 636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/>
          <a:lstStyle>
            <a:lvl1pPr marL="0" indent="0" algn="ctr" defTabSz="1300162">
              <a:spcBef>
                <a:spcPts val="700"/>
              </a:spcBef>
              <a:buSzTx/>
              <a:buNone/>
              <a:defRPr sz="49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Morar</a:t>
            </a:r>
            <a:r>
              <a:rPr dirty="0"/>
              <a:t> </a:t>
            </a:r>
            <a:r>
              <a:rPr dirty="0" err="1"/>
              <a:t>próximo</a:t>
            </a:r>
            <a:r>
              <a:rPr dirty="0"/>
              <a:t> a </a:t>
            </a:r>
            <a:r>
              <a:rPr dirty="0" err="1"/>
              <a:t>redes</a:t>
            </a:r>
            <a:r>
              <a:rPr dirty="0"/>
              <a:t> de </a:t>
            </a:r>
            <a:r>
              <a:rPr dirty="0" err="1"/>
              <a:t>alta</a:t>
            </a:r>
            <a:r>
              <a:rPr dirty="0"/>
              <a:t> </a:t>
            </a:r>
            <a:r>
              <a:rPr dirty="0" err="1"/>
              <a:t>tensão</a:t>
            </a:r>
            <a:r>
              <a:rPr dirty="0"/>
              <a:t> </a:t>
            </a:r>
            <a:r>
              <a:rPr b="1" dirty="0" err="1"/>
              <a:t>não</a:t>
            </a:r>
            <a:r>
              <a:rPr dirty="0"/>
              <a:t> </a:t>
            </a:r>
            <a:r>
              <a:rPr dirty="0" err="1"/>
              <a:t>aumenta</a:t>
            </a:r>
            <a:r>
              <a:rPr dirty="0"/>
              <a:t> meu </a:t>
            </a:r>
            <a:r>
              <a:rPr dirty="0" err="1"/>
              <a:t>risco</a:t>
            </a:r>
            <a:r>
              <a:rPr dirty="0"/>
              <a:t> de </a:t>
            </a:r>
            <a:r>
              <a:rPr dirty="0" err="1"/>
              <a:t>desenvolver</a:t>
            </a:r>
            <a:r>
              <a:rPr dirty="0"/>
              <a:t> </a:t>
            </a:r>
            <a:r>
              <a:rPr dirty="0" err="1"/>
              <a:t>câncer</a:t>
            </a:r>
            <a:r>
              <a:rPr dirty="0"/>
              <a:t> de mama!</a:t>
            </a:r>
          </a:p>
        </p:txBody>
      </p:sp>
      <p:sp>
        <p:nvSpPr>
          <p:cNvPr id="637" name="Shape 637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 ou Mito?</a:t>
            </a:r>
          </a:p>
        </p:txBody>
      </p:sp>
      <p:sp>
        <p:nvSpPr>
          <p:cNvPr id="638" name="Shape 638"/>
          <p:cNvSpPr/>
          <p:nvPr/>
        </p:nvSpPr>
        <p:spPr>
          <a:xfrm>
            <a:off x="1245870" y="4718215"/>
            <a:ext cx="1051306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Verdade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41" name="Shape 641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/>
          <a:lstStyle>
            <a:lvl1pPr marL="0" indent="0" algn="ctr" defTabSz="1300162">
              <a:spcBef>
                <a:spcPts val="700"/>
              </a:spcBef>
              <a:buSzTx/>
              <a:buNone/>
              <a:defRPr sz="49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 realização de muitas mamografias pode causar câncer de mama!</a:t>
            </a:r>
          </a:p>
        </p:txBody>
      </p:sp>
      <p:sp>
        <p:nvSpPr>
          <p:cNvPr id="642" name="Shape 642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 ou Mito?</a:t>
            </a:r>
          </a:p>
        </p:txBody>
      </p:sp>
      <p:sp>
        <p:nvSpPr>
          <p:cNvPr id="643" name="Shape 643"/>
          <p:cNvSpPr/>
          <p:nvPr/>
        </p:nvSpPr>
        <p:spPr>
          <a:xfrm>
            <a:off x="2987040" y="4718215"/>
            <a:ext cx="703072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Falso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650239" y="390595"/>
            <a:ext cx="11704322" cy="1427636"/>
          </a:xfrm>
          <a:prstGeom prst="rect">
            <a:avLst/>
          </a:prstGeom>
        </p:spPr>
        <p:txBody>
          <a:bodyPr lIns="126435" tIns="72248" rIns="126435" bIns="72248"/>
          <a:lstStyle>
            <a:lvl1pPr defTabSz="650240">
              <a:defRPr sz="6257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Dados </a:t>
            </a:r>
            <a:r>
              <a:rPr dirty="0" err="1"/>
              <a:t>Demográficos</a:t>
            </a:r>
            <a:endParaRPr dirty="0"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8279524" y="2332351"/>
            <a:ext cx="3710198" cy="4821038"/>
          </a:xfrm>
          <a:prstGeom prst="rect">
            <a:avLst/>
          </a:prstGeom>
        </p:spPr>
        <p:txBody>
          <a:bodyPr lIns="126435" tIns="72248" rIns="126435" bIns="72248" anchor="t"/>
          <a:lstStyle/>
          <a:p>
            <a:pPr marL="0" indent="0" algn="ctr" defTabSz="650240">
              <a:spcBef>
                <a:spcPts val="600"/>
              </a:spcBef>
              <a:buSzTx/>
              <a:buNone/>
              <a:defRPr sz="398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pt-BR" dirty="0" smtClean="0"/>
          </a:p>
          <a:p>
            <a:pPr marL="0" indent="0" algn="ctr" defTabSz="650240">
              <a:spcBef>
                <a:spcPts val="600"/>
              </a:spcBef>
              <a:buSzTx/>
              <a:buNone/>
              <a:defRPr sz="398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0" indent="0" algn="ctr" defTabSz="650240">
              <a:spcBef>
                <a:spcPts val="600"/>
              </a:spcBef>
              <a:buSzTx/>
              <a:buNone/>
              <a:defRPr sz="398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 </a:t>
            </a:r>
            <a:r>
              <a:rPr dirty="0" err="1"/>
              <a:t>incidência</a:t>
            </a:r>
            <a:r>
              <a:rPr dirty="0"/>
              <a:t> do </a:t>
            </a:r>
            <a:r>
              <a:rPr dirty="0" err="1"/>
              <a:t>câncer</a:t>
            </a:r>
            <a:r>
              <a:rPr dirty="0"/>
              <a:t> </a:t>
            </a:r>
            <a:r>
              <a:rPr dirty="0" err="1"/>
              <a:t>aumenta</a:t>
            </a:r>
            <a:r>
              <a:rPr dirty="0"/>
              <a:t> com a </a:t>
            </a:r>
            <a:r>
              <a:rPr dirty="0" err="1"/>
              <a:t>idade</a:t>
            </a:r>
            <a:r>
              <a:rPr dirty="0"/>
              <a:t>!</a:t>
            </a:r>
          </a:p>
        </p:txBody>
      </p:sp>
      <p:sp>
        <p:nvSpPr>
          <p:cNvPr id="193" name="Shape 193"/>
          <p:cNvSpPr/>
          <p:nvPr/>
        </p:nvSpPr>
        <p:spPr>
          <a:xfrm>
            <a:off x="609600" y="8954346"/>
            <a:ext cx="985520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/>
          <a:p>
            <a:pPr algn="l" defTabSz="650240">
              <a:defRPr sz="3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Oncologia ontem, hoje e amanhã</a:t>
            </a:r>
            <a:r>
              <a:rPr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.</a:t>
            </a:r>
          </a:p>
        </p:txBody>
      </p:sp>
      <p:pic>
        <p:nvPicPr>
          <p:cNvPr id="194" name="asset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186" y="1845494"/>
            <a:ext cx="7230450" cy="7081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Shape 681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/>
          <a:lstStyle>
            <a:lvl1pPr marL="0" indent="0" algn="ctr" defTabSz="1300162">
              <a:spcBef>
                <a:spcPts val="900"/>
              </a:spcBef>
              <a:buSzTx/>
              <a:buNone/>
              <a:defRPr sz="48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O </a:t>
            </a:r>
            <a:r>
              <a:rPr dirty="0" err="1"/>
              <a:t>câncer</a:t>
            </a:r>
            <a:r>
              <a:rPr dirty="0"/>
              <a:t> é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doença</a:t>
            </a:r>
            <a:r>
              <a:rPr dirty="0"/>
              <a:t> que </a:t>
            </a:r>
            <a:r>
              <a:rPr dirty="0" err="1"/>
              <a:t>pode</a:t>
            </a:r>
            <a:r>
              <a:rPr dirty="0"/>
              <a:t> </a:t>
            </a:r>
            <a:r>
              <a:rPr dirty="0" err="1"/>
              <a:t>ser</a:t>
            </a:r>
            <a:r>
              <a:rPr dirty="0"/>
              <a:t> </a:t>
            </a:r>
            <a:r>
              <a:rPr dirty="0" err="1"/>
              <a:t>transmitida</a:t>
            </a:r>
            <a:r>
              <a:rPr dirty="0"/>
              <a:t> para </a:t>
            </a:r>
            <a:r>
              <a:rPr dirty="0" err="1"/>
              <a:t>outra</a:t>
            </a:r>
            <a:r>
              <a:rPr dirty="0"/>
              <a:t> </a:t>
            </a:r>
            <a:r>
              <a:rPr dirty="0" err="1"/>
              <a:t>pessoa</a:t>
            </a:r>
            <a:r>
              <a:rPr dirty="0"/>
              <a:t> </a:t>
            </a:r>
            <a:r>
              <a:rPr dirty="0" err="1"/>
              <a:t>através</a:t>
            </a:r>
            <a:r>
              <a:rPr dirty="0"/>
              <a:t> do </a:t>
            </a:r>
            <a:r>
              <a:rPr lang="pt-BR" dirty="0" smtClean="0"/>
              <a:t>beijo ou </a:t>
            </a:r>
            <a:r>
              <a:rPr dirty="0" err="1" smtClean="0"/>
              <a:t>contato</a:t>
            </a:r>
            <a:r>
              <a:rPr dirty="0" smtClean="0"/>
              <a:t> </a:t>
            </a:r>
            <a:r>
              <a:rPr dirty="0"/>
              <a:t>sexual!</a:t>
            </a:r>
          </a:p>
        </p:txBody>
      </p:sp>
      <p:sp>
        <p:nvSpPr>
          <p:cNvPr id="682" name="Shape 682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58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 ou Mito?</a:t>
            </a:r>
          </a:p>
        </p:txBody>
      </p:sp>
      <p:sp>
        <p:nvSpPr>
          <p:cNvPr id="683" name="Shape 683"/>
          <p:cNvSpPr/>
          <p:nvPr/>
        </p:nvSpPr>
        <p:spPr>
          <a:xfrm>
            <a:off x="3021621" y="4730915"/>
            <a:ext cx="6961557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30862">
              <a:defRPr sz="198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Falso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Shape 646"/>
          <p:cNvSpPr>
            <a:spLocks noGrp="1"/>
          </p:cNvSpPr>
          <p:nvPr>
            <p:ph type="body" sz="half" idx="1"/>
          </p:nvPr>
        </p:nvSpPr>
        <p:spPr>
          <a:xfrm>
            <a:off x="1024278" y="2189182"/>
            <a:ext cx="10956244" cy="2912824"/>
          </a:xfrm>
          <a:prstGeom prst="rect">
            <a:avLst/>
          </a:prstGeom>
        </p:spPr>
        <p:txBody>
          <a:bodyPr lIns="127000" tIns="76200" rIns="127000" bIns="76200" anchor="t"/>
          <a:lstStyle>
            <a:lvl1pPr marL="0" indent="0" algn="ctr" defTabSz="1300162">
              <a:spcBef>
                <a:spcPts val="700"/>
              </a:spcBef>
              <a:buSzTx/>
              <a:buNone/>
              <a:defRPr sz="490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 diagnóstico de câncer de mama é uma sentença de morte!</a:t>
            </a:r>
          </a:p>
        </p:txBody>
      </p:sp>
      <p:sp>
        <p:nvSpPr>
          <p:cNvPr id="647" name="Shape 647"/>
          <p:cNvSpPr/>
          <p:nvPr/>
        </p:nvSpPr>
        <p:spPr>
          <a:xfrm>
            <a:off x="650081" y="481893"/>
            <a:ext cx="117046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7000" tIns="76200" rIns="127000" bIns="76200" anchor="ctr">
            <a:spAutoFit/>
          </a:bodyPr>
          <a:lstStyle>
            <a:lvl1pPr defTabSz="1300162">
              <a:defRPr sz="6200" b="1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Fato ou Mito?</a:t>
            </a:r>
          </a:p>
        </p:txBody>
      </p:sp>
      <p:sp>
        <p:nvSpPr>
          <p:cNvPr id="648" name="Shape 648"/>
          <p:cNvSpPr/>
          <p:nvPr/>
        </p:nvSpPr>
        <p:spPr>
          <a:xfrm>
            <a:off x="2987040" y="4718215"/>
            <a:ext cx="703072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0">
                <a:solidFill>
                  <a:schemeClr val="accent5">
                    <a:hueOff val="-156745"/>
                    <a:satOff val="1646"/>
                    <a:lumOff val="-1525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FF0000"/>
                </a:solidFill>
              </a:rPr>
              <a:t>Falso</a:t>
            </a:r>
            <a:r>
              <a:rPr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06" name="Shape 706"/>
          <p:cNvSpPr>
            <a:spLocks noGrp="1"/>
          </p:cNvSpPr>
          <p:nvPr>
            <p:ph type="title"/>
          </p:nvPr>
        </p:nvSpPr>
        <p:spPr>
          <a:xfrm>
            <a:off x="2345037" y="975377"/>
            <a:ext cx="8208361" cy="1582690"/>
          </a:xfrm>
          <a:prstGeom prst="rect">
            <a:avLst/>
          </a:prstGeom>
        </p:spPr>
        <p:txBody>
          <a:bodyPr lIns="127000" tIns="76200" rIns="127000" bIns="76200" anchor="b"/>
          <a:lstStyle>
            <a:lvl1pPr defTabSz="1105138">
              <a:defRPr sz="85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sz="6800"/>
            </a:pPr>
            <a:r>
              <a:rPr sz="8500" dirty="0" err="1"/>
              <a:t>Muito</a:t>
            </a:r>
            <a:r>
              <a:rPr sz="8500" dirty="0"/>
              <a:t> </a:t>
            </a:r>
            <a:r>
              <a:rPr sz="8500" dirty="0" err="1" smtClean="0"/>
              <a:t>Obrigad</a:t>
            </a:r>
            <a:r>
              <a:rPr lang="pt-BR" sz="8500" dirty="0" smtClean="0"/>
              <a:t>a</a:t>
            </a:r>
            <a:r>
              <a:rPr sz="8500" dirty="0" smtClean="0"/>
              <a:t>!</a:t>
            </a:r>
            <a:endParaRPr sz="8500" dirty="0"/>
          </a:p>
        </p:txBody>
      </p:sp>
      <p:pic>
        <p:nvPicPr>
          <p:cNvPr id="707" name="asset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1371" y="2937190"/>
            <a:ext cx="2593656" cy="2837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8" name="Inserted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943" y="2558067"/>
            <a:ext cx="3517089" cy="4435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asset-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92975" y="4565117"/>
            <a:ext cx="5198624" cy="3854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893" y="-77966"/>
            <a:ext cx="13070586" cy="980293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126435" tIns="72248" rIns="126435" bIns="72248"/>
          <a:lstStyle>
            <a:lvl1pPr defTabSz="617727">
              <a:defRPr sz="5944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05802" indent="-271462" algn="ctr" defTabSz="617727">
              <a:spcBef>
                <a:spcPts val="600"/>
              </a:spcBef>
              <a:defRPr sz="324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</a:lstStyle>
          <a:p>
            <a:pPr>
              <a:defRPr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002060"/>
                  </a:solidFill>
                </a:uFill>
              </a:rPr>
              <a:t>Epidemiologia Mundial</a:t>
            </a:r>
          </a:p>
          <a:p>
            <a:pPr lvl="1">
              <a:defRPr sz="3783">
                <a:uFill>
                  <a:solidFill>
                    <a:srgbClr val="000000"/>
                  </a:solidFill>
                </a:uFill>
              </a:defRPr>
            </a:pPr>
            <a:r>
              <a:rPr sz="3242">
                <a:uFill>
                  <a:solidFill>
                    <a:srgbClr val="002060"/>
                  </a:solidFill>
                </a:uFill>
              </a:rPr>
              <a:t>Organização Mundial de Saúde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650239" y="2732682"/>
            <a:ext cx="11704322" cy="5980083"/>
          </a:xfrm>
          <a:prstGeom prst="rect">
            <a:avLst/>
          </a:prstGeom>
        </p:spPr>
        <p:txBody>
          <a:bodyPr lIns="126435" tIns="72248" rIns="126435" bIns="72248" anchor="t"/>
          <a:lstStyle/>
          <a:p>
            <a:pPr marL="463295" indent="-463295" defTabSz="617727">
              <a:spcBef>
                <a:spcPts val="700"/>
              </a:spcBef>
              <a:buClr>
                <a:srgbClr val="002060"/>
              </a:buClr>
              <a:buFont typeface="Arial"/>
              <a:defRPr sz="4323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uFill>
                  <a:solidFill>
                    <a:srgbClr val="002060"/>
                  </a:solidFill>
                </a:uFill>
              </a:rPr>
              <a:t>Enorme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dimensão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e um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evidente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problema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de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saúde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pública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mundial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. </a:t>
            </a:r>
          </a:p>
          <a:p>
            <a:pPr marL="463295" indent="-463295" defTabSz="617727">
              <a:spcBef>
                <a:spcPts val="700"/>
              </a:spcBef>
              <a:buClr>
                <a:srgbClr val="002060"/>
              </a:buClr>
              <a:buFont typeface="Arial"/>
              <a:defRPr sz="4323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uFill>
                  <a:solidFill>
                    <a:srgbClr val="002060"/>
                  </a:solidFill>
                </a:uFill>
              </a:rPr>
              <a:t>O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Mundo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em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2030: </a:t>
            </a:r>
          </a:p>
          <a:p>
            <a:pPr marL="820419" lvl="1" indent="-386079" defTabSz="617727">
              <a:spcBef>
                <a:spcPts val="600"/>
              </a:spcBef>
              <a:buClr>
                <a:srgbClr val="002060"/>
              </a:buClr>
              <a:buFont typeface="Arial"/>
              <a:buChar char="–"/>
              <a:defRPr sz="3783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uFill>
                  <a:solidFill>
                    <a:srgbClr val="002060"/>
                  </a:solidFill>
                </a:uFill>
              </a:rPr>
              <a:t>27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milhões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de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casos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incidentes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de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câncer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;</a:t>
            </a:r>
          </a:p>
          <a:p>
            <a:pPr marL="820419" lvl="1" indent="-386079" defTabSz="617727">
              <a:spcBef>
                <a:spcPts val="600"/>
              </a:spcBef>
              <a:buClr>
                <a:srgbClr val="002060"/>
              </a:buClr>
              <a:buFont typeface="Arial"/>
              <a:buChar char="–"/>
              <a:defRPr sz="3783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uFill>
                  <a:solidFill>
                    <a:srgbClr val="002060"/>
                  </a:solidFill>
                </a:uFill>
              </a:rPr>
              <a:t>17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milhões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de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mortes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por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002060"/>
                  </a:solidFill>
                </a:uFill>
              </a:rPr>
              <a:t>câncer</a:t>
            </a:r>
            <a:r>
              <a:rPr dirty="0">
                <a:uFill>
                  <a:solidFill>
                    <a:srgbClr val="002060"/>
                  </a:solidFill>
                </a:uFill>
              </a:rPr>
              <a:t> </a:t>
            </a:r>
          </a:p>
          <a:p>
            <a:pPr marL="820419" lvl="1" indent="-386079" defTabSz="617727">
              <a:spcBef>
                <a:spcPts val="600"/>
              </a:spcBef>
              <a:buClr>
                <a:srgbClr val="002060"/>
              </a:buClr>
              <a:buFont typeface="Arial"/>
              <a:buChar char="–"/>
              <a:defRPr sz="3783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</a:rPr>
              <a:t>75 </a:t>
            </a:r>
            <a:r>
              <a:rPr dirty="0" err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</a:rPr>
              <a:t>milhões</a:t>
            </a:r>
            <a:r>
              <a:rPr dirty="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</a:rPr>
              <a:t> de </a:t>
            </a:r>
            <a:r>
              <a:rPr dirty="0" err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</a:rPr>
              <a:t>pessoas</a:t>
            </a:r>
            <a:r>
              <a:rPr dirty="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dirty="0" err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</a:rPr>
              <a:t>vivas</a:t>
            </a:r>
            <a:r>
              <a:rPr dirty="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</a:rPr>
              <a:t>, </a:t>
            </a:r>
            <a:r>
              <a:rPr dirty="0" err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</a:rPr>
              <a:t>anualmente</a:t>
            </a:r>
            <a:r>
              <a:rPr dirty="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</a:rPr>
              <a:t>, com </a:t>
            </a:r>
            <a:r>
              <a:rPr dirty="0" err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</a:rPr>
              <a:t>câncer</a:t>
            </a:r>
            <a:r>
              <a:rPr dirty="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2060"/>
                  </a:solidFill>
                </a:uFill>
              </a:rPr>
              <a:t>.</a:t>
            </a:r>
            <a:r>
              <a:rPr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 </a:t>
            </a:r>
          </a:p>
          <a:p>
            <a:pPr marL="705802" lvl="1" indent="-271462" algn="ctr" defTabSz="617727">
              <a:spcBef>
                <a:spcPts val="600"/>
              </a:spcBef>
              <a:buSzTx/>
              <a:buNone/>
              <a:defRPr sz="3783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3242" dirty="0">
              <a:solidFill>
                <a:srgbClr val="002060"/>
              </a:solidFill>
              <a:uFill>
                <a:solidFill>
                  <a:srgbClr val="002060"/>
                </a:solidFill>
              </a:u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126435" tIns="72248" rIns="126435" bIns="72248"/>
          <a:lstStyle>
            <a:lvl1pPr defTabSz="650240">
              <a:defRPr sz="6257">
                <a:solidFill>
                  <a:srgbClr val="164F86"/>
                </a:solidFill>
                <a:uFill>
                  <a:solidFill>
                    <a:srgbClr val="00206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</a:defRPr>
            </a:pPr>
            <a:r>
              <a:rPr>
                <a:uFill>
                  <a:solidFill>
                    <a:srgbClr val="002060"/>
                  </a:solidFill>
                </a:uFill>
              </a:rPr>
              <a:t>Epidemiologia Brasileira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650239" y="2297853"/>
            <a:ext cx="11704322" cy="6656494"/>
          </a:xfrm>
          <a:prstGeom prst="rect">
            <a:avLst/>
          </a:prstGeom>
        </p:spPr>
        <p:txBody>
          <a:bodyPr lIns="126435" tIns="72248" rIns="126435" bIns="72248" anchor="t"/>
          <a:lstStyle/>
          <a:p>
            <a:pPr marL="396240" indent="-396240" defTabSz="650240">
              <a:spcBef>
                <a:spcPts val="700"/>
              </a:spcBef>
              <a:buClr>
                <a:srgbClr val="002060"/>
              </a:buClr>
              <a:buFont typeface="Arial"/>
              <a:defRPr sz="4551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3697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O </a:t>
            </a:r>
            <a:r>
              <a:rPr sz="3697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Brasil</a:t>
            </a:r>
            <a:r>
              <a:rPr sz="3697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697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em</a:t>
            </a:r>
            <a:r>
              <a:rPr sz="3697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2014/2015:</a:t>
            </a:r>
          </a:p>
          <a:p>
            <a:pPr marL="805542" lvl="1" indent="-348342" defTabSz="650240">
              <a:spcBef>
                <a:spcPts val="600"/>
              </a:spcBef>
              <a:buClr>
                <a:srgbClr val="002060"/>
              </a:buClr>
              <a:buFont typeface="Arial"/>
              <a:buChar char="–"/>
              <a:defRPr sz="3982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3413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576.000 </a:t>
            </a:r>
            <a:r>
              <a:rPr sz="3413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casos</a:t>
            </a:r>
            <a:r>
              <a:rPr sz="3413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413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novos</a:t>
            </a:r>
            <a:r>
              <a:rPr sz="3413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;</a:t>
            </a:r>
          </a:p>
          <a:p>
            <a:pPr marL="805542" lvl="1" indent="-348342" defTabSz="650240">
              <a:spcBef>
                <a:spcPts val="600"/>
              </a:spcBef>
              <a:buClr>
                <a:srgbClr val="002060"/>
              </a:buClr>
              <a:buFont typeface="Arial"/>
              <a:buChar char="–"/>
              <a:defRPr sz="3982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3413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302.350 </a:t>
            </a:r>
            <a:r>
              <a:rPr sz="3413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casos</a:t>
            </a:r>
            <a:r>
              <a:rPr sz="3413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413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novos</a:t>
            </a:r>
            <a:r>
              <a:rPr sz="3413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para o </a:t>
            </a:r>
            <a:r>
              <a:rPr sz="3413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sexo</a:t>
            </a:r>
            <a:r>
              <a:rPr sz="3413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413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masculino</a:t>
            </a:r>
            <a:r>
              <a:rPr sz="3413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e 274.230 para o </a:t>
            </a:r>
            <a:r>
              <a:rPr sz="3413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sexo</a:t>
            </a:r>
            <a:r>
              <a:rPr sz="3413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413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feminino</a:t>
            </a:r>
            <a:r>
              <a:rPr sz="3413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;</a:t>
            </a:r>
          </a:p>
          <a:p>
            <a:pPr marL="1185333" lvl="2" indent="-270933" defTabSz="650240">
              <a:spcBef>
                <a:spcPts val="500"/>
              </a:spcBef>
              <a:buClr>
                <a:srgbClr val="002060"/>
              </a:buClr>
              <a:buFont typeface="Arial"/>
              <a:defRPr sz="3413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Câncer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da </a:t>
            </a: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pele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do </a:t>
            </a: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tipo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não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melanoma (120 mil </a:t>
            </a: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casos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novos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) será o </a:t>
            </a: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mais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incidente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;</a:t>
            </a:r>
          </a:p>
          <a:p>
            <a:pPr marL="1185333" lvl="2" indent="-270933" defTabSz="650240">
              <a:spcBef>
                <a:spcPts val="500"/>
              </a:spcBef>
              <a:buClr>
                <a:srgbClr val="002060"/>
              </a:buClr>
              <a:buFont typeface="Arial"/>
              <a:defRPr sz="3413">
                <a:solidFill>
                  <a:srgbClr val="9411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844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2060"/>
                  </a:solidFill>
                </a:uFill>
              </a:rPr>
              <a:t>Câncer</a:t>
            </a:r>
            <a:r>
              <a:rPr sz="284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2060"/>
                  </a:solidFill>
                </a:uFill>
              </a:rPr>
              <a:t> de </a:t>
            </a:r>
            <a:r>
              <a:rPr sz="2844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2060"/>
                  </a:solidFill>
                </a:uFill>
              </a:rPr>
              <a:t>próstata</a:t>
            </a:r>
            <a:r>
              <a:rPr sz="284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2060"/>
                  </a:solidFill>
                </a:uFill>
              </a:rPr>
              <a:t> (68 mil);</a:t>
            </a:r>
          </a:p>
          <a:p>
            <a:pPr marL="1185333" lvl="2" indent="-270933" defTabSz="650240">
              <a:spcBef>
                <a:spcPts val="500"/>
              </a:spcBef>
              <a:buClr>
                <a:srgbClr val="002060"/>
              </a:buClr>
              <a:buFont typeface="Arial"/>
              <a:defRPr sz="3413">
                <a:solidFill>
                  <a:srgbClr val="9411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844" dirty="0" err="1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</a:rPr>
              <a:t>Câncer</a:t>
            </a:r>
            <a:r>
              <a:rPr sz="2844" dirty="0">
                <a:solidFill>
                  <a:srgbClr val="FF0000"/>
                </a:solidFill>
                <a:uFill>
                  <a:solidFill>
                    <a:srgbClr val="002060"/>
                  </a:solidFill>
                </a:uFill>
              </a:rPr>
              <a:t> de mama (57 mil);</a:t>
            </a:r>
          </a:p>
          <a:p>
            <a:pPr marL="1185333" lvl="2" indent="-270933" defTabSz="650240">
              <a:spcBef>
                <a:spcPts val="500"/>
              </a:spcBef>
              <a:buClr>
                <a:srgbClr val="002060"/>
              </a:buClr>
              <a:buFont typeface="Arial"/>
              <a:defRPr sz="3413">
                <a:solidFill>
                  <a:srgbClr val="9411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844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2060"/>
                  </a:solidFill>
                </a:uFill>
              </a:rPr>
              <a:t>Câncer</a:t>
            </a:r>
            <a:r>
              <a:rPr sz="284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2060"/>
                  </a:solidFill>
                </a:uFill>
              </a:rPr>
              <a:t> de </a:t>
            </a:r>
            <a:r>
              <a:rPr sz="2844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2060"/>
                  </a:solidFill>
                </a:uFill>
              </a:rPr>
              <a:t>cólon</a:t>
            </a:r>
            <a:r>
              <a:rPr sz="284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2060"/>
                  </a:solidFill>
                </a:uFill>
              </a:rPr>
              <a:t> e </a:t>
            </a:r>
            <a:r>
              <a:rPr sz="2844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2060"/>
                  </a:solidFill>
                </a:uFill>
              </a:rPr>
              <a:t>reto</a:t>
            </a:r>
            <a:r>
              <a:rPr sz="284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2060"/>
                  </a:solidFill>
                </a:uFill>
              </a:rPr>
              <a:t> (32 mil);</a:t>
            </a:r>
          </a:p>
          <a:p>
            <a:pPr marL="1185333" lvl="2" indent="-270933" defTabSz="650240">
              <a:spcBef>
                <a:spcPts val="500"/>
              </a:spcBef>
              <a:buClr>
                <a:srgbClr val="002060"/>
              </a:buClr>
              <a:buFont typeface="Arial"/>
              <a:defRPr sz="3413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Câncer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de </a:t>
            </a: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pulmão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(27 mil);</a:t>
            </a:r>
          </a:p>
          <a:p>
            <a:pPr marL="1185333" lvl="2" indent="-270933" defTabSz="650240">
              <a:spcBef>
                <a:spcPts val="500"/>
              </a:spcBef>
              <a:buClr>
                <a:srgbClr val="002060"/>
              </a:buClr>
              <a:buFont typeface="Arial"/>
              <a:defRPr sz="3413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Câncer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de </a:t>
            </a: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estômago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(20 mil</a:t>
            </a:r>
            <a:r>
              <a:rPr sz="2844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)</a:t>
            </a:r>
            <a:r>
              <a:rPr lang="pt-BR" sz="2844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;</a:t>
            </a:r>
            <a:endParaRPr sz="2844" dirty="0">
              <a:solidFill>
                <a:srgbClr val="002060"/>
              </a:solidFill>
              <a:uFill>
                <a:solidFill>
                  <a:srgbClr val="002060"/>
                </a:solidFill>
              </a:uFill>
            </a:endParaRPr>
          </a:p>
          <a:p>
            <a:pPr marL="1185333" lvl="2" indent="-270933" defTabSz="650240">
              <a:spcBef>
                <a:spcPts val="500"/>
              </a:spcBef>
              <a:buClr>
                <a:srgbClr val="002060"/>
              </a:buClr>
              <a:buFont typeface="Arial"/>
              <a:defRPr sz="3413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Câncer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de </a:t>
            </a: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colo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do </a:t>
            </a:r>
            <a:r>
              <a:rPr sz="2844" dirty="0" err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útero</a:t>
            </a:r>
            <a:r>
              <a:rPr sz="2844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(16 mil).</a:t>
            </a:r>
          </a:p>
        </p:txBody>
      </p:sp>
      <p:sp>
        <p:nvSpPr>
          <p:cNvPr id="204" name="Shape 204"/>
          <p:cNvSpPr/>
          <p:nvPr/>
        </p:nvSpPr>
        <p:spPr>
          <a:xfrm>
            <a:off x="609600" y="8954346"/>
            <a:ext cx="985520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>
            <a:lvl1pPr algn="l" defTabSz="650240">
              <a:defRPr sz="34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Instituto Nacional do Câncer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126435" tIns="72248" rIns="126435" bIns="72248"/>
          <a:lstStyle>
            <a:lvl1pPr defTabSz="650240">
              <a:defRPr sz="6257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dirty="0" err="1" smtClean="0">
                <a:solidFill>
                  <a:schemeClr val="accent1">
                    <a:lumMod val="50000"/>
                  </a:schemeClr>
                </a:solidFill>
              </a:rPr>
              <a:t>idência</a:t>
            </a:r>
            <a:r>
              <a:rPr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Câncer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mulher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14" name="Shape 214"/>
          <p:cNvSpPr/>
          <p:nvPr/>
        </p:nvSpPr>
        <p:spPr>
          <a:xfrm>
            <a:off x="609600" y="8954346"/>
            <a:ext cx="9855200" cy="669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/>
          <a:p>
            <a:pPr algn="l" defTabSz="650240">
              <a:defRPr sz="3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solidFill>
                <a:srgbClr val="002060"/>
              </a:solidFill>
              <a:uFill>
                <a:solidFill>
                  <a:srgbClr val="002060"/>
                </a:solidFill>
              </a:uFill>
            </a:endParaRPr>
          </a:p>
        </p:txBody>
      </p:sp>
      <p:pic>
        <p:nvPicPr>
          <p:cNvPr id="215" name="InsertedImage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731" y="2225503"/>
            <a:ext cx="9253818" cy="6099966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2769326" y="3344091"/>
            <a:ext cx="6831874" cy="470263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649287" y="390525"/>
            <a:ext cx="11704638" cy="1392536"/>
          </a:xfrm>
          <a:prstGeom prst="rect">
            <a:avLst/>
          </a:prstGeom>
        </p:spPr>
        <p:txBody>
          <a:bodyPr lIns="127000" tIns="76200" rIns="127000" bIns="76200"/>
          <a:lstStyle>
            <a:lvl1pPr defTabSz="1144142">
              <a:defRPr sz="5456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7040"/>
            </a:pPr>
            <a:r>
              <a:rPr lang="pt-BR" sz="5456" dirty="0" smtClean="0"/>
              <a:t>Incidência do C</a:t>
            </a:r>
            <a:r>
              <a:rPr sz="5456" dirty="0" err="1" smtClean="0"/>
              <a:t>âncer</a:t>
            </a:r>
            <a:r>
              <a:rPr sz="5456" dirty="0" smtClean="0"/>
              <a:t> </a:t>
            </a:r>
            <a:r>
              <a:rPr sz="5456" dirty="0"/>
              <a:t>de </a:t>
            </a:r>
            <a:r>
              <a:rPr sz="5456" dirty="0" smtClean="0"/>
              <a:t>Mama</a:t>
            </a:r>
            <a:endParaRPr sz="5456" dirty="0"/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454025" y="1802816"/>
            <a:ext cx="8558069" cy="6147968"/>
          </a:xfrm>
          <a:prstGeom prst="rect">
            <a:avLst/>
          </a:prstGeom>
        </p:spPr>
        <p:txBody>
          <a:bodyPr lIns="127000" tIns="76200" rIns="127000" bIns="76200" anchor="t">
            <a:normAutofit/>
          </a:bodyPr>
          <a:lstStyle/>
          <a:p>
            <a:pPr defTabSz="474675">
              <a:spcBef>
                <a:spcPts val="500"/>
              </a:spcBef>
              <a:buSzTx/>
              <a:defRPr sz="332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incidência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aumenta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com a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idade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e a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probabilidade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da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mulher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desenvolver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Câncer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de Mama é de:</a:t>
            </a:r>
          </a:p>
          <a:p>
            <a:pPr marL="0" indent="0" defTabSz="474675">
              <a:spcBef>
                <a:spcPts val="500"/>
              </a:spcBef>
              <a:buSzTx/>
              <a:buNone/>
              <a:defRPr sz="332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- 1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em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69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aos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40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anos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</a:p>
          <a:p>
            <a:pPr marL="0" indent="0" defTabSz="474675">
              <a:spcBef>
                <a:spcPts val="500"/>
              </a:spcBef>
              <a:buSzTx/>
              <a:buNone/>
              <a:defRPr sz="332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- 1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em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38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aos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50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anos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indent="0" defTabSz="474675">
              <a:spcBef>
                <a:spcPts val="500"/>
              </a:spcBef>
              <a:buSzTx/>
              <a:buNone/>
              <a:defRPr sz="332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- 1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em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27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aos</a:t>
            </a:r>
            <a:r>
              <a:rPr sz="2774" dirty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60 </a:t>
            </a:r>
            <a:r>
              <a:rPr sz="2774" dirty="0" err="1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anos</a:t>
            </a:r>
            <a:r>
              <a:rPr sz="2774" dirty="0" smtClean="0"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;</a:t>
            </a:r>
            <a:endParaRPr lang="pt-BR" sz="2774" dirty="0" smtClean="0">
              <a:uFill>
                <a:solidFill>
                  <a:srgbClr val="FF00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algn="just" defTabSz="1300162">
              <a:lnSpc>
                <a:spcPct val="90000"/>
              </a:lnSpc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pt-BR" sz="2800" dirty="0">
                <a:latin typeface="Helvetica"/>
                <a:ea typeface="Helvetica"/>
                <a:cs typeface="Helvetica"/>
                <a:sym typeface="Helvetica"/>
              </a:rPr>
              <a:t>Relativamente raro antes dos 35 </a:t>
            </a:r>
            <a:r>
              <a:rPr lang="pt-BR" sz="2800" dirty="0" smtClean="0">
                <a:latin typeface="Helvetica"/>
                <a:ea typeface="Helvetica"/>
                <a:cs typeface="Helvetica"/>
                <a:sym typeface="Helvetica"/>
              </a:rPr>
              <a:t>anos</a:t>
            </a:r>
          </a:p>
          <a:p>
            <a:pPr algn="just" defTabSz="1300162">
              <a:lnSpc>
                <a:spcPct val="90000"/>
              </a:lnSpc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pt-BR" sz="2800" dirty="0" smtClean="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Número </a:t>
            </a:r>
            <a:r>
              <a:rPr lang="pt-BR" sz="2800" dirty="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de mortes:</a:t>
            </a:r>
            <a:r>
              <a:rPr lang="pt-BR" sz="28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pt-BR" sz="2800" dirty="0">
                <a:solidFill>
                  <a:srgbClr val="FF0000"/>
                </a:solidFill>
                <a:uFill>
                  <a:solidFill>
                    <a:schemeClr val="accent5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11.860</a:t>
            </a:r>
            <a:r>
              <a:rPr lang="pt-BR" sz="2800" dirty="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, sendo</a:t>
            </a:r>
            <a:r>
              <a:rPr lang="pt-BR" sz="28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uFill>
                  <a:solidFill>
                    <a:schemeClr val="accent5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11.735</a:t>
            </a:r>
            <a:r>
              <a:rPr lang="pt-BR" sz="280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pt-BR" sz="2800" dirty="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mulheres e </a:t>
            </a:r>
            <a:r>
              <a:rPr lang="pt-BR" sz="2800" dirty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rPr>
              <a:t>125 </a:t>
            </a:r>
            <a:r>
              <a:rPr lang="pt-BR" sz="2800" dirty="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homens (2008).</a:t>
            </a:r>
            <a:endParaRPr lang="pt-BR" sz="2800" dirty="0">
              <a:latin typeface="Helvetica"/>
              <a:ea typeface="Helvetica"/>
              <a:cs typeface="Helvetica"/>
              <a:sym typeface="Helvetica"/>
            </a:endParaRPr>
          </a:p>
          <a:p>
            <a:pPr marL="0" indent="0" defTabSz="474675">
              <a:spcBef>
                <a:spcPts val="500"/>
              </a:spcBef>
              <a:buSzTx/>
              <a:buNone/>
              <a:defRPr sz="332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lang="pt-BR" sz="2774" dirty="0" smtClean="0">
              <a:uFill>
                <a:solidFill>
                  <a:srgbClr val="FF00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0" indent="0" defTabSz="474675">
              <a:spcBef>
                <a:spcPts val="500"/>
              </a:spcBef>
              <a:buSzTx/>
              <a:buNone/>
              <a:defRPr sz="332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2774" dirty="0">
              <a:uFill>
                <a:solidFill>
                  <a:srgbClr val="FF00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0" indent="0" defTabSz="474675">
              <a:spcBef>
                <a:spcPts val="500"/>
              </a:spcBef>
              <a:buSzTx/>
              <a:buNone/>
              <a:defRPr sz="332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2774" dirty="0">
              <a:uFill>
                <a:solidFill>
                  <a:srgbClr val="FF00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33" name="Group 233"/>
          <p:cNvGrpSpPr/>
          <p:nvPr/>
        </p:nvGrpSpPr>
        <p:grpSpPr>
          <a:xfrm>
            <a:off x="8565013" y="1783061"/>
            <a:ext cx="4114349" cy="4267756"/>
            <a:chOff x="0" y="0"/>
            <a:chExt cx="4114348" cy="4267755"/>
          </a:xfrm>
        </p:grpSpPr>
        <p:pic>
          <p:nvPicPr>
            <p:cNvPr id="232" name="asset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3860349" cy="39375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1" name="Imagem 230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114349" cy="426775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Fund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7000" tIns="76200" rIns="127000" bIns="76200"/>
          <a:lstStyle>
            <a:lvl1pPr defTabSz="1300162">
              <a:defRPr sz="62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8000"/>
            </a:pPr>
            <a:r>
              <a:rPr lang="pt-BR" sz="6200" dirty="0" smtClean="0"/>
              <a:t>O que é o câncer de mama? </a:t>
            </a:r>
            <a:endParaRPr sz="6200" dirty="0"/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1270000" y="2120111"/>
            <a:ext cx="10464800" cy="5715000"/>
          </a:xfrm>
          <a:prstGeom prst="rect">
            <a:avLst/>
          </a:prstGeom>
        </p:spPr>
        <p:txBody>
          <a:bodyPr lIns="127000" tIns="76200" rIns="127000" bIns="76200" anchor="t">
            <a:norm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É uma alteração celular que acontece 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quando, através de estímulos diversos, uma célula sofre dano em seu DNA e passa a se multiplicar de forma acelerada </a:t>
            </a: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e desordenada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, substituindo o tecido </a:t>
            </a: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saudável.</a:t>
            </a:r>
          </a:p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Tem 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a capacidade de invadir outros órgãos localmente ou à distância, através da circulação sanguínea ou linfática.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10" name="asse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9836" y="8117773"/>
            <a:ext cx="2930363" cy="135316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438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1194</Words>
  <Application>Microsoft Office PowerPoint</Application>
  <PresentationFormat>Personalizar</PresentationFormat>
  <Paragraphs>164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0" baseType="lpstr">
      <vt:lpstr>Arial</vt:lpstr>
      <vt:lpstr>Avenir Roman</vt:lpstr>
      <vt:lpstr>Calibri</vt:lpstr>
      <vt:lpstr>Helvetica</vt:lpstr>
      <vt:lpstr>Helvetica Light</vt:lpstr>
      <vt:lpstr>Wingdings</vt:lpstr>
      <vt:lpstr>Wingdings-Regular</vt:lpstr>
      <vt:lpstr>White</vt:lpstr>
      <vt:lpstr>Câncer de Mama</vt:lpstr>
      <vt:lpstr>Apresentação do PowerPoint</vt:lpstr>
      <vt:lpstr>Esperança de vida ao nascer</vt:lpstr>
      <vt:lpstr>Dados Demográficos</vt:lpstr>
      <vt:lpstr>Epidemiologia Mundial Organização Mundial de Saúde</vt:lpstr>
      <vt:lpstr>Epidemiologia Brasileira</vt:lpstr>
      <vt:lpstr>Incidência de Câncer (mulher)</vt:lpstr>
      <vt:lpstr>Incidência do Câncer de Mama</vt:lpstr>
      <vt:lpstr>O que é o câncer de mama? </vt:lpstr>
      <vt:lpstr>Fatores de risco</vt:lpstr>
      <vt:lpstr>Fatores Protetores</vt:lpstr>
      <vt:lpstr>Como Diagnosticar?</vt:lpstr>
      <vt:lpstr>Auto Exame</vt:lpstr>
      <vt:lpstr>Exame Médico</vt:lpstr>
      <vt:lpstr>Mamografia</vt:lpstr>
      <vt:lpstr>Ultrassom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Possibilidades de Cura</vt:lpstr>
      <vt:lpstr>Apresentação do PowerPoint</vt:lpstr>
      <vt:lpstr>Gravidez e Câncer de Mama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Câncer de Mama</dc:title>
  <dc:creator>Elisa Fontes Ramos</dc:creator>
  <cp:lastModifiedBy>nantes</cp:lastModifiedBy>
  <cp:revision>22</cp:revision>
  <dcterms:modified xsi:type="dcterms:W3CDTF">2016-09-29T14:17:03Z</dcterms:modified>
</cp:coreProperties>
</file>