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73" r:id="rId3"/>
    <p:sldId id="349" r:id="rId4"/>
    <p:sldId id="309" r:id="rId5"/>
    <p:sldId id="326" r:id="rId6"/>
    <p:sldId id="329" r:id="rId7"/>
    <p:sldId id="327" r:id="rId8"/>
    <p:sldId id="330" r:id="rId9"/>
    <p:sldId id="350" r:id="rId10"/>
    <p:sldId id="351" r:id="rId11"/>
    <p:sldId id="354" r:id="rId12"/>
    <p:sldId id="355" r:id="rId13"/>
    <p:sldId id="312" r:id="rId14"/>
    <p:sldId id="356" r:id="rId15"/>
    <p:sldId id="334" r:id="rId16"/>
    <p:sldId id="338" r:id="rId17"/>
    <p:sldId id="339" r:id="rId18"/>
    <p:sldId id="357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58" r:id="rId27"/>
    <p:sldId id="359" r:id="rId28"/>
    <p:sldId id="298" r:id="rId29"/>
    <p:sldId id="360" r:id="rId30"/>
  </p:sldIdLst>
  <p:sldSz cx="9144000" cy="6858000" type="screen4x3"/>
  <p:notesSz cx="6819900" cy="9931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5847"/>
    <a:srgbClr val="FFCC00"/>
    <a:srgbClr val="DE9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9" autoAdjust="0"/>
    <p:restoredTop sz="96473" autoAdjust="0"/>
  </p:normalViewPr>
  <p:slideViewPr>
    <p:cSldViewPr>
      <p:cViewPr varScale="1">
        <p:scale>
          <a:sx n="72" d="100"/>
          <a:sy n="72" d="100"/>
        </p:scale>
        <p:origin x="13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92293-71F4-4BDD-8DDC-592E46B16FBF}" type="datetimeFigureOut">
              <a:rPr lang="pt-BR" smtClean="0"/>
              <a:t>24/07/2017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2388" y="9432925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9EB64-463A-4F84-9227-5A66BF531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414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C878F-A3ED-4558-8A9B-56490D1FC496}" type="datetimeFigureOut">
              <a:rPr lang="pt-BR" smtClean="0"/>
              <a:t>24/07/2017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79486"/>
            <a:ext cx="545592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33107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E0C23-FA98-4B3B-A7BD-BA3846B66C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35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E0C23-FA98-4B3B-A7BD-BA3846B66CA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749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E0C23-FA98-4B3B-A7BD-BA3846B66CA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270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E0C23-FA98-4B3B-A7BD-BA3846B66CA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80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E0C23-FA98-4B3B-A7BD-BA3846B66CA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820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E0C23-FA98-4B3B-A7BD-BA3846B66CA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603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E0C23-FA98-4B3B-A7BD-BA3846B66CA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876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E0C23-FA98-4B3B-A7BD-BA3846B66CA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339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Release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E0C23-FA98-4B3B-A7BD-BA3846B66CA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50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Release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E0C23-FA98-4B3B-A7BD-BA3846B66CA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635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E0C23-FA98-4B3B-A7BD-BA3846B66CA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904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E0C23-FA98-4B3B-A7BD-BA3846B66CA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96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E0C23-FA98-4B3B-A7BD-BA3846B66CA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924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E0C23-FA98-4B3B-A7BD-BA3846B66CA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839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E0C23-FA98-4B3B-A7BD-BA3846B66CA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24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E0C23-FA98-4B3B-A7BD-BA3846B66CA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25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28F1-6DC2-4526-8D2D-80CB8AC4EEAF}" type="datetimeFigureOut">
              <a:rPr lang="pt-BR" smtClean="0"/>
              <a:pPr/>
              <a:t>24/07/2017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F6B5-DD6A-4075-8F8A-171CC70785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28F1-6DC2-4526-8D2D-80CB8AC4EEAF}" type="datetimeFigureOut">
              <a:rPr lang="pt-BR" smtClean="0"/>
              <a:pPr/>
              <a:t>24/07/2017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F6B5-DD6A-4075-8F8A-171CC70785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28F1-6DC2-4526-8D2D-80CB8AC4EEAF}" type="datetimeFigureOut">
              <a:rPr lang="pt-BR" smtClean="0"/>
              <a:pPr/>
              <a:t>24/07/2017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F6B5-DD6A-4075-8F8A-171CC70785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55576" y="44624"/>
            <a:ext cx="8229600" cy="648072"/>
          </a:xfrm>
        </p:spPr>
        <p:txBody>
          <a:bodyPr>
            <a:normAutofit/>
          </a:bodyPr>
          <a:lstStyle>
            <a:lvl1pPr algn="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Programa Regularize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79512" y="836712"/>
            <a:ext cx="8805664" cy="5832648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28F1-6DC2-4526-8D2D-80CB8AC4EEAF}" type="datetimeFigureOut">
              <a:rPr lang="pt-BR" smtClean="0"/>
              <a:pPr/>
              <a:t>24/07/2017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F6B5-DD6A-4075-8F8A-171CC70785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28F1-6DC2-4526-8D2D-80CB8AC4EEAF}" type="datetimeFigureOut">
              <a:rPr lang="pt-BR" smtClean="0"/>
              <a:pPr/>
              <a:t>24/07/2017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F6B5-DD6A-4075-8F8A-171CC70785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28F1-6DC2-4526-8D2D-80CB8AC4EEAF}" type="datetimeFigureOut">
              <a:rPr lang="pt-BR" smtClean="0"/>
              <a:pPr/>
              <a:t>24/07/2017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F6B5-DD6A-4075-8F8A-171CC70785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28F1-6DC2-4526-8D2D-80CB8AC4EEAF}" type="datetimeFigureOut">
              <a:rPr lang="pt-BR" smtClean="0"/>
              <a:pPr/>
              <a:t>24/07/2017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F6B5-DD6A-4075-8F8A-171CC70785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28F1-6DC2-4526-8D2D-80CB8AC4EEAF}" type="datetimeFigureOut">
              <a:rPr lang="pt-BR" smtClean="0"/>
              <a:pPr/>
              <a:t>24/07/2017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F6B5-DD6A-4075-8F8A-171CC70785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28F1-6DC2-4526-8D2D-80CB8AC4EEAF}" type="datetimeFigureOut">
              <a:rPr lang="pt-BR" smtClean="0"/>
              <a:pPr/>
              <a:t>24/07/2017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F6B5-DD6A-4075-8F8A-171CC70785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28F1-6DC2-4526-8D2D-80CB8AC4EEAF}" type="datetimeFigureOut">
              <a:rPr lang="pt-BR" smtClean="0"/>
              <a:pPr/>
              <a:t>24/07/2017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F6B5-DD6A-4075-8F8A-171CC70785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928F1-6DC2-4526-8D2D-80CB8AC4EEAF}" type="datetimeFigureOut">
              <a:rPr lang="pt-BR" smtClean="0"/>
              <a:pPr/>
              <a:t>24/07/2017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BF6B5-DD6A-4075-8F8A-171CC70785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720" y="5949280"/>
            <a:ext cx="6790568" cy="857272"/>
          </a:xfrm>
        </p:spPr>
        <p:txBody>
          <a:bodyPr>
            <a:noAutofit/>
          </a:bodyPr>
          <a:lstStyle/>
          <a:p>
            <a:pPr algn="l"/>
            <a:r>
              <a:rPr lang="pt-BR" sz="2000" dirty="0" smtClean="0"/>
              <a:t>Superintendência Regional da Fazenda de Contagem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/>
              <a:t>Secretaria de Estado de Fazenda</a:t>
            </a:r>
            <a:br>
              <a:rPr lang="pt-BR" sz="2000" b="1" dirty="0"/>
            </a:br>
            <a:r>
              <a:rPr lang="pt-BR" sz="2000" b="1" dirty="0"/>
              <a:t/>
            </a:r>
            <a:br>
              <a:rPr lang="pt-BR" sz="2000" b="1" dirty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3212976"/>
            <a:ext cx="7704856" cy="23762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b="1" dirty="0"/>
              <a:t>PLANO DE REGULARIZAÇÃO</a:t>
            </a:r>
          </a:p>
          <a:p>
            <a:pPr algn="ctr">
              <a:buNone/>
            </a:pPr>
            <a:r>
              <a:rPr lang="pt-BR" b="1" dirty="0"/>
              <a:t>DE CRÉDITOS TRIBUTÁRIOS</a:t>
            </a:r>
          </a:p>
          <a:p>
            <a:pPr algn="ctr">
              <a:buNone/>
            </a:pPr>
            <a:r>
              <a:rPr lang="pt-BR" sz="4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Novo Regularize</a:t>
            </a:r>
          </a:p>
          <a:p>
            <a:pPr algn="ctr">
              <a:buNone/>
            </a:pPr>
            <a:r>
              <a:rPr lang="pt-BR" sz="1800" b="1" dirty="0" smtClean="0"/>
              <a:t>JULHO </a:t>
            </a:r>
            <a:r>
              <a:rPr lang="pt-BR" sz="1800" b="1" dirty="0"/>
              <a:t>– 2017</a:t>
            </a:r>
          </a:p>
          <a:p>
            <a:pPr algn="ctr">
              <a:buNone/>
            </a:pPr>
            <a:endParaRPr lang="pt-B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052736"/>
            <a:ext cx="7992888" cy="518457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pt-BR" sz="3100" b="1" dirty="0">
                <a:solidFill>
                  <a:srgbClr val="FF0000"/>
                </a:solidFill>
              </a:rPr>
              <a:t>ICMS – Remissões Específicas </a:t>
            </a:r>
            <a:r>
              <a:rPr lang="pt-BR" sz="3100" b="1" dirty="0" smtClean="0">
                <a:solidFill>
                  <a:srgbClr val="FF0000"/>
                </a:solidFill>
              </a:rPr>
              <a:t>(*)</a:t>
            </a:r>
          </a:p>
          <a:p>
            <a:pPr marL="0" indent="0" algn="ctr">
              <a:spcAft>
                <a:spcPts val="1200"/>
              </a:spcAft>
              <a:buNone/>
            </a:pPr>
            <a:endParaRPr lang="pt-BR" sz="31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sz="2000" u="sng" dirty="0" smtClean="0"/>
              <a:t>Habilitação:</a:t>
            </a:r>
            <a:r>
              <a:rPr lang="pt-BR" sz="2000" dirty="0" smtClean="0"/>
              <a:t> Requerimento específico informando o artigo e o número dos processos que se enquadram na situação prevista.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u="sng" dirty="0"/>
              <a:t>Moratória:</a:t>
            </a:r>
            <a:r>
              <a:rPr lang="pt-BR" sz="2000" dirty="0"/>
              <a:t> suspensão do crédito tributário (prazo determinado) e posterior remissão, condicionada ao atendimento do disposto na legislação </a:t>
            </a:r>
            <a:r>
              <a:rPr lang="pt-BR" sz="2000" dirty="0" smtClean="0"/>
              <a:t>tributária. Exemplo: aproveitamento indevido de crédito decorrente de benefício fiscal concedido por outra UF (artigo 19).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u="sng" dirty="0" smtClean="0"/>
              <a:t>Condição diferenciada</a:t>
            </a:r>
            <a:r>
              <a:rPr lang="pt-BR" sz="2000" dirty="0" smtClean="0"/>
              <a:t>: desconto de 50% no tributo e 100% nas multas e juros + parcelamento em </a:t>
            </a:r>
            <a:r>
              <a:rPr lang="pt-BR" sz="2000" dirty="0"/>
              <a:t>60 meses + ½ SELIC: Aproveitamento indevido de crédito de bens destinados ao ativo imobilizado, alheios à atividade do estabelecimento, ou provenientes de aquisições de materiais destinados ao uso ou consumo do </a:t>
            </a:r>
            <a:r>
              <a:rPr lang="pt-BR" sz="2000" dirty="0" smtClean="0"/>
              <a:t>estabelecimento (artigo 26).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 smtClean="0"/>
              <a:t>(*) Os casos acima são exemplificativos. Existem outras remissões específicas.</a:t>
            </a: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4200" u="sng" dirty="0"/>
          </a:p>
          <a:p>
            <a:pPr lvl="1"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540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052736"/>
            <a:ext cx="7992888" cy="5184576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pt-BR" sz="4000" b="1" dirty="0">
                <a:solidFill>
                  <a:srgbClr val="FF0000"/>
                </a:solidFill>
              </a:rPr>
              <a:t>ICMS – </a:t>
            </a:r>
            <a:r>
              <a:rPr lang="pt-BR" sz="4000" b="1" dirty="0" smtClean="0">
                <a:solidFill>
                  <a:srgbClr val="FF0000"/>
                </a:solidFill>
              </a:rPr>
              <a:t>SIMPLES NACIONAL</a:t>
            </a:r>
            <a:endParaRPr lang="pt-BR" sz="4000" b="1" dirty="0">
              <a:solidFill>
                <a:srgbClr val="FF0000"/>
              </a:solidFill>
            </a:endParaRPr>
          </a:p>
          <a:p>
            <a:endParaRPr lang="pt-BR" dirty="0"/>
          </a:p>
          <a:p>
            <a:pPr marL="0" indent="0" algn="ctr">
              <a:buNone/>
            </a:pPr>
            <a:r>
              <a:rPr lang="pt-BR" sz="3200" u="sng" dirty="0" smtClean="0"/>
              <a:t>Débitos alcançados pelo NOVO REGULARIZE</a:t>
            </a:r>
          </a:p>
          <a:p>
            <a:pPr marL="0" indent="0" algn="ctr">
              <a:buNone/>
            </a:pPr>
            <a:endParaRPr lang="pt-BR" sz="3200" dirty="0" smtClean="0"/>
          </a:p>
          <a:p>
            <a:pPr marL="0" indent="0" algn="ctr">
              <a:buNone/>
            </a:pPr>
            <a:r>
              <a:rPr lang="pt-BR" sz="3200" u="sng" dirty="0" smtClean="0">
                <a:solidFill>
                  <a:srgbClr val="FF0000"/>
                </a:solidFill>
              </a:rPr>
              <a:t>Todos</a:t>
            </a:r>
            <a:r>
              <a:rPr lang="pt-BR" sz="3200" dirty="0" smtClean="0"/>
              <a:t> os débitos de responsabilidade da empresa enquadrada no SIMPLES NACIONAL (denúncias espontâneas, autuações), </a:t>
            </a:r>
            <a:r>
              <a:rPr lang="pt-BR" sz="3200" u="sng" dirty="0" smtClean="0"/>
              <a:t>com </a:t>
            </a:r>
            <a:r>
              <a:rPr lang="pt-BR" sz="3200" u="sng" dirty="0" smtClean="0">
                <a:solidFill>
                  <a:srgbClr val="FF0000"/>
                </a:solidFill>
              </a:rPr>
              <a:t>exceção</a:t>
            </a:r>
            <a:r>
              <a:rPr lang="pt-BR" sz="3200" dirty="0" smtClean="0"/>
              <a:t> dos débitos declarados e não pagos (</a:t>
            </a:r>
            <a:r>
              <a:rPr lang="pt-BR" sz="3200" u="sng" dirty="0" smtClean="0">
                <a:solidFill>
                  <a:srgbClr val="FF0000"/>
                </a:solidFill>
              </a:rPr>
              <a:t>PGDAS/DASN</a:t>
            </a:r>
            <a:r>
              <a:rPr lang="pt-BR" sz="3200" dirty="0" smtClean="0"/>
              <a:t>).</a:t>
            </a:r>
            <a:endParaRPr lang="pt-BR" sz="3200" dirty="0"/>
          </a:p>
          <a:p>
            <a:pPr lvl="1"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674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052736"/>
            <a:ext cx="7992888" cy="518457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pt-BR" sz="11200" b="1" dirty="0" smtClean="0">
                <a:solidFill>
                  <a:srgbClr val="FF0000"/>
                </a:solidFill>
              </a:rPr>
              <a:t>BÔNUS DO BOM PAGADOR DE ICMS</a:t>
            </a:r>
          </a:p>
          <a:p>
            <a:pPr marL="0" indent="0" algn="ctr">
              <a:spcAft>
                <a:spcPts val="1200"/>
              </a:spcAft>
              <a:buNone/>
            </a:pPr>
            <a:endParaRPr lang="pt-BR" sz="11200" b="1" dirty="0" smtClean="0"/>
          </a:p>
          <a:p>
            <a:pPr marL="0" indent="0" algn="ctr">
              <a:spcAft>
                <a:spcPts val="1200"/>
              </a:spcAft>
              <a:buNone/>
            </a:pPr>
            <a:endParaRPr lang="pt-BR" dirty="0"/>
          </a:p>
          <a:p>
            <a:pPr marL="285750" indent="-285750" algn="just" defTabSz="622300">
              <a:spcAft>
                <a:spcPct val="350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pt-BR" sz="7200" dirty="0" smtClean="0"/>
              <a:t>Contribuinte </a:t>
            </a:r>
            <a:r>
              <a:rPr lang="pt-BR" sz="7200" b="1" dirty="0" smtClean="0"/>
              <a:t>débito</a:t>
            </a:r>
            <a:r>
              <a:rPr lang="pt-BR" sz="7200" dirty="0" smtClean="0"/>
              <a:t> e </a:t>
            </a:r>
            <a:r>
              <a:rPr lang="pt-BR" sz="7200" b="1" dirty="0" smtClean="0"/>
              <a:t>crédito</a:t>
            </a:r>
            <a:r>
              <a:rPr lang="pt-BR" sz="7200" dirty="0" smtClean="0"/>
              <a:t> em situação de </a:t>
            </a:r>
            <a:r>
              <a:rPr lang="pt-BR" sz="7200" b="1" u="sng" dirty="0" smtClean="0"/>
              <a:t>total adimplência </a:t>
            </a:r>
            <a:r>
              <a:rPr lang="pt-BR" sz="7200" dirty="0" smtClean="0"/>
              <a:t>terá desconto sobre o saldo devedor do ICMS devido na operação própria;</a:t>
            </a:r>
          </a:p>
          <a:p>
            <a:pPr algn="just" defTabSz="622300">
              <a:spcAft>
                <a:spcPct val="35000"/>
              </a:spcAft>
              <a:buClr>
                <a:schemeClr val="bg2"/>
              </a:buClr>
            </a:pPr>
            <a:endParaRPr lang="pt-BR" sz="7200" dirty="0"/>
          </a:p>
          <a:p>
            <a:pPr marL="285750" indent="-285750" algn="just" defTabSz="622300">
              <a:spcAft>
                <a:spcPct val="350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pt-BR" sz="7200" dirty="0" smtClean="0"/>
              <a:t>1% do saldo devedor, limitado a 3.000 </a:t>
            </a:r>
            <a:r>
              <a:rPr lang="pt-BR" sz="7200" dirty="0" err="1" smtClean="0"/>
              <a:t>UFEMGs</a:t>
            </a:r>
            <a:r>
              <a:rPr lang="pt-BR" sz="7200" dirty="0" smtClean="0"/>
              <a:t>, no caso de adimplência em um período aquisitivo;</a:t>
            </a:r>
          </a:p>
          <a:p>
            <a:pPr algn="just" defTabSz="622300">
              <a:spcAft>
                <a:spcPct val="35000"/>
              </a:spcAft>
              <a:buClr>
                <a:schemeClr val="bg2"/>
              </a:buClr>
            </a:pPr>
            <a:endParaRPr lang="pt-BR" sz="7200" dirty="0"/>
          </a:p>
          <a:p>
            <a:pPr marL="285750" indent="-285750" algn="just" defTabSz="622300">
              <a:spcAft>
                <a:spcPct val="350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pt-BR" sz="7200" dirty="0"/>
              <a:t>2% do saldo devedor, limitado a 6.000 </a:t>
            </a:r>
            <a:r>
              <a:rPr lang="pt-BR" sz="7200" dirty="0" err="1" smtClean="0"/>
              <a:t>UFEMGs</a:t>
            </a:r>
            <a:r>
              <a:rPr lang="pt-BR" sz="7200" dirty="0" smtClean="0"/>
              <a:t>, </a:t>
            </a:r>
            <a:r>
              <a:rPr lang="pt-BR" sz="7200" dirty="0"/>
              <a:t>no caso de adimplência em 3 ou mais períodos aquisitivos;</a:t>
            </a:r>
          </a:p>
          <a:p>
            <a:pPr algn="just" defTabSz="622300">
              <a:spcAft>
                <a:spcPct val="35000"/>
              </a:spcAft>
              <a:buClr>
                <a:schemeClr val="bg2"/>
              </a:buClr>
            </a:pPr>
            <a:endParaRPr lang="pt-BR" sz="7200" dirty="0"/>
          </a:p>
          <a:p>
            <a:pPr marL="285750" indent="-285750" algn="just" defTabSz="622300">
              <a:spcAft>
                <a:spcPct val="350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pt-BR" sz="7200" dirty="0"/>
              <a:t>O período aquisitivo será disciplinado em regulamento.</a:t>
            </a:r>
          </a:p>
          <a:p>
            <a:pPr marL="0" indent="0" algn="ctr">
              <a:spcAft>
                <a:spcPts val="1200"/>
              </a:spcAft>
              <a:buNone/>
            </a:pPr>
            <a:endParaRPr lang="pt-BR" sz="7000" b="1" dirty="0"/>
          </a:p>
        </p:txBody>
      </p:sp>
    </p:spTree>
    <p:extLst>
      <p:ext uri="{BB962C8B-B14F-4D97-AF65-F5344CB8AC3E}">
        <p14:creationId xmlns:p14="http://schemas.microsoft.com/office/powerpoint/2010/main" val="39750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445624" cy="511256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2400"/>
              </a:spcAft>
              <a:buNone/>
            </a:pPr>
            <a:r>
              <a:rPr lang="pt-BR" b="1" dirty="0">
                <a:solidFill>
                  <a:srgbClr val="FF0000"/>
                </a:solidFill>
              </a:rPr>
              <a:t>IPVA VENCIDO ATÉ 31/12/2016</a:t>
            </a:r>
          </a:p>
          <a:p>
            <a:pPr marL="0" indent="0" algn="ctr">
              <a:spcAft>
                <a:spcPts val="2400"/>
              </a:spcAft>
              <a:buNone/>
            </a:pPr>
            <a:endParaRPr lang="pt-BR" b="1" dirty="0">
              <a:solidFill>
                <a:srgbClr val="FF0000"/>
              </a:solidFill>
            </a:endParaRPr>
          </a:p>
          <a:p>
            <a:pPr marL="0" indent="0" algn="ctr">
              <a:spcAft>
                <a:spcPts val="2400"/>
              </a:spcAft>
              <a:buNone/>
            </a:pPr>
            <a:endParaRPr lang="pt-BR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168364"/>
              </p:ext>
            </p:extLst>
          </p:nvPr>
        </p:nvGraphicFramePr>
        <p:xfrm>
          <a:off x="1115616" y="2276873"/>
          <a:ext cx="7200800" cy="20882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7121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FORMA DE PAGAMENTO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REDUÇÃO DE MULTAS E JUROS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121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À VISTA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580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</a:t>
                      </a:r>
                      <a:r>
                        <a:rPr lang="pt-BR" baseline="0" dirty="0"/>
                        <a:t> 2 A 6 PARCELAS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tângulo de cantos arredondados 3"/>
          <p:cNvSpPr/>
          <p:nvPr/>
        </p:nvSpPr>
        <p:spPr>
          <a:xfrm>
            <a:off x="1846040" y="5193196"/>
            <a:ext cx="6048672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339752" y="5301208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Prazo limite para adesão e pagamento (à vista ou 1ª parcela = </a:t>
            </a:r>
            <a:r>
              <a:rPr lang="pt-BR" b="1" dirty="0"/>
              <a:t>até </a:t>
            </a:r>
            <a:r>
              <a:rPr lang="pt-BR" b="1" dirty="0" smtClean="0"/>
              <a:t>31/outubro/2017</a:t>
            </a:r>
          </a:p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644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052736"/>
            <a:ext cx="7992888" cy="518457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pt-BR" sz="11200" b="1" dirty="0" smtClean="0">
                <a:solidFill>
                  <a:srgbClr val="FF0000"/>
                </a:solidFill>
              </a:rPr>
              <a:t>BÔNUS DO BOM PAGADOR DE IPVA</a:t>
            </a:r>
          </a:p>
          <a:p>
            <a:pPr marL="0" indent="0" algn="ctr">
              <a:spcAft>
                <a:spcPts val="1200"/>
              </a:spcAft>
              <a:buNone/>
            </a:pPr>
            <a:endParaRPr lang="pt-BR" sz="11200" b="1" dirty="0" smtClean="0">
              <a:solidFill>
                <a:srgbClr val="FF0000"/>
              </a:solidFill>
            </a:endParaRPr>
          </a:p>
          <a:p>
            <a:pPr algn="just" defTabSz="622300">
              <a:spcAft>
                <a:spcPct val="350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pt-BR" sz="9600" dirty="0"/>
              <a:t>Contribuinte em situação de </a:t>
            </a:r>
            <a:r>
              <a:rPr lang="pt-BR" sz="9600" b="1" u="sng" dirty="0"/>
              <a:t>total adimplência</a:t>
            </a:r>
            <a:r>
              <a:rPr lang="pt-BR" sz="9600" dirty="0"/>
              <a:t> terá desconto de 3% sobre o </a:t>
            </a:r>
            <a:r>
              <a:rPr lang="pt-BR" sz="9600" dirty="0" smtClean="0"/>
              <a:t>IPVA.</a:t>
            </a:r>
          </a:p>
          <a:p>
            <a:pPr marL="0" indent="0" algn="just" defTabSz="622300">
              <a:spcAft>
                <a:spcPct val="35000"/>
              </a:spcAft>
              <a:buClr>
                <a:schemeClr val="bg2"/>
              </a:buClr>
              <a:buNone/>
            </a:pPr>
            <a:endParaRPr lang="pt-BR" sz="9600" dirty="0" smtClean="0"/>
          </a:p>
          <a:p>
            <a:pPr algn="just" defTabSz="622300">
              <a:spcAft>
                <a:spcPct val="350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pt-BR" sz="9600" dirty="0" smtClean="0"/>
              <a:t>Este desconto </a:t>
            </a:r>
            <a:r>
              <a:rPr lang="pt-BR" sz="9600" b="1" dirty="0" smtClean="0"/>
              <a:t>SERÁ</a:t>
            </a:r>
            <a:r>
              <a:rPr lang="pt-BR" sz="9600" dirty="0" smtClean="0"/>
              <a:t> cumulativo com o desconto para pagamento em cota única do IPVA.</a:t>
            </a:r>
            <a:endParaRPr lang="pt-BR" sz="9600" dirty="0"/>
          </a:p>
          <a:p>
            <a:pPr algn="just" defTabSz="622300">
              <a:spcAft>
                <a:spcPct val="35000"/>
              </a:spcAft>
              <a:buClr>
                <a:schemeClr val="bg2"/>
              </a:buClr>
            </a:pPr>
            <a:endParaRPr lang="pt-BR" sz="4000" dirty="0"/>
          </a:p>
          <a:p>
            <a:pPr marL="0" indent="0" algn="just" defTabSz="622300">
              <a:spcAft>
                <a:spcPct val="35000"/>
              </a:spcAft>
              <a:buClr>
                <a:schemeClr val="bg2"/>
              </a:buClr>
              <a:buNone/>
            </a:pPr>
            <a:endParaRPr lang="pt-BR" sz="9600" dirty="0"/>
          </a:p>
          <a:p>
            <a:pPr algn="just" defTabSz="622300">
              <a:spcAft>
                <a:spcPct val="350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pt-BR" sz="9600" dirty="0"/>
              <a:t>Desconto condicionado ao licenciamento tempestivo do veículo </a:t>
            </a:r>
            <a:r>
              <a:rPr lang="pt-BR" sz="9600" dirty="0" smtClean="0"/>
              <a:t>automotor.</a:t>
            </a:r>
            <a:endParaRPr lang="pt-BR" sz="9600" dirty="0"/>
          </a:p>
          <a:p>
            <a:pPr marL="0" indent="0" algn="ctr">
              <a:spcAft>
                <a:spcPts val="1200"/>
              </a:spcAft>
              <a:buNone/>
            </a:pPr>
            <a:endParaRPr lang="pt-BR" sz="11200" b="1" dirty="0" smtClean="0">
              <a:solidFill>
                <a:srgbClr val="FF0000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pt-BR" sz="11200" b="1" dirty="0" smtClean="0"/>
          </a:p>
          <a:p>
            <a:pPr marL="0" indent="0" algn="ctr">
              <a:spcAft>
                <a:spcPts val="1200"/>
              </a:spcAft>
              <a:buNone/>
            </a:pPr>
            <a:endParaRPr lang="pt-BR" dirty="0"/>
          </a:p>
          <a:p>
            <a:pPr marL="0" indent="0" algn="ctr">
              <a:spcAft>
                <a:spcPts val="1200"/>
              </a:spcAft>
              <a:buNone/>
            </a:pPr>
            <a:endParaRPr lang="pt-BR" sz="7000" b="1" dirty="0" smtClean="0"/>
          </a:p>
          <a:p>
            <a:pPr marL="0" indent="0" algn="ctr">
              <a:spcAft>
                <a:spcPts val="1200"/>
              </a:spcAft>
              <a:buNone/>
            </a:pPr>
            <a:endParaRPr lang="pt-BR" sz="7000" b="1" dirty="0"/>
          </a:p>
        </p:txBody>
      </p:sp>
    </p:spTree>
    <p:extLst>
      <p:ext uri="{BB962C8B-B14F-4D97-AF65-F5344CB8AC3E}">
        <p14:creationId xmlns:p14="http://schemas.microsoft.com/office/powerpoint/2010/main" val="2327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445624" cy="511256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2400"/>
              </a:spcAft>
              <a:buNone/>
            </a:pPr>
            <a:r>
              <a:rPr lang="pt-BR" b="1" dirty="0">
                <a:solidFill>
                  <a:srgbClr val="FF0000"/>
                </a:solidFill>
              </a:rPr>
              <a:t>ITCD VENCIDO ATÉ 30/04/2017</a:t>
            </a:r>
          </a:p>
          <a:p>
            <a:pPr marL="0" indent="0" algn="ctr">
              <a:spcAft>
                <a:spcPts val="2400"/>
              </a:spcAft>
              <a:buNone/>
            </a:pPr>
            <a:endParaRPr lang="pt-BR" b="1" dirty="0">
              <a:solidFill>
                <a:srgbClr val="FF0000"/>
              </a:solidFill>
            </a:endParaRPr>
          </a:p>
          <a:p>
            <a:pPr marL="0" indent="0" algn="ctr">
              <a:spcAft>
                <a:spcPts val="2400"/>
              </a:spcAft>
              <a:buNone/>
            </a:pPr>
            <a:endParaRPr lang="pt-BR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633257"/>
              </p:ext>
            </p:extLst>
          </p:nvPr>
        </p:nvGraphicFramePr>
        <p:xfrm>
          <a:off x="1043608" y="1916833"/>
          <a:ext cx="7056784" cy="30963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41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1262">
                <a:tc rowSpan="2"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FORMA </a:t>
                      </a:r>
                    </a:p>
                    <a:p>
                      <a:pPr algn="ctr"/>
                      <a:r>
                        <a:rPr lang="pt-BR" dirty="0"/>
                        <a:t>DE </a:t>
                      </a:r>
                    </a:p>
                    <a:p>
                      <a:pPr algn="ctr"/>
                      <a:r>
                        <a:rPr lang="pt-BR" dirty="0"/>
                        <a:t>PAGAMENTO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DESCONTOS CONCEDIDOS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075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NO</a:t>
                      </a:r>
                      <a:r>
                        <a:rPr lang="pt-BR" baseline="0" dirty="0"/>
                        <a:t> IMPOSTO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NOS JUROS SOBRE O IMPOSTO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NAS MULTAS E JUROS SOBRE</a:t>
                      </a:r>
                      <a:r>
                        <a:rPr lang="pt-BR" baseline="0" dirty="0"/>
                        <a:t> AS MULTAS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126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À VISTA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153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 2 A 12 PARCELAS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153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 13 A 24 PARCELAS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tângulo de cantos arredondados 3"/>
          <p:cNvSpPr/>
          <p:nvPr/>
        </p:nvSpPr>
        <p:spPr>
          <a:xfrm>
            <a:off x="1331640" y="5301208"/>
            <a:ext cx="6624736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771800" y="5445224"/>
            <a:ext cx="4176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Prazo limite para adesão e pagamento (à vista ou 1ª parcela = </a:t>
            </a:r>
            <a:r>
              <a:rPr lang="pt-BR" b="1" dirty="0"/>
              <a:t>até </a:t>
            </a:r>
            <a:r>
              <a:rPr lang="pt-BR" b="1" dirty="0" smtClean="0"/>
              <a:t>02/outubro/2017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610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445624" cy="511256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2400"/>
              </a:spcAft>
              <a:buNone/>
            </a:pPr>
            <a:r>
              <a:rPr lang="pt-BR" b="1" dirty="0">
                <a:solidFill>
                  <a:srgbClr val="FF0000"/>
                </a:solidFill>
              </a:rPr>
              <a:t>TAXAS VENCIDAS ATÉ 31/12/2016</a:t>
            </a:r>
          </a:p>
          <a:p>
            <a:pPr algn="ctr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t-BR" sz="1800" dirty="0"/>
              <a:t>Taxa de pela Utilização Potencial do Serviço de Extinção de Incêndio;</a:t>
            </a:r>
          </a:p>
          <a:p>
            <a:pPr algn="ctr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t-BR" sz="1800" dirty="0"/>
              <a:t>Taxa de Renovação do Licenciamento Anual do Veículo – TRLAV;</a:t>
            </a:r>
          </a:p>
          <a:p>
            <a:pPr algn="ctr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t-BR" sz="1800" dirty="0"/>
              <a:t>Taxa Florestal;</a:t>
            </a:r>
          </a:p>
          <a:p>
            <a:pPr algn="ctr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t-BR" sz="1800" dirty="0"/>
              <a:t>Taxa de Controle, Monitoramento e Fiscalização das Atividades de Pesquisa, Lavra, Exploração e Aproveitamento de Recursos Minerários – TFRM;</a:t>
            </a:r>
          </a:p>
          <a:p>
            <a:pPr lvl="0" algn="ctr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t-BR" sz="1800" dirty="0"/>
              <a:t>Taxa de Fiscalização Judiciária – TFJ</a:t>
            </a:r>
            <a:endParaRPr lang="pt-BR" sz="1800" b="1" dirty="0"/>
          </a:p>
          <a:p>
            <a:pPr marL="0" indent="0" algn="ctr">
              <a:spcAft>
                <a:spcPts val="2400"/>
              </a:spcAft>
              <a:buNone/>
            </a:pPr>
            <a:endParaRPr lang="pt-BR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872151"/>
              </p:ext>
            </p:extLst>
          </p:nvPr>
        </p:nvGraphicFramePr>
        <p:xfrm>
          <a:off x="467544" y="5373216"/>
          <a:ext cx="7920880" cy="7920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FORMA DE PAGAMENTO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REDUÇÃO DE MULTAS E JUROS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À VISTA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tângulo de cantos arredondados 3"/>
          <p:cNvSpPr/>
          <p:nvPr/>
        </p:nvSpPr>
        <p:spPr>
          <a:xfrm>
            <a:off x="467544" y="6237312"/>
            <a:ext cx="792088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331640" y="622802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Prazo limite para adesão e pagamento = </a:t>
            </a:r>
            <a:r>
              <a:rPr lang="pt-BR" b="1" dirty="0"/>
              <a:t>até 31/outubro/2017</a:t>
            </a:r>
          </a:p>
        </p:txBody>
      </p:sp>
    </p:spTree>
    <p:extLst>
      <p:ext uri="{BB962C8B-B14F-4D97-AF65-F5344CB8AC3E}">
        <p14:creationId xmlns:p14="http://schemas.microsoft.com/office/powerpoint/2010/main" val="20248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445624" cy="511256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2400"/>
              </a:spcAft>
              <a:buNone/>
            </a:pPr>
            <a:r>
              <a:rPr lang="pt-BR" b="1" dirty="0">
                <a:solidFill>
                  <a:srgbClr val="FF0000"/>
                </a:solidFill>
              </a:rPr>
              <a:t>TGO/CGO VENCIDAS ATÉ 14/10/2016</a:t>
            </a:r>
          </a:p>
          <a:p>
            <a:pPr algn="ctr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t-BR" sz="1800" dirty="0"/>
              <a:t>Taxa de Fiscalização do Transporte Coletivo Intermunicipal de Passageiros e Taxa de Gerenciamento, Fiscalização e Expediente do Sistema de Transporte Coletivo Metropolitano - TGO/CGO;</a:t>
            </a:r>
            <a:endParaRPr lang="pt-B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288233"/>
              </p:ext>
            </p:extLst>
          </p:nvPr>
        </p:nvGraphicFramePr>
        <p:xfrm>
          <a:off x="1331640" y="3356992"/>
          <a:ext cx="6624736" cy="17281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FORMA DE PAGAMENTO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REDUÇÃO DAS MULTAS E JUROS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À VISTA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ATÉ 36 PARCELAS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tângulo de cantos arredondados 4"/>
          <p:cNvSpPr/>
          <p:nvPr/>
        </p:nvSpPr>
        <p:spPr>
          <a:xfrm>
            <a:off x="1331640" y="5301208"/>
            <a:ext cx="6696744" cy="1152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411760" y="5590981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Prazo limite para adesão e pagamento (à vista ou 1ª parcela) = </a:t>
            </a:r>
            <a:r>
              <a:rPr lang="pt-BR" b="1" dirty="0"/>
              <a:t>até 31/outubro/2017</a:t>
            </a:r>
          </a:p>
        </p:txBody>
      </p:sp>
    </p:spTree>
    <p:extLst>
      <p:ext uri="{BB962C8B-B14F-4D97-AF65-F5344CB8AC3E}">
        <p14:creationId xmlns:p14="http://schemas.microsoft.com/office/powerpoint/2010/main" val="21630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COMPARATIVO REDUÇÕES</a:t>
            </a:r>
          </a:p>
          <a:p>
            <a:pPr marL="0" indent="0" algn="ctr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51721" y="38903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537264"/>
              </p:ext>
            </p:extLst>
          </p:nvPr>
        </p:nvGraphicFramePr>
        <p:xfrm>
          <a:off x="323526" y="1241072"/>
          <a:ext cx="8136905" cy="5428277"/>
        </p:xfrm>
        <a:graphic>
          <a:graphicData uri="http://schemas.openxmlformats.org/drawingml/2006/table">
            <a:tbl>
              <a:tblPr/>
              <a:tblGrid>
                <a:gridCol w="2138285"/>
                <a:gridCol w="1836313"/>
                <a:gridCol w="2130122"/>
                <a:gridCol w="2032185"/>
              </a:tblGrid>
              <a:tr h="17337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DE INFRAÇÃO - MULTA ISOLADA</a:t>
                      </a:r>
                    </a:p>
                  </a:txBody>
                  <a:tcPr marL="4298" marR="4298" marT="4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33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</a:t>
                      </a:r>
                    </a:p>
                  </a:txBody>
                  <a:tcPr marL="4298" marR="4298" marT="4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SEM REDUÇÃO </a:t>
                      </a:r>
                    </a:p>
                  </a:txBody>
                  <a:tcPr marL="4298" marR="4298" marT="4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NOVO REGULARIZE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8" marR="4298" marT="4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REGULARIZE 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8" marR="4298" marT="4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Multa</a:t>
                      </a:r>
                    </a:p>
                  </a:txBody>
                  <a:tcPr marL="4298" marR="4298" marT="4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100,00 </a:t>
                      </a:r>
                    </a:p>
                  </a:txBody>
                  <a:tcPr marL="4298" marR="4298" marT="4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5,00 </a:t>
                      </a:r>
                    </a:p>
                  </a:txBody>
                  <a:tcPr marL="4298" marR="4298" marT="4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50,00 </a:t>
                      </a:r>
                    </a:p>
                  </a:txBody>
                  <a:tcPr marL="4298" marR="4298" marT="4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8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8" marR="4298" marT="42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8" marR="4298" marT="4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8" marR="4298" marT="4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8" marR="4298" marT="4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DE INFRAÇÃO CONTENCIOSO - HIPOTÉTICO - 1 ANO DE FORMAÇÃO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33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VALOR SEM REDUÇÃO 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NOVO REGULARIZE 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REGULARIZE 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95% DE REDUÇÃO MULTAS E JUROS 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50% de desconto, limitado ao mínimo legal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ICMS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100,00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100,00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50,00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Multa revalidação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50,00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2,50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25,00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Multa isolada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200,00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10,00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100,00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Juros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35,00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1,75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17,50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385,00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114,25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192,50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8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8" marR="4298" marT="429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8" marR="4298" marT="42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8" marR="4298" marT="42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8" marR="4298" marT="42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7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EXTRATO DE DÉBITO ELETRÔNICO - OMISSO DE RECOLHIMENTO - DÍVIDA ATIVA - 1 ANO DE FORMAÇÃO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33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VALOR SEM REDUÇÃO 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NOVO REGULARIZE 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REGULARIZE 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95% DE REDUÇÃO MULTAS E JUROS 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50% de desconto, limitado ao mínimo legal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ICMS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100,00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100,00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100,00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Multa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25,00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1,25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12,00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Juros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12,50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0,63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11,20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137,50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101,88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123,20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8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8" marR="4298" marT="429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8" marR="4298" marT="42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8" marR="4298" marT="42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8" marR="4298" marT="42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EXTRATO DE DÉBITO ELETRÔNICO - IPVA - DÍVIDA ATIVA - 1 ANO DE FORMAÇÃO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33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VALOR SEM REDUÇÃO 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NOVO REGULARIZE 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REGULARIZE 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100% DE REDUÇÃO MULTAS E JUROS 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50% de desconto, limitado ao mínimo legal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IPVA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100,00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100,00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100,00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Multa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25,00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-   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20,00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Juros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12,50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-   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12,00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137,50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100,00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132,00 </a:t>
                      </a:r>
                    </a:p>
                  </a:txBody>
                  <a:tcPr marL="4298" marR="4298" marT="4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ICMS PELA INTERNET – DISPONÍVEL PARA CONTRIBUINTES COM PERFIL DE ACESSO AO SIARE</a:t>
            </a:r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2276872"/>
            <a:ext cx="7848872" cy="4032448"/>
          </a:xfrm>
          <a:prstGeom prst="rect">
            <a:avLst/>
          </a:prstGeom>
        </p:spPr>
      </p:pic>
      <p:sp>
        <p:nvSpPr>
          <p:cNvPr id="6" name="Seta para a esquerda 5"/>
          <p:cNvSpPr/>
          <p:nvPr/>
        </p:nvSpPr>
        <p:spPr>
          <a:xfrm>
            <a:off x="2987824" y="3068960"/>
            <a:ext cx="720080" cy="216024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6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589640" cy="583264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pt-BR" b="1" dirty="0">
                <a:solidFill>
                  <a:srgbClr val="FF0000"/>
                </a:solidFill>
              </a:rPr>
              <a:t>LEGISLAÇÃO</a:t>
            </a:r>
            <a:endParaRPr lang="pt-PT" sz="2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dirty="0"/>
              <a:t>Lei nº 22549/2017</a:t>
            </a:r>
          </a:p>
          <a:p>
            <a:pPr marL="0" indent="0" algn="ctr">
              <a:buNone/>
            </a:pPr>
            <a:r>
              <a:rPr lang="pt-BR" dirty="0"/>
              <a:t>Institui o Plano de Regularização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503548" y="1484784"/>
            <a:ext cx="8136904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79512" y="3861048"/>
            <a:ext cx="2088232" cy="23042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2483768" y="3861048"/>
            <a:ext cx="2088232" cy="23042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788024" y="3861048"/>
            <a:ext cx="2160240" cy="23042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7164288" y="3861048"/>
            <a:ext cx="1872208" cy="23042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baixo 14"/>
          <p:cNvSpPr/>
          <p:nvPr/>
        </p:nvSpPr>
        <p:spPr>
          <a:xfrm>
            <a:off x="899592" y="2852936"/>
            <a:ext cx="648072" cy="64807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baixo 15"/>
          <p:cNvSpPr/>
          <p:nvPr/>
        </p:nvSpPr>
        <p:spPr>
          <a:xfrm>
            <a:off x="3203848" y="2852936"/>
            <a:ext cx="648072" cy="72008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>
            <a:off x="5364088" y="2852936"/>
            <a:ext cx="648072" cy="72008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baixo 17"/>
          <p:cNvSpPr/>
          <p:nvPr/>
        </p:nvSpPr>
        <p:spPr>
          <a:xfrm>
            <a:off x="7740352" y="2852936"/>
            <a:ext cx="648072" cy="72008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07504" y="4581128"/>
            <a:ext cx="2203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Decreto</a:t>
            </a:r>
          </a:p>
          <a:p>
            <a:pPr algn="ctr"/>
            <a:r>
              <a:rPr lang="pt-BR" dirty="0"/>
              <a:t>Nº 47210/2017</a:t>
            </a:r>
          </a:p>
          <a:p>
            <a:pPr algn="ctr"/>
            <a:r>
              <a:rPr lang="pt-BR" dirty="0"/>
              <a:t>ICMS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656598" y="4581128"/>
            <a:ext cx="1627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Decreto</a:t>
            </a:r>
          </a:p>
          <a:p>
            <a:pPr algn="ctr"/>
            <a:r>
              <a:rPr lang="pt-BR" dirty="0"/>
              <a:t>Nº 47211/2017</a:t>
            </a:r>
          </a:p>
          <a:p>
            <a:pPr algn="ctr"/>
            <a:r>
              <a:rPr lang="pt-BR" dirty="0"/>
              <a:t>TAXAS</a:t>
            </a:r>
          </a:p>
          <a:p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076056" y="4581128"/>
            <a:ext cx="1627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Decreto</a:t>
            </a:r>
          </a:p>
          <a:p>
            <a:pPr algn="ctr"/>
            <a:r>
              <a:rPr lang="pt-BR" dirty="0"/>
              <a:t>Nº 47212/2017</a:t>
            </a:r>
          </a:p>
          <a:p>
            <a:pPr algn="ctr"/>
            <a:r>
              <a:rPr lang="pt-BR" dirty="0"/>
              <a:t>IPVA</a:t>
            </a:r>
          </a:p>
          <a:p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36296" y="4604935"/>
            <a:ext cx="1627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Decreto</a:t>
            </a:r>
          </a:p>
          <a:p>
            <a:pPr algn="ctr"/>
            <a:r>
              <a:rPr lang="pt-BR" dirty="0"/>
              <a:t>Nº 47213/2017</a:t>
            </a:r>
          </a:p>
          <a:p>
            <a:pPr algn="ctr"/>
            <a:r>
              <a:rPr lang="pt-BR" dirty="0"/>
              <a:t>ITCD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93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>
                <a:solidFill>
                  <a:srgbClr val="FF0000"/>
                </a:solidFill>
              </a:rPr>
              <a:t>ICMS – SIMULAÇÃO – DÉBITOS ADMINISTRATIVOS</a:t>
            </a:r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484784"/>
            <a:ext cx="7992888" cy="4680520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1835696" y="3573016"/>
            <a:ext cx="230425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esquerda 10"/>
          <p:cNvSpPr/>
          <p:nvPr/>
        </p:nvSpPr>
        <p:spPr>
          <a:xfrm>
            <a:off x="6372200" y="4869160"/>
            <a:ext cx="792088" cy="288032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cima 11"/>
          <p:cNvSpPr/>
          <p:nvPr/>
        </p:nvSpPr>
        <p:spPr>
          <a:xfrm>
            <a:off x="2123728" y="5301208"/>
            <a:ext cx="432048" cy="216024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8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ICMS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rgbClr val="FF0000"/>
                </a:solidFill>
              </a:rPr>
              <a:t>IMPRIMIR SIMULAÇÃO E/OU INCLUIR PARCELAMENTO </a:t>
            </a:r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782762"/>
            <a:ext cx="8064896" cy="4526558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>
            <a:off x="1115616" y="5013176"/>
            <a:ext cx="648072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esquerda 5"/>
          <p:cNvSpPr/>
          <p:nvPr/>
        </p:nvSpPr>
        <p:spPr>
          <a:xfrm>
            <a:off x="6300192" y="5877272"/>
            <a:ext cx="504056" cy="288032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1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ICMS – EFETIVAÇÃO DO PARCELAMENTO</a:t>
            </a:r>
          </a:p>
          <a:p>
            <a:pPr marL="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DÉBITOS ADMINISTRATIVOS</a:t>
            </a:r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1782762"/>
            <a:ext cx="7920880" cy="45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ICMS – SIMULAÇÃO E EFETIVAÇÃO</a:t>
            </a:r>
          </a:p>
          <a:p>
            <a:pPr marL="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DÉBITOS DÍVIDA ATIVA (OBRIGATORIEDADE DE REGULARIZAR TODOS OS DÉBITOS)</a:t>
            </a:r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2276872"/>
            <a:ext cx="7992888" cy="4176464"/>
          </a:xfrm>
          <a:prstGeom prst="rect">
            <a:avLst/>
          </a:prstGeom>
        </p:spPr>
      </p:pic>
      <p:sp>
        <p:nvSpPr>
          <p:cNvPr id="5" name="Seta para a esquerda 4"/>
          <p:cNvSpPr/>
          <p:nvPr/>
        </p:nvSpPr>
        <p:spPr>
          <a:xfrm>
            <a:off x="6444208" y="2564904"/>
            <a:ext cx="576064" cy="288032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499992" y="3429000"/>
            <a:ext cx="180020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6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ICMS – EFETIVAÇÃO DO PARCELAMENTO</a:t>
            </a:r>
          </a:p>
          <a:p>
            <a:pPr marL="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DÉBITOS DÍVIDA ATIVA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988840"/>
            <a:ext cx="813690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ICMS – GERAÇÃO DE GUIA PARA PAGAMENTO</a:t>
            </a:r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782762"/>
            <a:ext cx="7992888" cy="4670574"/>
          </a:xfrm>
          <a:prstGeom prst="rect">
            <a:avLst/>
          </a:prstGeom>
        </p:spPr>
      </p:pic>
      <p:sp>
        <p:nvSpPr>
          <p:cNvPr id="5" name="Seta para a esquerda 4"/>
          <p:cNvSpPr/>
          <p:nvPr/>
        </p:nvSpPr>
        <p:spPr>
          <a:xfrm>
            <a:off x="6300192" y="5949280"/>
            <a:ext cx="504056" cy="288032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7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805664" cy="5760640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>
            <a:off x="5796136" y="1916832"/>
            <a:ext cx="1008112" cy="504056"/>
          </a:xfrm>
          <a:prstGeom prst="rightArrow">
            <a:avLst/>
          </a:prstGeom>
          <a:solidFill>
            <a:srgbClr val="FB5847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42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424936" cy="568863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483768" y="6093296"/>
            <a:ext cx="61206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6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517632" cy="46085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pt-BR" sz="4800" dirty="0"/>
          </a:p>
          <a:p>
            <a:pPr marL="0" indent="0" algn="ctr">
              <a:buNone/>
            </a:pPr>
            <a:r>
              <a:rPr lang="pt-BR" sz="2400" dirty="0">
                <a:solidFill>
                  <a:srgbClr val="FF0000"/>
                </a:solidFill>
              </a:rPr>
              <a:t>DEMAIS TRIBUTOS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rgbClr val="FF0000"/>
                </a:solidFill>
              </a:rPr>
              <a:t>DÚVIDAS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rgbClr val="FF0000"/>
                </a:solidFill>
              </a:rPr>
              <a:t>ENDEREÇOS E TELEFONES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rgbClr val="FF0000"/>
                </a:solidFill>
              </a:rPr>
              <a:t>UNIDADES DA SECRETARIA DE FAZENDA</a:t>
            </a:r>
          </a:p>
          <a:p>
            <a:pPr marL="0" indent="0" algn="ctr">
              <a:buNone/>
            </a:pPr>
            <a:endParaRPr lang="pt-BR" sz="6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5200" dirty="0">
                <a:solidFill>
                  <a:schemeClr val="bg1">
                    <a:lumMod val="50000"/>
                  </a:schemeClr>
                </a:solidFill>
              </a:rPr>
              <a:t>ACESSE:</a:t>
            </a:r>
          </a:p>
          <a:p>
            <a:pPr marL="0" indent="0" algn="ctr">
              <a:buNone/>
            </a:pPr>
            <a:r>
              <a:rPr lang="pt-BR" sz="6000" u="sng" dirty="0">
                <a:solidFill>
                  <a:schemeClr val="bg1">
                    <a:lumMod val="50000"/>
                  </a:schemeClr>
                </a:solidFill>
              </a:rPr>
              <a:t>www.fazenda.mg.gov.br</a:t>
            </a:r>
            <a:endParaRPr lang="pt-BR" sz="6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342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517632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800" dirty="0"/>
          </a:p>
          <a:p>
            <a:pPr marL="0" indent="0" algn="ctr">
              <a:buNone/>
            </a:pPr>
            <a:endParaRPr lang="pt-BR" sz="6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6000" dirty="0" smtClean="0">
                <a:solidFill>
                  <a:srgbClr val="FF0000"/>
                </a:solidFill>
              </a:rPr>
              <a:t>OBRIGADO!</a:t>
            </a:r>
          </a:p>
          <a:p>
            <a:pPr marL="0" indent="0" algn="ctr">
              <a:buNone/>
            </a:pPr>
            <a:endParaRPr lang="pt-BR" sz="6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5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27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589640" cy="583264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pt-BR" b="1" dirty="0">
                <a:solidFill>
                  <a:srgbClr val="FF0000"/>
                </a:solidFill>
              </a:rPr>
              <a:t>Objetivos</a:t>
            </a:r>
            <a:endParaRPr lang="pt-PT" sz="2600" dirty="0">
              <a:solidFill>
                <a:srgbClr val="FF0000"/>
              </a:solidFill>
            </a:endParaRPr>
          </a:p>
          <a:p>
            <a:pPr algn="just"/>
            <a:r>
              <a:rPr lang="pt-PT" sz="2600" dirty="0"/>
              <a:t>Incentivar a regularização dos créditos tributários por meio de remissão e redução das multas e juros.</a:t>
            </a:r>
          </a:p>
          <a:p>
            <a:pPr marL="0" indent="0" algn="just">
              <a:buNone/>
            </a:pPr>
            <a:endParaRPr lang="pt-PT" sz="2600" dirty="0"/>
          </a:p>
          <a:p>
            <a:pPr algn="just"/>
            <a:r>
              <a:rPr lang="pt-PT" sz="2600" dirty="0"/>
              <a:t>Reduzir, aprimorar, simplificar e racionalizar as penalidade tributárias.</a:t>
            </a:r>
          </a:p>
          <a:p>
            <a:pPr marL="0" indent="0" algn="just">
              <a:buNone/>
            </a:pPr>
            <a:endParaRPr lang="pt-PT" sz="2600" dirty="0"/>
          </a:p>
          <a:p>
            <a:pPr algn="just"/>
            <a:r>
              <a:rPr lang="pt-PT" sz="2600" dirty="0"/>
              <a:t>Ampliar o desenvolvimento socioeconômico do Estado, com o incentivo ao recolhimento dos tributos inadimplidos e à manutenção da regularidade fiscal, mediante concessão de desconto ao contribuinte bom pagador.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52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4848" y="1196752"/>
            <a:ext cx="8733656" cy="496855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pt-BR" b="1" dirty="0">
                <a:solidFill>
                  <a:srgbClr val="FF0000"/>
                </a:solidFill>
              </a:rPr>
              <a:t>ICMS VENCIDO ATÉ 31/DEZ/2016</a:t>
            </a:r>
          </a:p>
          <a:p>
            <a:pPr marL="0" indent="0" algn="ctr">
              <a:spcAft>
                <a:spcPts val="1200"/>
              </a:spcAft>
              <a:buNone/>
            </a:pPr>
            <a:endParaRPr lang="pt-BR" b="1" dirty="0">
              <a:solidFill>
                <a:srgbClr val="FF000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pt-BR" b="1" dirty="0"/>
          </a:p>
        </p:txBody>
      </p:sp>
      <p:sp>
        <p:nvSpPr>
          <p:cNvPr id="9" name="Chave direita 8"/>
          <p:cNvSpPr/>
          <p:nvPr/>
        </p:nvSpPr>
        <p:spPr>
          <a:xfrm>
            <a:off x="5004048" y="2996952"/>
            <a:ext cx="720080" cy="187220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796136" y="2776860"/>
            <a:ext cx="318904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80000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Parcelamento do débito em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até 60 meses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 juros correspondentes a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50% da Taxa Selic</a:t>
            </a:r>
          </a:p>
          <a:p>
            <a:pPr marL="180000"/>
            <a:r>
              <a:rPr lang="pt-BR" b="1" dirty="0">
                <a:solidFill>
                  <a:srgbClr val="FF0000"/>
                </a:solidFill>
              </a:rPr>
              <a:t>Requisito: pontualidade</a:t>
            </a:r>
          </a:p>
          <a:p>
            <a:pPr marL="180000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Alcança débitos vencidos em 2017, desde que parcelados em conjunto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963964"/>
              </p:ext>
            </p:extLst>
          </p:nvPr>
        </p:nvGraphicFramePr>
        <p:xfrm>
          <a:off x="611560" y="1993240"/>
          <a:ext cx="4536504" cy="3235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23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41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FORMA DE PAGAMENTO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REDUÇÃO DE MULTAS E JUROS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À vista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 a 6 parcelas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 a 12 parcelas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13 a 24 parcelas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25</a:t>
                      </a:r>
                      <a:r>
                        <a:rPr lang="pt-BR" baseline="0" dirty="0"/>
                        <a:t> a 36 parcelas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37 a 60 parcelas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61 a 120 parcelas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5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ICMS - INFORMAÇÕES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67544" y="1988840"/>
            <a:ext cx="3816424" cy="16561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 DÉBITO PODE ESTAR: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. Formalizado ou não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. Inscrito ou não em dívida ativa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. Ajuizada ou não sua cobrança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467544" y="4581128"/>
            <a:ext cx="3816424" cy="16561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COMO HABILITAR: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. Requerendo habilitação via Internet (exclusivo para contribuintes com permissão de acesso ao SIARE); ou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. Protocolando requerimento na Repartição Fazendária 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4932040" y="1988840"/>
            <a:ext cx="3672408" cy="16561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QUANDO HABILITAR: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Prazo limite para adesão e pagamento (à vista ou primeira parcela) = </a:t>
            </a:r>
            <a:r>
              <a:rPr lang="pt-BR" b="1" dirty="0">
                <a:solidFill>
                  <a:schemeClr val="tx1"/>
                </a:solidFill>
              </a:rPr>
              <a:t>até 31/agosto/2017</a:t>
            </a:r>
          </a:p>
          <a:p>
            <a:pPr algn="ctr"/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932040" y="4581128"/>
            <a:ext cx="3744416" cy="16561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CONDIÇÕES: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. REGULARIZAR </a:t>
            </a:r>
            <a:r>
              <a:rPr lang="pt-BR" b="1" dirty="0">
                <a:solidFill>
                  <a:srgbClr val="FF0000"/>
                </a:solidFill>
              </a:rPr>
              <a:t>TODOS</a:t>
            </a:r>
            <a:r>
              <a:rPr lang="pt-BR" dirty="0">
                <a:solidFill>
                  <a:schemeClr val="tx1"/>
                </a:solidFill>
              </a:rPr>
              <a:t> OS DÉBITOS DE SUA RESPONSABILIDADE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. Parcela mínima: R$ 500,00 </a:t>
            </a:r>
          </a:p>
        </p:txBody>
      </p:sp>
    </p:spTree>
    <p:extLst>
      <p:ext uri="{BB962C8B-B14F-4D97-AF65-F5344CB8AC3E}">
        <p14:creationId xmlns:p14="http://schemas.microsoft.com/office/powerpoint/2010/main" val="22244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589640" cy="54006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pt-BR" b="1" dirty="0">
                <a:solidFill>
                  <a:srgbClr val="FF0000"/>
                </a:solidFill>
              </a:rPr>
              <a:t>ICMS - MEIOS DE PAGAMENTO</a:t>
            </a:r>
            <a:r>
              <a:rPr lang="pt-BR" b="1" dirty="0"/>
              <a:t> </a:t>
            </a:r>
          </a:p>
          <a:p>
            <a:endParaRPr lang="pt-BR" dirty="0"/>
          </a:p>
          <a:p>
            <a:r>
              <a:rPr lang="pt-BR" sz="2600" dirty="0"/>
              <a:t>MOEDA CORRENTE – por meio de DAE (Documento de Arrecadação Estadual) específico, gerado na Internet ou na Administração Fazendária.</a:t>
            </a:r>
          </a:p>
          <a:p>
            <a:endParaRPr lang="pt-BR" sz="2600" dirty="0"/>
          </a:p>
          <a:p>
            <a:r>
              <a:rPr lang="pt-BR" sz="2600" dirty="0"/>
              <a:t>Adjudicação de bens;</a:t>
            </a:r>
          </a:p>
          <a:p>
            <a:r>
              <a:rPr lang="pt-BR" sz="2600" dirty="0"/>
              <a:t>Dação em pagamento;</a:t>
            </a:r>
          </a:p>
          <a:p>
            <a:r>
              <a:rPr lang="pt-BR" sz="2600" dirty="0"/>
              <a:t>Precatórios.</a:t>
            </a:r>
          </a:p>
          <a:p>
            <a:r>
              <a:rPr lang="pt-BR" sz="2600" b="1" dirty="0">
                <a:solidFill>
                  <a:srgbClr val="FF0000"/>
                </a:solidFill>
              </a:rPr>
              <a:t>NÃO</a:t>
            </a:r>
            <a:r>
              <a:rPr lang="pt-BR" sz="2600" dirty="0"/>
              <a:t> será permitida a utilização de créditos acumulados de ICMS.</a:t>
            </a:r>
          </a:p>
        </p:txBody>
      </p:sp>
      <p:sp>
        <p:nvSpPr>
          <p:cNvPr id="4" name="Chave direita 3"/>
          <p:cNvSpPr/>
          <p:nvPr/>
        </p:nvSpPr>
        <p:spPr>
          <a:xfrm>
            <a:off x="4211960" y="4365104"/>
            <a:ext cx="576064" cy="122413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004048" y="4149080"/>
            <a:ext cx="3600400" cy="151216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Dirigir-se a unidade da Advocacia Geral do Estado para orientações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www.advocaciageral.mg.gov.br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6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ICMS</a:t>
            </a:r>
          </a:p>
          <a:p>
            <a:pPr marL="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DÉBITOS INSCRITOS EM DÍVIDA ATIVA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627529" y="1988840"/>
            <a:ext cx="7976919" cy="439248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SE DEVIDOS HONORÁRIOS ADVOCATÍCIOS: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. 5% sobre o valor da dívida, para pagamento à vista ou em até 12 parcelas;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. 7,5% sobre o valor da dívida, para pagamento em até 36 parcelas;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. 10% sobre o valor da dívida, para parcelamento superior a 36 meses.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SE DEVIDAS DESPESAS CARTORIAIS: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. </a:t>
            </a:r>
            <a:r>
              <a:rPr lang="pt-BR" dirty="0">
                <a:solidFill>
                  <a:schemeClr val="tx1"/>
                </a:solidFill>
              </a:rPr>
              <a:t>Após regularização do débito tributário, dirigir-se ao cartório para regularização de suas despesas e consequente baixa do protesto.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CUSTAS E DEMAIS DESPESAS PROCESSUAIS </a:t>
            </a:r>
            <a:r>
              <a:rPr lang="pt-BR" dirty="0">
                <a:solidFill>
                  <a:schemeClr val="tx1"/>
                </a:solidFill>
              </a:rPr>
              <a:t>devem ser integralmente quitadas pelo interessado.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O ingresso neste plano implica no </a:t>
            </a:r>
            <a:r>
              <a:rPr lang="pt-BR" b="1" dirty="0">
                <a:solidFill>
                  <a:schemeClr val="tx1"/>
                </a:solidFill>
              </a:rPr>
              <a:t>reconhecimento do débito</a:t>
            </a:r>
            <a:r>
              <a:rPr lang="pt-BR" dirty="0">
                <a:solidFill>
                  <a:schemeClr val="tx1"/>
                </a:solidFill>
              </a:rPr>
              <a:t>, devendo o interessado desistir de ações ou embargos à execução.</a:t>
            </a:r>
          </a:p>
        </p:txBody>
      </p:sp>
    </p:spTree>
    <p:extLst>
      <p:ext uri="{BB962C8B-B14F-4D97-AF65-F5344CB8AC3E}">
        <p14:creationId xmlns:p14="http://schemas.microsoft.com/office/powerpoint/2010/main" val="23808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589640" cy="5400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pt-BR" b="1" dirty="0">
                <a:solidFill>
                  <a:srgbClr val="FF0000"/>
                </a:solidFill>
              </a:rPr>
              <a:t>DESISTÊNCIA DO PARCELAMENTO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pt-BR" b="1" dirty="0">
                <a:solidFill>
                  <a:srgbClr val="FF0000"/>
                </a:solidFill>
              </a:rPr>
              <a:t>E SEUS EFEITOS</a:t>
            </a:r>
          </a:p>
          <a:p>
            <a:endParaRPr lang="pt-BR" dirty="0"/>
          </a:p>
          <a:p>
            <a:r>
              <a:rPr lang="pt-BR" sz="2600" dirty="0"/>
              <a:t>Consideram-se </a:t>
            </a:r>
            <a:r>
              <a:rPr lang="pt-BR" sz="2600" b="1" dirty="0"/>
              <a:t>desistentes</a:t>
            </a:r>
            <a:r>
              <a:rPr lang="pt-BR" sz="2600" dirty="0"/>
              <a:t> os parcelamentos: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600" dirty="0"/>
              <a:t>Que não tiveram o pagamento da 1ª parcela;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600" dirty="0"/>
              <a:t>Que tiverem 3 parcelas vencidas e não pagas, consecutivas ou não</a:t>
            </a:r>
            <a:r>
              <a:rPr lang="pt-BR" sz="2600" dirty="0" smtClean="0"/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600" dirty="0" smtClean="0"/>
              <a:t>Não pagamento de qualquer parcela, decorridos 90 dias do prazo final de parcelamento;</a:t>
            </a:r>
            <a:endParaRPr lang="pt-BR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600" dirty="0"/>
              <a:t>Que não tiveram seus honorários, custas e despesas processuais regularizados.</a:t>
            </a:r>
          </a:p>
          <a:p>
            <a:endParaRPr lang="pt-BR" sz="2600" dirty="0"/>
          </a:p>
          <a:p>
            <a:r>
              <a:rPr lang="pt-BR" sz="2600" dirty="0"/>
              <a:t>Na hipótese de </a:t>
            </a:r>
            <a:r>
              <a:rPr lang="pt-BR" sz="2600" b="1" dirty="0"/>
              <a:t>perda</a:t>
            </a:r>
            <a:r>
              <a:rPr lang="pt-BR" sz="2600" dirty="0"/>
              <a:t> do parcelamento, o crédito tributário será reconstituído com a restauração do imposto, multas e juros, sendo abatida a importância recolhida.</a:t>
            </a:r>
          </a:p>
        </p:txBody>
      </p:sp>
    </p:spTree>
    <p:extLst>
      <p:ext uri="{BB962C8B-B14F-4D97-AF65-F5344CB8AC3E}">
        <p14:creationId xmlns:p14="http://schemas.microsoft.com/office/powerpoint/2010/main" val="38571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PLANO DE REGULARIZAÇÃO DE CRÉDITOS TRIBUTÁRIOS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52736"/>
            <a:ext cx="8589640" cy="54006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pt-BR" b="1" dirty="0">
                <a:solidFill>
                  <a:srgbClr val="FF0000"/>
                </a:solidFill>
              </a:rPr>
              <a:t>ICMS – REMISSÕES</a:t>
            </a:r>
            <a:r>
              <a:rPr lang="pt-BR" b="1" dirty="0"/>
              <a:t> </a:t>
            </a:r>
            <a:r>
              <a:rPr lang="pt-BR" b="1" dirty="0">
                <a:solidFill>
                  <a:srgbClr val="FF0000"/>
                </a:solidFill>
              </a:rPr>
              <a:t>GERAIS</a:t>
            </a:r>
          </a:p>
          <a:p>
            <a:endParaRPr lang="pt-BR" dirty="0"/>
          </a:p>
          <a:p>
            <a:pPr algn="just"/>
            <a:r>
              <a:rPr lang="pt-BR" sz="2600" dirty="0"/>
              <a:t>Remissão do crédito tributário de ICMS lançado até 31/12/2012 abaixo de R$ 20.000,00 (vinte mil reais), totalizado por empresa.</a:t>
            </a:r>
          </a:p>
          <a:p>
            <a:endParaRPr lang="pt-BR" sz="2600" dirty="0"/>
          </a:p>
          <a:p>
            <a:pPr algn="just"/>
            <a:r>
              <a:rPr lang="pt-BR" sz="2600" dirty="0"/>
              <a:t>Remissão de crédito tributário lavrado até 31/12/2016, cujo fato gerador seja anterior a 60 meses da data da intimação, desde que não tenha ocorrido dolo, fraude ou simulação e o contribuinte regularize o restante do débito.</a:t>
            </a:r>
          </a:p>
        </p:txBody>
      </p:sp>
    </p:spTree>
    <p:extLst>
      <p:ext uri="{BB962C8B-B14F-4D97-AF65-F5344CB8AC3E}">
        <p14:creationId xmlns:p14="http://schemas.microsoft.com/office/powerpoint/2010/main" val="3559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</TotalTime>
  <Words>1653</Words>
  <Application>Microsoft Office PowerPoint</Application>
  <PresentationFormat>Apresentação na tela (4:3)</PresentationFormat>
  <Paragraphs>341</Paragraphs>
  <Slides>29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Bookman Old Style</vt:lpstr>
      <vt:lpstr>Calibri</vt:lpstr>
      <vt:lpstr>Wingdings</vt:lpstr>
      <vt:lpstr>Tema do Office</vt:lpstr>
      <vt:lpstr>Superintendência Regional da Fazenda de Contagem Secretaria de Estado de Fazenda  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  <vt:lpstr>PLANO DE REGULARIZAÇÃO DE CRÉDITOS TRIBUTÁRIOS</vt:lpstr>
    </vt:vector>
  </TitlesOfParts>
  <Company>Secretaria De Estado De Fazenda de Minas Gerais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tulio.castanheira</dc:creator>
  <cp:lastModifiedBy>Antonio de Castro Vaz de Mello Filho</cp:lastModifiedBy>
  <cp:revision>214</cp:revision>
  <cp:lastPrinted>2016-08-22T13:25:46Z</cp:lastPrinted>
  <dcterms:created xsi:type="dcterms:W3CDTF">2011-03-11T19:55:53Z</dcterms:created>
  <dcterms:modified xsi:type="dcterms:W3CDTF">2017-07-24T17:57:20Z</dcterms:modified>
</cp:coreProperties>
</file>