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397" r:id="rId3"/>
    <p:sldId id="402" r:id="rId4"/>
    <p:sldId id="399" r:id="rId5"/>
    <p:sldId id="400" r:id="rId6"/>
    <p:sldId id="401" r:id="rId7"/>
    <p:sldId id="389" r:id="rId8"/>
    <p:sldId id="420" r:id="rId9"/>
    <p:sldId id="334" r:id="rId10"/>
    <p:sldId id="328" r:id="rId11"/>
    <p:sldId id="384" r:id="rId12"/>
    <p:sldId id="403" r:id="rId13"/>
    <p:sldId id="404" r:id="rId14"/>
    <p:sldId id="412" r:id="rId15"/>
    <p:sldId id="413" r:id="rId16"/>
    <p:sldId id="406" r:id="rId17"/>
    <p:sldId id="407" r:id="rId18"/>
    <p:sldId id="411" r:id="rId19"/>
    <p:sldId id="408" r:id="rId20"/>
    <p:sldId id="416" r:id="rId21"/>
    <p:sldId id="421" r:id="rId22"/>
    <p:sldId id="409" r:id="rId23"/>
    <p:sldId id="414" r:id="rId24"/>
    <p:sldId id="423" r:id="rId25"/>
    <p:sldId id="422" r:id="rId26"/>
    <p:sldId id="415" r:id="rId27"/>
    <p:sldId id="419" r:id="rId28"/>
    <p:sldId id="263" r:id="rId29"/>
    <p:sldId id="381" r:id="rId30"/>
    <p:sldId id="340" r:id="rId31"/>
    <p:sldId id="344" r:id="rId32"/>
    <p:sldId id="349" r:id="rId33"/>
    <p:sldId id="350" r:id="rId34"/>
    <p:sldId id="351" r:id="rId35"/>
    <p:sldId id="424" r:id="rId36"/>
    <p:sldId id="426" r:id="rId37"/>
    <p:sldId id="427" r:id="rId38"/>
    <p:sldId id="428" r:id="rId39"/>
    <p:sldId id="429" r:id="rId40"/>
    <p:sldId id="431" r:id="rId41"/>
    <p:sldId id="432" r:id="rId42"/>
    <p:sldId id="433" r:id="rId43"/>
    <p:sldId id="434" r:id="rId44"/>
    <p:sldId id="436" r:id="rId45"/>
    <p:sldId id="385" r:id="rId46"/>
    <p:sldId id="435" r:id="rId47"/>
    <p:sldId id="437" r:id="rId48"/>
  </p:sldIdLst>
  <p:sldSz cx="12192000" cy="6858000"/>
  <p:notesSz cx="6797675" cy="9926638"/>
  <p:custShowLst>
    <p:custShow name="Apresentação personalizada 1" id="0">
      <p:sldLst/>
    </p:custShow>
  </p:custShow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pos="1935" userDrawn="1">
          <p15:clr>
            <a:srgbClr val="A4A3A4"/>
          </p15:clr>
        </p15:guide>
        <p15:guide id="6" pos="5745" userDrawn="1">
          <p15:clr>
            <a:srgbClr val="A4A3A4"/>
          </p15:clr>
        </p15:guide>
        <p15:guide id="7" pos="257" userDrawn="1">
          <p15:clr>
            <a:srgbClr val="A4A3A4"/>
          </p15:clr>
        </p15:guide>
        <p15:guide id="8" orient="horz" pos="3929" userDrawn="1">
          <p15:clr>
            <a:srgbClr val="A4A3A4"/>
          </p15:clr>
        </p15:guide>
        <p15:guide id="9" pos="3613" userDrawn="1">
          <p15:clr>
            <a:srgbClr val="A4A3A4"/>
          </p15:clr>
        </p15:guide>
        <p15:guide id="10" orient="horz" pos="482" userDrawn="1">
          <p15:clr>
            <a:srgbClr val="A4A3A4"/>
          </p15:clr>
        </p15:guide>
        <p15:guide id="11" pos="801" userDrawn="1">
          <p15:clr>
            <a:srgbClr val="A4A3A4"/>
          </p15:clr>
        </p15:guide>
        <p15:guide id="12" pos="4067" userDrawn="1">
          <p15:clr>
            <a:srgbClr val="A4A3A4"/>
          </p15:clr>
        </p15:guide>
        <p15:guide id="13" orient="horz" pos="2387" userDrawn="1">
          <p15:clr>
            <a:srgbClr val="A4A3A4"/>
          </p15:clr>
        </p15:guide>
        <p15:guide id="14" pos="6607" userDrawn="1">
          <p15:clr>
            <a:srgbClr val="A4A3A4"/>
          </p15:clr>
        </p15:guide>
        <p15:guide id="15" orient="horz" pos="8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FF9FF"/>
    <a:srgbClr val="F8F8F8"/>
    <a:srgbClr val="EAEAEA"/>
    <a:srgbClr val="265B6F"/>
    <a:srgbClr val="014C75"/>
    <a:srgbClr val="BFBFBF"/>
    <a:srgbClr val="4D4D4D"/>
    <a:srgbClr val="777777"/>
    <a:srgbClr val="DDDDDD"/>
    <a:srgbClr val="BF6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6" autoAdjust="0"/>
    <p:restoredTop sz="94679"/>
  </p:normalViewPr>
  <p:slideViewPr>
    <p:cSldViewPr>
      <p:cViewPr>
        <p:scale>
          <a:sx n="68" d="100"/>
          <a:sy n="68" d="100"/>
        </p:scale>
        <p:origin x="-786" y="-96"/>
      </p:cViewPr>
      <p:guideLst>
        <p:guide orient="horz" pos="2160"/>
        <p:guide orient="horz" pos="709"/>
        <p:guide orient="horz" pos="3929"/>
        <p:guide orient="horz" pos="482"/>
        <p:guide orient="horz" pos="2387"/>
        <p:guide orient="horz" pos="890"/>
        <p:guide pos="3840"/>
        <p:guide pos="7423"/>
        <p:guide pos="1935"/>
        <p:guide pos="5745"/>
        <p:guide pos="257"/>
        <p:guide pos="3613"/>
        <p:guide pos="801"/>
        <p:guide pos="4067"/>
        <p:guide pos="66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366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E7AD47-6E55-4D77-9B8D-4ABD68664B4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2474022E-BF24-4959-A42F-5041636FC1E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Regimes de Previdência</a:t>
          </a:r>
        </a:p>
      </dgm:t>
    </dgm:pt>
    <dgm:pt modelId="{7E7DE7D6-453D-4900-A2E7-7AF4D8D185F8}" type="parTrans" cxnId="{E74917EE-7D11-46E1-97B5-5AAFA8985140}">
      <dgm:prSet/>
      <dgm:spPr/>
      <dgm:t>
        <a:bodyPr/>
        <a:lstStyle/>
        <a:p>
          <a:endParaRPr lang="pt-BR"/>
        </a:p>
      </dgm:t>
    </dgm:pt>
    <dgm:pt modelId="{15E511FB-BA28-4B92-9374-B1776682ACFA}" type="sibTrans" cxnId="{E74917EE-7D11-46E1-97B5-5AAFA8985140}">
      <dgm:prSet/>
      <dgm:spPr/>
      <dgm:t>
        <a:bodyPr/>
        <a:lstStyle/>
        <a:p>
          <a:endParaRPr lang="pt-BR"/>
        </a:p>
      </dgm:t>
    </dgm:pt>
    <dgm:pt modelId="{63C562BD-B92E-4624-9967-602115E5435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Geral</a:t>
          </a:r>
        </a:p>
      </dgm:t>
    </dgm:pt>
    <dgm:pt modelId="{2BBC2CCD-EA0D-4FF1-98E1-12D0062200E5}" type="parTrans" cxnId="{94BE342E-158C-4604-BDE5-5A2FCE815524}">
      <dgm:prSet/>
      <dgm:spPr/>
      <dgm:t>
        <a:bodyPr/>
        <a:lstStyle/>
        <a:p>
          <a:endParaRPr lang="pt-BR"/>
        </a:p>
      </dgm:t>
    </dgm:pt>
    <dgm:pt modelId="{B375FBB5-7DE5-4C22-BBD3-0421872602EB}" type="sibTrans" cxnId="{94BE342E-158C-4604-BDE5-5A2FCE815524}">
      <dgm:prSet/>
      <dgm:spPr/>
      <dgm:t>
        <a:bodyPr/>
        <a:lstStyle/>
        <a:p>
          <a:endParaRPr lang="pt-BR"/>
        </a:p>
      </dgm:t>
    </dgm:pt>
    <dgm:pt modelId="{127A6236-D26D-43EA-9A52-6E788C2507A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Próprios</a:t>
          </a:r>
        </a:p>
      </dgm:t>
    </dgm:pt>
    <dgm:pt modelId="{A3433A7B-5382-4681-997B-C6EC934146FD}" type="parTrans" cxnId="{67EAC7E6-E001-42CD-936F-BF1BE6D36838}">
      <dgm:prSet/>
      <dgm:spPr/>
      <dgm:t>
        <a:bodyPr/>
        <a:lstStyle/>
        <a:p>
          <a:endParaRPr lang="pt-BR"/>
        </a:p>
      </dgm:t>
    </dgm:pt>
    <dgm:pt modelId="{8E4383DA-599C-447F-BCEA-627C5FBFCA1B}" type="sibTrans" cxnId="{67EAC7E6-E001-42CD-936F-BF1BE6D36838}">
      <dgm:prSet/>
      <dgm:spPr/>
      <dgm:t>
        <a:bodyPr/>
        <a:lstStyle/>
        <a:p>
          <a:endParaRPr lang="pt-BR"/>
        </a:p>
      </dgm:t>
    </dgm:pt>
    <dgm:pt modelId="{EE667F38-46F7-480B-A4FE-30796064458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Previdência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Complementar</a:t>
          </a:r>
          <a:endParaRPr kumimoji="0" lang="pt-BR" altLang="pt-BR" b="0" i="0" u="none" strike="noStrike" cap="none" normalizeH="0" baseline="0" noProof="1" smtClean="0">
            <a:ln>
              <a:noFill/>
            </a:ln>
            <a:solidFill>
              <a:schemeClr val="bg1"/>
            </a:solidFill>
            <a:effectLst/>
          </a:endParaRPr>
        </a:p>
      </dgm:t>
    </dgm:pt>
    <dgm:pt modelId="{B9257F10-171D-4D52-8579-709A9A5AEF41}" type="parTrans" cxnId="{D90BE32C-2B92-4560-9AA3-E849416D7B76}">
      <dgm:prSet/>
      <dgm:spPr/>
      <dgm:t>
        <a:bodyPr/>
        <a:lstStyle/>
        <a:p>
          <a:endParaRPr lang="pt-BR"/>
        </a:p>
      </dgm:t>
    </dgm:pt>
    <dgm:pt modelId="{DB8F8066-45D5-49C8-9B9E-04CD762DFA8C}" type="sibTrans" cxnId="{D90BE32C-2B92-4560-9AA3-E849416D7B76}">
      <dgm:prSet/>
      <dgm:spPr/>
      <dgm:t>
        <a:bodyPr/>
        <a:lstStyle/>
        <a:p>
          <a:endParaRPr lang="pt-BR"/>
        </a:p>
      </dgm:t>
    </dgm:pt>
    <dgm:pt modelId="{5F24DD29-2B86-47B9-AE96-FCA736FA8F4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Entidades abertas: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acessível a todos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finalidade lucrativa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sociedade anônima</a:t>
          </a:r>
        </a:p>
      </dgm:t>
    </dgm:pt>
    <dgm:pt modelId="{FF173483-1BDD-4EC3-834C-2ABFB400FE79}" type="parTrans" cxnId="{412CB9D1-E1F4-4C63-ADA5-B02D626C39E8}">
      <dgm:prSet/>
      <dgm:spPr/>
      <dgm:t>
        <a:bodyPr/>
        <a:lstStyle/>
        <a:p>
          <a:endParaRPr lang="pt-BR"/>
        </a:p>
      </dgm:t>
    </dgm:pt>
    <dgm:pt modelId="{39E1DED7-593F-446B-B917-D55E95B72D47}" type="sibTrans" cxnId="{412CB9D1-E1F4-4C63-ADA5-B02D626C39E8}">
      <dgm:prSet/>
      <dgm:spPr/>
      <dgm:t>
        <a:bodyPr/>
        <a:lstStyle/>
        <a:p>
          <a:endParaRPr lang="pt-BR"/>
        </a:p>
      </dgm:t>
    </dgm:pt>
    <dgm:pt modelId="{6C69EAE4-0A90-4F7E-9856-25255CB07F0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Entidades fechadas: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identidade de grupo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finalidade não lucrativa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b="1" i="0" u="none" strike="noStrike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fundação / sociedade</a:t>
          </a:r>
        </a:p>
      </dgm:t>
    </dgm:pt>
    <dgm:pt modelId="{2C3456F2-144D-4572-BCEA-C9B5B90997DB}" type="parTrans" cxnId="{944823E3-EE26-474D-872D-0922DACC909E}">
      <dgm:prSet/>
      <dgm:spPr/>
      <dgm:t>
        <a:bodyPr/>
        <a:lstStyle/>
        <a:p>
          <a:endParaRPr lang="pt-BR"/>
        </a:p>
      </dgm:t>
    </dgm:pt>
    <dgm:pt modelId="{AE6E4D13-5937-4704-80E2-71A56360F29D}" type="sibTrans" cxnId="{944823E3-EE26-474D-872D-0922DACC909E}">
      <dgm:prSet/>
      <dgm:spPr/>
      <dgm:t>
        <a:bodyPr/>
        <a:lstStyle/>
        <a:p>
          <a:endParaRPr lang="pt-BR"/>
        </a:p>
      </dgm:t>
    </dgm:pt>
    <dgm:pt modelId="{B1CA616B-8DE8-40EE-BFC9-DA2DC103B6AE}" type="pres">
      <dgm:prSet presAssocID="{FCE7AD47-6E55-4D77-9B8D-4ABD68664B4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3FEE494-13DC-4628-8A48-665CBB48F524}" type="pres">
      <dgm:prSet presAssocID="{2474022E-BF24-4959-A42F-5041636FC1EF}" presName="hierRoot1" presStyleCnt="0">
        <dgm:presLayoutVars>
          <dgm:hierBranch/>
        </dgm:presLayoutVars>
      </dgm:prSet>
      <dgm:spPr/>
    </dgm:pt>
    <dgm:pt modelId="{4C11AD75-15FD-4A06-A96E-AF848F8D97B3}" type="pres">
      <dgm:prSet presAssocID="{2474022E-BF24-4959-A42F-5041636FC1EF}" presName="rootComposite1" presStyleCnt="0"/>
      <dgm:spPr/>
    </dgm:pt>
    <dgm:pt modelId="{45D2C5B5-5D41-446C-B7DB-4C2FE3CC9790}" type="pres">
      <dgm:prSet presAssocID="{2474022E-BF24-4959-A42F-5041636FC1E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670F7A8-9497-4BC9-A53E-4E97A0B4BAA5}" type="pres">
      <dgm:prSet presAssocID="{2474022E-BF24-4959-A42F-5041636FC1EF}" presName="rootConnector1" presStyleLbl="node1" presStyleIdx="0" presStyleCnt="0"/>
      <dgm:spPr/>
      <dgm:t>
        <a:bodyPr/>
        <a:lstStyle/>
        <a:p>
          <a:endParaRPr lang="pt-BR"/>
        </a:p>
      </dgm:t>
    </dgm:pt>
    <dgm:pt modelId="{716A5C21-3113-4ECE-A243-5CFD4818DA92}" type="pres">
      <dgm:prSet presAssocID="{2474022E-BF24-4959-A42F-5041636FC1EF}" presName="hierChild2" presStyleCnt="0"/>
      <dgm:spPr/>
    </dgm:pt>
    <dgm:pt modelId="{BE6BA700-D5B0-425F-9E00-B583F20A589B}" type="pres">
      <dgm:prSet presAssocID="{2BBC2CCD-EA0D-4FF1-98E1-12D0062200E5}" presName="Name35" presStyleLbl="parChTrans1D2" presStyleIdx="0" presStyleCnt="3"/>
      <dgm:spPr/>
    </dgm:pt>
    <dgm:pt modelId="{63B84A2B-9E5C-44A2-9D32-009475AAB478}" type="pres">
      <dgm:prSet presAssocID="{63C562BD-B92E-4624-9967-602115E54355}" presName="hierRoot2" presStyleCnt="0">
        <dgm:presLayoutVars>
          <dgm:hierBranch/>
        </dgm:presLayoutVars>
      </dgm:prSet>
      <dgm:spPr/>
    </dgm:pt>
    <dgm:pt modelId="{E3890A3C-C147-4A45-A737-7AFD00A24E0B}" type="pres">
      <dgm:prSet presAssocID="{63C562BD-B92E-4624-9967-602115E54355}" presName="rootComposite" presStyleCnt="0"/>
      <dgm:spPr/>
    </dgm:pt>
    <dgm:pt modelId="{78CC5D7F-95EB-4FB1-BE3A-6DAA9BBA8D0F}" type="pres">
      <dgm:prSet presAssocID="{63C562BD-B92E-4624-9967-602115E5435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4AA3EE4-9236-4E11-90F5-333AB50A1C4F}" type="pres">
      <dgm:prSet presAssocID="{63C562BD-B92E-4624-9967-602115E54355}" presName="rootConnector" presStyleLbl="node2" presStyleIdx="0" presStyleCnt="3"/>
      <dgm:spPr/>
      <dgm:t>
        <a:bodyPr/>
        <a:lstStyle/>
        <a:p>
          <a:endParaRPr lang="pt-BR"/>
        </a:p>
      </dgm:t>
    </dgm:pt>
    <dgm:pt modelId="{5D0707F7-39A6-4C84-B65F-F8BD751736E5}" type="pres">
      <dgm:prSet presAssocID="{63C562BD-B92E-4624-9967-602115E54355}" presName="hierChild4" presStyleCnt="0"/>
      <dgm:spPr/>
    </dgm:pt>
    <dgm:pt modelId="{5D076447-80C5-4C2D-AF9D-000DB71A2FD5}" type="pres">
      <dgm:prSet presAssocID="{63C562BD-B92E-4624-9967-602115E54355}" presName="hierChild5" presStyleCnt="0"/>
      <dgm:spPr/>
    </dgm:pt>
    <dgm:pt modelId="{50E03486-506A-4BAA-8B88-BE9FD89B224C}" type="pres">
      <dgm:prSet presAssocID="{A3433A7B-5382-4681-997B-C6EC934146FD}" presName="Name35" presStyleLbl="parChTrans1D2" presStyleIdx="1" presStyleCnt="3"/>
      <dgm:spPr/>
    </dgm:pt>
    <dgm:pt modelId="{0BDC4D6E-7020-4C47-926E-F608E2D714F7}" type="pres">
      <dgm:prSet presAssocID="{127A6236-D26D-43EA-9A52-6E788C2507AA}" presName="hierRoot2" presStyleCnt="0">
        <dgm:presLayoutVars>
          <dgm:hierBranch/>
        </dgm:presLayoutVars>
      </dgm:prSet>
      <dgm:spPr/>
    </dgm:pt>
    <dgm:pt modelId="{892FC64B-CE6C-4339-BE3A-A3951A81B9E0}" type="pres">
      <dgm:prSet presAssocID="{127A6236-D26D-43EA-9A52-6E788C2507AA}" presName="rootComposite" presStyleCnt="0"/>
      <dgm:spPr/>
    </dgm:pt>
    <dgm:pt modelId="{CB925903-7049-4E0D-8573-60F2AAA96984}" type="pres">
      <dgm:prSet presAssocID="{127A6236-D26D-43EA-9A52-6E788C2507A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47E2A75-4C09-4DF9-80E6-A1FC30B7FB7F}" type="pres">
      <dgm:prSet presAssocID="{127A6236-D26D-43EA-9A52-6E788C2507AA}" presName="rootConnector" presStyleLbl="node2" presStyleIdx="1" presStyleCnt="3"/>
      <dgm:spPr/>
      <dgm:t>
        <a:bodyPr/>
        <a:lstStyle/>
        <a:p>
          <a:endParaRPr lang="pt-BR"/>
        </a:p>
      </dgm:t>
    </dgm:pt>
    <dgm:pt modelId="{D8031D12-58C1-4518-B52A-4F3C63735845}" type="pres">
      <dgm:prSet presAssocID="{127A6236-D26D-43EA-9A52-6E788C2507AA}" presName="hierChild4" presStyleCnt="0"/>
      <dgm:spPr/>
    </dgm:pt>
    <dgm:pt modelId="{F7FEFADE-7288-4CFA-9A88-7358889532EB}" type="pres">
      <dgm:prSet presAssocID="{127A6236-D26D-43EA-9A52-6E788C2507AA}" presName="hierChild5" presStyleCnt="0"/>
      <dgm:spPr/>
    </dgm:pt>
    <dgm:pt modelId="{032261DB-24E5-44A5-BF12-8F324B7002BA}" type="pres">
      <dgm:prSet presAssocID="{B9257F10-171D-4D52-8579-709A9A5AEF41}" presName="Name35" presStyleLbl="parChTrans1D2" presStyleIdx="2" presStyleCnt="3"/>
      <dgm:spPr/>
    </dgm:pt>
    <dgm:pt modelId="{78A6F8C4-8B2E-42F2-9FD0-BE353B54F6BB}" type="pres">
      <dgm:prSet presAssocID="{EE667F38-46F7-480B-A4FE-307960644584}" presName="hierRoot2" presStyleCnt="0">
        <dgm:presLayoutVars>
          <dgm:hierBranch/>
        </dgm:presLayoutVars>
      </dgm:prSet>
      <dgm:spPr/>
    </dgm:pt>
    <dgm:pt modelId="{6354ADB1-3B8D-43CD-8668-1CD0DD0DDE61}" type="pres">
      <dgm:prSet presAssocID="{EE667F38-46F7-480B-A4FE-307960644584}" presName="rootComposite" presStyleCnt="0"/>
      <dgm:spPr/>
    </dgm:pt>
    <dgm:pt modelId="{0EF80899-1CAD-4E33-9603-985CB97C3278}" type="pres">
      <dgm:prSet presAssocID="{EE667F38-46F7-480B-A4FE-30796064458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BE81CDE-2079-4C4B-B94D-B4B07F60F351}" type="pres">
      <dgm:prSet presAssocID="{EE667F38-46F7-480B-A4FE-307960644584}" presName="rootConnector" presStyleLbl="node2" presStyleIdx="2" presStyleCnt="3"/>
      <dgm:spPr/>
      <dgm:t>
        <a:bodyPr/>
        <a:lstStyle/>
        <a:p>
          <a:endParaRPr lang="pt-BR"/>
        </a:p>
      </dgm:t>
    </dgm:pt>
    <dgm:pt modelId="{5A9AF727-BC46-4051-B198-A7A413423955}" type="pres">
      <dgm:prSet presAssocID="{EE667F38-46F7-480B-A4FE-307960644584}" presName="hierChild4" presStyleCnt="0"/>
      <dgm:spPr/>
    </dgm:pt>
    <dgm:pt modelId="{5B34788E-1092-43B1-B68F-4FF4ED0BD3BE}" type="pres">
      <dgm:prSet presAssocID="{FF173483-1BDD-4EC3-834C-2ABFB400FE79}" presName="Name35" presStyleLbl="parChTrans1D3" presStyleIdx="0" presStyleCnt="2"/>
      <dgm:spPr/>
    </dgm:pt>
    <dgm:pt modelId="{12F658C3-55EE-44D9-BC81-26F41FD1AF0A}" type="pres">
      <dgm:prSet presAssocID="{5F24DD29-2B86-47B9-AE96-FCA736FA8F4A}" presName="hierRoot2" presStyleCnt="0">
        <dgm:presLayoutVars>
          <dgm:hierBranch val="r"/>
        </dgm:presLayoutVars>
      </dgm:prSet>
      <dgm:spPr/>
    </dgm:pt>
    <dgm:pt modelId="{1482E982-D8B1-4E0B-9262-50B5DC6E043A}" type="pres">
      <dgm:prSet presAssocID="{5F24DD29-2B86-47B9-AE96-FCA736FA8F4A}" presName="rootComposite" presStyleCnt="0"/>
      <dgm:spPr/>
    </dgm:pt>
    <dgm:pt modelId="{A380E739-186B-4E50-89AD-C6134F788B3B}" type="pres">
      <dgm:prSet presAssocID="{5F24DD29-2B86-47B9-AE96-FCA736FA8F4A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4B99692-8561-431C-A68E-61E7CD9B1D60}" type="pres">
      <dgm:prSet presAssocID="{5F24DD29-2B86-47B9-AE96-FCA736FA8F4A}" presName="rootConnector" presStyleLbl="node3" presStyleIdx="0" presStyleCnt="2"/>
      <dgm:spPr/>
      <dgm:t>
        <a:bodyPr/>
        <a:lstStyle/>
        <a:p>
          <a:endParaRPr lang="pt-BR"/>
        </a:p>
      </dgm:t>
    </dgm:pt>
    <dgm:pt modelId="{68DB1E79-19EE-47CA-8564-B3FFD59B0226}" type="pres">
      <dgm:prSet presAssocID="{5F24DD29-2B86-47B9-AE96-FCA736FA8F4A}" presName="hierChild4" presStyleCnt="0"/>
      <dgm:spPr/>
    </dgm:pt>
    <dgm:pt modelId="{718BBC31-A525-4178-A8E2-69763F4274E1}" type="pres">
      <dgm:prSet presAssocID="{5F24DD29-2B86-47B9-AE96-FCA736FA8F4A}" presName="hierChild5" presStyleCnt="0"/>
      <dgm:spPr/>
    </dgm:pt>
    <dgm:pt modelId="{0211911C-B429-4349-BF19-846F3EF2E69D}" type="pres">
      <dgm:prSet presAssocID="{2C3456F2-144D-4572-BCEA-C9B5B90997DB}" presName="Name35" presStyleLbl="parChTrans1D3" presStyleIdx="1" presStyleCnt="2"/>
      <dgm:spPr/>
    </dgm:pt>
    <dgm:pt modelId="{19050B6F-DACE-4C4F-A08F-92C2949B4108}" type="pres">
      <dgm:prSet presAssocID="{6C69EAE4-0A90-4F7E-9856-25255CB07F09}" presName="hierRoot2" presStyleCnt="0">
        <dgm:presLayoutVars>
          <dgm:hierBranch val="r"/>
        </dgm:presLayoutVars>
      </dgm:prSet>
      <dgm:spPr/>
    </dgm:pt>
    <dgm:pt modelId="{FB966211-91B0-4AD7-B7B7-D194F85BEC8F}" type="pres">
      <dgm:prSet presAssocID="{6C69EAE4-0A90-4F7E-9856-25255CB07F09}" presName="rootComposite" presStyleCnt="0"/>
      <dgm:spPr/>
    </dgm:pt>
    <dgm:pt modelId="{76528886-330A-4EFA-9DA4-9D2F641D811D}" type="pres">
      <dgm:prSet presAssocID="{6C69EAE4-0A90-4F7E-9856-25255CB07F09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491C916B-CB3F-4186-975D-C85786E0CD00}" type="pres">
      <dgm:prSet presAssocID="{6C69EAE4-0A90-4F7E-9856-25255CB07F09}" presName="rootConnector" presStyleLbl="node3" presStyleIdx="1" presStyleCnt="2"/>
      <dgm:spPr/>
      <dgm:t>
        <a:bodyPr/>
        <a:lstStyle/>
        <a:p>
          <a:endParaRPr lang="pt-BR"/>
        </a:p>
      </dgm:t>
    </dgm:pt>
    <dgm:pt modelId="{AAE1D12A-59DE-47B6-9412-ECCCB5F85853}" type="pres">
      <dgm:prSet presAssocID="{6C69EAE4-0A90-4F7E-9856-25255CB07F09}" presName="hierChild4" presStyleCnt="0"/>
      <dgm:spPr/>
    </dgm:pt>
    <dgm:pt modelId="{4C41B853-775C-4899-A15B-510AC02E9701}" type="pres">
      <dgm:prSet presAssocID="{6C69EAE4-0A90-4F7E-9856-25255CB07F09}" presName="hierChild5" presStyleCnt="0"/>
      <dgm:spPr/>
    </dgm:pt>
    <dgm:pt modelId="{325800BD-A4B6-4F06-A48A-9F820ED6B5CE}" type="pres">
      <dgm:prSet presAssocID="{EE667F38-46F7-480B-A4FE-307960644584}" presName="hierChild5" presStyleCnt="0"/>
      <dgm:spPr/>
    </dgm:pt>
    <dgm:pt modelId="{8B005A1F-E2AC-4C52-8416-8437BAC8ECD7}" type="pres">
      <dgm:prSet presAssocID="{2474022E-BF24-4959-A42F-5041636FC1EF}" presName="hierChild3" presStyleCnt="0"/>
      <dgm:spPr/>
    </dgm:pt>
  </dgm:ptLst>
  <dgm:cxnLst>
    <dgm:cxn modelId="{96902093-4158-4A58-ACFB-97C38491DC76}" type="presOf" srcId="{EE667F38-46F7-480B-A4FE-307960644584}" destId="{0EF80899-1CAD-4E33-9603-985CB97C3278}" srcOrd="0" destOrd="0" presId="urn:microsoft.com/office/officeart/2005/8/layout/orgChart1"/>
    <dgm:cxn modelId="{1CB93B70-70BD-4CB6-A75B-8CA5F07A4038}" type="presOf" srcId="{63C562BD-B92E-4624-9967-602115E54355}" destId="{78CC5D7F-95EB-4FB1-BE3A-6DAA9BBA8D0F}" srcOrd="0" destOrd="0" presId="urn:microsoft.com/office/officeart/2005/8/layout/orgChart1"/>
    <dgm:cxn modelId="{849972E3-1B04-47D7-B062-272FC225FF5A}" type="presOf" srcId="{2474022E-BF24-4959-A42F-5041636FC1EF}" destId="{45D2C5B5-5D41-446C-B7DB-4C2FE3CC9790}" srcOrd="0" destOrd="0" presId="urn:microsoft.com/office/officeart/2005/8/layout/orgChart1"/>
    <dgm:cxn modelId="{B870A912-3481-4680-8D5A-1171A91DB080}" type="presOf" srcId="{EE667F38-46F7-480B-A4FE-307960644584}" destId="{3BE81CDE-2079-4C4B-B94D-B4B07F60F351}" srcOrd="1" destOrd="0" presId="urn:microsoft.com/office/officeart/2005/8/layout/orgChart1"/>
    <dgm:cxn modelId="{B301F479-317D-49FC-A0B8-02997B51DD5B}" type="presOf" srcId="{B9257F10-171D-4D52-8579-709A9A5AEF41}" destId="{032261DB-24E5-44A5-BF12-8F324B7002BA}" srcOrd="0" destOrd="0" presId="urn:microsoft.com/office/officeart/2005/8/layout/orgChart1"/>
    <dgm:cxn modelId="{944823E3-EE26-474D-872D-0922DACC909E}" srcId="{EE667F38-46F7-480B-A4FE-307960644584}" destId="{6C69EAE4-0A90-4F7E-9856-25255CB07F09}" srcOrd="1" destOrd="0" parTransId="{2C3456F2-144D-4572-BCEA-C9B5B90997DB}" sibTransId="{AE6E4D13-5937-4704-80E2-71A56360F29D}"/>
    <dgm:cxn modelId="{94BE342E-158C-4604-BDE5-5A2FCE815524}" srcId="{2474022E-BF24-4959-A42F-5041636FC1EF}" destId="{63C562BD-B92E-4624-9967-602115E54355}" srcOrd="0" destOrd="0" parTransId="{2BBC2CCD-EA0D-4FF1-98E1-12D0062200E5}" sibTransId="{B375FBB5-7DE5-4C22-BBD3-0421872602EB}"/>
    <dgm:cxn modelId="{45459513-9BAC-4AA5-8BB7-DF75BAE127F1}" type="presOf" srcId="{127A6236-D26D-43EA-9A52-6E788C2507AA}" destId="{347E2A75-4C09-4DF9-80E6-A1FC30B7FB7F}" srcOrd="1" destOrd="0" presId="urn:microsoft.com/office/officeart/2005/8/layout/orgChart1"/>
    <dgm:cxn modelId="{3DF9FB3D-4245-4DCB-8DE4-CB6AEDA86FA5}" type="presOf" srcId="{5F24DD29-2B86-47B9-AE96-FCA736FA8F4A}" destId="{D4B99692-8561-431C-A68E-61E7CD9B1D60}" srcOrd="1" destOrd="0" presId="urn:microsoft.com/office/officeart/2005/8/layout/orgChart1"/>
    <dgm:cxn modelId="{E74917EE-7D11-46E1-97B5-5AAFA8985140}" srcId="{FCE7AD47-6E55-4D77-9B8D-4ABD68664B4B}" destId="{2474022E-BF24-4959-A42F-5041636FC1EF}" srcOrd="0" destOrd="0" parTransId="{7E7DE7D6-453D-4900-A2E7-7AF4D8D185F8}" sibTransId="{15E511FB-BA28-4B92-9374-B1776682ACFA}"/>
    <dgm:cxn modelId="{808B51B6-7BE0-461B-817A-60EAC39C3093}" type="presOf" srcId="{A3433A7B-5382-4681-997B-C6EC934146FD}" destId="{50E03486-506A-4BAA-8B88-BE9FD89B224C}" srcOrd="0" destOrd="0" presId="urn:microsoft.com/office/officeart/2005/8/layout/orgChart1"/>
    <dgm:cxn modelId="{67AA3E45-6CEC-49CD-B1CB-7B0AEFB952AB}" type="presOf" srcId="{FF173483-1BDD-4EC3-834C-2ABFB400FE79}" destId="{5B34788E-1092-43B1-B68F-4FF4ED0BD3BE}" srcOrd="0" destOrd="0" presId="urn:microsoft.com/office/officeart/2005/8/layout/orgChart1"/>
    <dgm:cxn modelId="{A49A415A-7EBB-496B-A947-0A9FD846F021}" type="presOf" srcId="{127A6236-D26D-43EA-9A52-6E788C2507AA}" destId="{CB925903-7049-4E0D-8573-60F2AAA96984}" srcOrd="0" destOrd="0" presId="urn:microsoft.com/office/officeart/2005/8/layout/orgChart1"/>
    <dgm:cxn modelId="{9B83CD4E-1B17-410F-8393-DE5A5FE603D8}" type="presOf" srcId="{63C562BD-B92E-4624-9967-602115E54355}" destId="{34AA3EE4-9236-4E11-90F5-333AB50A1C4F}" srcOrd="1" destOrd="0" presId="urn:microsoft.com/office/officeart/2005/8/layout/orgChart1"/>
    <dgm:cxn modelId="{A400C910-E940-465F-AAA0-9B8E6445E019}" type="presOf" srcId="{2BBC2CCD-EA0D-4FF1-98E1-12D0062200E5}" destId="{BE6BA700-D5B0-425F-9E00-B583F20A589B}" srcOrd="0" destOrd="0" presId="urn:microsoft.com/office/officeart/2005/8/layout/orgChart1"/>
    <dgm:cxn modelId="{2EDF0573-7C0A-4AC3-A592-FC79A6B5CEED}" type="presOf" srcId="{2C3456F2-144D-4572-BCEA-C9B5B90997DB}" destId="{0211911C-B429-4349-BF19-846F3EF2E69D}" srcOrd="0" destOrd="0" presId="urn:microsoft.com/office/officeart/2005/8/layout/orgChart1"/>
    <dgm:cxn modelId="{E4C7B507-9D33-4316-B5F7-AABBFE071AFB}" type="presOf" srcId="{2474022E-BF24-4959-A42F-5041636FC1EF}" destId="{B670F7A8-9497-4BC9-A53E-4E97A0B4BAA5}" srcOrd="1" destOrd="0" presId="urn:microsoft.com/office/officeart/2005/8/layout/orgChart1"/>
    <dgm:cxn modelId="{9510B60C-250C-4278-88D6-5E915C9AA13A}" type="presOf" srcId="{6C69EAE4-0A90-4F7E-9856-25255CB07F09}" destId="{76528886-330A-4EFA-9DA4-9D2F641D811D}" srcOrd="0" destOrd="0" presId="urn:microsoft.com/office/officeart/2005/8/layout/orgChart1"/>
    <dgm:cxn modelId="{412CB9D1-E1F4-4C63-ADA5-B02D626C39E8}" srcId="{EE667F38-46F7-480B-A4FE-307960644584}" destId="{5F24DD29-2B86-47B9-AE96-FCA736FA8F4A}" srcOrd="0" destOrd="0" parTransId="{FF173483-1BDD-4EC3-834C-2ABFB400FE79}" sibTransId="{39E1DED7-593F-446B-B917-D55E95B72D47}"/>
    <dgm:cxn modelId="{C03EC817-297A-4EFD-9C5C-7A4F989D9845}" type="presOf" srcId="{FCE7AD47-6E55-4D77-9B8D-4ABD68664B4B}" destId="{B1CA616B-8DE8-40EE-BFC9-DA2DC103B6AE}" srcOrd="0" destOrd="0" presId="urn:microsoft.com/office/officeart/2005/8/layout/orgChart1"/>
    <dgm:cxn modelId="{FFF24C8C-CA6D-4083-92E9-9BC7DCE570F2}" type="presOf" srcId="{5F24DD29-2B86-47B9-AE96-FCA736FA8F4A}" destId="{A380E739-186B-4E50-89AD-C6134F788B3B}" srcOrd="0" destOrd="0" presId="urn:microsoft.com/office/officeart/2005/8/layout/orgChart1"/>
    <dgm:cxn modelId="{67EAC7E6-E001-42CD-936F-BF1BE6D36838}" srcId="{2474022E-BF24-4959-A42F-5041636FC1EF}" destId="{127A6236-D26D-43EA-9A52-6E788C2507AA}" srcOrd="1" destOrd="0" parTransId="{A3433A7B-5382-4681-997B-C6EC934146FD}" sibTransId="{8E4383DA-599C-447F-BCEA-627C5FBFCA1B}"/>
    <dgm:cxn modelId="{24788C17-D84F-47FA-A268-0916BAF136A9}" type="presOf" srcId="{6C69EAE4-0A90-4F7E-9856-25255CB07F09}" destId="{491C916B-CB3F-4186-975D-C85786E0CD00}" srcOrd="1" destOrd="0" presId="urn:microsoft.com/office/officeart/2005/8/layout/orgChart1"/>
    <dgm:cxn modelId="{D90BE32C-2B92-4560-9AA3-E849416D7B76}" srcId="{2474022E-BF24-4959-A42F-5041636FC1EF}" destId="{EE667F38-46F7-480B-A4FE-307960644584}" srcOrd="2" destOrd="0" parTransId="{B9257F10-171D-4D52-8579-709A9A5AEF41}" sibTransId="{DB8F8066-45D5-49C8-9B9E-04CD762DFA8C}"/>
    <dgm:cxn modelId="{10076FAC-7A41-41F9-8B55-FA5062FC463E}" type="presParOf" srcId="{B1CA616B-8DE8-40EE-BFC9-DA2DC103B6AE}" destId="{83FEE494-13DC-4628-8A48-665CBB48F524}" srcOrd="0" destOrd="0" presId="urn:microsoft.com/office/officeart/2005/8/layout/orgChart1"/>
    <dgm:cxn modelId="{ED5E0C97-36BC-44B6-B899-89A9AE4725ED}" type="presParOf" srcId="{83FEE494-13DC-4628-8A48-665CBB48F524}" destId="{4C11AD75-15FD-4A06-A96E-AF848F8D97B3}" srcOrd="0" destOrd="0" presId="urn:microsoft.com/office/officeart/2005/8/layout/orgChart1"/>
    <dgm:cxn modelId="{672DAF2F-50C5-4317-B785-F22BB15CD1E6}" type="presParOf" srcId="{4C11AD75-15FD-4A06-A96E-AF848F8D97B3}" destId="{45D2C5B5-5D41-446C-B7DB-4C2FE3CC9790}" srcOrd="0" destOrd="0" presId="urn:microsoft.com/office/officeart/2005/8/layout/orgChart1"/>
    <dgm:cxn modelId="{613FF863-FFA5-4B10-A0B7-929CF3423252}" type="presParOf" srcId="{4C11AD75-15FD-4A06-A96E-AF848F8D97B3}" destId="{B670F7A8-9497-4BC9-A53E-4E97A0B4BAA5}" srcOrd="1" destOrd="0" presId="urn:microsoft.com/office/officeart/2005/8/layout/orgChart1"/>
    <dgm:cxn modelId="{F42CCC10-B57D-4AB8-83C2-20512F7D8E24}" type="presParOf" srcId="{83FEE494-13DC-4628-8A48-665CBB48F524}" destId="{716A5C21-3113-4ECE-A243-5CFD4818DA92}" srcOrd="1" destOrd="0" presId="urn:microsoft.com/office/officeart/2005/8/layout/orgChart1"/>
    <dgm:cxn modelId="{F2B234E1-4FB9-474D-8041-5F727C85907C}" type="presParOf" srcId="{716A5C21-3113-4ECE-A243-5CFD4818DA92}" destId="{BE6BA700-D5B0-425F-9E00-B583F20A589B}" srcOrd="0" destOrd="0" presId="urn:microsoft.com/office/officeart/2005/8/layout/orgChart1"/>
    <dgm:cxn modelId="{98532AAF-8AD1-4181-8576-DC2A4AABECF0}" type="presParOf" srcId="{716A5C21-3113-4ECE-A243-5CFD4818DA92}" destId="{63B84A2B-9E5C-44A2-9D32-009475AAB478}" srcOrd="1" destOrd="0" presId="urn:microsoft.com/office/officeart/2005/8/layout/orgChart1"/>
    <dgm:cxn modelId="{CF6B863E-E345-49F2-A22D-36C2E1EE022A}" type="presParOf" srcId="{63B84A2B-9E5C-44A2-9D32-009475AAB478}" destId="{E3890A3C-C147-4A45-A737-7AFD00A24E0B}" srcOrd="0" destOrd="0" presId="urn:microsoft.com/office/officeart/2005/8/layout/orgChart1"/>
    <dgm:cxn modelId="{D7910E24-5D32-4328-9B1E-45A5073C8056}" type="presParOf" srcId="{E3890A3C-C147-4A45-A737-7AFD00A24E0B}" destId="{78CC5D7F-95EB-4FB1-BE3A-6DAA9BBA8D0F}" srcOrd="0" destOrd="0" presId="urn:microsoft.com/office/officeart/2005/8/layout/orgChart1"/>
    <dgm:cxn modelId="{D2D0CF37-32FB-4F54-A6C2-40816DD0FDC1}" type="presParOf" srcId="{E3890A3C-C147-4A45-A737-7AFD00A24E0B}" destId="{34AA3EE4-9236-4E11-90F5-333AB50A1C4F}" srcOrd="1" destOrd="0" presId="urn:microsoft.com/office/officeart/2005/8/layout/orgChart1"/>
    <dgm:cxn modelId="{82EF3791-C4B7-4B0F-9E6F-71BF5FF340B8}" type="presParOf" srcId="{63B84A2B-9E5C-44A2-9D32-009475AAB478}" destId="{5D0707F7-39A6-4C84-B65F-F8BD751736E5}" srcOrd="1" destOrd="0" presId="urn:microsoft.com/office/officeart/2005/8/layout/orgChart1"/>
    <dgm:cxn modelId="{F25FB717-047E-459A-8E03-D37CE519FCD7}" type="presParOf" srcId="{63B84A2B-9E5C-44A2-9D32-009475AAB478}" destId="{5D076447-80C5-4C2D-AF9D-000DB71A2FD5}" srcOrd="2" destOrd="0" presId="urn:microsoft.com/office/officeart/2005/8/layout/orgChart1"/>
    <dgm:cxn modelId="{BEC2400E-3A72-493C-B372-6DD5D860F976}" type="presParOf" srcId="{716A5C21-3113-4ECE-A243-5CFD4818DA92}" destId="{50E03486-506A-4BAA-8B88-BE9FD89B224C}" srcOrd="2" destOrd="0" presId="urn:microsoft.com/office/officeart/2005/8/layout/orgChart1"/>
    <dgm:cxn modelId="{03D3F280-89DE-465F-9731-A3E2679F7FC3}" type="presParOf" srcId="{716A5C21-3113-4ECE-A243-5CFD4818DA92}" destId="{0BDC4D6E-7020-4C47-926E-F608E2D714F7}" srcOrd="3" destOrd="0" presId="urn:microsoft.com/office/officeart/2005/8/layout/orgChart1"/>
    <dgm:cxn modelId="{4ADC4FC5-AFAF-40DB-898A-74F734ACA284}" type="presParOf" srcId="{0BDC4D6E-7020-4C47-926E-F608E2D714F7}" destId="{892FC64B-CE6C-4339-BE3A-A3951A81B9E0}" srcOrd="0" destOrd="0" presId="urn:microsoft.com/office/officeart/2005/8/layout/orgChart1"/>
    <dgm:cxn modelId="{AAA8DC54-DDA2-4115-848F-0299B40F61B4}" type="presParOf" srcId="{892FC64B-CE6C-4339-BE3A-A3951A81B9E0}" destId="{CB925903-7049-4E0D-8573-60F2AAA96984}" srcOrd="0" destOrd="0" presId="urn:microsoft.com/office/officeart/2005/8/layout/orgChart1"/>
    <dgm:cxn modelId="{2B7AFE36-DC57-4F85-B5C9-77D70FA09082}" type="presParOf" srcId="{892FC64B-CE6C-4339-BE3A-A3951A81B9E0}" destId="{347E2A75-4C09-4DF9-80E6-A1FC30B7FB7F}" srcOrd="1" destOrd="0" presId="urn:microsoft.com/office/officeart/2005/8/layout/orgChart1"/>
    <dgm:cxn modelId="{0341654F-0E7B-4D73-A8E9-84CD4C7FC9B3}" type="presParOf" srcId="{0BDC4D6E-7020-4C47-926E-F608E2D714F7}" destId="{D8031D12-58C1-4518-B52A-4F3C63735845}" srcOrd="1" destOrd="0" presId="urn:microsoft.com/office/officeart/2005/8/layout/orgChart1"/>
    <dgm:cxn modelId="{371214C3-2913-41C2-8373-C74373BE2AC9}" type="presParOf" srcId="{0BDC4D6E-7020-4C47-926E-F608E2D714F7}" destId="{F7FEFADE-7288-4CFA-9A88-7358889532EB}" srcOrd="2" destOrd="0" presId="urn:microsoft.com/office/officeart/2005/8/layout/orgChart1"/>
    <dgm:cxn modelId="{949D48E5-7DBF-43BA-A4AB-954A5CDB1909}" type="presParOf" srcId="{716A5C21-3113-4ECE-A243-5CFD4818DA92}" destId="{032261DB-24E5-44A5-BF12-8F324B7002BA}" srcOrd="4" destOrd="0" presId="urn:microsoft.com/office/officeart/2005/8/layout/orgChart1"/>
    <dgm:cxn modelId="{93239A1E-9FC2-4124-8CB9-B0964A805954}" type="presParOf" srcId="{716A5C21-3113-4ECE-A243-5CFD4818DA92}" destId="{78A6F8C4-8B2E-42F2-9FD0-BE353B54F6BB}" srcOrd="5" destOrd="0" presId="urn:microsoft.com/office/officeart/2005/8/layout/orgChart1"/>
    <dgm:cxn modelId="{6A9F87F2-5811-4E67-881D-4F47C2B2E434}" type="presParOf" srcId="{78A6F8C4-8B2E-42F2-9FD0-BE353B54F6BB}" destId="{6354ADB1-3B8D-43CD-8668-1CD0DD0DDE61}" srcOrd="0" destOrd="0" presId="urn:microsoft.com/office/officeart/2005/8/layout/orgChart1"/>
    <dgm:cxn modelId="{C1626079-C849-47B1-B72B-E367488CC86C}" type="presParOf" srcId="{6354ADB1-3B8D-43CD-8668-1CD0DD0DDE61}" destId="{0EF80899-1CAD-4E33-9603-985CB97C3278}" srcOrd="0" destOrd="0" presId="urn:microsoft.com/office/officeart/2005/8/layout/orgChart1"/>
    <dgm:cxn modelId="{D380429D-010A-47BE-B79F-77C377161AF0}" type="presParOf" srcId="{6354ADB1-3B8D-43CD-8668-1CD0DD0DDE61}" destId="{3BE81CDE-2079-4C4B-B94D-B4B07F60F351}" srcOrd="1" destOrd="0" presId="urn:microsoft.com/office/officeart/2005/8/layout/orgChart1"/>
    <dgm:cxn modelId="{4AA7B8B2-78B6-43D3-9123-96498F93B438}" type="presParOf" srcId="{78A6F8C4-8B2E-42F2-9FD0-BE353B54F6BB}" destId="{5A9AF727-BC46-4051-B198-A7A413423955}" srcOrd="1" destOrd="0" presId="urn:microsoft.com/office/officeart/2005/8/layout/orgChart1"/>
    <dgm:cxn modelId="{DC21FB94-0752-4ECC-A894-9B7FF9BD2E6B}" type="presParOf" srcId="{5A9AF727-BC46-4051-B198-A7A413423955}" destId="{5B34788E-1092-43B1-B68F-4FF4ED0BD3BE}" srcOrd="0" destOrd="0" presId="urn:microsoft.com/office/officeart/2005/8/layout/orgChart1"/>
    <dgm:cxn modelId="{E8B0A983-E547-46B0-8476-0C52E49819EB}" type="presParOf" srcId="{5A9AF727-BC46-4051-B198-A7A413423955}" destId="{12F658C3-55EE-44D9-BC81-26F41FD1AF0A}" srcOrd="1" destOrd="0" presId="urn:microsoft.com/office/officeart/2005/8/layout/orgChart1"/>
    <dgm:cxn modelId="{52398D69-A40B-498D-81AE-E134D4284B85}" type="presParOf" srcId="{12F658C3-55EE-44D9-BC81-26F41FD1AF0A}" destId="{1482E982-D8B1-4E0B-9262-50B5DC6E043A}" srcOrd="0" destOrd="0" presId="urn:microsoft.com/office/officeart/2005/8/layout/orgChart1"/>
    <dgm:cxn modelId="{149B81ED-19AF-46B6-902F-1F87D3010F36}" type="presParOf" srcId="{1482E982-D8B1-4E0B-9262-50B5DC6E043A}" destId="{A380E739-186B-4E50-89AD-C6134F788B3B}" srcOrd="0" destOrd="0" presId="urn:microsoft.com/office/officeart/2005/8/layout/orgChart1"/>
    <dgm:cxn modelId="{5D264760-30D7-4A59-A95B-065A6E153021}" type="presParOf" srcId="{1482E982-D8B1-4E0B-9262-50B5DC6E043A}" destId="{D4B99692-8561-431C-A68E-61E7CD9B1D60}" srcOrd="1" destOrd="0" presId="urn:microsoft.com/office/officeart/2005/8/layout/orgChart1"/>
    <dgm:cxn modelId="{6A1F52BA-A9CB-4A33-96F7-E18C4D9DF342}" type="presParOf" srcId="{12F658C3-55EE-44D9-BC81-26F41FD1AF0A}" destId="{68DB1E79-19EE-47CA-8564-B3FFD59B0226}" srcOrd="1" destOrd="0" presId="urn:microsoft.com/office/officeart/2005/8/layout/orgChart1"/>
    <dgm:cxn modelId="{372C7676-F85F-4D91-A8D3-92C1EFEF283A}" type="presParOf" srcId="{12F658C3-55EE-44D9-BC81-26F41FD1AF0A}" destId="{718BBC31-A525-4178-A8E2-69763F4274E1}" srcOrd="2" destOrd="0" presId="urn:microsoft.com/office/officeart/2005/8/layout/orgChart1"/>
    <dgm:cxn modelId="{93AEF810-1903-457A-9F55-14F0E6870596}" type="presParOf" srcId="{5A9AF727-BC46-4051-B198-A7A413423955}" destId="{0211911C-B429-4349-BF19-846F3EF2E69D}" srcOrd="2" destOrd="0" presId="urn:microsoft.com/office/officeart/2005/8/layout/orgChart1"/>
    <dgm:cxn modelId="{8CB69E14-105D-42AA-B231-74ADD2AEAF29}" type="presParOf" srcId="{5A9AF727-BC46-4051-B198-A7A413423955}" destId="{19050B6F-DACE-4C4F-A08F-92C2949B4108}" srcOrd="3" destOrd="0" presId="urn:microsoft.com/office/officeart/2005/8/layout/orgChart1"/>
    <dgm:cxn modelId="{E1AB618A-091B-4EB1-9D1B-28234763A3D9}" type="presParOf" srcId="{19050B6F-DACE-4C4F-A08F-92C2949B4108}" destId="{FB966211-91B0-4AD7-B7B7-D194F85BEC8F}" srcOrd="0" destOrd="0" presId="urn:microsoft.com/office/officeart/2005/8/layout/orgChart1"/>
    <dgm:cxn modelId="{A1BD2E80-769C-40D2-9EBF-5218D1C5248C}" type="presParOf" srcId="{FB966211-91B0-4AD7-B7B7-D194F85BEC8F}" destId="{76528886-330A-4EFA-9DA4-9D2F641D811D}" srcOrd="0" destOrd="0" presId="urn:microsoft.com/office/officeart/2005/8/layout/orgChart1"/>
    <dgm:cxn modelId="{CB5A17E9-85DB-4691-86B8-0E1C6E2AB283}" type="presParOf" srcId="{FB966211-91B0-4AD7-B7B7-D194F85BEC8F}" destId="{491C916B-CB3F-4186-975D-C85786E0CD00}" srcOrd="1" destOrd="0" presId="urn:microsoft.com/office/officeart/2005/8/layout/orgChart1"/>
    <dgm:cxn modelId="{A5E8870C-05C5-4ACB-9A01-47A7A3703E96}" type="presParOf" srcId="{19050B6F-DACE-4C4F-A08F-92C2949B4108}" destId="{AAE1D12A-59DE-47B6-9412-ECCCB5F85853}" srcOrd="1" destOrd="0" presId="urn:microsoft.com/office/officeart/2005/8/layout/orgChart1"/>
    <dgm:cxn modelId="{173B303A-24DE-41EC-BCAF-3B2068AA4328}" type="presParOf" srcId="{19050B6F-DACE-4C4F-A08F-92C2949B4108}" destId="{4C41B853-775C-4899-A15B-510AC02E9701}" srcOrd="2" destOrd="0" presId="urn:microsoft.com/office/officeart/2005/8/layout/orgChart1"/>
    <dgm:cxn modelId="{7B0B0A21-7F37-4392-8BF0-BE50DEAB022C}" type="presParOf" srcId="{78A6F8C4-8B2E-42F2-9FD0-BE353B54F6BB}" destId="{325800BD-A4B6-4F06-A48A-9F820ED6B5CE}" srcOrd="2" destOrd="0" presId="urn:microsoft.com/office/officeart/2005/8/layout/orgChart1"/>
    <dgm:cxn modelId="{2E5B57F8-3E53-42B5-B098-98A72E2E2B74}" type="presParOf" srcId="{83FEE494-13DC-4628-8A48-665CBB48F524}" destId="{8B005A1F-E2AC-4C52-8416-8437BAC8ECD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56ED8C-7312-4081-A499-8D7E36176AD5}" type="doc">
      <dgm:prSet loTypeId="urn:microsoft.com/office/officeart/2005/8/layout/pyramid1" loCatId="pyramid" qsTypeId="urn:microsoft.com/office/officeart/2005/8/quickstyle/simple1" qsCatId="simple" csTypeId="urn:microsoft.com/office/officeart/2005/8/colors/accent1_3" csCatId="accent1" phldr="1"/>
      <dgm:spPr/>
    </dgm:pt>
    <dgm:pt modelId="{2FC2673D-0DD5-4B17-A8F7-98DBF4F813AF}">
      <dgm:prSet phldrT="[Texto]" custT="1"/>
      <dgm:spPr>
        <a:solidFill>
          <a:srgbClr val="0280C6"/>
        </a:solidFill>
      </dgm:spPr>
      <dgm:t>
        <a:bodyPr/>
        <a:lstStyle/>
        <a:p>
          <a:r>
            <a:rPr lang="pt-BR" sz="2000" b="1" dirty="0" smtClean="0">
              <a:solidFill>
                <a:schemeClr val="bg1"/>
              </a:solidFill>
            </a:rPr>
            <a:t>Regime Próprio dos Servidores Públicos - RPPS</a:t>
          </a:r>
          <a:endParaRPr lang="pt-BR" sz="2000" b="1" dirty="0">
            <a:solidFill>
              <a:schemeClr val="bg1"/>
            </a:solidFill>
          </a:endParaRPr>
        </a:p>
      </dgm:t>
    </dgm:pt>
    <dgm:pt modelId="{3F8401BA-4F50-4619-8D4E-1C68CB84AC36}" type="parTrans" cxnId="{E27A6ACD-D7C4-4712-9397-D543B80D2BBA}">
      <dgm:prSet/>
      <dgm:spPr/>
      <dgm:t>
        <a:bodyPr/>
        <a:lstStyle/>
        <a:p>
          <a:endParaRPr lang="pt-BR"/>
        </a:p>
      </dgm:t>
    </dgm:pt>
    <dgm:pt modelId="{BDF12077-CA5A-4EE0-AFA9-A8FFBEFBC3C6}" type="sibTrans" cxnId="{E27A6ACD-D7C4-4712-9397-D543B80D2BBA}">
      <dgm:prSet/>
      <dgm:spPr/>
      <dgm:t>
        <a:bodyPr/>
        <a:lstStyle/>
        <a:p>
          <a:endParaRPr lang="pt-BR"/>
        </a:p>
      </dgm:t>
    </dgm:pt>
    <dgm:pt modelId="{B1D4F36D-489F-4BD2-AFF0-35ACBD56CE5E}">
      <dgm:prSet phldrT="[Texto]" custT="1"/>
      <dgm:spPr>
        <a:solidFill>
          <a:srgbClr val="014C75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pt-BR" sz="2000" b="1" dirty="0" smtClean="0">
              <a:solidFill>
                <a:schemeClr val="bg1"/>
              </a:solidFill>
            </a:rPr>
            <a:t>Regime Geral de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pt-BR" sz="2000" b="1" dirty="0" smtClean="0">
              <a:solidFill>
                <a:schemeClr val="bg1"/>
              </a:solidFill>
            </a:rPr>
            <a:t>Previdência Social - RGPS</a:t>
          </a:r>
          <a:endParaRPr lang="pt-BR" sz="2000" b="1" dirty="0">
            <a:solidFill>
              <a:schemeClr val="bg1"/>
            </a:solidFill>
          </a:endParaRPr>
        </a:p>
      </dgm:t>
    </dgm:pt>
    <dgm:pt modelId="{74D9736E-5179-4CAE-B936-A98BAF83D304}" type="parTrans" cxnId="{D963D63A-FD85-41A2-AC20-EB33D867955B}">
      <dgm:prSet/>
      <dgm:spPr/>
      <dgm:t>
        <a:bodyPr/>
        <a:lstStyle/>
        <a:p>
          <a:endParaRPr lang="pt-BR"/>
        </a:p>
      </dgm:t>
    </dgm:pt>
    <dgm:pt modelId="{15EE7849-14D2-40F6-B63B-F78C6041CA62}" type="sibTrans" cxnId="{D963D63A-FD85-41A2-AC20-EB33D867955B}">
      <dgm:prSet/>
      <dgm:spPr/>
      <dgm:t>
        <a:bodyPr/>
        <a:lstStyle/>
        <a:p>
          <a:endParaRPr lang="pt-BR"/>
        </a:p>
      </dgm:t>
    </dgm:pt>
    <dgm:pt modelId="{6B022C86-9763-4AF5-9C37-116B294CC7BA}">
      <dgm:prSet phldrT="[Texto]" custT="1"/>
      <dgm:spPr>
        <a:solidFill>
          <a:srgbClr val="B7E5FF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pt-BR" sz="2400" b="1" dirty="0" smtClean="0"/>
        </a:p>
        <a:p>
          <a:pPr>
            <a:lnSpc>
              <a:spcPct val="100000"/>
            </a:lnSpc>
            <a:spcAft>
              <a:spcPts val="0"/>
            </a:spcAft>
          </a:pPr>
          <a:endParaRPr lang="pt-BR" sz="2400" b="1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pt-BR" sz="2000" b="1" dirty="0" smtClean="0">
              <a:solidFill>
                <a:srgbClr val="014C75"/>
              </a:solidFill>
            </a:rPr>
            <a:t>Previdência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pt-BR" sz="2000" b="1" dirty="0" smtClean="0">
              <a:solidFill>
                <a:srgbClr val="014C75"/>
              </a:solidFill>
            </a:rPr>
            <a:t>Complementar</a:t>
          </a:r>
          <a:endParaRPr lang="pt-BR" sz="2000" b="1" dirty="0">
            <a:solidFill>
              <a:srgbClr val="014C75"/>
            </a:solidFill>
          </a:endParaRPr>
        </a:p>
      </dgm:t>
    </dgm:pt>
    <dgm:pt modelId="{D9278E81-DC1D-478B-A49D-DCD08D926FEF}" type="sibTrans" cxnId="{C29B3D87-EF66-45DE-A1CD-53C451258B99}">
      <dgm:prSet/>
      <dgm:spPr/>
      <dgm:t>
        <a:bodyPr/>
        <a:lstStyle/>
        <a:p>
          <a:endParaRPr lang="pt-BR"/>
        </a:p>
      </dgm:t>
    </dgm:pt>
    <dgm:pt modelId="{A4DCC66F-1EA9-40DD-B7E8-E29350ECC5A2}" type="parTrans" cxnId="{C29B3D87-EF66-45DE-A1CD-53C451258B99}">
      <dgm:prSet/>
      <dgm:spPr/>
      <dgm:t>
        <a:bodyPr/>
        <a:lstStyle/>
        <a:p>
          <a:endParaRPr lang="pt-BR"/>
        </a:p>
      </dgm:t>
    </dgm:pt>
    <dgm:pt modelId="{358CDA43-7B87-4CA3-862C-E6B0396EF724}" type="pres">
      <dgm:prSet presAssocID="{6D56ED8C-7312-4081-A499-8D7E36176AD5}" presName="Name0" presStyleCnt="0">
        <dgm:presLayoutVars>
          <dgm:dir/>
          <dgm:animLvl val="lvl"/>
          <dgm:resizeHandles val="exact"/>
        </dgm:presLayoutVars>
      </dgm:prSet>
      <dgm:spPr/>
    </dgm:pt>
    <dgm:pt modelId="{ABB5DC3E-DC13-4D4E-929C-28C5A235EF89}" type="pres">
      <dgm:prSet presAssocID="{6B022C86-9763-4AF5-9C37-116B294CC7BA}" presName="Name8" presStyleCnt="0"/>
      <dgm:spPr/>
    </dgm:pt>
    <dgm:pt modelId="{582A7FB2-B0BD-4DAE-B988-BE67F18F9869}" type="pres">
      <dgm:prSet presAssocID="{6B022C86-9763-4AF5-9C37-116B294CC7BA}" presName="level" presStyleLbl="node1" presStyleIdx="0" presStyleCnt="3" custScaleX="100928" custScaleY="101840" custLinFactNeighborX="-225" custLinFactNeighborY="70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B38BAB6-0F3B-4B3E-BA70-AF0C1D6322D3}" type="pres">
      <dgm:prSet presAssocID="{6B022C86-9763-4AF5-9C37-116B294CC7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CCF517E-A35D-470E-B388-963F5F6B9733}" type="pres">
      <dgm:prSet presAssocID="{2FC2673D-0DD5-4B17-A8F7-98DBF4F813AF}" presName="Name8" presStyleCnt="0"/>
      <dgm:spPr/>
    </dgm:pt>
    <dgm:pt modelId="{CE8FB4A0-3678-413A-91F8-EC42E30BCA24}" type="pres">
      <dgm:prSet presAssocID="{2FC2673D-0DD5-4B17-A8F7-98DBF4F813AF}" presName="level" presStyleLbl="node1" presStyleIdx="1" presStyleCnt="3" custScaleX="10022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E641F3E-3884-4D80-933B-DA6F2B342CD4}" type="pres">
      <dgm:prSet presAssocID="{2FC2673D-0DD5-4B17-A8F7-98DBF4F813A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CAC163D-66A4-46ED-B6D4-9A00A75B910A}" type="pres">
      <dgm:prSet presAssocID="{B1D4F36D-489F-4BD2-AFF0-35ACBD56CE5E}" presName="Name8" presStyleCnt="0"/>
      <dgm:spPr/>
    </dgm:pt>
    <dgm:pt modelId="{A08C3545-C26D-4C9E-96D3-B3387C74EDD2}" type="pres">
      <dgm:prSet presAssocID="{B1D4F36D-489F-4BD2-AFF0-35ACBD56CE5E}" presName="level" presStyleLbl="node1" presStyleIdx="2" presStyleCnt="3" custLinFactNeighborX="17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B5A07D7-F89A-4BE8-AD25-B5F2367D11F7}" type="pres">
      <dgm:prSet presAssocID="{B1D4F36D-489F-4BD2-AFF0-35ACBD56CE5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29B3D87-EF66-45DE-A1CD-53C451258B99}" srcId="{6D56ED8C-7312-4081-A499-8D7E36176AD5}" destId="{6B022C86-9763-4AF5-9C37-116B294CC7BA}" srcOrd="0" destOrd="0" parTransId="{A4DCC66F-1EA9-40DD-B7E8-E29350ECC5A2}" sibTransId="{D9278E81-DC1D-478B-A49D-DCD08D926FEF}"/>
    <dgm:cxn modelId="{722EF639-3772-4FAD-9F85-7387FFD090B8}" type="presOf" srcId="{6D56ED8C-7312-4081-A499-8D7E36176AD5}" destId="{358CDA43-7B87-4CA3-862C-E6B0396EF724}" srcOrd="0" destOrd="0" presId="urn:microsoft.com/office/officeart/2005/8/layout/pyramid1"/>
    <dgm:cxn modelId="{24D9AFDB-C831-46F2-8A44-8101EE4F4BE4}" type="presOf" srcId="{6B022C86-9763-4AF5-9C37-116B294CC7BA}" destId="{2B38BAB6-0F3B-4B3E-BA70-AF0C1D6322D3}" srcOrd="1" destOrd="0" presId="urn:microsoft.com/office/officeart/2005/8/layout/pyramid1"/>
    <dgm:cxn modelId="{DAE13C3F-5EE6-462D-8C4E-EE7DA93DF9ED}" type="presOf" srcId="{B1D4F36D-489F-4BD2-AFF0-35ACBD56CE5E}" destId="{A08C3545-C26D-4C9E-96D3-B3387C74EDD2}" srcOrd="0" destOrd="0" presId="urn:microsoft.com/office/officeart/2005/8/layout/pyramid1"/>
    <dgm:cxn modelId="{B7FDDB79-F9D6-4263-B1AF-D9B877A69011}" type="presOf" srcId="{2FC2673D-0DD5-4B17-A8F7-98DBF4F813AF}" destId="{EE641F3E-3884-4D80-933B-DA6F2B342CD4}" srcOrd="1" destOrd="0" presId="urn:microsoft.com/office/officeart/2005/8/layout/pyramid1"/>
    <dgm:cxn modelId="{F93CCFB7-F5D4-41C4-AC85-88CB5D740029}" type="presOf" srcId="{2FC2673D-0DD5-4B17-A8F7-98DBF4F813AF}" destId="{CE8FB4A0-3678-413A-91F8-EC42E30BCA24}" srcOrd="0" destOrd="0" presId="urn:microsoft.com/office/officeart/2005/8/layout/pyramid1"/>
    <dgm:cxn modelId="{E27A6ACD-D7C4-4712-9397-D543B80D2BBA}" srcId="{6D56ED8C-7312-4081-A499-8D7E36176AD5}" destId="{2FC2673D-0DD5-4B17-A8F7-98DBF4F813AF}" srcOrd="1" destOrd="0" parTransId="{3F8401BA-4F50-4619-8D4E-1C68CB84AC36}" sibTransId="{BDF12077-CA5A-4EE0-AFA9-A8FFBEFBC3C6}"/>
    <dgm:cxn modelId="{D963D63A-FD85-41A2-AC20-EB33D867955B}" srcId="{6D56ED8C-7312-4081-A499-8D7E36176AD5}" destId="{B1D4F36D-489F-4BD2-AFF0-35ACBD56CE5E}" srcOrd="2" destOrd="0" parTransId="{74D9736E-5179-4CAE-B936-A98BAF83D304}" sibTransId="{15EE7849-14D2-40F6-B63B-F78C6041CA62}"/>
    <dgm:cxn modelId="{DD423DC9-04E4-49BC-9416-A25FB1723D5E}" type="presOf" srcId="{6B022C86-9763-4AF5-9C37-116B294CC7BA}" destId="{582A7FB2-B0BD-4DAE-B988-BE67F18F9869}" srcOrd="0" destOrd="0" presId="urn:microsoft.com/office/officeart/2005/8/layout/pyramid1"/>
    <dgm:cxn modelId="{367034E5-6D69-4653-9FA6-DF2DE3BD3559}" type="presOf" srcId="{B1D4F36D-489F-4BD2-AFF0-35ACBD56CE5E}" destId="{5B5A07D7-F89A-4BE8-AD25-B5F2367D11F7}" srcOrd="1" destOrd="0" presId="urn:microsoft.com/office/officeart/2005/8/layout/pyramid1"/>
    <dgm:cxn modelId="{8B8C261F-BE4B-472D-9589-94DE42CE332A}" type="presParOf" srcId="{358CDA43-7B87-4CA3-862C-E6B0396EF724}" destId="{ABB5DC3E-DC13-4D4E-929C-28C5A235EF89}" srcOrd="0" destOrd="0" presId="urn:microsoft.com/office/officeart/2005/8/layout/pyramid1"/>
    <dgm:cxn modelId="{AB2CA73E-0975-4AA5-884C-F22A99DCB14B}" type="presParOf" srcId="{ABB5DC3E-DC13-4D4E-929C-28C5A235EF89}" destId="{582A7FB2-B0BD-4DAE-B988-BE67F18F9869}" srcOrd="0" destOrd="0" presId="urn:microsoft.com/office/officeart/2005/8/layout/pyramid1"/>
    <dgm:cxn modelId="{EC13FFA9-B3C2-4BC3-9335-FD199F4B9614}" type="presParOf" srcId="{ABB5DC3E-DC13-4D4E-929C-28C5A235EF89}" destId="{2B38BAB6-0F3B-4B3E-BA70-AF0C1D6322D3}" srcOrd="1" destOrd="0" presId="urn:microsoft.com/office/officeart/2005/8/layout/pyramid1"/>
    <dgm:cxn modelId="{0E6AB6C7-2517-4E60-8469-7B8DA3E2DFE5}" type="presParOf" srcId="{358CDA43-7B87-4CA3-862C-E6B0396EF724}" destId="{ECCF517E-A35D-470E-B388-963F5F6B9733}" srcOrd="1" destOrd="0" presId="urn:microsoft.com/office/officeart/2005/8/layout/pyramid1"/>
    <dgm:cxn modelId="{49C43CAF-5153-48E8-A6F5-5417819D974E}" type="presParOf" srcId="{ECCF517E-A35D-470E-B388-963F5F6B9733}" destId="{CE8FB4A0-3678-413A-91F8-EC42E30BCA24}" srcOrd="0" destOrd="0" presId="urn:microsoft.com/office/officeart/2005/8/layout/pyramid1"/>
    <dgm:cxn modelId="{662360F6-B90E-47E0-8A92-DBC0EDF507A3}" type="presParOf" srcId="{ECCF517E-A35D-470E-B388-963F5F6B9733}" destId="{EE641F3E-3884-4D80-933B-DA6F2B342CD4}" srcOrd="1" destOrd="0" presId="urn:microsoft.com/office/officeart/2005/8/layout/pyramid1"/>
    <dgm:cxn modelId="{0D5F6E54-B1E4-4316-BA42-EE58411BDD7D}" type="presParOf" srcId="{358CDA43-7B87-4CA3-862C-E6B0396EF724}" destId="{1CAC163D-66A4-46ED-B6D4-9A00A75B910A}" srcOrd="2" destOrd="0" presId="urn:microsoft.com/office/officeart/2005/8/layout/pyramid1"/>
    <dgm:cxn modelId="{182BCD26-7607-4B73-BBE1-9D0564094F72}" type="presParOf" srcId="{1CAC163D-66A4-46ED-B6D4-9A00A75B910A}" destId="{A08C3545-C26D-4C9E-96D3-B3387C74EDD2}" srcOrd="0" destOrd="0" presId="urn:microsoft.com/office/officeart/2005/8/layout/pyramid1"/>
    <dgm:cxn modelId="{C4988610-BD43-4F6C-802E-714256040302}" type="presParOf" srcId="{1CAC163D-66A4-46ED-B6D4-9A00A75B910A}" destId="{5B5A07D7-F89A-4BE8-AD25-B5F2367D11F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11911C-B429-4349-BF19-846F3EF2E69D}">
      <dsp:nvSpPr>
        <dsp:cNvPr id="0" name=""/>
        <dsp:cNvSpPr/>
      </dsp:nvSpPr>
      <dsp:spPr>
        <a:xfrm>
          <a:off x="7781627" y="2631726"/>
          <a:ext cx="1314957" cy="456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215"/>
              </a:lnTo>
              <a:lnTo>
                <a:pt x="1314957" y="228215"/>
              </a:lnTo>
              <a:lnTo>
                <a:pt x="1314957" y="4564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34788E-1092-43B1-B68F-4FF4ED0BD3BE}">
      <dsp:nvSpPr>
        <dsp:cNvPr id="0" name=""/>
        <dsp:cNvSpPr/>
      </dsp:nvSpPr>
      <dsp:spPr>
        <a:xfrm>
          <a:off x="6466670" y="2631726"/>
          <a:ext cx="1314957" cy="456431"/>
        </a:xfrm>
        <a:custGeom>
          <a:avLst/>
          <a:gdLst/>
          <a:ahLst/>
          <a:cxnLst/>
          <a:rect l="0" t="0" r="0" b="0"/>
          <a:pathLst>
            <a:path>
              <a:moveTo>
                <a:pt x="1314957" y="0"/>
              </a:moveTo>
              <a:lnTo>
                <a:pt x="1314957" y="228215"/>
              </a:lnTo>
              <a:lnTo>
                <a:pt x="0" y="228215"/>
              </a:lnTo>
              <a:lnTo>
                <a:pt x="0" y="4564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2261DB-24E5-44A5-BF12-8F324B7002BA}">
      <dsp:nvSpPr>
        <dsp:cNvPr id="0" name=""/>
        <dsp:cNvSpPr/>
      </dsp:nvSpPr>
      <dsp:spPr>
        <a:xfrm>
          <a:off x="5151713" y="1088553"/>
          <a:ext cx="2629914" cy="456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215"/>
              </a:lnTo>
              <a:lnTo>
                <a:pt x="2629914" y="228215"/>
              </a:lnTo>
              <a:lnTo>
                <a:pt x="2629914" y="456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03486-506A-4BAA-8B88-BE9FD89B224C}">
      <dsp:nvSpPr>
        <dsp:cNvPr id="0" name=""/>
        <dsp:cNvSpPr/>
      </dsp:nvSpPr>
      <dsp:spPr>
        <a:xfrm>
          <a:off x="5105993" y="1088553"/>
          <a:ext cx="91440" cy="4564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6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6BA700-D5B0-425F-9E00-B583F20A589B}">
      <dsp:nvSpPr>
        <dsp:cNvPr id="0" name=""/>
        <dsp:cNvSpPr/>
      </dsp:nvSpPr>
      <dsp:spPr>
        <a:xfrm>
          <a:off x="2521798" y="1088553"/>
          <a:ext cx="2629914" cy="456431"/>
        </a:xfrm>
        <a:custGeom>
          <a:avLst/>
          <a:gdLst/>
          <a:ahLst/>
          <a:cxnLst/>
          <a:rect l="0" t="0" r="0" b="0"/>
          <a:pathLst>
            <a:path>
              <a:moveTo>
                <a:pt x="2629914" y="0"/>
              </a:moveTo>
              <a:lnTo>
                <a:pt x="2629914" y="228215"/>
              </a:lnTo>
              <a:lnTo>
                <a:pt x="0" y="228215"/>
              </a:lnTo>
              <a:lnTo>
                <a:pt x="0" y="456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2C5B5-5D41-446C-B7DB-4C2FE3CC9790}">
      <dsp:nvSpPr>
        <dsp:cNvPr id="0" name=""/>
        <dsp:cNvSpPr/>
      </dsp:nvSpPr>
      <dsp:spPr>
        <a:xfrm>
          <a:off x="4064971" y="1812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Regimes de Previdência</a:t>
          </a:r>
        </a:p>
      </dsp:txBody>
      <dsp:txXfrm>
        <a:off x="4064971" y="1812"/>
        <a:ext cx="2173483" cy="1086741"/>
      </dsp:txXfrm>
    </dsp:sp>
    <dsp:sp modelId="{78CC5D7F-95EB-4FB1-BE3A-6DAA9BBA8D0F}">
      <dsp:nvSpPr>
        <dsp:cNvPr id="0" name=""/>
        <dsp:cNvSpPr/>
      </dsp:nvSpPr>
      <dsp:spPr>
        <a:xfrm>
          <a:off x="1435057" y="1544985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Geral</a:t>
          </a:r>
        </a:p>
      </dsp:txBody>
      <dsp:txXfrm>
        <a:off x="1435057" y="1544985"/>
        <a:ext cx="2173483" cy="1086741"/>
      </dsp:txXfrm>
    </dsp:sp>
    <dsp:sp modelId="{CB925903-7049-4E0D-8573-60F2AAA96984}">
      <dsp:nvSpPr>
        <dsp:cNvPr id="0" name=""/>
        <dsp:cNvSpPr/>
      </dsp:nvSpPr>
      <dsp:spPr>
        <a:xfrm>
          <a:off x="4064971" y="1544985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Regimes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Próprios</a:t>
          </a:r>
        </a:p>
      </dsp:txBody>
      <dsp:txXfrm>
        <a:off x="4064971" y="1544985"/>
        <a:ext cx="2173483" cy="1086741"/>
      </dsp:txXfrm>
    </dsp:sp>
    <dsp:sp modelId="{0EF80899-1CAD-4E33-9603-985CB97C3278}">
      <dsp:nvSpPr>
        <dsp:cNvPr id="0" name=""/>
        <dsp:cNvSpPr/>
      </dsp:nvSpPr>
      <dsp:spPr>
        <a:xfrm>
          <a:off x="6694886" y="1544985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Previdência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</a:rPr>
            <a:t>Complementar</a:t>
          </a:r>
          <a:endParaRPr kumimoji="0" lang="pt-BR" altLang="pt-BR" sz="1400" b="0" i="0" u="none" strike="noStrike" kern="1200" cap="none" normalizeH="0" baseline="0" noProof="1" smtClean="0">
            <a:ln>
              <a:noFill/>
            </a:ln>
            <a:solidFill>
              <a:schemeClr val="bg1"/>
            </a:solidFill>
            <a:effectLst/>
          </a:endParaRPr>
        </a:p>
      </dsp:txBody>
      <dsp:txXfrm>
        <a:off x="6694886" y="1544985"/>
        <a:ext cx="2173483" cy="1086741"/>
      </dsp:txXfrm>
    </dsp:sp>
    <dsp:sp modelId="{A380E739-186B-4E50-89AD-C6134F788B3B}">
      <dsp:nvSpPr>
        <dsp:cNvPr id="0" name=""/>
        <dsp:cNvSpPr/>
      </dsp:nvSpPr>
      <dsp:spPr>
        <a:xfrm>
          <a:off x="5379929" y="3088158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Entidades abertas: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acessível a todos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finalidade lucrativa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sociedade anônima</a:t>
          </a:r>
        </a:p>
      </dsp:txBody>
      <dsp:txXfrm>
        <a:off x="5379929" y="3088158"/>
        <a:ext cx="2173483" cy="1086741"/>
      </dsp:txXfrm>
    </dsp:sp>
    <dsp:sp modelId="{76528886-330A-4EFA-9DA4-9D2F641D811D}">
      <dsp:nvSpPr>
        <dsp:cNvPr id="0" name=""/>
        <dsp:cNvSpPr/>
      </dsp:nvSpPr>
      <dsp:spPr>
        <a:xfrm>
          <a:off x="8009843" y="3088158"/>
          <a:ext cx="2173483" cy="10867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Entidades fechadas: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identidade de grupo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finalidade não lucrativa</a:t>
          </a:r>
        </a:p>
        <a:p>
          <a:pPr marL="0" marR="0" lvl="0" indent="0" algn="ctr" defTabSz="914400" rtl="0" eaLnBrk="1" fontAlgn="base" latinLnBrk="0" hangingPunct="1">
            <a:lnSpc>
              <a:spcPct val="12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pt-BR" altLang="pt-BR" sz="1400" b="1" i="0" u="none" strike="noStrike" kern="1200" cap="none" normalizeH="0" baseline="0" noProof="1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rPr>
            <a:t> fundação / sociedade</a:t>
          </a:r>
        </a:p>
      </dsp:txBody>
      <dsp:txXfrm>
        <a:off x="8009843" y="3088158"/>
        <a:ext cx="2173483" cy="10867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2A7FB2-B0BD-4DAE-B988-BE67F18F9869}">
      <dsp:nvSpPr>
        <dsp:cNvPr id="0" name=""/>
        <dsp:cNvSpPr/>
      </dsp:nvSpPr>
      <dsp:spPr>
        <a:xfrm>
          <a:off x="2193452" y="9927"/>
          <a:ext cx="2270472" cy="1430038"/>
        </a:xfrm>
        <a:prstGeom prst="trapezoid">
          <a:avLst>
            <a:gd name="adj" fmla="val 78655"/>
          </a:avLst>
        </a:prstGeom>
        <a:solidFill>
          <a:srgbClr val="B7E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pt-BR" sz="2400" b="1" kern="1200" dirty="0" smtClean="0"/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pt-BR" sz="2400" b="1" kern="1200" dirty="0" smtClean="0"/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000" b="1" kern="1200" dirty="0" smtClean="0">
              <a:solidFill>
                <a:srgbClr val="014C75"/>
              </a:solidFill>
            </a:rPr>
            <a:t>Previdência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000" b="1" kern="1200" dirty="0" smtClean="0">
              <a:solidFill>
                <a:srgbClr val="014C75"/>
              </a:solidFill>
            </a:rPr>
            <a:t>Complementar</a:t>
          </a:r>
          <a:endParaRPr lang="pt-BR" sz="2000" b="1" kern="1200" dirty="0">
            <a:solidFill>
              <a:srgbClr val="014C75"/>
            </a:solidFill>
          </a:endParaRPr>
        </a:p>
      </dsp:txBody>
      <dsp:txXfrm>
        <a:off x="2193452" y="9927"/>
        <a:ext cx="2270472" cy="1430038"/>
      </dsp:txXfrm>
    </dsp:sp>
    <dsp:sp modelId="{CE8FB4A0-3678-413A-91F8-EC42E30BCA24}">
      <dsp:nvSpPr>
        <dsp:cNvPr id="0" name=""/>
        <dsp:cNvSpPr/>
      </dsp:nvSpPr>
      <dsp:spPr>
        <a:xfrm>
          <a:off x="1099526" y="1430038"/>
          <a:ext cx="4468446" cy="1404200"/>
        </a:xfrm>
        <a:prstGeom prst="trapezoid">
          <a:avLst>
            <a:gd name="adj" fmla="val 78655"/>
          </a:avLst>
        </a:prstGeom>
        <a:solidFill>
          <a:srgbClr val="0280C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/>
              </a:solidFill>
            </a:rPr>
            <a:t>Regime Próprio dos Servidores Públicos - RPPS</a:t>
          </a:r>
          <a:endParaRPr lang="pt-BR" sz="2000" b="1" kern="1200" dirty="0">
            <a:solidFill>
              <a:schemeClr val="bg1"/>
            </a:solidFill>
          </a:endParaRPr>
        </a:p>
      </dsp:txBody>
      <dsp:txXfrm>
        <a:off x="1881504" y="1430038"/>
        <a:ext cx="2904490" cy="1404200"/>
      </dsp:txXfrm>
    </dsp:sp>
    <dsp:sp modelId="{A08C3545-C26D-4C9E-96D3-B3387C74EDD2}">
      <dsp:nvSpPr>
        <dsp:cNvPr id="0" name=""/>
        <dsp:cNvSpPr/>
      </dsp:nvSpPr>
      <dsp:spPr>
        <a:xfrm>
          <a:off x="0" y="2834239"/>
          <a:ext cx="6667500" cy="1404200"/>
        </a:xfrm>
        <a:prstGeom prst="trapezoid">
          <a:avLst>
            <a:gd name="adj" fmla="val 78655"/>
          </a:avLst>
        </a:prstGeom>
        <a:solidFill>
          <a:srgbClr val="014C7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000" b="1" kern="1200" dirty="0" smtClean="0">
              <a:solidFill>
                <a:schemeClr val="bg1"/>
              </a:solidFill>
            </a:rPr>
            <a:t>Regime Geral de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000" b="1" kern="1200" dirty="0" smtClean="0">
              <a:solidFill>
                <a:schemeClr val="bg1"/>
              </a:solidFill>
            </a:rPr>
            <a:t>Previdência Social - RGPS</a:t>
          </a:r>
          <a:endParaRPr lang="pt-BR" sz="2000" b="1" kern="1200" dirty="0">
            <a:solidFill>
              <a:schemeClr val="bg1"/>
            </a:solidFill>
          </a:endParaRPr>
        </a:p>
      </dsp:txBody>
      <dsp:txXfrm>
        <a:off x="1166812" y="2834239"/>
        <a:ext cx="4333875" cy="1404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405B0-5CD4-41D1-9506-73870FAE8F1C}" type="datetimeFigureOut">
              <a:rPr lang="pt-BR" smtClean="0"/>
              <a:pPr/>
              <a:t>16/11/2017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E634D-6FFB-4167-BCCD-2061E69B8E7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9239337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BC866-9227-487A-A398-2F68B507D249}" type="datetimeFigureOut">
              <a:rPr lang="pt-BR" smtClean="0"/>
              <a:pPr/>
              <a:t>16/11/2017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B292A-F1A2-46F4-941B-2BE9D5F074C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510235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292A-F1A2-46F4-941B-2BE9D5F074C8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47753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292A-F1A2-46F4-941B-2BE9D5F074C8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16370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1058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141" y="4714507"/>
            <a:ext cx="4985393" cy="4467311"/>
          </a:xfrm>
          <a:noFill/>
          <a:ln/>
        </p:spPr>
        <p:txBody>
          <a:bodyPr lIns="93248" tIns="46625" rIns="93248" bIns="46625"/>
          <a:lstStyle/>
          <a:p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xmlns="" val="3779840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292A-F1A2-46F4-941B-2BE9D5F074C8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247197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292A-F1A2-46F4-941B-2BE9D5F074C8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59586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7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1063938" name="Espaço Reservado para Anotações 2"/>
          <p:cNvSpPr>
            <a:spLocks noGrp="1"/>
          </p:cNvSpPr>
          <p:nvPr>
            <p:ph type="body" idx="1"/>
          </p:nvPr>
        </p:nvSpPr>
        <p:spPr>
          <a:xfrm>
            <a:off x="907760" y="4714507"/>
            <a:ext cx="4982156" cy="4467311"/>
          </a:xfrm>
          <a:noFill/>
          <a:ln/>
        </p:spPr>
        <p:txBody>
          <a:bodyPr lIns="91233" tIns="45617" rIns="91233" bIns="45617"/>
          <a:lstStyle/>
          <a:p>
            <a:endParaRPr lang="pt-BR" dirty="0" smtClean="0"/>
          </a:p>
        </p:txBody>
      </p:sp>
      <p:sp>
        <p:nvSpPr>
          <p:cNvPr id="1063939" name="Espaço Reservado para Número de Slide 3"/>
          <p:cNvSpPr txBox="1">
            <a:spLocks noGrp="1"/>
          </p:cNvSpPr>
          <p:nvPr/>
        </p:nvSpPr>
        <p:spPr bwMode="auto">
          <a:xfrm>
            <a:off x="3851099" y="9429014"/>
            <a:ext cx="2946576" cy="49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3" tIns="45617" rIns="91233" bIns="45617" anchor="b"/>
          <a:lstStyle/>
          <a:p>
            <a:pPr algn="r" defTabSz="913352"/>
            <a:fld id="{02355666-FDCB-4D87-A04D-2F15762452BD}" type="slidenum">
              <a:rPr lang="pt-BR" sz="1100">
                <a:cs typeface="Arial" charset="0"/>
              </a:rPr>
              <a:pPr algn="r" defTabSz="913352"/>
              <a:t>8</a:t>
            </a:fld>
            <a:endParaRPr lang="pt-BR" sz="11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814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B292A-F1A2-46F4-941B-2BE9D5F074C8}" type="slidenum">
              <a:rPr lang="pt-BR" smtClean="0"/>
              <a:pPr/>
              <a:t>24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/>
          <p:cNvCxnSpPr/>
          <p:nvPr userDrawn="1"/>
        </p:nvCxnSpPr>
        <p:spPr>
          <a:xfrm>
            <a:off x="485096" y="0"/>
            <a:ext cx="0" cy="1140034"/>
          </a:xfrm>
          <a:prstGeom prst="line">
            <a:avLst/>
          </a:prstGeom>
          <a:ln w="635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/>
          <p:cNvCxnSpPr/>
          <p:nvPr userDrawn="1"/>
        </p:nvCxnSpPr>
        <p:spPr>
          <a:xfrm>
            <a:off x="11749084" y="6152900"/>
            <a:ext cx="0" cy="705100"/>
          </a:xfrm>
          <a:prstGeom prst="line">
            <a:avLst/>
          </a:prstGeom>
          <a:ln w="635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8338" y="495856"/>
            <a:ext cx="1954062" cy="644178"/>
          </a:xfrm>
          <a:prstGeom prst="rect">
            <a:avLst/>
          </a:prstGeom>
        </p:spPr>
      </p:pic>
      <p:sp>
        <p:nvSpPr>
          <p:cNvPr id="10" name="Espaço Reservado para Número de Slide 5"/>
          <p:cNvSpPr txBox="1">
            <a:spLocks/>
          </p:cNvSpPr>
          <p:nvPr userDrawn="1"/>
        </p:nvSpPr>
        <p:spPr>
          <a:xfrm>
            <a:off x="10766612" y="6176964"/>
            <a:ext cx="982472" cy="5637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A7E42B-EF2A-475B-B92D-9C3FD45BB28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529743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815C-BCF2-46F4-984B-26EADE5A3784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04894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CD177-8001-4C7A-B5BA-973B22F3E71F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616085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Número de Slide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7A7E42B-EF2A-475B-B92D-9C3FD45BB28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15" hasCustomPrompt="1"/>
          </p:nvPr>
        </p:nvSpPr>
        <p:spPr>
          <a:xfrm>
            <a:off x="485775" y="268288"/>
            <a:ext cx="8972550" cy="4127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latin typeface="+mj-lt"/>
              </a:defRPr>
            </a:lvl1pPr>
          </a:lstStyle>
          <a:p>
            <a:pPr lvl="0"/>
            <a:r>
              <a:rPr lang="pt-BR" dirty="0" smtClean="0"/>
              <a:t>Título</a:t>
            </a:r>
            <a:endParaRPr lang="pt-BR" dirty="0"/>
          </a:p>
        </p:txBody>
      </p:sp>
      <p:sp>
        <p:nvSpPr>
          <p:cNvPr id="6" name="Espaço Reservado para Tex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5735" y="721678"/>
            <a:ext cx="8973229" cy="441325"/>
          </a:xfrm>
        </p:spPr>
        <p:txBody>
          <a:bodyPr/>
          <a:lstStyle>
            <a:lvl1pPr marL="0" indent="0">
              <a:buNone/>
              <a:defRPr b="0">
                <a:solidFill>
                  <a:srgbClr val="5E5836"/>
                </a:solidFill>
                <a:latin typeface="+mj-lt"/>
              </a:defRPr>
            </a:lvl1pPr>
          </a:lstStyle>
          <a:p>
            <a:pPr lvl="0"/>
            <a:r>
              <a:rPr lang="pt-BR" dirty="0" smtClean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xmlns="" val="41339076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890">
          <p15:clr>
            <a:srgbClr val="FBAE40"/>
          </p15:clr>
        </p15:guide>
        <p15:guide id="8" orient="horz" pos="82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 -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5735" y="721678"/>
            <a:ext cx="8973229" cy="441325"/>
          </a:xfrm>
        </p:spPr>
        <p:txBody>
          <a:bodyPr/>
          <a:lstStyle>
            <a:lvl1pPr marL="0" indent="0">
              <a:buNone/>
              <a:defRPr b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t-BR" dirty="0" smtClean="0"/>
              <a:t>Subtítulo</a:t>
            </a:r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7A7E42B-EF2A-475B-B92D-9C3FD45BB28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15" hasCustomPrompt="1"/>
          </p:nvPr>
        </p:nvSpPr>
        <p:spPr>
          <a:xfrm>
            <a:off x="485775" y="268288"/>
            <a:ext cx="8972550" cy="4127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latin typeface="+mj-lt"/>
              </a:defRPr>
            </a:lvl1pPr>
          </a:lstStyle>
          <a:p>
            <a:pPr lvl="0"/>
            <a:r>
              <a:rPr lang="pt-BR" dirty="0" smtClean="0"/>
              <a:t>Título</a:t>
            </a:r>
            <a:endParaRPr lang="pt-BR" dirty="0"/>
          </a:p>
        </p:txBody>
      </p:sp>
      <p:sp>
        <p:nvSpPr>
          <p:cNvPr id="16" name="Espaço Reservado para Gráfico 15"/>
          <p:cNvSpPr>
            <a:spLocks noGrp="1"/>
          </p:cNvSpPr>
          <p:nvPr>
            <p:ph type="chart" sz="quarter" idx="16"/>
          </p:nvPr>
        </p:nvSpPr>
        <p:spPr>
          <a:xfrm>
            <a:off x="442913" y="1304925"/>
            <a:ext cx="11306175" cy="4860925"/>
          </a:xfr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451637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890">
          <p15:clr>
            <a:srgbClr val="FBAE40"/>
          </p15:clr>
        </p15:guide>
        <p15:guide id="8" orient="horz" pos="82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rcado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E42B-EF2A-475B-B92D-9C3FD45BB28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4" name="Retângulo 3"/>
          <p:cNvSpPr/>
          <p:nvPr userDrawn="1"/>
        </p:nvSpPr>
        <p:spPr>
          <a:xfrm>
            <a:off x="990600" y="2111829"/>
            <a:ext cx="10221686" cy="3363685"/>
          </a:xfrm>
          <a:prstGeom prst="rect">
            <a:avLst/>
          </a:prstGeom>
          <a:solidFill>
            <a:srgbClr val="014C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 dirty="0" smtClean="0">
              <a:solidFill>
                <a:schemeClr val="bg1"/>
              </a:solidFill>
            </a:endParaRPr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11" hasCustomPrompt="1"/>
          </p:nvPr>
        </p:nvSpPr>
        <p:spPr>
          <a:xfrm>
            <a:off x="8356829" y="1832001"/>
            <a:ext cx="3130550" cy="2892908"/>
          </a:xfrm>
        </p:spPr>
        <p:txBody>
          <a:bodyPr>
            <a:noAutofit/>
          </a:bodyPr>
          <a:lstStyle>
            <a:lvl1pPr marL="0" indent="0">
              <a:buNone/>
              <a:defRPr sz="3440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lvl="0"/>
            <a:r>
              <a:rPr lang="pt-BR" dirty="0" smtClean="0"/>
              <a:t>2</a:t>
            </a:r>
            <a:endParaRPr lang="pt-BR" dirty="0"/>
          </a:p>
        </p:txBody>
      </p:sp>
      <p:sp>
        <p:nvSpPr>
          <p:cNvPr id="11" name="Espaço Reservado para Texto 10"/>
          <p:cNvSpPr>
            <a:spLocks noGrp="1"/>
          </p:cNvSpPr>
          <p:nvPr>
            <p:ph type="body" sz="quarter" idx="12" hasCustomPrompt="1"/>
          </p:nvPr>
        </p:nvSpPr>
        <p:spPr>
          <a:xfrm>
            <a:off x="1516063" y="2862263"/>
            <a:ext cx="3938587" cy="2022475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pt-BR" dirty="0" smtClean="0"/>
              <a:t>Título do Capítulo</a:t>
            </a:r>
            <a:endParaRPr lang="pt-BR" dirty="0"/>
          </a:p>
        </p:txBody>
      </p:sp>
      <p:sp>
        <p:nvSpPr>
          <p:cNvPr id="12" name="Espaço Reservado para Tex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5735" y="721678"/>
            <a:ext cx="8973229" cy="441325"/>
          </a:xfrm>
        </p:spPr>
        <p:txBody>
          <a:bodyPr/>
          <a:lstStyle>
            <a:lvl1pPr marL="0" indent="0">
              <a:buNone/>
              <a:defRPr b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pt-BR" dirty="0" smtClean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xmlns="" val="3144479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86C7E-1A2C-4582-AC6A-BB6A3CB21303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60895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14C75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AC1E9-FAD8-4DE6-8B6E-AC7F02E65A89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33600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868E5-F20F-4418-A17B-602995A57AE8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626865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BFCCA-90EC-4AFC-93CF-514A4FB82719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777857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3E30F-D268-4FCA-8D25-28240A0A961C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64692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18F66-FBB6-4CCE-BE86-EBCD291AA3E4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71646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36BD2-7D69-478D-ACB4-43D8C0C88991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37779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B104F-6942-4493-89CB-9FB85D2413BB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630738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1B847-10F3-47FE-95D4-9AFB725D8E06}" type="datetime1">
              <a:rPr lang="pt-BR" smtClean="0"/>
              <a:pPr/>
              <a:t>16/11/2017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DB23B-A321-4B80-AA62-7A07308C68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83351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rgbClr val="014C7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3789040"/>
            <a:ext cx="12192000" cy="1362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983432" y="3789041"/>
            <a:ext cx="10513168" cy="1368151"/>
          </a:xfrm>
        </p:spPr>
        <p:txBody>
          <a:bodyPr>
            <a:normAutofit/>
          </a:bodyPr>
          <a:lstStyle/>
          <a:p>
            <a:pPr algn="ctr"/>
            <a:r>
              <a:rPr lang="pt-BR" dirty="0" smtClean="0"/>
              <a:t>CRC MG - II Seminário de Auditoria e Controladoria 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2760" y="1484784"/>
            <a:ext cx="4310416" cy="1420976"/>
          </a:xfrm>
          <a:prstGeom prst="rect">
            <a:avLst/>
          </a:prstGeom>
        </p:spPr>
      </p:pic>
      <p:cxnSp>
        <p:nvCxnSpPr>
          <p:cNvPr id="7" name="Conector reto 6"/>
          <p:cNvCxnSpPr/>
          <p:nvPr/>
        </p:nvCxnSpPr>
        <p:spPr>
          <a:xfrm>
            <a:off x="3431704" y="0"/>
            <a:ext cx="0" cy="2905760"/>
          </a:xfrm>
          <a:prstGeom prst="line">
            <a:avLst/>
          </a:prstGeom>
          <a:ln w="38100">
            <a:solidFill>
              <a:srgbClr val="014C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5"/>
          <p:cNvSpPr/>
          <p:nvPr/>
        </p:nvSpPr>
        <p:spPr>
          <a:xfrm>
            <a:off x="6312024" y="5589240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DECIO BRUNO LOPES</a:t>
            </a:r>
          </a:p>
          <a:p>
            <a:pPr algn="ctr"/>
            <a:r>
              <a:rPr lang="pt-BR" b="1" dirty="0" smtClean="0">
                <a:solidFill>
                  <a:schemeClr val="tx1"/>
                </a:solidFill>
              </a:rPr>
              <a:t>Auditor Fiscal da Receita Federal do Brasil</a:t>
            </a:r>
            <a:endParaRPr lang="pt-B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2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/>
          <p:cNvGrpSpPr/>
          <p:nvPr/>
        </p:nvGrpSpPr>
        <p:grpSpPr>
          <a:xfrm>
            <a:off x="467814" y="1411057"/>
            <a:ext cx="8868546" cy="4858754"/>
            <a:chOff x="1153020" y="1268760"/>
            <a:chExt cx="10199799" cy="4858754"/>
          </a:xfrm>
        </p:grpSpPr>
        <p:grpSp>
          <p:nvGrpSpPr>
            <p:cNvPr id="22" name="Grupo 23"/>
            <p:cNvGrpSpPr>
              <a:grpSpLocks noChangeAspect="1"/>
            </p:cNvGrpSpPr>
            <p:nvPr/>
          </p:nvGrpSpPr>
          <p:grpSpPr>
            <a:xfrm>
              <a:off x="1487488" y="1916832"/>
              <a:ext cx="9475397" cy="2628192"/>
              <a:chOff x="717985" y="1307714"/>
              <a:chExt cx="9989032" cy="2095736"/>
            </a:xfrm>
          </p:grpSpPr>
          <p:sp>
            <p:nvSpPr>
              <p:cNvPr id="23" name="Retângulo de cantos arredondados 24"/>
              <p:cNvSpPr/>
              <p:nvPr/>
            </p:nvSpPr>
            <p:spPr>
              <a:xfrm>
                <a:off x="4244744" y="1307714"/>
                <a:ext cx="3213719" cy="618566"/>
              </a:xfrm>
              <a:prstGeom prst="roundRect">
                <a:avLst>
                  <a:gd name="adj" fmla="val 18841"/>
                </a:avLst>
              </a:prstGeom>
              <a:solidFill>
                <a:srgbClr val="014C75"/>
              </a:solidFill>
              <a:ln>
                <a:solidFill>
                  <a:srgbClr val="014C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b="1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Diretor-Superintendente</a:t>
                </a:r>
              </a:p>
              <a:p>
                <a:pPr algn="ctr"/>
                <a:r>
                  <a:rPr lang="pt-BR" sz="1400" b="1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Fábio Coelho</a:t>
                </a:r>
                <a:endParaRPr lang="pt-BR" sz="10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4" name="Retângulo de cantos arredondados 25"/>
              <p:cNvSpPr/>
              <p:nvPr/>
            </p:nvSpPr>
            <p:spPr>
              <a:xfrm>
                <a:off x="717985" y="2675959"/>
                <a:ext cx="2223490" cy="727491"/>
              </a:xfrm>
              <a:prstGeom prst="round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Diretoria </a:t>
                </a:r>
                <a:r>
                  <a:rPr lang="pt-BR" sz="1400" dirty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 Administração</a:t>
                </a:r>
              </a:p>
              <a:p>
                <a:pPr algn="ctr"/>
                <a:r>
                  <a:rPr lang="pt-BR" sz="1400" b="1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Rita de Cássia</a:t>
                </a:r>
                <a:endParaRPr lang="pt-BR" sz="1400" b="1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25" name="Conector reto 24"/>
              <p:cNvCxnSpPr>
                <a:stCxn id="24" idx="0"/>
              </p:cNvCxnSpPr>
              <p:nvPr/>
            </p:nvCxnSpPr>
            <p:spPr>
              <a:xfrm flipH="1" flipV="1">
                <a:off x="1819813" y="2309050"/>
                <a:ext cx="9918" cy="366909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ector reto 26"/>
              <p:cNvCxnSpPr/>
              <p:nvPr/>
            </p:nvCxnSpPr>
            <p:spPr>
              <a:xfrm flipV="1">
                <a:off x="4394951" y="2309050"/>
                <a:ext cx="6715" cy="560292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ector reto 27"/>
              <p:cNvCxnSpPr/>
              <p:nvPr/>
            </p:nvCxnSpPr>
            <p:spPr>
              <a:xfrm flipV="1">
                <a:off x="7020503" y="2319936"/>
                <a:ext cx="6715" cy="560292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to 28"/>
              <p:cNvCxnSpPr/>
              <p:nvPr/>
            </p:nvCxnSpPr>
            <p:spPr>
              <a:xfrm flipV="1">
                <a:off x="9608242" y="2311290"/>
                <a:ext cx="6715" cy="560292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ector reto 29"/>
              <p:cNvCxnSpPr/>
              <p:nvPr/>
            </p:nvCxnSpPr>
            <p:spPr>
              <a:xfrm>
                <a:off x="1828801" y="2312892"/>
                <a:ext cx="7797042" cy="0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ector reto 30"/>
              <p:cNvCxnSpPr>
                <a:stCxn id="23" idx="2"/>
              </p:cNvCxnSpPr>
              <p:nvPr/>
            </p:nvCxnSpPr>
            <p:spPr>
              <a:xfrm>
                <a:off x="5851603" y="1926280"/>
                <a:ext cx="0" cy="382770"/>
              </a:xfrm>
              <a:prstGeom prst="line">
                <a:avLst/>
              </a:prstGeom>
              <a:ln w="28575">
                <a:solidFill>
                  <a:srgbClr val="01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etângulo de cantos arredondados 33"/>
              <p:cNvSpPr/>
              <p:nvPr/>
            </p:nvSpPr>
            <p:spPr>
              <a:xfrm>
                <a:off x="3192445" y="2649704"/>
                <a:ext cx="2451596" cy="727491"/>
              </a:xfrm>
              <a:prstGeom prst="round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Diretoria de Fiscalização e Monitoramento</a:t>
                </a:r>
                <a:endParaRPr lang="pt-BR" sz="1400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/>
                <a:r>
                  <a:rPr lang="pt-BR" sz="1400" b="1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Sérgio </a:t>
                </a:r>
                <a:r>
                  <a:rPr lang="pt-BR" sz="1400" b="1" dirty="0" err="1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Djundi</a:t>
                </a:r>
                <a:endParaRPr lang="pt-BR" sz="1400" b="1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3" name="Retângulo de cantos arredondados 34"/>
              <p:cNvSpPr/>
              <p:nvPr/>
            </p:nvSpPr>
            <p:spPr>
              <a:xfrm>
                <a:off x="5895012" y="2675959"/>
                <a:ext cx="2337544" cy="727491"/>
              </a:xfrm>
              <a:prstGeom prst="round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Diretoria de </a:t>
                </a:r>
                <a:r>
                  <a:rPr lang="pt-BR" sz="1400" dirty="0" err="1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Orient</a:t>
                </a:r>
                <a:r>
                  <a:rPr 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Técnica e Normas</a:t>
                </a:r>
                <a:endParaRPr lang="pt-BR" sz="1400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/>
                <a:r>
                  <a:rPr lang="pt-BR" sz="1400" b="1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Christian Catunda</a:t>
                </a:r>
                <a:endParaRPr lang="pt-BR" sz="1400" b="1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4" name="Retângulo de cantos arredondados 35"/>
              <p:cNvSpPr/>
              <p:nvPr/>
            </p:nvSpPr>
            <p:spPr>
              <a:xfrm>
                <a:off x="8483526" y="2674678"/>
                <a:ext cx="2223491" cy="727491"/>
              </a:xfrm>
              <a:prstGeom prst="round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Diretoria de Licenciamento</a:t>
                </a:r>
                <a:endParaRPr lang="pt-BR" sz="1400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/>
                <a:r>
                  <a:rPr lang="pt-BR" sz="1400" b="1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Carlos </a:t>
                </a:r>
                <a:r>
                  <a:rPr lang="pt-BR" sz="1400" b="1" dirty="0" err="1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Marne</a:t>
                </a:r>
                <a:endParaRPr lang="pt-BR" sz="1400" b="1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3" name="Agrupar 2"/>
            <p:cNvGrpSpPr/>
            <p:nvPr/>
          </p:nvGrpSpPr>
          <p:grpSpPr>
            <a:xfrm>
              <a:off x="3982099" y="5230919"/>
              <a:ext cx="4803391" cy="896595"/>
              <a:chOff x="3982099" y="4946020"/>
              <a:chExt cx="4803391" cy="896595"/>
            </a:xfrm>
          </p:grpSpPr>
          <p:sp>
            <p:nvSpPr>
              <p:cNvPr id="36" name="AutoShape 10"/>
              <p:cNvSpPr>
                <a:spLocks noChangeArrowheads="1"/>
              </p:cNvSpPr>
              <p:nvPr/>
            </p:nvSpPr>
            <p:spPr bwMode="auto">
              <a:xfrm>
                <a:off x="3982099" y="5234052"/>
                <a:ext cx="2051734" cy="608563"/>
              </a:xfrm>
              <a:prstGeom prst="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altLang="pt-BR" sz="1400" dirty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Central de </a:t>
                </a:r>
                <a:r>
                  <a:rPr lang="pt-BR" alt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Inteligência</a:t>
                </a:r>
                <a:endParaRPr lang="pt-BR" altLang="pt-BR" sz="1400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39" name="Conector de seta reta 9"/>
              <p:cNvCxnSpPr/>
              <p:nvPr/>
            </p:nvCxnSpPr>
            <p:spPr>
              <a:xfrm flipH="1" flipV="1">
                <a:off x="6383795" y="4946020"/>
                <a:ext cx="0" cy="576000"/>
              </a:xfrm>
              <a:prstGeom prst="straightConnector1">
                <a:avLst/>
              </a:prstGeom>
              <a:ln>
                <a:solidFill>
                  <a:srgbClr val="014C75"/>
                </a:solidFill>
                <a:headEnd type="none"/>
                <a:tailEnd type="triangle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</p:cxnSp>
          <p:sp>
            <p:nvSpPr>
              <p:cNvPr id="44" name="AutoShape 10"/>
              <p:cNvSpPr>
                <a:spLocks noChangeArrowheads="1"/>
              </p:cNvSpPr>
              <p:nvPr/>
            </p:nvSpPr>
            <p:spPr bwMode="auto">
              <a:xfrm>
                <a:off x="6733754" y="5234052"/>
                <a:ext cx="2051736" cy="608563"/>
              </a:xfrm>
              <a:prstGeom prst="rect">
                <a:avLst/>
              </a:prstGeom>
              <a:ln>
                <a:solidFill>
                  <a:srgbClr val="014C7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altLang="pt-BR" sz="1400" dirty="0" smtClean="0">
                    <a:solidFill>
                      <a:srgbClr val="41646C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Escritórios de Representação</a:t>
                </a:r>
                <a:endParaRPr lang="pt-BR" altLang="pt-BR" sz="1400" dirty="0">
                  <a:solidFill>
                    <a:srgbClr val="41646C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0" name="Retângulo de cantos arredondados 14"/>
            <p:cNvSpPr/>
            <p:nvPr/>
          </p:nvSpPr>
          <p:spPr>
            <a:xfrm>
              <a:off x="1153020" y="1417637"/>
              <a:ext cx="10199799" cy="3544667"/>
            </a:xfrm>
            <a:prstGeom prst="rect">
              <a:avLst/>
            </a:prstGeom>
            <a:noFill/>
            <a:ln w="41275" cap="flat" cmpd="sng" algn="ctr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400" b="1" i="0" u="none" strike="noStrike" kern="0" cap="none" spc="0" normalizeH="0" baseline="0" noProof="0" smtClean="0">
                <a:ln>
                  <a:noFill/>
                </a:ln>
                <a:solidFill>
                  <a:srgbClr val="194E7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tângulo 40"/>
            <p:cNvSpPr/>
            <p:nvPr/>
          </p:nvSpPr>
          <p:spPr>
            <a:xfrm>
              <a:off x="1580403" y="1268760"/>
              <a:ext cx="2734404" cy="33392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Diretoria Colegiada</a:t>
              </a:r>
            </a:p>
          </p:txBody>
        </p:sp>
      </p:grpSp>
      <p:cxnSp>
        <p:nvCxnSpPr>
          <p:cNvPr id="46" name="Conector reto 45"/>
          <p:cNvCxnSpPr>
            <a:stCxn id="36" idx="3"/>
            <a:endCxn id="44" idx="1"/>
          </p:cNvCxnSpPr>
          <p:nvPr/>
        </p:nvCxnSpPr>
        <p:spPr>
          <a:xfrm>
            <a:off x="4711595" y="5965530"/>
            <a:ext cx="608569" cy="0"/>
          </a:xfrm>
          <a:prstGeom prst="line">
            <a:avLst/>
          </a:prstGeom>
          <a:ln w="28575">
            <a:solidFill>
              <a:srgbClr val="014C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4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Introdução - Decreto 8992/2017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57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Nova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Estrutura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da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Previc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fortalece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Supervisão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Baseada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em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riscos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3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quarter" idx="11"/>
          </p:nvPr>
        </p:nvSpPr>
        <p:spPr>
          <a:xfrm>
            <a:off x="8112224" y="1196752"/>
            <a:ext cx="3375155" cy="3096344"/>
          </a:xfrm>
        </p:spPr>
        <p:txBody>
          <a:bodyPr/>
          <a:lstStyle/>
          <a:p>
            <a:r>
              <a:rPr lang="pt-BR" dirty="0" smtClean="0"/>
              <a:t>21</a:t>
            </a:r>
            <a:endParaRPr lang="pt-BR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2"/>
          </p:nvPr>
        </p:nvSpPr>
        <p:spPr>
          <a:xfrm>
            <a:off x="1343472" y="1988840"/>
            <a:ext cx="8578632" cy="4320480"/>
          </a:xfrm>
        </p:spPr>
        <p:txBody>
          <a:bodyPr/>
          <a:lstStyle/>
          <a:p>
            <a:pPr algn="ctr"/>
            <a:r>
              <a:rPr lang="pt-BR" sz="3200" b="1" dirty="0" smtClean="0"/>
              <a:t>SUPERVISÃO DA PREVIC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3200" b="1" dirty="0"/>
              <a:t>Supervisão Baseada de Risco (SBR)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3200" b="1" dirty="0"/>
              <a:t>Melhores </a:t>
            </a:r>
            <a:r>
              <a:rPr lang="pt-BR" sz="3200" b="1" dirty="0" smtClean="0"/>
              <a:t>Práticas</a:t>
            </a:r>
            <a:endParaRPr lang="pt-BR" sz="3200" b="1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3200" b="1" dirty="0"/>
              <a:t>Pilares de Atuação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3200" b="1" dirty="0"/>
              <a:t>Processo Decisório de Investimentos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3200" b="1" dirty="0"/>
              <a:t>COAF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71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5999" y="1333039"/>
            <a:ext cx="9146425" cy="52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673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5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SBR - Mudança de </a:t>
            </a:r>
            <a:r>
              <a:rPr lang="pt-BR" sz="2800" i="1" dirty="0" err="1" smtClean="0">
                <a:solidFill>
                  <a:schemeClr val="bg1">
                    <a:lumMod val="50000"/>
                  </a:schemeClr>
                </a:solidFill>
              </a:rPr>
              <a:t>Paradgma</a:t>
            </a:r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 na Supervisão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10536609" cy="5077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6000" dirty="0"/>
              <a:t>A Edição da Resolução CGPC nº 13, </a:t>
            </a:r>
            <a:r>
              <a:rPr lang="pt-BR" sz="6000" dirty="0" smtClean="0"/>
              <a:t>de  1º </a:t>
            </a:r>
            <a:r>
              <a:rPr lang="pt-BR" sz="6000" dirty="0"/>
              <a:t>de outubro de 2004 foi o </a:t>
            </a:r>
            <a:r>
              <a:rPr lang="pt-BR" sz="6000" dirty="0" smtClean="0"/>
              <a:t>marco inicial </a:t>
            </a:r>
            <a:r>
              <a:rPr lang="pt-BR" sz="6000" dirty="0"/>
              <a:t>para a mudança do modelo </a:t>
            </a:r>
            <a:r>
              <a:rPr lang="pt-BR" sz="6000" dirty="0" smtClean="0"/>
              <a:t>de supervisão</a:t>
            </a:r>
            <a:r>
              <a:rPr lang="pt-BR" sz="6000" dirty="0"/>
              <a:t>.</a:t>
            </a:r>
            <a:endParaRPr lang="pt-BR" sz="6000" kern="0" dirty="0">
              <a:solidFill>
                <a:srgbClr val="0A09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9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5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SBR -Mudança de </a:t>
            </a:r>
            <a:r>
              <a:rPr lang="pt-BR" sz="2800" i="1" dirty="0" err="1" smtClean="0">
                <a:solidFill>
                  <a:schemeClr val="bg1">
                    <a:lumMod val="50000"/>
                  </a:schemeClr>
                </a:solidFill>
              </a:rPr>
              <a:t>Paradgma</a:t>
            </a:r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 na Supervisão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7816051" cy="478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4400" dirty="0"/>
              <a:t>A </a:t>
            </a:r>
            <a:r>
              <a:rPr lang="pt-BR" sz="4400" dirty="0">
                <a:solidFill>
                  <a:srgbClr val="FF0000"/>
                </a:solidFill>
              </a:rPr>
              <a:t>Supervisão Baseada em Riscos </a:t>
            </a:r>
            <a:r>
              <a:rPr lang="pt-BR" sz="4400" dirty="0" smtClean="0"/>
              <a:t>trouxe uma </a:t>
            </a:r>
            <a:r>
              <a:rPr lang="pt-BR" sz="4400" dirty="0"/>
              <a:t>mudança de paradigma no </a:t>
            </a:r>
            <a:r>
              <a:rPr lang="pt-BR" sz="4400" dirty="0" smtClean="0"/>
              <a:t>modelo  de </a:t>
            </a:r>
            <a:r>
              <a:rPr lang="pt-BR" sz="4400" dirty="0"/>
              <a:t>Fiscalização</a:t>
            </a:r>
            <a:endParaRPr lang="pt-BR" sz="4400" kern="0" dirty="0" smtClean="0">
              <a:solidFill>
                <a:srgbClr val="0A091B"/>
              </a:solidFill>
            </a:endParaRPr>
          </a:p>
          <a:p>
            <a:pPr marL="0" indent="0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4000" kern="0" dirty="0">
              <a:solidFill>
                <a:srgbClr val="0A091B"/>
              </a:solidFill>
            </a:endParaRPr>
          </a:p>
        </p:txBody>
      </p:sp>
      <p:sp>
        <p:nvSpPr>
          <p:cNvPr id="58" name="Elipse 57"/>
          <p:cNvSpPr/>
          <p:nvPr/>
        </p:nvSpPr>
        <p:spPr>
          <a:xfrm>
            <a:off x="8382009" y="3356992"/>
            <a:ext cx="1091110" cy="109110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62ACC9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09" name="CaixaDeTexto 108"/>
          <p:cNvSpPr txBox="1"/>
          <p:nvPr/>
        </p:nvSpPr>
        <p:spPr>
          <a:xfrm>
            <a:off x="8411544" y="3681666"/>
            <a:ext cx="10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62ACC9">
                    <a:lumMod val="50000"/>
                  </a:srgbClr>
                </a:solidFill>
                <a:effectLst/>
                <a:uLnTx/>
                <a:uFillTx/>
                <a:cs typeface="Calibri" panose="020F0502020204030204" pitchFamily="34" charset="0"/>
              </a:rPr>
              <a:t>Supervisão da Previc</a:t>
            </a:r>
          </a:p>
        </p:txBody>
      </p:sp>
    </p:spTree>
    <p:extLst>
      <p:ext uri="{BB962C8B-B14F-4D97-AF65-F5344CB8AC3E}">
        <p14:creationId xmlns:p14="http://schemas.microsoft.com/office/powerpoint/2010/main" xmlns="" val="192542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9999" y="1772955"/>
            <a:ext cx="10444390" cy="345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6679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678" y="1173905"/>
            <a:ext cx="9676001" cy="541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185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335360" y="1556792"/>
            <a:ext cx="11521280" cy="410445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mudança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de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paradigma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deve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ser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acompanhada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pelas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EFPC com 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implementação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da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Gestão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Baseada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em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Riscos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5587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5440" y="1405409"/>
            <a:ext cx="10513168" cy="440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38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ta para a Direita 8"/>
          <p:cNvSpPr/>
          <p:nvPr/>
        </p:nvSpPr>
        <p:spPr>
          <a:xfrm>
            <a:off x="263352" y="1296737"/>
            <a:ext cx="11521280" cy="3609445"/>
          </a:xfrm>
          <a:prstGeom prst="rightArrow">
            <a:avLst/>
          </a:prstGeom>
          <a:solidFill>
            <a:srgbClr val="BFBFB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CaixaDeTexto 26"/>
          <p:cNvSpPr txBox="1"/>
          <p:nvPr/>
        </p:nvSpPr>
        <p:spPr>
          <a:xfrm>
            <a:off x="407366" y="4293095"/>
            <a:ext cx="4176465" cy="2232250"/>
          </a:xfrm>
          <a:prstGeom prst="rect">
            <a:avLst/>
          </a:prstGeom>
          <a:noFill/>
          <a:effectLst/>
        </p:spPr>
        <p:txBody>
          <a:bodyPr wrap="square" rtlCol="0" anchor="t">
            <a:no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</a:rPr>
              <a:t>Regimes 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de Previdência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Estrutura Regime </a:t>
            </a:r>
            <a:r>
              <a:rPr lang="pt-BR" sz="2000" dirty="0" err="1">
                <a:solidFill>
                  <a:schemeClr val="accent1">
                    <a:lumMod val="50000"/>
                  </a:schemeClr>
                </a:solidFill>
              </a:rPr>
              <a:t>Previdênciário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 Brasileiro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Regulação e Supervisão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Organização do Regime de Previdência Complementar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Estrutura da PREVIC 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2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Agenda</a:t>
            </a:r>
            <a:endParaRPr lang="pt-BR" sz="3200" dirty="0"/>
          </a:p>
        </p:txBody>
      </p:sp>
      <p:sp>
        <p:nvSpPr>
          <p:cNvPr id="17" name="Título 3"/>
          <p:cNvSpPr txBox="1">
            <a:spLocks/>
          </p:cNvSpPr>
          <p:nvPr/>
        </p:nvSpPr>
        <p:spPr>
          <a:xfrm>
            <a:off x="518298" y="1088585"/>
            <a:ext cx="10762277" cy="396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/>
              <a:t>Introdução, Supervisão da PREVIC   e Reforma da Previdência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400256" y="4151117"/>
            <a:ext cx="3791744" cy="1150091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>
            <a:defPPr>
              <a:defRPr lang="pt-BR"/>
            </a:defPPr>
            <a:lvl1pPr algn="ctr">
              <a:defRPr sz="5400" b="1"/>
            </a:lvl1pPr>
          </a:lstStyle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pt-BR" sz="2000" b="0" dirty="0" smtClean="0">
                <a:solidFill>
                  <a:schemeClr val="accent1">
                    <a:lumMod val="50000"/>
                  </a:schemeClr>
                </a:solidFill>
              </a:rPr>
              <a:t>Impactos </a:t>
            </a:r>
            <a:r>
              <a:rPr lang="pt-BR" sz="2000" b="0" dirty="0">
                <a:solidFill>
                  <a:schemeClr val="accent1">
                    <a:lumMod val="50000"/>
                  </a:schemeClr>
                </a:solidFill>
              </a:rPr>
              <a:t>na Previdência Complementar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pt-BR" sz="2000" b="0" dirty="0">
                <a:solidFill>
                  <a:schemeClr val="accent1">
                    <a:lumMod val="50000"/>
                  </a:schemeClr>
                </a:solidFill>
              </a:rPr>
              <a:t>EFPC de Servidores Públicos</a:t>
            </a:r>
          </a:p>
        </p:txBody>
      </p:sp>
      <p:sp>
        <p:nvSpPr>
          <p:cNvPr id="2" name="Retângulo de cantos arredondados 1"/>
          <p:cNvSpPr/>
          <p:nvPr/>
        </p:nvSpPr>
        <p:spPr>
          <a:xfrm>
            <a:off x="656268" y="2345263"/>
            <a:ext cx="2919452" cy="1443777"/>
          </a:xfrm>
          <a:prstGeom prst="roundRect">
            <a:avLst/>
          </a:prstGeom>
          <a:solidFill>
            <a:srgbClr val="014C7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700" dirty="0" smtClean="0"/>
              <a:t>Introdução</a:t>
            </a:r>
          </a:p>
        </p:txBody>
      </p:sp>
      <p:sp>
        <p:nvSpPr>
          <p:cNvPr id="18" name="Retângulo de cantos arredondados 17"/>
          <p:cNvSpPr/>
          <p:nvPr/>
        </p:nvSpPr>
        <p:spPr>
          <a:xfrm>
            <a:off x="4439992" y="2318521"/>
            <a:ext cx="3168000" cy="1443777"/>
          </a:xfrm>
          <a:prstGeom prst="roundRect">
            <a:avLst/>
          </a:prstGeom>
          <a:solidFill>
            <a:srgbClr val="014C7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t-BR" sz="2700" dirty="0" smtClean="0"/>
          </a:p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700" dirty="0" smtClean="0"/>
              <a:t>Supervisão da PREVIC</a:t>
            </a:r>
          </a:p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pt-BR" sz="2700" dirty="0"/>
          </a:p>
        </p:txBody>
      </p:sp>
      <p:sp>
        <p:nvSpPr>
          <p:cNvPr id="20" name="Retângulo de cantos arredondados 19"/>
          <p:cNvSpPr/>
          <p:nvPr/>
        </p:nvSpPr>
        <p:spPr>
          <a:xfrm>
            <a:off x="8415195" y="2318521"/>
            <a:ext cx="3168000" cy="1443777"/>
          </a:xfrm>
          <a:prstGeom prst="roundRect">
            <a:avLst/>
          </a:prstGeom>
          <a:solidFill>
            <a:srgbClr val="014C7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dirty="0" smtClean="0"/>
              <a:t>REFORMA DA PREVIDÊNCIA</a:t>
            </a:r>
            <a:endParaRPr lang="pt-BR" sz="28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439815" y="4077072"/>
            <a:ext cx="4104809" cy="2664295"/>
          </a:xfrm>
          <a:prstGeom prst="rect">
            <a:avLst/>
          </a:prstGeom>
          <a:noFill/>
          <a:effectLst/>
        </p:spPr>
        <p:txBody>
          <a:bodyPr wrap="square" rtlCol="0" anchor="t">
            <a:no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Supervisão Baseada de Risco (SBR)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Melhores </a:t>
            </a: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</a:rPr>
              <a:t>Práticas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</a:rPr>
              <a:t>Supervisão </a:t>
            </a:r>
            <a:r>
              <a:rPr lang="pt-BR" sz="2000" dirty="0" err="1" smtClean="0">
                <a:solidFill>
                  <a:schemeClr val="accent1">
                    <a:lumMod val="50000"/>
                  </a:schemeClr>
                </a:solidFill>
              </a:rPr>
              <a:t>Pudencial</a:t>
            </a:r>
            <a:endParaRPr lang="pt-BR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</a:rPr>
              <a:t>Pilares de Atuação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</a:rPr>
              <a:t>Processo 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</a:rPr>
              <a:t>Decisório de Investimentos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</a:rPr>
              <a:t>COAF</a:t>
            </a:r>
            <a:endParaRPr lang="pt-BR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60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42913" y="1435603"/>
            <a:ext cx="1119770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COAF –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Conselho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Controle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Atividades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Financeiras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– MF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Fiscalização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Instrução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PREVIC n° 18 de 24/12/2014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Orientações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e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Procedimentos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 - EFPC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2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35360" y="1435603"/>
            <a:ext cx="11413728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As EFPC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devem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possuir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cadastro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e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encaminhar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informações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sobre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operações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que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superem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limites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estabelecidos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na IN.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(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Atualmente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 R$ 10.000,00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lvl="0"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Objetivo: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Previnir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e Combater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os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crimes de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lavagem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dinheiro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ou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ocultação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de bens,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direitos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e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valores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acompanhar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operações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realizadas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com Pessoas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Políticamente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expostas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endParaRPr lang="en-US" sz="36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39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Baseada em Riscos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6477" y="1740918"/>
            <a:ext cx="10004001" cy="410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6101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5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Linhas de Defesa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5280025" cy="478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2737631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A Supervisão </a:t>
            </a:r>
            <a:r>
              <a:rPr lang="pt-BR" sz="2800" i="1" kern="0" dirty="0" smtClean="0">
                <a:solidFill>
                  <a:schemeClr val="accent1">
                    <a:lumMod val="50000"/>
                  </a:schemeClr>
                </a:solidFill>
              </a:rPr>
              <a:t>lato sensu </a:t>
            </a: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dos fundos de pensão no país é exercida por uma série de </a:t>
            </a:r>
            <a:r>
              <a:rPr lang="pt-BR" sz="2800" kern="0" dirty="0" smtClean="0">
                <a:solidFill>
                  <a:srgbClr val="C00000"/>
                </a:solidFill>
              </a:rPr>
              <a:t>linhas de defesa que atuam de maneira complementar </a:t>
            </a: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para garantir a higidez dos planos de benefícios</a:t>
            </a:r>
            <a:r>
              <a:rPr lang="pt-BR" sz="2800" kern="0" dirty="0" smtClean="0">
                <a:solidFill>
                  <a:srgbClr val="0A091B"/>
                </a:solidFill>
              </a:rPr>
              <a:t>.</a:t>
            </a:r>
          </a:p>
          <a:p>
            <a:pPr marL="0" indent="0" algn="just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2800" kern="0" dirty="0" smtClean="0">
              <a:solidFill>
                <a:srgbClr val="0A091B"/>
              </a:solidFill>
            </a:endParaRPr>
          </a:p>
          <a:p>
            <a:pPr marL="0" indent="0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4000" kern="0" dirty="0">
              <a:solidFill>
                <a:srgbClr val="0A091B"/>
              </a:solidFill>
            </a:endParaRPr>
          </a:p>
        </p:txBody>
      </p:sp>
      <p:sp>
        <p:nvSpPr>
          <p:cNvPr id="58" name="Elipse 57"/>
          <p:cNvSpPr/>
          <p:nvPr/>
        </p:nvSpPr>
        <p:spPr>
          <a:xfrm>
            <a:off x="8382009" y="3356992"/>
            <a:ext cx="1091110" cy="109110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62ACC9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09" name="CaixaDeTexto 108"/>
          <p:cNvSpPr txBox="1"/>
          <p:nvPr/>
        </p:nvSpPr>
        <p:spPr>
          <a:xfrm>
            <a:off x="8411544" y="3681666"/>
            <a:ext cx="10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62ACC9">
                    <a:lumMod val="50000"/>
                  </a:srgbClr>
                </a:solidFill>
                <a:effectLst/>
                <a:uLnTx/>
                <a:uFillTx/>
                <a:cs typeface="Calibri" panose="020F0502020204030204" pitchFamily="34" charset="0"/>
              </a:rPr>
              <a:t>Supervisão da Previc</a:t>
            </a:r>
          </a:p>
        </p:txBody>
      </p:sp>
    </p:spTree>
    <p:extLst>
      <p:ext uri="{BB962C8B-B14F-4D97-AF65-F5344CB8AC3E}">
        <p14:creationId xmlns:p14="http://schemas.microsoft.com/office/powerpoint/2010/main" xmlns="" val="368976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5280025" cy="478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4000" kern="0" dirty="0">
              <a:solidFill>
                <a:srgbClr val="0A091B"/>
              </a:solidFill>
            </a:endParaRPr>
          </a:p>
        </p:txBody>
      </p:sp>
      <p:sp>
        <p:nvSpPr>
          <p:cNvPr id="58" name="Elipse 57"/>
          <p:cNvSpPr/>
          <p:nvPr/>
        </p:nvSpPr>
        <p:spPr>
          <a:xfrm>
            <a:off x="8382009" y="3356992"/>
            <a:ext cx="1091110" cy="109110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62ACC9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09" name="CaixaDeTexto 108"/>
          <p:cNvSpPr txBox="1"/>
          <p:nvPr/>
        </p:nvSpPr>
        <p:spPr>
          <a:xfrm>
            <a:off x="8411544" y="3681666"/>
            <a:ext cx="10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62ACC9">
                    <a:lumMod val="50000"/>
                  </a:srgbClr>
                </a:solidFill>
                <a:effectLst/>
                <a:uLnTx/>
                <a:uFillTx/>
                <a:cs typeface="Calibri" panose="020F0502020204030204" pitchFamily="34" charset="0"/>
              </a:rPr>
              <a:t>Supervisão da Previc</a:t>
            </a:r>
          </a:p>
        </p:txBody>
      </p:sp>
      <p:pic>
        <p:nvPicPr>
          <p:cNvPr id="1026" name="Picture 2" descr="C:\Users\HP\Documents\MAPA ESTRATEGICO PRE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8448" y="0"/>
            <a:ext cx="471510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8976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5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Linhas de Defesa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5280025" cy="478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4000" kern="0" dirty="0">
              <a:solidFill>
                <a:srgbClr val="0A091B"/>
              </a:solidFill>
            </a:endParaRPr>
          </a:p>
        </p:txBody>
      </p:sp>
      <p:sp>
        <p:nvSpPr>
          <p:cNvPr id="58" name="Elipse 57"/>
          <p:cNvSpPr/>
          <p:nvPr/>
        </p:nvSpPr>
        <p:spPr>
          <a:xfrm>
            <a:off x="8382009" y="3356992"/>
            <a:ext cx="1091110" cy="109110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62ACC9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09" name="CaixaDeTexto 108"/>
          <p:cNvSpPr txBox="1"/>
          <p:nvPr/>
        </p:nvSpPr>
        <p:spPr>
          <a:xfrm>
            <a:off x="8411544" y="3681666"/>
            <a:ext cx="10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62ACC9">
                    <a:lumMod val="50000"/>
                  </a:srgbClr>
                </a:solidFill>
                <a:effectLst/>
                <a:uLnTx/>
                <a:uFillTx/>
                <a:cs typeface="Calibri" panose="020F0502020204030204" pitchFamily="34" charset="0"/>
              </a:rPr>
              <a:t>Supervisão da Previc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  <p:pic>
        <p:nvPicPr>
          <p:cNvPr id="1026" name="Picture 2" descr="Mapa Estratégic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88" r="-1"/>
          <a:stretch/>
        </p:blipFill>
        <p:spPr bwMode="auto">
          <a:xfrm>
            <a:off x="155575" y="-8542338"/>
            <a:ext cx="12239625" cy="1780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773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42913" y="1412875"/>
            <a:ext cx="6013450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 smtClean="0">
                <a:solidFill>
                  <a:srgbClr val="132B4F"/>
                </a:solidFill>
                <a:ea typeface="+mj-ea"/>
                <a:cs typeface="+mj-cs"/>
              </a:rPr>
              <a:t>E </a:t>
            </a:r>
            <a:r>
              <a:rPr lang="en-US" sz="5400" dirty="0" err="1" smtClean="0">
                <a:solidFill>
                  <a:srgbClr val="132B4F"/>
                </a:solidFill>
                <a:ea typeface="+mj-ea"/>
                <a:cs typeface="+mj-cs"/>
              </a:rPr>
              <a:t>além</a:t>
            </a:r>
            <a:r>
              <a:rPr lang="en-US" sz="5400" dirty="0" smtClean="0">
                <a:solidFill>
                  <a:srgbClr val="132B4F"/>
                </a:solidFill>
                <a:ea typeface="+mj-ea"/>
                <a:cs typeface="+mj-cs"/>
              </a:rPr>
              <a:t> do Supervisor?</a:t>
            </a:r>
          </a:p>
        </p:txBody>
      </p:sp>
      <p:sp>
        <p:nvSpPr>
          <p:cNvPr id="16" name="Elipse 15"/>
          <p:cNvSpPr/>
          <p:nvPr/>
        </p:nvSpPr>
        <p:spPr>
          <a:xfrm>
            <a:off x="7320536" y="1989240"/>
            <a:ext cx="3600000" cy="360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pt-BR" sz="19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Conector reto 17"/>
          <p:cNvCxnSpPr>
            <a:stCxn id="16" idx="6"/>
          </p:cNvCxnSpPr>
          <p:nvPr/>
        </p:nvCxnSpPr>
        <p:spPr>
          <a:xfrm>
            <a:off x="10920536" y="3789240"/>
            <a:ext cx="1584176" cy="123"/>
          </a:xfrm>
          <a:prstGeom prst="line">
            <a:avLst/>
          </a:prstGeom>
          <a:ln w="635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21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Linhas de Defesa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78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5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Linhas de Defesa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Espaço Reservado para Conteúdo 4"/>
          <p:cNvSpPr txBox="1">
            <a:spLocks/>
          </p:cNvSpPr>
          <p:nvPr/>
        </p:nvSpPr>
        <p:spPr>
          <a:xfrm>
            <a:off x="527943" y="1447800"/>
            <a:ext cx="5314920" cy="493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2737631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A Supervisão </a:t>
            </a:r>
            <a:r>
              <a:rPr lang="pt-BR" sz="2800" i="1" kern="0" dirty="0" smtClean="0">
                <a:solidFill>
                  <a:schemeClr val="accent1">
                    <a:lumMod val="50000"/>
                  </a:schemeClr>
                </a:solidFill>
              </a:rPr>
              <a:t>lato sensu </a:t>
            </a: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dos fundos de pensão no país é exercida por uma série de </a:t>
            </a:r>
            <a:r>
              <a:rPr lang="pt-BR" sz="2800" kern="0" dirty="0" smtClean="0">
                <a:solidFill>
                  <a:srgbClr val="C00000"/>
                </a:solidFill>
              </a:rPr>
              <a:t>linhas de defesa que atuam de maneira complementar </a:t>
            </a:r>
            <a:r>
              <a:rPr lang="pt-BR" sz="2800" kern="0" dirty="0" smtClean="0">
                <a:solidFill>
                  <a:schemeClr val="accent1">
                    <a:lumMod val="50000"/>
                  </a:schemeClr>
                </a:solidFill>
              </a:rPr>
              <a:t>para garantir a higidez dos planos de benefícios</a:t>
            </a:r>
            <a:r>
              <a:rPr lang="pt-BR" sz="2800" kern="0" dirty="0" smtClean="0">
                <a:solidFill>
                  <a:srgbClr val="0A091B"/>
                </a:solidFill>
              </a:rPr>
              <a:t>.</a:t>
            </a:r>
          </a:p>
          <a:p>
            <a:pPr marL="0" indent="0" algn="just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2800" kern="0" dirty="0" smtClean="0">
              <a:solidFill>
                <a:srgbClr val="0A091B"/>
              </a:solidFill>
            </a:endParaRPr>
          </a:p>
          <a:p>
            <a:pPr marL="0" indent="0" defTabSz="2737631">
              <a:spcBef>
                <a:spcPts val="0"/>
              </a:spcBef>
              <a:buFont typeface="Arial" pitchFamily="34" charset="0"/>
              <a:buNone/>
              <a:defRPr/>
            </a:pPr>
            <a:endParaRPr lang="pt-BR" sz="4000" kern="0" dirty="0">
              <a:solidFill>
                <a:srgbClr val="0A091B"/>
              </a:solidFill>
            </a:endParaRPr>
          </a:p>
        </p:txBody>
      </p:sp>
      <p:cxnSp>
        <p:nvCxnSpPr>
          <p:cNvPr id="44" name="Conector reto 43"/>
          <p:cNvCxnSpPr/>
          <p:nvPr/>
        </p:nvCxnSpPr>
        <p:spPr>
          <a:xfrm flipH="1">
            <a:off x="9368326" y="3035099"/>
            <a:ext cx="1055464" cy="742874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46" name="Conector reto 45"/>
          <p:cNvCxnSpPr/>
          <p:nvPr/>
        </p:nvCxnSpPr>
        <p:spPr>
          <a:xfrm flipH="1">
            <a:off x="9118727" y="2480930"/>
            <a:ext cx="334844" cy="1038271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47" name="Conector reto 46"/>
          <p:cNvCxnSpPr/>
          <p:nvPr/>
        </p:nvCxnSpPr>
        <p:spPr>
          <a:xfrm flipH="1" flipV="1">
            <a:off x="9435104" y="4080586"/>
            <a:ext cx="1047987" cy="67048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48" name="Conector reto 47"/>
          <p:cNvCxnSpPr/>
          <p:nvPr/>
        </p:nvCxnSpPr>
        <p:spPr>
          <a:xfrm flipH="1" flipV="1">
            <a:off x="9192344" y="4147633"/>
            <a:ext cx="921554" cy="1060512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0" name="Conector reto 49"/>
          <p:cNvCxnSpPr>
            <a:endCxn id="58" idx="4"/>
          </p:cNvCxnSpPr>
          <p:nvPr/>
        </p:nvCxnSpPr>
        <p:spPr>
          <a:xfrm flipV="1">
            <a:off x="8895516" y="4448101"/>
            <a:ext cx="32048" cy="1048046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3" name="Conector reto 52"/>
          <p:cNvCxnSpPr/>
          <p:nvPr/>
        </p:nvCxnSpPr>
        <p:spPr>
          <a:xfrm flipV="1">
            <a:off x="7914843" y="4221088"/>
            <a:ext cx="701437" cy="794607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4" name="Conector reto 53"/>
          <p:cNvCxnSpPr/>
          <p:nvPr/>
        </p:nvCxnSpPr>
        <p:spPr>
          <a:xfrm flipV="1">
            <a:off x="7334168" y="4019256"/>
            <a:ext cx="1143322" cy="61330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5" name="Conector reto 54"/>
          <p:cNvCxnSpPr/>
          <p:nvPr/>
        </p:nvCxnSpPr>
        <p:spPr>
          <a:xfrm flipH="1" flipV="1">
            <a:off x="7537719" y="3035099"/>
            <a:ext cx="999307" cy="680598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6" name="Conector reto 55"/>
          <p:cNvCxnSpPr/>
          <p:nvPr/>
        </p:nvCxnSpPr>
        <p:spPr>
          <a:xfrm flipH="1" flipV="1">
            <a:off x="8369019" y="2438617"/>
            <a:ext cx="378831" cy="1103955"/>
          </a:xfrm>
          <a:prstGeom prst="lin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57" name="Elipse 56"/>
          <p:cNvSpPr/>
          <p:nvPr/>
        </p:nvSpPr>
        <p:spPr>
          <a:xfrm>
            <a:off x="6800497" y="1774604"/>
            <a:ext cx="4128008" cy="4128007"/>
          </a:xfrm>
          <a:prstGeom prst="ellipse">
            <a:avLst/>
          </a:prstGeom>
          <a:noFill/>
          <a:ln w="12700" cap="flat" cmpd="sng" algn="ctr">
            <a:solidFill>
              <a:srgbClr val="C0C0C8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58" name="Elipse 57"/>
          <p:cNvSpPr/>
          <p:nvPr/>
        </p:nvSpPr>
        <p:spPr>
          <a:xfrm>
            <a:off x="8382009" y="3356992"/>
            <a:ext cx="1091110" cy="109110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62ACC9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389" b="0" i="0" u="none" strike="noStrike" kern="0" cap="none" spc="0" normalizeH="0" baseline="0" noProof="0" smtClean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grpSp>
        <p:nvGrpSpPr>
          <p:cNvPr id="59" name="Agrupar 1"/>
          <p:cNvGrpSpPr/>
          <p:nvPr/>
        </p:nvGrpSpPr>
        <p:grpSpPr>
          <a:xfrm>
            <a:off x="8976320" y="1435870"/>
            <a:ext cx="1246726" cy="1091109"/>
            <a:chOff x="8976320" y="1435870"/>
            <a:chExt cx="1246726" cy="1091109"/>
          </a:xfrm>
        </p:grpSpPr>
        <p:sp>
          <p:nvSpPr>
            <p:cNvPr id="60" name="Elipse 59"/>
            <p:cNvSpPr/>
            <p:nvPr/>
          </p:nvSpPr>
          <p:spPr>
            <a:xfrm>
              <a:off x="9062025" y="1435870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61" name="CaixaDeTexto 60"/>
            <p:cNvSpPr txBox="1"/>
            <p:nvPr/>
          </p:nvSpPr>
          <p:spPr>
            <a:xfrm>
              <a:off x="8976320" y="1743199"/>
              <a:ext cx="1246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737631">
                <a:defRPr/>
              </a:pPr>
              <a:r>
                <a:rPr lang="pt-BR" sz="1200" b="1" kern="0" dirty="0">
                  <a:solidFill>
                    <a:srgbClr val="FFFFFF"/>
                  </a:solidFill>
                  <a:cs typeface="Calibri" panose="020F0502020204030204" pitchFamily="34" charset="0"/>
                </a:rPr>
                <a:t>Incentivos Regulatórios</a:t>
              </a:r>
            </a:p>
          </p:txBody>
        </p:sp>
      </p:grpSp>
      <p:grpSp>
        <p:nvGrpSpPr>
          <p:cNvPr id="62" name="Agrupar 2"/>
          <p:cNvGrpSpPr/>
          <p:nvPr/>
        </p:nvGrpSpPr>
        <p:grpSpPr>
          <a:xfrm>
            <a:off x="10107405" y="2263395"/>
            <a:ext cx="1267836" cy="1091109"/>
            <a:chOff x="10107405" y="2263395"/>
            <a:chExt cx="1267836" cy="1091109"/>
          </a:xfrm>
        </p:grpSpPr>
        <p:sp>
          <p:nvSpPr>
            <p:cNvPr id="63" name="Elipse 62"/>
            <p:cNvSpPr/>
            <p:nvPr/>
          </p:nvSpPr>
          <p:spPr>
            <a:xfrm>
              <a:off x="10181887" y="2263395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65" name="CaixaDeTexto 64"/>
            <p:cNvSpPr txBox="1"/>
            <p:nvPr/>
          </p:nvSpPr>
          <p:spPr>
            <a:xfrm>
              <a:off x="10107405" y="2549932"/>
              <a:ext cx="12678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737631">
                <a:defRPr/>
              </a:pPr>
              <a:r>
                <a:rPr lang="pt-BR" sz="1200" b="1" kern="0" dirty="0">
                  <a:solidFill>
                    <a:srgbClr val="FFFFFF"/>
                  </a:solidFill>
                  <a:cs typeface="Calibri" panose="020F0502020204030204" pitchFamily="34" charset="0"/>
                </a:rPr>
                <a:t>Contratos Previdenciários</a:t>
              </a:r>
            </a:p>
          </p:txBody>
        </p:sp>
      </p:grpSp>
      <p:grpSp>
        <p:nvGrpSpPr>
          <p:cNvPr id="66" name="Agrupar 5"/>
          <p:cNvGrpSpPr/>
          <p:nvPr/>
        </p:nvGrpSpPr>
        <p:grpSpPr>
          <a:xfrm>
            <a:off x="10383317" y="3593781"/>
            <a:ext cx="1211907" cy="1091109"/>
            <a:chOff x="10383317" y="3593781"/>
            <a:chExt cx="1211907" cy="1091109"/>
          </a:xfrm>
        </p:grpSpPr>
        <p:sp>
          <p:nvSpPr>
            <p:cNvPr id="67" name="Elipse 66"/>
            <p:cNvSpPr/>
            <p:nvPr/>
          </p:nvSpPr>
          <p:spPr>
            <a:xfrm>
              <a:off x="10423790" y="3593781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68" name="CaixaDeTexto 67"/>
            <p:cNvSpPr txBox="1"/>
            <p:nvPr/>
          </p:nvSpPr>
          <p:spPr>
            <a:xfrm>
              <a:off x="10383317" y="3923880"/>
              <a:ext cx="12119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Governança EFPC</a:t>
              </a:r>
            </a:p>
          </p:txBody>
        </p:sp>
      </p:grpSp>
      <p:grpSp>
        <p:nvGrpSpPr>
          <p:cNvPr id="69" name="Agrupar 7"/>
          <p:cNvGrpSpPr/>
          <p:nvPr/>
        </p:nvGrpSpPr>
        <p:grpSpPr>
          <a:xfrm>
            <a:off x="9669888" y="4882694"/>
            <a:ext cx="1347932" cy="1091109"/>
            <a:chOff x="9669888" y="4882694"/>
            <a:chExt cx="1347932" cy="1091109"/>
          </a:xfrm>
        </p:grpSpPr>
        <p:sp>
          <p:nvSpPr>
            <p:cNvPr id="70" name="Elipse 69"/>
            <p:cNvSpPr/>
            <p:nvPr/>
          </p:nvSpPr>
          <p:spPr>
            <a:xfrm>
              <a:off x="9798299" y="4882694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71" name="CaixaDeTexto 70"/>
            <p:cNvSpPr txBox="1"/>
            <p:nvPr/>
          </p:nvSpPr>
          <p:spPr>
            <a:xfrm>
              <a:off x="9669888" y="5199583"/>
              <a:ext cx="1347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Qualificação Dirigentes</a:t>
              </a:r>
            </a:p>
          </p:txBody>
        </p:sp>
      </p:grpSp>
      <p:grpSp>
        <p:nvGrpSpPr>
          <p:cNvPr id="72" name="Agrupar 8"/>
          <p:cNvGrpSpPr/>
          <p:nvPr/>
        </p:nvGrpSpPr>
        <p:grpSpPr>
          <a:xfrm>
            <a:off x="8307032" y="5352569"/>
            <a:ext cx="1232042" cy="1091109"/>
            <a:chOff x="8307032" y="5352569"/>
            <a:chExt cx="1232042" cy="1091109"/>
          </a:xfrm>
        </p:grpSpPr>
        <p:sp>
          <p:nvSpPr>
            <p:cNvPr id="73" name="Elipse 72"/>
            <p:cNvSpPr/>
            <p:nvPr/>
          </p:nvSpPr>
          <p:spPr>
            <a:xfrm>
              <a:off x="8382297" y="5352569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96" name="CaixaDeTexto 95"/>
            <p:cNvSpPr txBox="1"/>
            <p:nvPr/>
          </p:nvSpPr>
          <p:spPr>
            <a:xfrm>
              <a:off x="8307032" y="5733256"/>
              <a:ext cx="1232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Autorregulação</a:t>
              </a:r>
              <a:endPara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</p:grpSp>
      <p:grpSp>
        <p:nvGrpSpPr>
          <p:cNvPr id="97" name="Agrupar 9"/>
          <p:cNvGrpSpPr/>
          <p:nvPr/>
        </p:nvGrpSpPr>
        <p:grpSpPr>
          <a:xfrm>
            <a:off x="7013242" y="4828652"/>
            <a:ext cx="1098982" cy="1091109"/>
            <a:chOff x="7013242" y="4828652"/>
            <a:chExt cx="1098982" cy="1091109"/>
          </a:xfrm>
        </p:grpSpPr>
        <p:sp>
          <p:nvSpPr>
            <p:cNvPr id="98" name="Elipse 97"/>
            <p:cNvSpPr/>
            <p:nvPr/>
          </p:nvSpPr>
          <p:spPr>
            <a:xfrm>
              <a:off x="7019124" y="4828652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99" name="CaixaDeTexto 98"/>
            <p:cNvSpPr txBox="1"/>
            <p:nvPr/>
          </p:nvSpPr>
          <p:spPr>
            <a:xfrm>
              <a:off x="7013242" y="5085184"/>
              <a:ext cx="1098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Auditorias Interna e </a:t>
              </a:r>
              <a:r>
                <a:rPr lang="pt-BR" sz="1200" b="1" kern="0" dirty="0" smtClean="0">
                  <a:solidFill>
                    <a:srgbClr val="FFFFFF"/>
                  </a:solidFill>
                  <a:cs typeface="Calibri" panose="020F0502020204030204" pitchFamily="34" charset="0"/>
                </a:rPr>
                <a:t>Externa</a:t>
              </a:r>
              <a:endParaRPr kumimoji="0" lang="pt-BR" sz="1200" b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</p:grpSp>
      <p:grpSp>
        <p:nvGrpSpPr>
          <p:cNvPr id="100" name="Agrupar 10"/>
          <p:cNvGrpSpPr/>
          <p:nvPr/>
        </p:nvGrpSpPr>
        <p:grpSpPr>
          <a:xfrm>
            <a:off x="6213740" y="3593781"/>
            <a:ext cx="1387986" cy="1091109"/>
            <a:chOff x="6213740" y="3593781"/>
            <a:chExt cx="1387986" cy="1091109"/>
          </a:xfrm>
        </p:grpSpPr>
        <p:sp>
          <p:nvSpPr>
            <p:cNvPr id="101" name="Elipse 100"/>
            <p:cNvSpPr/>
            <p:nvPr/>
          </p:nvSpPr>
          <p:spPr>
            <a:xfrm>
              <a:off x="6351524" y="3593781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02" name="CaixaDeTexto 101"/>
            <p:cNvSpPr txBox="1"/>
            <p:nvPr/>
          </p:nvSpPr>
          <p:spPr>
            <a:xfrm>
              <a:off x="6213740" y="3901664"/>
              <a:ext cx="1387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Fiscalização Patrocinador</a:t>
              </a:r>
            </a:p>
          </p:txBody>
        </p:sp>
      </p:grpSp>
      <p:grpSp>
        <p:nvGrpSpPr>
          <p:cNvPr id="103" name="Agrupar 11"/>
          <p:cNvGrpSpPr/>
          <p:nvPr/>
        </p:nvGrpSpPr>
        <p:grpSpPr>
          <a:xfrm>
            <a:off x="6456040" y="2263395"/>
            <a:ext cx="1183888" cy="1091109"/>
            <a:chOff x="6456040" y="2263395"/>
            <a:chExt cx="1183888" cy="1091109"/>
          </a:xfrm>
        </p:grpSpPr>
        <p:sp>
          <p:nvSpPr>
            <p:cNvPr id="104" name="Elipse 103"/>
            <p:cNvSpPr/>
            <p:nvPr/>
          </p:nvSpPr>
          <p:spPr>
            <a:xfrm>
              <a:off x="6501581" y="2263395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05" name="CaixaDeTexto 104"/>
            <p:cNvSpPr txBox="1"/>
            <p:nvPr/>
          </p:nvSpPr>
          <p:spPr>
            <a:xfrm>
              <a:off x="6456040" y="2556900"/>
              <a:ext cx="11838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737631">
                <a:defRPr/>
              </a:pPr>
              <a:r>
                <a:rPr lang="pt-BR" sz="1200" b="1" i="1" kern="0" dirty="0" err="1">
                  <a:solidFill>
                    <a:srgbClr val="FFFFFF"/>
                  </a:solidFill>
                  <a:cs typeface="Calibri" panose="020F0502020204030204" pitchFamily="34" charset="0"/>
                </a:rPr>
                <a:t>Disclosure</a:t>
              </a:r>
              <a:r>
                <a:rPr lang="pt-BR" sz="1200" b="1" kern="0" dirty="0">
                  <a:solidFill>
                    <a:srgbClr val="FFFFFF"/>
                  </a:solidFill>
                  <a:cs typeface="Calibri" panose="020F0502020204030204" pitchFamily="34" charset="0"/>
                </a:rPr>
                <a:t> Informações</a:t>
              </a:r>
            </a:p>
          </p:txBody>
        </p:sp>
      </p:grpSp>
      <p:grpSp>
        <p:nvGrpSpPr>
          <p:cNvPr id="106" name="Agrupar 12"/>
          <p:cNvGrpSpPr/>
          <p:nvPr/>
        </p:nvGrpSpPr>
        <p:grpSpPr>
          <a:xfrm>
            <a:off x="7424104" y="1407118"/>
            <a:ext cx="1550087" cy="1091109"/>
            <a:chOff x="7424104" y="1407118"/>
            <a:chExt cx="1550087" cy="1091109"/>
          </a:xfrm>
        </p:grpSpPr>
        <p:sp>
          <p:nvSpPr>
            <p:cNvPr id="107" name="Elipse 106"/>
            <p:cNvSpPr/>
            <p:nvPr/>
          </p:nvSpPr>
          <p:spPr>
            <a:xfrm>
              <a:off x="7653158" y="1407118"/>
              <a:ext cx="1091110" cy="1091109"/>
            </a:xfrm>
            <a:prstGeom prst="ellipse">
              <a:avLst/>
            </a:prstGeom>
            <a:solidFill>
              <a:srgbClr val="014C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5389" b="0" i="0" u="none" strike="noStrike" kern="0" cap="none" spc="0" normalizeH="0" baseline="0" noProof="0" smtClean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08" name="CaixaDeTexto 107"/>
            <p:cNvSpPr txBox="1"/>
            <p:nvPr/>
          </p:nvSpPr>
          <p:spPr>
            <a:xfrm>
              <a:off x="7424104" y="1689042"/>
              <a:ext cx="15500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Processo</a:t>
              </a:r>
            </a:p>
            <a:p>
              <a:pPr marL="0" marR="0" lvl="0" indent="0" algn="ctr" defTabSz="273763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Calibri" panose="020F0502020204030204" pitchFamily="34" charset="0"/>
                </a:rPr>
                <a:t>Punitivo</a:t>
              </a:r>
            </a:p>
          </p:txBody>
        </p:sp>
      </p:grpSp>
      <p:sp>
        <p:nvSpPr>
          <p:cNvPr id="109" name="CaixaDeTexto 108"/>
          <p:cNvSpPr txBox="1"/>
          <p:nvPr/>
        </p:nvSpPr>
        <p:spPr>
          <a:xfrm>
            <a:off x="8411544" y="3681666"/>
            <a:ext cx="10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273763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62ACC9">
                    <a:lumMod val="50000"/>
                  </a:srgbClr>
                </a:solidFill>
                <a:effectLst/>
                <a:uLnTx/>
                <a:uFillTx/>
                <a:cs typeface="Calibri" panose="020F0502020204030204" pitchFamily="34" charset="0"/>
              </a:rPr>
              <a:t>Supervisão da Previc</a:t>
            </a:r>
          </a:p>
        </p:txBody>
      </p:sp>
    </p:spTree>
    <p:extLst>
      <p:ext uri="{BB962C8B-B14F-4D97-AF65-F5344CB8AC3E}">
        <p14:creationId xmlns:p14="http://schemas.microsoft.com/office/powerpoint/2010/main" xmlns="" val="327710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839416" y="2039582"/>
            <a:ext cx="10081120" cy="4125723"/>
            <a:chOff x="18324006" y="7077389"/>
            <a:chExt cx="17895897" cy="8242749"/>
          </a:xfrm>
        </p:grpSpPr>
        <p:cxnSp>
          <p:nvCxnSpPr>
            <p:cNvPr id="6" name="Straight Connector 45"/>
            <p:cNvCxnSpPr>
              <a:stCxn id="26" idx="4"/>
              <a:endCxn id="22" idx="0"/>
            </p:cNvCxnSpPr>
            <p:nvPr/>
          </p:nvCxnSpPr>
          <p:spPr>
            <a:xfrm>
              <a:off x="20403742" y="7949672"/>
              <a:ext cx="0" cy="2493717"/>
            </a:xfrm>
            <a:prstGeom prst="line">
              <a:avLst/>
            </a:prstGeom>
            <a:noFill/>
            <a:ln w="63500" cap="sq" cmpd="sng" algn="ctr">
              <a:solidFill>
                <a:srgbClr val="C0C0C8"/>
              </a:solidFill>
              <a:prstDash val="solid"/>
              <a:bevel/>
              <a:headEnd type="none"/>
              <a:tailEnd type="none"/>
            </a:ln>
            <a:effectLst/>
          </p:spPr>
        </p:cxnSp>
        <p:cxnSp>
          <p:nvCxnSpPr>
            <p:cNvPr id="7" name="Straight Connector 68"/>
            <p:cNvCxnSpPr>
              <a:stCxn id="22" idx="4"/>
              <a:endCxn id="18" idx="0"/>
            </p:cNvCxnSpPr>
            <p:nvPr/>
          </p:nvCxnSpPr>
          <p:spPr>
            <a:xfrm flipH="1">
              <a:off x="20403741" y="10861060"/>
              <a:ext cx="1" cy="2493717"/>
            </a:xfrm>
            <a:prstGeom prst="line">
              <a:avLst/>
            </a:prstGeom>
            <a:noFill/>
            <a:ln w="63500" cap="sq" cmpd="sng" algn="ctr">
              <a:solidFill>
                <a:srgbClr val="C0C0C8"/>
              </a:solidFill>
              <a:prstDash val="solid"/>
              <a:bevel/>
              <a:headEnd type="none"/>
              <a:tailEnd type="none"/>
            </a:ln>
            <a:effectLst/>
          </p:spPr>
        </p:cxnSp>
        <p:grpSp>
          <p:nvGrpSpPr>
            <p:cNvPr id="9" name="Grupo 8"/>
            <p:cNvGrpSpPr/>
            <p:nvPr/>
          </p:nvGrpSpPr>
          <p:grpSpPr>
            <a:xfrm>
              <a:off x="18324006" y="7077389"/>
              <a:ext cx="17895897" cy="8242749"/>
              <a:chOff x="20822571" y="7077389"/>
              <a:chExt cx="17895897" cy="8242749"/>
            </a:xfrm>
          </p:grpSpPr>
          <p:grpSp>
            <p:nvGrpSpPr>
              <p:cNvPr id="10" name="Group 50"/>
              <p:cNvGrpSpPr/>
              <p:nvPr/>
            </p:nvGrpSpPr>
            <p:grpSpPr>
              <a:xfrm>
                <a:off x="20822572" y="7077389"/>
                <a:ext cx="17895895" cy="2488179"/>
                <a:chOff x="11777620" y="2933700"/>
                <a:chExt cx="9794789" cy="1361832"/>
              </a:xfrm>
            </p:grpSpPr>
            <p:sp>
              <p:nvSpPr>
                <p:cNvPr id="26" name="Oval 29"/>
                <p:cNvSpPr/>
                <p:nvPr/>
              </p:nvSpPr>
              <p:spPr>
                <a:xfrm>
                  <a:off x="12801600" y="3182515"/>
                  <a:ext cx="228600" cy="228600"/>
                </a:xfrm>
                <a:prstGeom prst="ellipse">
                  <a:avLst/>
                </a:prstGeom>
                <a:solidFill>
                  <a:srgbClr val="C0C0C8"/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67069" tIns="83534" rIns="167069" bIns="8353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TextBox 38"/>
                <p:cNvSpPr txBox="1"/>
                <p:nvPr/>
              </p:nvSpPr>
              <p:spPr>
                <a:xfrm>
                  <a:off x="13411200" y="2933700"/>
                  <a:ext cx="3276600" cy="5721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Regulação</a:t>
                  </a:r>
                  <a:endParaRPr kumimoji="0" lang="uk-UA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TextBox 39"/>
                <p:cNvSpPr txBox="1"/>
                <p:nvPr/>
              </p:nvSpPr>
              <p:spPr>
                <a:xfrm>
                  <a:off x="13411201" y="3521468"/>
                  <a:ext cx="8161208" cy="77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Propostas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revisão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normativos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relevantes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ajuste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incentivos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regulatórios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.</a:t>
                  </a:r>
                </a:p>
              </p:txBody>
            </p:sp>
            <p:sp>
              <p:nvSpPr>
                <p:cNvPr id="29" name="TextBox 49"/>
                <p:cNvSpPr txBox="1"/>
                <p:nvPr/>
              </p:nvSpPr>
              <p:spPr>
                <a:xfrm>
                  <a:off x="11777620" y="3091180"/>
                  <a:ext cx="909708" cy="437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62ACC9"/>
                      </a:solidFill>
                      <a:effectLst/>
                      <a:uLnTx/>
                      <a:uFillTx/>
                    </a:rPr>
                    <a:t>01</a:t>
                  </a:r>
                  <a:endParaRPr kumimoji="0" lang="uk-UA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2ACC9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Group 51"/>
              <p:cNvGrpSpPr/>
              <p:nvPr/>
            </p:nvGrpSpPr>
            <p:grpSpPr>
              <a:xfrm>
                <a:off x="20822571" y="9988785"/>
                <a:ext cx="17895897" cy="2454067"/>
                <a:chOff x="11777620" y="2933700"/>
                <a:chExt cx="9794790" cy="1343160"/>
              </a:xfrm>
            </p:grpSpPr>
            <p:sp>
              <p:nvSpPr>
                <p:cNvPr id="22" name="Oval 52"/>
                <p:cNvSpPr/>
                <p:nvPr/>
              </p:nvSpPr>
              <p:spPr>
                <a:xfrm>
                  <a:off x="12801600" y="3182515"/>
                  <a:ext cx="228600" cy="228600"/>
                </a:xfrm>
                <a:prstGeom prst="ellipse">
                  <a:avLst/>
                </a:prstGeom>
                <a:solidFill>
                  <a:srgbClr val="C0C0C8"/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67069" tIns="83534" rIns="167069" bIns="8353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TextBox 53"/>
                <p:cNvSpPr txBox="1"/>
                <p:nvPr/>
              </p:nvSpPr>
              <p:spPr>
                <a:xfrm>
                  <a:off x="13411200" y="2933700"/>
                  <a:ext cx="4746904" cy="5721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Supervisão</a:t>
                  </a:r>
                  <a:r>
                    <a:rPr kumimoji="0" lang="en-US" sz="2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Prudencial</a:t>
                  </a:r>
                  <a:endParaRPr kumimoji="0" lang="uk-UA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TextBox 54"/>
                <p:cNvSpPr txBox="1"/>
                <p:nvPr/>
              </p:nvSpPr>
              <p:spPr>
                <a:xfrm>
                  <a:off x="13411202" y="3502795"/>
                  <a:ext cx="8161208" cy="7740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Aprimoramento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do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modelo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supervisão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da Previc, com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foco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diferenciado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em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lang="en-US" sz="2000" kern="0" dirty="0" err="1" smtClean="0"/>
                    <a:t>entidades</a:t>
                  </a:r>
                  <a:r>
                    <a:rPr lang="en-US" sz="2000" kern="0" dirty="0" smtClean="0"/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sistemicamente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importantes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- ESI. 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(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Supervisão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Permanente)</a:t>
                  </a:r>
                </a:p>
              </p:txBody>
            </p:sp>
            <p:sp>
              <p:nvSpPr>
                <p:cNvPr id="25" name="TextBox 55"/>
                <p:cNvSpPr txBox="1"/>
                <p:nvPr/>
              </p:nvSpPr>
              <p:spPr>
                <a:xfrm>
                  <a:off x="11777620" y="3091178"/>
                  <a:ext cx="909708" cy="437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62ACC9"/>
                      </a:solidFill>
                      <a:effectLst/>
                      <a:uLnTx/>
                      <a:uFillTx/>
                    </a:rPr>
                    <a:t>02</a:t>
                  </a:r>
                  <a:endParaRPr kumimoji="0" lang="uk-UA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2ACC9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" name="Group 56"/>
              <p:cNvGrpSpPr/>
              <p:nvPr/>
            </p:nvGrpSpPr>
            <p:grpSpPr>
              <a:xfrm>
                <a:off x="20822573" y="12900173"/>
                <a:ext cx="17895894" cy="2419965"/>
                <a:chOff x="11777621" y="2933700"/>
                <a:chExt cx="9794789" cy="1324495"/>
              </a:xfrm>
            </p:grpSpPr>
            <p:sp>
              <p:nvSpPr>
                <p:cNvPr id="18" name="Oval 57"/>
                <p:cNvSpPr/>
                <p:nvPr/>
              </p:nvSpPr>
              <p:spPr>
                <a:xfrm>
                  <a:off x="12801600" y="3182515"/>
                  <a:ext cx="228600" cy="228600"/>
                </a:xfrm>
                <a:prstGeom prst="ellipse">
                  <a:avLst/>
                </a:prstGeom>
                <a:solidFill>
                  <a:srgbClr val="C0C0C8"/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67069" tIns="83534" rIns="167069" bIns="8353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  <a:latin typeface="Roboto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TextBox 58"/>
                <p:cNvSpPr txBox="1"/>
                <p:nvPr/>
              </p:nvSpPr>
              <p:spPr>
                <a:xfrm>
                  <a:off x="13411200" y="2933700"/>
                  <a:ext cx="6364655" cy="5721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Relacionamento</a:t>
                  </a:r>
                  <a:r>
                    <a:rPr kumimoji="0" lang="en-US" sz="2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 </a:t>
                  </a:r>
                  <a:r>
                    <a:rPr kumimoji="0" lang="en-US" sz="2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0A091B"/>
                      </a:solidFill>
                      <a:effectLst/>
                      <a:uLnTx/>
                      <a:uFillTx/>
                    </a:rPr>
                    <a:t>Institucional</a:t>
                  </a:r>
                  <a:endParaRPr kumimoji="0" lang="uk-UA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A091B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" name="TextBox 59"/>
                <p:cNvSpPr txBox="1"/>
                <p:nvPr/>
              </p:nvSpPr>
              <p:spPr>
                <a:xfrm>
                  <a:off x="13411201" y="3484131"/>
                  <a:ext cx="8161209" cy="77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Aproximação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estratégica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com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supervisores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,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entidades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representativas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,</a:t>
                  </a:r>
                  <a:r>
                    <a:rPr kumimoji="0" lang="en-US" sz="2000" b="0" i="0" u="none" strike="noStrike" kern="0" cap="none" spc="0" normalizeH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agentes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de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mercado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reguladores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nacionais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 e </a:t>
                  </a:r>
                  <a:r>
                    <a:rPr kumimoji="0" lang="en-US" sz="2000" b="0" i="0" u="none" strike="noStrike" kern="0" cap="none" spc="0" normalizeH="0" baseline="0" noProof="0" dirty="0" err="1" smtClean="0">
                      <a:ln>
                        <a:noFill/>
                      </a:ln>
                      <a:effectLst/>
                      <a:uLnTx/>
                      <a:uFillTx/>
                    </a:rPr>
                    <a:t>internacionais</a:t>
                  </a: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.</a:t>
                  </a:r>
                </a:p>
              </p:txBody>
            </p:sp>
            <p:sp>
              <p:nvSpPr>
                <p:cNvPr id="21" name="TextBox 60"/>
                <p:cNvSpPr txBox="1"/>
                <p:nvPr/>
              </p:nvSpPr>
              <p:spPr>
                <a:xfrm>
                  <a:off x="11777621" y="3091177"/>
                  <a:ext cx="909708" cy="437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273763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62ACC9"/>
                      </a:solidFill>
                      <a:effectLst/>
                      <a:uLnTx/>
                      <a:uFillTx/>
                    </a:rPr>
                    <a:t>03</a:t>
                  </a:r>
                  <a:endParaRPr kumimoji="0" lang="uk-UA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2ACC9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2" name="CaixaDeTexto 1"/>
          <p:cNvSpPr txBox="1"/>
          <p:nvPr/>
        </p:nvSpPr>
        <p:spPr>
          <a:xfrm>
            <a:off x="839416" y="1417638"/>
            <a:ext cx="1074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/>
              <a:t>Pilares de Atuação</a:t>
            </a:r>
            <a:endParaRPr lang="pt-BR" sz="2800" dirty="0"/>
          </a:p>
        </p:txBody>
      </p:sp>
      <p:sp>
        <p:nvSpPr>
          <p:cNvPr id="31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32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Plano de ação 2017-2018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959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Supervisão Prudencial</a:t>
            </a:r>
            <a:endParaRPr lang="pt-BR" sz="3200" dirty="0"/>
          </a:p>
        </p:txBody>
      </p:sp>
      <p:sp>
        <p:nvSpPr>
          <p:cNvPr id="21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Supervisão Prudencial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2913" y="1412875"/>
            <a:ext cx="11306175" cy="47640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Proporcionalidade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Regulatória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pode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induzir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comportamentos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sem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onerar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fundos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pequenos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e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médios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…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59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quarter" idx="11"/>
          </p:nvPr>
        </p:nvSpPr>
        <p:spPr>
          <a:xfrm>
            <a:off x="8356828" y="1052736"/>
            <a:ext cx="3139771" cy="3108932"/>
          </a:xfrm>
        </p:spPr>
        <p:txBody>
          <a:bodyPr/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2"/>
          </p:nvPr>
        </p:nvSpPr>
        <p:spPr>
          <a:xfrm>
            <a:off x="1343472" y="1961339"/>
            <a:ext cx="7632848" cy="3627901"/>
          </a:xfrm>
        </p:spPr>
        <p:txBody>
          <a:bodyPr/>
          <a:lstStyle/>
          <a:p>
            <a:endParaRPr lang="pt-BR" sz="3200" b="1" dirty="0" smtClean="0"/>
          </a:p>
          <a:p>
            <a:r>
              <a:rPr lang="pt-BR" sz="3200" b="1" dirty="0" smtClean="0"/>
              <a:t>INTRODUÇÃO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b="1" dirty="0" smtClean="0"/>
              <a:t>Regimes de Previdência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b="1" dirty="0" smtClean="0"/>
              <a:t>Estrutura Regime </a:t>
            </a:r>
            <a:r>
              <a:rPr lang="pt-BR" sz="2400" b="1" dirty="0" err="1" smtClean="0"/>
              <a:t>Previdênciário</a:t>
            </a:r>
            <a:r>
              <a:rPr lang="pt-BR" sz="2400" b="1" dirty="0" smtClean="0"/>
              <a:t> Brasileiro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b="1" dirty="0" smtClean="0"/>
              <a:t>Regulação e Supervisão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b="1" dirty="0" smtClean="0"/>
              <a:t>Organização </a:t>
            </a:r>
            <a:r>
              <a:rPr lang="pt-BR" sz="2400" b="1" dirty="0"/>
              <a:t>do Regime de Previdência Complementar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400" b="1" dirty="0"/>
              <a:t>Estrutura da PREVIC  </a:t>
            </a:r>
          </a:p>
        </p:txBody>
      </p:sp>
    </p:spTree>
    <p:extLst>
      <p:ext uri="{BB962C8B-B14F-4D97-AF65-F5344CB8AC3E}">
        <p14:creationId xmlns:p14="http://schemas.microsoft.com/office/powerpoint/2010/main" xmlns="" val="397844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3"/>
          <p:cNvSpPr>
            <a:spLocks noGrp="1"/>
          </p:cNvSpPr>
          <p:nvPr>
            <p:ph type="body" sz="quarter" idx="11"/>
          </p:nvPr>
        </p:nvSpPr>
        <p:spPr>
          <a:xfrm>
            <a:off x="8356829" y="1340768"/>
            <a:ext cx="3130550" cy="2892908"/>
          </a:xfrm>
        </p:spPr>
        <p:txBody>
          <a:bodyPr/>
          <a:lstStyle/>
          <a:p>
            <a:r>
              <a:rPr lang="pt-BR" dirty="0" smtClean="0"/>
              <a:t>3</a:t>
            </a:r>
            <a:endParaRPr lang="pt-BR" dirty="0"/>
          </a:p>
        </p:txBody>
      </p:sp>
      <p:sp>
        <p:nvSpPr>
          <p:cNvPr id="9" name="Espaço Reservado para Texto 4"/>
          <p:cNvSpPr>
            <a:spLocks noGrp="1"/>
          </p:cNvSpPr>
          <p:nvPr>
            <p:ph type="body" sz="quarter" idx="12"/>
          </p:nvPr>
        </p:nvSpPr>
        <p:spPr>
          <a:xfrm>
            <a:off x="1440906" y="2536587"/>
            <a:ext cx="8058057" cy="2022475"/>
          </a:xfrm>
        </p:spPr>
        <p:txBody>
          <a:bodyPr/>
          <a:lstStyle/>
          <a:p>
            <a:r>
              <a:rPr lang="pt-BR" sz="3200" b="1" dirty="0" smtClean="0"/>
              <a:t>REFORMA DA PREVIDÊNCIA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800" dirty="0" smtClean="0"/>
              <a:t>Impactos na Previdência Complementar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pt-BR" sz="2800" dirty="0" smtClean="0"/>
              <a:t>EFPC de Servidores Públicos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xmlns="" val="2652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9"/>
          <p:cNvSpPr>
            <a:spLocks noChangeArrowheads="1"/>
          </p:cNvSpPr>
          <p:nvPr/>
        </p:nvSpPr>
        <p:spPr bwMode="auto">
          <a:xfrm>
            <a:off x="891484" y="3337808"/>
            <a:ext cx="2520280" cy="5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Aft>
                <a:spcPts val="800"/>
              </a:spcAft>
            </a:pPr>
            <a:r>
              <a:rPr lang="pt-BR" altLang="pt-BR" sz="2800" dirty="0" smtClean="0">
                <a:solidFill>
                  <a:srgbClr val="014C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Longevidade</a:t>
            </a:r>
          </a:p>
        </p:txBody>
      </p:sp>
      <p:sp>
        <p:nvSpPr>
          <p:cNvPr id="6" name="Retângulo 9"/>
          <p:cNvSpPr>
            <a:spLocks noChangeArrowheads="1"/>
          </p:cNvSpPr>
          <p:nvPr/>
        </p:nvSpPr>
        <p:spPr bwMode="auto">
          <a:xfrm>
            <a:off x="4330293" y="3337808"/>
            <a:ext cx="2616577" cy="5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Aft>
                <a:spcPts val="800"/>
              </a:spcAft>
            </a:pPr>
            <a:r>
              <a:rPr lang="pt-BR" altLang="pt-BR" sz="2800" dirty="0" smtClean="0">
                <a:solidFill>
                  <a:srgbClr val="014C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Sustentabilidade</a:t>
            </a:r>
            <a:endParaRPr lang="pt-BR" altLang="pt-BR" sz="2800" dirty="0">
              <a:solidFill>
                <a:srgbClr val="014C75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Conector reto 6"/>
          <p:cNvCxnSpPr/>
          <p:nvPr/>
        </p:nvCxnSpPr>
        <p:spPr>
          <a:xfrm>
            <a:off x="2151624" y="4541008"/>
            <a:ext cx="3456384" cy="0"/>
          </a:xfrm>
          <a:prstGeom prst="line">
            <a:avLst/>
          </a:prstGeom>
          <a:ln w="28575">
            <a:solidFill>
              <a:srgbClr val="014C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/>
          <p:nvPr/>
        </p:nvCxnSpPr>
        <p:spPr>
          <a:xfrm>
            <a:off x="5603484" y="4252790"/>
            <a:ext cx="0" cy="288218"/>
          </a:xfrm>
          <a:prstGeom prst="line">
            <a:avLst/>
          </a:prstGeom>
          <a:ln w="28575">
            <a:solidFill>
              <a:srgbClr val="014C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>
            <a:off x="3879816" y="4541008"/>
            <a:ext cx="0" cy="359854"/>
          </a:xfrm>
          <a:prstGeom prst="straightConnector1">
            <a:avLst/>
          </a:prstGeom>
          <a:ln w="28575">
            <a:solidFill>
              <a:srgbClr val="014C7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ângulo 9"/>
          <p:cNvSpPr>
            <a:spLocks noChangeArrowheads="1"/>
          </p:cNvSpPr>
          <p:nvPr/>
        </p:nvSpPr>
        <p:spPr bwMode="auto">
          <a:xfrm>
            <a:off x="1860271" y="5013176"/>
            <a:ext cx="3847718" cy="5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Aft>
                <a:spcPts val="800"/>
              </a:spcAft>
            </a:pPr>
            <a:r>
              <a:rPr lang="pt-BR" altLang="pt-BR" sz="28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Reforma da Previdência</a:t>
            </a:r>
            <a:endParaRPr lang="pt-BR" altLang="pt-BR" sz="28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ângulo 9"/>
          <p:cNvSpPr>
            <a:spLocks noChangeArrowheads="1"/>
          </p:cNvSpPr>
          <p:nvPr/>
        </p:nvSpPr>
        <p:spPr bwMode="auto">
          <a:xfrm>
            <a:off x="8039423" y="3118025"/>
            <a:ext cx="2505377" cy="10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altLang="pt-BR" sz="2800" dirty="0">
                <a:solidFill>
                  <a:srgbClr val="014C7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Previdência Complementar</a:t>
            </a:r>
          </a:p>
        </p:txBody>
      </p:sp>
      <p:cxnSp>
        <p:nvCxnSpPr>
          <p:cNvPr id="14" name="Conector reto 13"/>
          <p:cNvCxnSpPr/>
          <p:nvPr/>
        </p:nvCxnSpPr>
        <p:spPr>
          <a:xfrm>
            <a:off x="2163054" y="4252790"/>
            <a:ext cx="0" cy="288218"/>
          </a:xfrm>
          <a:prstGeom prst="line">
            <a:avLst/>
          </a:prstGeom>
          <a:ln w="28575">
            <a:solidFill>
              <a:srgbClr val="014C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ângulo 14"/>
          <p:cNvSpPr/>
          <p:nvPr/>
        </p:nvSpPr>
        <p:spPr>
          <a:xfrm>
            <a:off x="839416" y="3061433"/>
            <a:ext cx="2647275" cy="1152128"/>
          </a:xfrm>
          <a:prstGeom prst="rect">
            <a:avLst/>
          </a:prstGeom>
          <a:noFill/>
          <a:ln w="38100">
            <a:solidFill>
              <a:srgbClr val="01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4330293" y="3064118"/>
            <a:ext cx="2647275" cy="1152128"/>
          </a:xfrm>
          <a:prstGeom prst="rect">
            <a:avLst/>
          </a:prstGeom>
          <a:noFill/>
          <a:ln w="38100">
            <a:solidFill>
              <a:srgbClr val="01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9"/>
          <p:cNvSpPr>
            <a:spLocks noChangeArrowheads="1"/>
          </p:cNvSpPr>
          <p:nvPr/>
        </p:nvSpPr>
        <p:spPr bwMode="auto">
          <a:xfrm>
            <a:off x="7536160" y="4414370"/>
            <a:ext cx="4032448" cy="9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 eaLnBrk="1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altLang="pt-BR" sz="2400" dirty="0" smtClean="0">
                <a:solidFill>
                  <a:srgbClr val="014C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Tempo de Capitalização</a:t>
            </a:r>
          </a:p>
          <a:p>
            <a:pPr marL="457200" indent="-457200" eaLnBrk="1" hangingPunct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altLang="pt-BR" sz="2400" dirty="0" smtClean="0">
                <a:solidFill>
                  <a:srgbClr val="014C75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Teto do RGPS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7932346" y="3020252"/>
            <a:ext cx="2612454" cy="1188467"/>
          </a:xfrm>
          <a:prstGeom prst="rect">
            <a:avLst/>
          </a:prstGeom>
          <a:noFill/>
          <a:ln w="38100">
            <a:solidFill>
              <a:srgbClr val="01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Sistema de Previdência no Brasil</a:t>
            </a:r>
            <a:endParaRPr lang="pt-BR" sz="3200" dirty="0"/>
          </a:p>
        </p:txBody>
      </p:sp>
      <p:sp>
        <p:nvSpPr>
          <p:cNvPr id="20" name="Título 3"/>
          <p:cNvSpPr txBox="1">
            <a:spLocks/>
          </p:cNvSpPr>
          <p:nvPr/>
        </p:nvSpPr>
        <p:spPr>
          <a:xfrm>
            <a:off x="552128" y="813825"/>
            <a:ext cx="8928248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Reforma da Previdência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tângulo 9"/>
          <p:cNvSpPr>
            <a:spLocks noChangeArrowheads="1"/>
          </p:cNvSpPr>
          <p:nvPr/>
        </p:nvSpPr>
        <p:spPr bwMode="auto">
          <a:xfrm>
            <a:off x="1971657" y="5678847"/>
            <a:ext cx="3847718" cy="53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Aft>
                <a:spcPts val="800"/>
              </a:spcAft>
            </a:pPr>
            <a:r>
              <a:rPr lang="pt-BR" altLang="pt-BR" sz="2800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Repartição Simples</a:t>
            </a:r>
            <a:endParaRPr lang="pt-BR" altLang="pt-BR" sz="28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7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/>
              <a:t>A Previdência Complementar Fechada </a:t>
            </a:r>
          </a:p>
        </p:txBody>
      </p:sp>
      <p:sp>
        <p:nvSpPr>
          <p:cNvPr id="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Fundos de Pensão Públicos no Mundo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351584" y="6106483"/>
            <a:ext cx="27356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 smtClean="0"/>
              <a:t>Consolidado por SP-PREVCOM</a:t>
            </a:r>
            <a:endParaRPr lang="pt-BR" sz="1050" dirty="0"/>
          </a:p>
        </p:txBody>
      </p:sp>
      <p:sp>
        <p:nvSpPr>
          <p:cNvPr id="8" name="CaixaDeTexto 7"/>
          <p:cNvSpPr txBox="1"/>
          <p:nvPr/>
        </p:nvSpPr>
        <p:spPr>
          <a:xfrm>
            <a:off x="407988" y="1412776"/>
            <a:ext cx="11387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Dos 40 maiores fundos de pensão no mundo, 10 são de servidores públicos</a:t>
            </a:r>
            <a:endParaRPr lang="pt-BR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9058439"/>
              </p:ext>
            </p:extLst>
          </p:nvPr>
        </p:nvGraphicFramePr>
        <p:xfrm>
          <a:off x="2429497" y="2106642"/>
          <a:ext cx="7344816" cy="3960000"/>
        </p:xfrm>
        <a:graphic>
          <a:graphicData uri="http://schemas.openxmlformats.org/drawingml/2006/table">
            <a:tbl>
              <a:tblPr/>
              <a:tblGrid>
                <a:gridCol w="1146301"/>
                <a:gridCol w="2780841"/>
                <a:gridCol w="1146301"/>
                <a:gridCol w="2271373"/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RANKING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FUNDO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PAÍS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DE ASSETS US$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California Public Employees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285,774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California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Teachers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181,875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Board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147,819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Texas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Teachers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125,327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Ontario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Teachers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CANADÁ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123,985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York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Teachers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101.828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Employees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Provident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ÍNDIA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93,743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Ohio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Public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86.259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Washington State Board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85.269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Oregon Public Employees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69,725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3607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3"/>
          <p:cNvSpPr txBox="1">
            <a:spLocks/>
          </p:cNvSpPr>
          <p:nvPr/>
        </p:nvSpPr>
        <p:spPr>
          <a:xfrm>
            <a:off x="552128" y="813825"/>
            <a:ext cx="8928248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Fundos de Pensão Públicos no Brasil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/>
              <a:t>A Previdência Complementar Fechada 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1988387" y="6152205"/>
            <a:ext cx="27356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 smtClean="0"/>
              <a:t>Fonte: PREVIC</a:t>
            </a:r>
            <a:endParaRPr lang="pt-BR" sz="105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07988" y="1412776"/>
            <a:ext cx="11387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Dos 10 maiores fundos de pensão no Brasil, 9 são de natureza pública</a:t>
            </a:r>
            <a:endParaRPr lang="pt-BR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0999883"/>
              </p:ext>
            </p:extLst>
          </p:nvPr>
        </p:nvGraphicFramePr>
        <p:xfrm>
          <a:off x="1991544" y="2038039"/>
          <a:ext cx="7848872" cy="4097205"/>
        </p:xfrm>
        <a:graphic>
          <a:graphicData uri="http://schemas.openxmlformats.org/drawingml/2006/table">
            <a:tbl>
              <a:tblPr/>
              <a:tblGrid>
                <a:gridCol w="1152128"/>
                <a:gridCol w="2232248"/>
                <a:gridCol w="2304256"/>
                <a:gridCol w="2160240"/>
              </a:tblGrid>
              <a:tr h="20879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RANKING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FUNDO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DE </a:t>
                      </a:r>
                      <a:r>
                        <a:rPr lang="pt-BR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ATIVOS  R$ MIL</a:t>
                      </a:r>
                      <a:endParaRPr lang="pt-BR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RANKING EM Nº DE PARTICIPANTES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C75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167.691.454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Petros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68.910.770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Funcef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58.802.629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Funcesp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25.959.419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Fundação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Itau</a:t>
                      </a:r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-Unibanco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24.314.692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Valia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21.070.249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Sistel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17.153.941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Banesprev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15.345.957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Forluz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14.489.745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 Grandeza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14.092.062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391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/>
              <a:t>A Previdência Complementar Fechada </a:t>
            </a:r>
          </a:p>
        </p:txBody>
      </p:sp>
      <p:sp>
        <p:nvSpPr>
          <p:cNvPr id="8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>
                <a:solidFill>
                  <a:schemeClr val="bg1">
                    <a:lumMod val="50000"/>
                  </a:schemeClr>
                </a:solidFill>
              </a:rPr>
              <a:t>Fundos de Pensão </a:t>
            </a:r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de Servidores Públicos no Brasil 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4876764"/>
              </p:ext>
            </p:extLst>
          </p:nvPr>
        </p:nvGraphicFramePr>
        <p:xfrm>
          <a:off x="538768" y="1412776"/>
          <a:ext cx="10309760" cy="5152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8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31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696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29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58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Entes Federados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Nome/Sigla EFPC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Situação da EFPC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Planos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Situação do Plano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rgbClr val="014C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União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Fundação de Previdência Complementar do Servidor Público Federal do Poder Executivo – </a:t>
                      </a:r>
                      <a:r>
                        <a:rPr lang="pt-BR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Funpresp</a:t>
                      </a:r>
                      <a:r>
                        <a:rPr lang="pt-B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-EXE</a:t>
                      </a: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Em funcionamento</a:t>
                      </a:r>
                      <a:endParaRPr lang="pt-BR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 planos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Vigentes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União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Fundação de Previdência Complementar do Servidor Público Federal do Poder Judiciário - </a:t>
                      </a:r>
                      <a:r>
                        <a:rPr lang="pt-BR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Funpresp</a:t>
                      </a:r>
                      <a:r>
                        <a:rPr lang="pt-B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-JUD</a:t>
                      </a: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Em funcionamento</a:t>
                      </a:r>
                      <a:endParaRPr lang="pt-BR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 plano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Bahia 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dos Servidores Públicos do Estado da Bahia - </a:t>
                      </a:r>
                      <a:r>
                        <a:rPr lang="pt-BR" sz="1400" b="1" dirty="0">
                          <a:effectLst/>
                        </a:rPr>
                        <a:t>PREVBAHIA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01 plano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Espírito Santo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Estado do Espírito Santo - </a:t>
                      </a:r>
                      <a:r>
                        <a:rPr lang="pt-BR" sz="1400" b="1" dirty="0">
                          <a:effectLst/>
                        </a:rPr>
                        <a:t>PREVES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02 planos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Minas Gerais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Estado de Minas Gerais - </a:t>
                      </a:r>
                      <a:r>
                        <a:rPr lang="pt-BR" sz="1400" b="1" dirty="0">
                          <a:effectLst/>
                        </a:rPr>
                        <a:t>PREVCOM-MG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01 plano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Rio de Janeiro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Estado do Rio de Janeiro - </a:t>
                      </a:r>
                      <a:r>
                        <a:rPr lang="pt-BR" sz="1400" b="1" dirty="0">
                          <a:effectLst/>
                        </a:rPr>
                        <a:t>RJPREV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01 plano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Rio Grande</a:t>
                      </a:r>
                      <a:r>
                        <a:rPr lang="pt-BR" sz="1400" baseline="0" dirty="0" smtClean="0">
                          <a:effectLst/>
                        </a:rPr>
                        <a:t> d</a:t>
                      </a:r>
                      <a:r>
                        <a:rPr lang="pt-BR" sz="1400" dirty="0" smtClean="0">
                          <a:effectLst/>
                        </a:rPr>
                        <a:t>o Sul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Serviço Público do Estado do Rio Grande do Sul - </a:t>
                      </a:r>
                      <a:r>
                        <a:rPr lang="pt-BR" sz="1400" b="1" dirty="0">
                          <a:effectLst/>
                        </a:rPr>
                        <a:t>RS-PREV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Em funcionamento</a:t>
                      </a:r>
                      <a:endParaRPr lang="pt-B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01 plano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São Paulo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Fundo de Previdência Complementar do Estado de São Paulo - </a:t>
                      </a:r>
                      <a:r>
                        <a:rPr lang="pt-BR" sz="1400" b="1" dirty="0">
                          <a:effectLst/>
                        </a:rPr>
                        <a:t>SP-PREVCOM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03 planos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328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Santa Catarina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Estado de Santa Catarina - </a:t>
                      </a:r>
                      <a:r>
                        <a:rPr lang="pt-BR" sz="1400" b="1" dirty="0">
                          <a:effectLst/>
                        </a:rPr>
                        <a:t>SCPREV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NORMAL 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Em funcionamento 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01 plano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Vigente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2420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Goiás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14C7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Fundação de Previdência Complementar do Estado de Goiás – </a:t>
                      </a:r>
                      <a:r>
                        <a:rPr lang="pt-BR" sz="1400" b="1" dirty="0">
                          <a:effectLst/>
                        </a:rPr>
                        <a:t>PREVCOM-GO</a:t>
                      </a:r>
                      <a:endParaRPr lang="pt-BR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</a:rPr>
                        <a:t>AUTORIZADA:</a:t>
                      </a:r>
                      <a:r>
                        <a:rPr lang="pt-BR" sz="1400" baseline="0" dirty="0" smtClean="0">
                          <a:effectLst/>
                        </a:rPr>
                        <a:t> </a:t>
                      </a:r>
                      <a:r>
                        <a:rPr lang="pt-BR" sz="1400" dirty="0" smtClean="0">
                          <a:effectLst/>
                        </a:rPr>
                        <a:t>Aguardando início de funcionamento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-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-</a:t>
                      </a:r>
                      <a:endParaRPr lang="pt-B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561" marR="32561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75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DISCIPLINAR</a:t>
            </a:r>
            <a:endParaRPr lang="pt-B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LEI Nº 6.435/77</a:t>
            </a: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</a:t>
            </a:r>
            <a:r>
              <a:rPr lang="pt-BR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REGIME  REPRESSIVO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	</a:t>
            </a:r>
            <a:r>
              <a:rPr lang="pt-BR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pt-BR" sz="2400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Arts</a:t>
            </a:r>
            <a:r>
              <a:rPr lang="pt-BR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75 a 79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LEI COMPLEMENTAR Nº 109/2001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0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endParaRPr lang="pt-BR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          </a:t>
            </a:r>
            <a:r>
              <a:rPr lang="pt-BR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REGIME DISCIPLINAR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</a:t>
            </a: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</a:t>
            </a:r>
            <a:r>
              <a:rPr lang="pt-BR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</a:t>
            </a:r>
            <a:r>
              <a:rPr lang="pt-BR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63 a 67</a:t>
            </a:r>
            <a:r>
              <a:rPr lang="pt-BR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</a:t>
            </a:r>
            <a:endParaRPr lang="pt-BR" sz="2000" b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0" name="Line 11"/>
          <p:cNvSpPr>
            <a:spLocks noChangeShapeType="1"/>
          </p:cNvSpPr>
          <p:nvPr/>
        </p:nvSpPr>
        <p:spPr bwMode="auto">
          <a:xfrm>
            <a:off x="2351584" y="2636912"/>
            <a:ext cx="479491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r>
              <a:rPr lang="pt-BR" dirty="0" smtClean="0"/>
              <a:t>             </a:t>
            </a:r>
            <a:endParaRPr lang="pt-BR" dirty="0"/>
          </a:p>
        </p:txBody>
      </p:sp>
      <p:sp>
        <p:nvSpPr>
          <p:cNvPr id="4101" name="Line 12"/>
          <p:cNvSpPr>
            <a:spLocks noChangeShapeType="1"/>
          </p:cNvSpPr>
          <p:nvPr/>
        </p:nvSpPr>
        <p:spPr bwMode="auto">
          <a:xfrm>
            <a:off x="2446867" y="4149725"/>
            <a:ext cx="0" cy="9350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4102" name="Line 13"/>
          <p:cNvSpPr>
            <a:spLocks noChangeShapeType="1"/>
          </p:cNvSpPr>
          <p:nvPr/>
        </p:nvSpPr>
        <p:spPr bwMode="auto">
          <a:xfrm>
            <a:off x="2423592" y="5085184"/>
            <a:ext cx="88829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103" name="Line 14"/>
          <p:cNvSpPr>
            <a:spLocks noChangeShapeType="1"/>
          </p:cNvSpPr>
          <p:nvPr/>
        </p:nvSpPr>
        <p:spPr bwMode="auto">
          <a:xfrm>
            <a:off x="2351617" y="1989138"/>
            <a:ext cx="0" cy="647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4104" name="Line 15"/>
          <p:cNvSpPr>
            <a:spLocks noChangeShapeType="1"/>
          </p:cNvSpPr>
          <p:nvPr/>
        </p:nvSpPr>
        <p:spPr bwMode="auto">
          <a:xfrm>
            <a:off x="3790951" y="2708275"/>
            <a:ext cx="0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4105" name="Line 16"/>
          <p:cNvSpPr>
            <a:spLocks noChangeShapeType="1"/>
          </p:cNvSpPr>
          <p:nvPr/>
        </p:nvSpPr>
        <p:spPr bwMode="auto">
          <a:xfrm flipV="1">
            <a:off x="3790953" y="3140968"/>
            <a:ext cx="576856" cy="69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106" name="Line 17"/>
          <p:cNvSpPr>
            <a:spLocks noChangeShapeType="1"/>
          </p:cNvSpPr>
          <p:nvPr/>
        </p:nvSpPr>
        <p:spPr bwMode="auto">
          <a:xfrm>
            <a:off x="3888317" y="5157788"/>
            <a:ext cx="0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4107" name="Line 18"/>
          <p:cNvSpPr>
            <a:spLocks noChangeShapeType="1"/>
          </p:cNvSpPr>
          <p:nvPr/>
        </p:nvSpPr>
        <p:spPr bwMode="auto">
          <a:xfrm>
            <a:off x="3888318" y="5589588"/>
            <a:ext cx="153458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9220" name="AutoShape 4" descr="Resultado de imagem para logotipo da prev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DISCIPLINAR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LC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Nº 109/2001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668" y="1341438"/>
            <a:ext cx="11165417" cy="5111750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RESPONSABILIDADE CIVIL – Art. 63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000" b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1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Responderão civilmente pelos danos ou prejuízos que causarem, por ação ou omissão às entidades fechadas de previdência complementar – EFPC: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000" b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Administradores de entidade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procuradores com poderes de gestão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membros de conselhos estatutários,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interventor e liquidante.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18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1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São também responsáveis:</a:t>
            </a: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Administradores dos patrocinadores ou instituidores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Atuários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Auditores independentes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Avaliadores de gestão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pt-BR" sz="1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Outros profissionais que prestem serviços técnicos à entidade, diretamente ou por intermédio de pessoa jurídica contratada.</a:t>
            </a:r>
          </a:p>
          <a:p>
            <a:pPr eaLnBrk="1" hangingPunct="1">
              <a:lnSpc>
                <a:spcPct val="80000"/>
              </a:lnSpc>
              <a:defRPr/>
            </a:pPr>
            <a:endParaRPr lang="pt-BR" sz="18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				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9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DISCIPLINAR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LC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Nº 109/2001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484313"/>
            <a:ext cx="11165416" cy="5111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DEVER DOS ÓRGÃOS </a:t>
            </a:r>
            <a:r>
              <a:rPr lang="pt-BR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FISCALIZADORES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NOTICIAR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AO MINISTÉRIO PÚBLICO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A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EXISTÊNCIA DE PRÁTICAS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IRREGULARES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 INDÍCIOS DE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CRIMES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EM ENTIDADE  DE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PREVIDÊNCIA COMPLEMENTAR,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	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ENVIANDO-LHE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OS DOCUMENTOS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</a:t>
            </a:r>
            <a:r>
              <a:rPr lang="pt-BR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COMPROBATÓRIOS.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pt-BR" sz="20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623392" y="2348880"/>
            <a:ext cx="2927648" cy="1800225"/>
          </a:xfrm>
          <a:prstGeom prst="ellipse">
            <a:avLst/>
          </a:prstGeom>
          <a:solidFill>
            <a:srgbClr val="FDFFE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2400"/>
              <a:t>PREVIC</a:t>
            </a:r>
          </a:p>
          <a:p>
            <a:pPr algn="ctr"/>
            <a:r>
              <a:rPr lang="pt-BR" sz="2400"/>
              <a:t>BCB</a:t>
            </a:r>
          </a:p>
          <a:p>
            <a:pPr algn="ctr"/>
            <a:r>
              <a:rPr lang="pt-BR" sz="2400"/>
              <a:t>CVM</a:t>
            </a:r>
          </a:p>
          <a:p>
            <a:pPr algn="ctr"/>
            <a:r>
              <a:rPr lang="pt-BR" sz="2400"/>
              <a:t>  RFB	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19667" y="5229226"/>
            <a:ext cx="10945284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000" b="1">
                <a:solidFill>
                  <a:schemeClr val="hlink"/>
                </a:solidFill>
              </a:rPr>
              <a:t>Entre esses órgãos, o SIGILO não poderá ser invocado como óbice à troca de informações, nem ao fornecimento de informações requisitadas pelo MP.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</a:t>
            </a: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DISCIPLINAR-  </a:t>
            </a: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LC Nº 109/2001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484313"/>
            <a:ext cx="11165416" cy="5111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INFRAÇÕES E PENALIDADES – ART. 65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	                      				</a:t>
            </a:r>
            <a:endParaRPr lang="pt-BR" sz="20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431800" y="3068639"/>
            <a:ext cx="6239933" cy="2447925"/>
          </a:xfrm>
          <a:prstGeom prst="ellipse">
            <a:avLst/>
          </a:prstGeom>
          <a:solidFill>
            <a:srgbClr val="FDFFE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2000" b="1">
                <a:solidFill>
                  <a:schemeClr val="hlink"/>
                </a:solidFill>
              </a:rPr>
              <a:t>INFRAÇÕES A DISPOSITIVOS DA 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LEI COMPLEMENTAR Nº 109 OU A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DISPOSITIVOS DO REGULAMENTO</a:t>
            </a: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7152218" y="2205038"/>
            <a:ext cx="36491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7344833" y="2276476"/>
            <a:ext cx="4032251" cy="2923877"/>
          </a:xfrm>
          <a:prstGeom prst="rect">
            <a:avLst/>
          </a:prstGeom>
          <a:solidFill>
            <a:srgbClr val="FDFFE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pt-BR" sz="1600" b="1" dirty="0">
                <a:solidFill>
                  <a:schemeClr val="hlink"/>
                </a:solidFill>
              </a:rPr>
              <a:t> </a:t>
            </a:r>
            <a:r>
              <a:rPr lang="pt-BR" sz="1600" b="1" dirty="0">
                <a:solidFill>
                  <a:srgbClr val="FF0000"/>
                </a:solidFill>
              </a:rPr>
              <a:t>ADVERTÊNCIA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1600" dirty="0"/>
              <a:t> </a:t>
            </a:r>
            <a:r>
              <a:rPr lang="pt-BR" sz="1600" b="1" dirty="0"/>
              <a:t>SUSPENSÃO DO EXERCÍCIO DE ATIVIDADE  EM EPC PELO PERÍODO DE ATÉ 180 DIAS</a:t>
            </a:r>
            <a:r>
              <a:rPr lang="pt-BR" sz="1600" b="1" dirty="0">
                <a:solidFill>
                  <a:srgbClr val="63C553"/>
                </a:solidFill>
              </a:rPr>
              <a:t>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1600" dirty="0"/>
              <a:t> </a:t>
            </a:r>
            <a:r>
              <a:rPr lang="pt-BR" sz="1600" b="1" dirty="0">
                <a:solidFill>
                  <a:srgbClr val="FF3300"/>
                </a:solidFill>
              </a:rPr>
              <a:t>INABILITAÇÃO</a:t>
            </a:r>
            <a:r>
              <a:rPr lang="pt-BR" sz="1600" b="1" dirty="0"/>
              <a:t>, PELO PRAZO DE 2 A 10 ANOS  PARA  O EXERCÍCIO DE ATIVIDADE EM EPC, SOCIEDADES SEGURADORAS, INSTITUIÇÕES FINANCEIRAS E NO SERVIÇO PÚBLICO;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1600" dirty="0"/>
              <a:t> </a:t>
            </a:r>
            <a:r>
              <a:rPr lang="pt-BR" sz="1600" b="1" dirty="0">
                <a:solidFill>
                  <a:srgbClr val="FF0000"/>
                </a:solidFill>
              </a:rPr>
              <a:t>MULTA</a:t>
            </a:r>
            <a:r>
              <a:rPr lang="pt-BR" sz="1600" b="1" dirty="0"/>
              <a:t> VARIÁVEL ENTRE DOIS MIL A UM MILHÃO DE REAIS.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</a:t>
            </a: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DISCIPLINAR</a:t>
            </a:r>
            <a:endParaRPr lang="pt-BR" sz="280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484313"/>
            <a:ext cx="11165416" cy="5111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INFRAÇÕES E PENALIDADES – ART. 65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	                      				</a:t>
            </a: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719668" y="2636838"/>
            <a:ext cx="6049433" cy="2016125"/>
          </a:xfrm>
          <a:prstGeom prst="ellipse">
            <a:avLst/>
          </a:prstGeom>
          <a:solidFill>
            <a:srgbClr val="F0EDF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2000">
                <a:solidFill>
                  <a:schemeClr val="hlink"/>
                </a:solidFill>
              </a:rPr>
              <a:t>AS PENALIDADES ADMINISTRATIVAS</a:t>
            </a:r>
          </a:p>
          <a:p>
            <a:pPr algn="ctr"/>
            <a:r>
              <a:rPr lang="pt-BR" sz="2000">
                <a:solidFill>
                  <a:schemeClr val="hlink"/>
                </a:solidFill>
              </a:rPr>
              <a:t>SERÃO APLICADAS À PESSOA FÍSICA </a:t>
            </a:r>
          </a:p>
          <a:p>
            <a:pPr algn="ctr"/>
            <a:r>
              <a:rPr lang="pt-BR" sz="2000">
                <a:solidFill>
                  <a:schemeClr val="hlink"/>
                </a:solidFill>
              </a:rPr>
              <a:t>OU JURÍDICA  RESPONSÁVEL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152218" y="2205038"/>
            <a:ext cx="36491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344834" y="2276475"/>
            <a:ext cx="4127500" cy="2800767"/>
          </a:xfrm>
          <a:prstGeom prst="rect">
            <a:avLst/>
          </a:prstGeom>
          <a:solidFill>
            <a:srgbClr val="FDFFE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pt-BR" sz="1600" b="1" dirty="0">
                <a:solidFill>
                  <a:schemeClr val="hlink"/>
                </a:solidFill>
              </a:rPr>
              <a:t> </a:t>
            </a:r>
            <a:r>
              <a:rPr lang="pt-BR" sz="1600" b="1" dirty="0"/>
              <a:t>A PENALIDADE DE MULTA SERÁ IMPUTADA AO AGENTE RESPONSÁVEL;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pt-BR" dirty="0"/>
              <a:t> </a:t>
            </a:r>
            <a:r>
              <a:rPr lang="pt-BR" b="1" dirty="0"/>
              <a:t>A EPC RESPONDE SOLIDARIAMENTE SENDO ASSEGURADO O DIREITO DE REGRESSO;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pt-BR" b="1" dirty="0"/>
              <a:t> A PENA DE MULTA PODE SER APLICADA CUMULATIVAMENTE COM A PENA DE ADVERTÊNCIA, SUSPENSÃO E INABILITAÇÃO.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007533" y="6251576"/>
            <a:ext cx="104648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A MULTA, EM CASO DE REINCIDÊNCIA, SERÁ APLICADA EM DOBRO. 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719667" y="4941888"/>
            <a:ext cx="6144684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AS PENALIDADES SERÃO APLICADAS</a:t>
            </a:r>
          </a:p>
          <a:p>
            <a:pPr algn="ctr"/>
            <a:r>
              <a:rPr lang="pt-BR" dirty="0">
                <a:solidFill>
                  <a:schemeClr val="bg1"/>
                </a:solidFill>
              </a:rPr>
              <a:t>CONFORME O CASO E A GRAVIDADE DA </a:t>
            </a:r>
          </a:p>
          <a:p>
            <a:pPr algn="ctr"/>
            <a:r>
              <a:rPr lang="pt-BR" dirty="0">
                <a:solidFill>
                  <a:schemeClr val="bg1"/>
                </a:solidFill>
              </a:rPr>
              <a:t>INFRAÇÃO.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0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18118" y="668338"/>
            <a:ext cx="9611783" cy="792162"/>
          </a:xfrm>
        </p:spPr>
        <p:txBody>
          <a:bodyPr/>
          <a:lstStyle/>
          <a:p>
            <a:pPr algn="l"/>
            <a:r>
              <a:rPr lang="pt-BR" sz="3700" b="1" noProof="1" smtClean="0">
                <a:solidFill>
                  <a:schemeClr val="bg2">
                    <a:lumMod val="25000"/>
                  </a:schemeClr>
                </a:solidFill>
              </a:rPr>
              <a:t>                           PREVIDÊNCIA</a:t>
            </a:r>
            <a:endParaRPr lang="pt-BR" sz="3700" b="1" noProof="1" smtClean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2" name="Diagrama 1"/>
          <p:cNvGraphicFramePr/>
          <p:nvPr/>
        </p:nvGraphicFramePr>
        <p:xfrm>
          <a:off x="0" y="1557338"/>
          <a:ext cx="11618384" cy="417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57809" name="Rectangle 16"/>
          <p:cNvSpPr>
            <a:spLocks noChangeArrowheads="1"/>
          </p:cNvSpPr>
          <p:nvPr/>
        </p:nvSpPr>
        <p:spPr bwMode="auto">
          <a:xfrm>
            <a:off x="4349751" y="3176588"/>
            <a:ext cx="1219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800"/>
          </a:p>
        </p:txBody>
      </p:sp>
      <p:sp>
        <p:nvSpPr>
          <p:cNvPr id="1057810" name="Text Box 17"/>
          <p:cNvSpPr txBox="1">
            <a:spLocks noChangeArrowheads="1"/>
          </p:cNvSpPr>
          <p:nvPr/>
        </p:nvSpPr>
        <p:spPr bwMode="auto">
          <a:xfrm>
            <a:off x="11156951" y="587533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057811" name="_s1044"/>
          <p:cNvSpPr>
            <a:spLocks noChangeArrowheads="1"/>
          </p:cNvSpPr>
          <p:nvPr/>
        </p:nvSpPr>
        <p:spPr bwMode="auto">
          <a:xfrm>
            <a:off x="9048328" y="6021288"/>
            <a:ext cx="2738040" cy="647700"/>
          </a:xfrm>
          <a:prstGeom prst="roundRect">
            <a:avLst>
              <a:gd name="adj" fmla="val 16667"/>
            </a:avLst>
          </a:prstGeom>
          <a:solidFill>
            <a:srgbClr val="0399FF">
              <a:alpha val="50195"/>
            </a:srgbClr>
          </a:solidFill>
          <a:ln w="28575">
            <a:solidFill>
              <a:srgbClr val="0399FF"/>
            </a:solidFill>
            <a:round/>
            <a:headEnd/>
            <a:tailEnd/>
          </a:ln>
        </p:spPr>
        <p:txBody>
          <a:bodyPr wrap="none" lIns="40480" tIns="20240" rIns="40480" bIns="20240" anchor="ctr"/>
          <a:lstStyle/>
          <a:p>
            <a:pPr algn="ctr"/>
            <a:r>
              <a:rPr lang="pt-BR" sz="1700" b="1">
                <a:latin typeface="Arial" charset="0"/>
              </a:rPr>
              <a:t>Com </a:t>
            </a:r>
          </a:p>
          <a:p>
            <a:pPr algn="ctr"/>
            <a:r>
              <a:rPr lang="pt-BR" sz="1700" b="1">
                <a:latin typeface="Arial" charset="0"/>
              </a:rPr>
              <a:t>Instituidor</a:t>
            </a:r>
          </a:p>
        </p:txBody>
      </p:sp>
      <p:sp>
        <p:nvSpPr>
          <p:cNvPr id="1057812" name="Text Box 19"/>
          <p:cNvSpPr txBox="1">
            <a:spLocks noChangeArrowheads="1"/>
          </p:cNvSpPr>
          <p:nvPr/>
        </p:nvSpPr>
        <p:spPr bwMode="auto">
          <a:xfrm>
            <a:off x="6836834" y="601821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057813" name="_s1043"/>
          <p:cNvSpPr>
            <a:spLocks noChangeArrowheads="1"/>
          </p:cNvSpPr>
          <p:nvPr/>
        </p:nvSpPr>
        <p:spPr bwMode="auto">
          <a:xfrm>
            <a:off x="6168008" y="6021288"/>
            <a:ext cx="2615993" cy="647700"/>
          </a:xfrm>
          <a:prstGeom prst="roundRect">
            <a:avLst>
              <a:gd name="adj" fmla="val 16667"/>
            </a:avLst>
          </a:prstGeom>
          <a:solidFill>
            <a:srgbClr val="0399FF">
              <a:alpha val="50195"/>
            </a:srgbClr>
          </a:solidFill>
          <a:ln w="28575">
            <a:solidFill>
              <a:srgbClr val="0399FF"/>
            </a:solidFill>
            <a:round/>
            <a:headEnd/>
            <a:tailEnd/>
          </a:ln>
        </p:spPr>
        <p:txBody>
          <a:bodyPr wrap="none" lIns="40480" tIns="20240" rIns="40480" bIns="20240" anchor="ctr"/>
          <a:lstStyle/>
          <a:p>
            <a:pPr algn="ctr"/>
            <a:r>
              <a:rPr lang="pt-BR" sz="1700" b="1" dirty="0">
                <a:latin typeface="Arial" charset="0"/>
              </a:rPr>
              <a:t>Com </a:t>
            </a:r>
          </a:p>
          <a:p>
            <a:pPr algn="ctr"/>
            <a:r>
              <a:rPr lang="pt-BR" sz="1700" b="1" dirty="0">
                <a:latin typeface="Arial" charset="0"/>
              </a:rPr>
              <a:t>Patrocinador</a:t>
            </a:r>
          </a:p>
        </p:txBody>
      </p:sp>
      <p:sp>
        <p:nvSpPr>
          <p:cNvPr id="1057814" name="Line 21"/>
          <p:cNvSpPr>
            <a:spLocks noChangeShapeType="1"/>
          </p:cNvSpPr>
          <p:nvPr/>
        </p:nvSpPr>
        <p:spPr bwMode="auto">
          <a:xfrm>
            <a:off x="9120336" y="558924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57815" name="Line 22"/>
          <p:cNvSpPr>
            <a:spLocks noChangeShapeType="1"/>
          </p:cNvSpPr>
          <p:nvPr/>
        </p:nvSpPr>
        <p:spPr bwMode="auto">
          <a:xfrm flipH="1">
            <a:off x="7608168" y="5805264"/>
            <a:ext cx="20150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57816" name="Line 23"/>
          <p:cNvSpPr>
            <a:spLocks noChangeShapeType="1"/>
          </p:cNvSpPr>
          <p:nvPr/>
        </p:nvSpPr>
        <p:spPr bwMode="auto">
          <a:xfrm>
            <a:off x="7680176" y="5733256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57817" name="Line 24"/>
          <p:cNvSpPr>
            <a:spLocks noChangeShapeType="1"/>
          </p:cNvSpPr>
          <p:nvPr/>
        </p:nvSpPr>
        <p:spPr bwMode="auto">
          <a:xfrm flipV="1">
            <a:off x="9552384" y="5805264"/>
            <a:ext cx="1008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57818" name="Line 25"/>
          <p:cNvSpPr>
            <a:spLocks noChangeShapeType="1"/>
          </p:cNvSpPr>
          <p:nvPr/>
        </p:nvSpPr>
        <p:spPr bwMode="auto">
          <a:xfrm>
            <a:off x="10560496" y="5805264"/>
            <a:ext cx="0" cy="1438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3387956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</a:t>
            </a:r>
            <a:r>
              <a:rPr lang="pt-B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DISCIPLINAR</a:t>
            </a:r>
            <a:endParaRPr lang="pt-BR" sz="280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484313"/>
            <a:ext cx="11165416" cy="5111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APURAÇÃO DAS INFRAÇÕES – Art. 66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	</a:t>
            </a:r>
            <a:endParaRPr lang="pt-BR" sz="20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2832101" y="2997201"/>
            <a:ext cx="6913033" cy="2447925"/>
          </a:xfrm>
          <a:prstGeom prst="ellipse">
            <a:avLst/>
          </a:prstGeom>
          <a:solidFill>
            <a:srgbClr val="FDFFE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2000" b="1">
                <a:solidFill>
                  <a:schemeClr val="hlink"/>
                </a:solidFill>
              </a:rPr>
              <a:t>MEDIANTE PROCESSO 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ADMINISTRATIVO, NA FORMA DO 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REGULAMENTO, 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OBSERVADO-SE, NO QUE COUBER, O </a:t>
            </a:r>
          </a:p>
          <a:p>
            <a:pPr algn="ctr"/>
            <a:r>
              <a:rPr lang="pt-BR" sz="2000" b="1">
                <a:solidFill>
                  <a:schemeClr val="hlink"/>
                </a:solidFill>
              </a:rPr>
              <a:t>DISPOSTO NA LEI Nº 9.784/99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152218" y="2205038"/>
            <a:ext cx="36491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906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REGIME DISCIPLINAR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LC </a:t>
            </a:r>
            <a:r>
              <a:rPr lang="pt-B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Nº 109/2001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484313"/>
            <a:ext cx="11165416" cy="51117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1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PROCESSO ADMINISTRATIVO DECORRENTE DE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1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AUTO DE AUTO DE INFRAÇÃO </a:t>
            </a:r>
            <a:endParaRPr lang="pt-BR" sz="18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814918" y="3429001"/>
            <a:ext cx="4320116" cy="1152525"/>
          </a:xfrm>
          <a:prstGeom prst="ellipse">
            <a:avLst/>
          </a:prstGeom>
          <a:solidFill>
            <a:srgbClr val="FDFFE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2000" b="1">
                <a:solidFill>
                  <a:schemeClr val="hlink"/>
                </a:solidFill>
              </a:rPr>
              <a:t>FUNDAMENTO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152218" y="2205038"/>
            <a:ext cx="364913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6288617" y="2349501"/>
            <a:ext cx="3767823" cy="129552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LEI COMPLEMENTAR Nº 109</a:t>
            </a:r>
          </a:p>
          <a:p>
            <a:pPr algn="ctr"/>
            <a:r>
              <a:rPr lang="pt-BR" b="1" dirty="0">
                <a:solidFill>
                  <a:schemeClr val="bg1"/>
                </a:solidFill>
              </a:rPr>
              <a:t>Art. 66</a:t>
            </a:r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6576485" y="4149080"/>
            <a:ext cx="3695979" cy="136815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DECRETO Nº 4.942/2003</a:t>
            </a:r>
          </a:p>
          <a:p>
            <a:pPr algn="ctr"/>
            <a:r>
              <a:rPr lang="pt-BR" b="1" dirty="0" err="1">
                <a:solidFill>
                  <a:schemeClr val="bg1"/>
                </a:solidFill>
              </a:rPr>
              <a:t>Arts</a:t>
            </a:r>
            <a:r>
              <a:rPr lang="pt-BR" b="1" dirty="0">
                <a:solidFill>
                  <a:schemeClr val="bg1"/>
                </a:solidFill>
              </a:rPr>
              <a:t>. 3º a 35</a:t>
            </a:r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V="1">
            <a:off x="4847167" y="3141664"/>
            <a:ext cx="1441451" cy="57467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4944535" y="4221163"/>
            <a:ext cx="1583514" cy="35996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351618" y="6165851"/>
            <a:ext cx="720090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b="1"/>
              <a:t>Aplicação, no que couber, da Lei nº 9.784/99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310181" y="2132856"/>
            <a:ext cx="100084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pt-BR" sz="2000" dirty="0" smtClean="0">
                <a:latin typeface="Arial" pitchFamily="34" charset="0"/>
                <a:cs typeface="Arial" pitchFamily="34" charset="0"/>
              </a:rPr>
              <a:t>Episódios recentes envolvendo falhas na governança e suspeitas de fraudes em fundos de pensão, em contexto de recessão econômica prolongada, com efeitos negativos sobre os resultados de curto prazo, afetaram a credibilidade do segmento junto à opinião pública, de modo que ações concretas são esperadas para dirimir 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a crise </a:t>
            </a:r>
            <a:r>
              <a:rPr lang="pt-BR" sz="2000" dirty="0" err="1" smtClean="0">
                <a:latin typeface="Arial" pitchFamily="34" charset="0"/>
                <a:cs typeface="Arial" pitchFamily="34" charset="0"/>
              </a:rPr>
              <a:t>reputacional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 do setor.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4511824" y="3501008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 smtClean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endParaRPr lang="pt-BR" altLang="pt-BR" sz="1050" dirty="0"/>
          </a:p>
        </p:txBody>
      </p:sp>
      <p:sp>
        <p:nvSpPr>
          <p:cNvPr id="10" name="AutoShape 42"/>
          <p:cNvSpPr>
            <a:spLocks/>
          </p:cNvSpPr>
          <p:nvPr/>
        </p:nvSpPr>
        <p:spPr bwMode="auto">
          <a:xfrm>
            <a:off x="983432" y="1934162"/>
            <a:ext cx="616006" cy="266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 smtClean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</a:p>
          <a:p>
            <a:pPr algn="ctr" defTabSz="914400">
              <a:spcBef>
                <a:spcPts val="700"/>
              </a:spcBef>
            </a:pPr>
            <a:endParaRPr lang="pt-BR" altLang="pt-BR" sz="1050" dirty="0"/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b="1" dirty="0" smtClean="0">
                <a:solidFill>
                  <a:schemeClr val="tx2"/>
                </a:solidFill>
              </a:rPr>
              <a:t>CREDIBILIDADE</a:t>
            </a:r>
            <a:r>
              <a:rPr lang="pt-BR" sz="3200" b="1" dirty="0" smtClean="0">
                <a:solidFill>
                  <a:schemeClr val="tx2"/>
                </a:solidFill>
              </a:rPr>
              <a:t> DO SISTEMA</a:t>
            </a:r>
            <a:endParaRPr lang="pt-BR" sz="3200" b="1" dirty="0">
              <a:solidFill>
                <a:schemeClr val="tx2"/>
              </a:solidFill>
            </a:endParaRPr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2207568" y="1196752"/>
            <a:ext cx="31683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CONTEXTUALIZAÇÃO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43"/>
          <p:cNvSpPr>
            <a:spLocks/>
          </p:cNvSpPr>
          <p:nvPr/>
        </p:nvSpPr>
        <p:spPr bwMode="auto">
          <a:xfrm>
            <a:off x="3071664" y="4725144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 smtClean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endParaRPr lang="pt-BR" altLang="pt-BR" sz="1050" dirty="0"/>
          </a:p>
        </p:txBody>
      </p:sp>
      <p:sp>
        <p:nvSpPr>
          <p:cNvPr id="10" name="AutoShape 42"/>
          <p:cNvSpPr>
            <a:spLocks/>
          </p:cNvSpPr>
          <p:nvPr/>
        </p:nvSpPr>
        <p:spPr bwMode="auto">
          <a:xfrm>
            <a:off x="983432" y="1934162"/>
            <a:ext cx="616006" cy="266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 smtClean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</a:p>
          <a:p>
            <a:pPr algn="ctr" defTabSz="914400">
              <a:spcBef>
                <a:spcPts val="700"/>
              </a:spcBef>
            </a:pPr>
            <a:endParaRPr lang="pt-BR" altLang="pt-BR" sz="1050" dirty="0"/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b="1" dirty="0" smtClean="0">
                <a:solidFill>
                  <a:schemeClr val="tx2"/>
                </a:solidFill>
              </a:rPr>
              <a:t>IMPORTÂNCIA DO SISTEMA</a:t>
            </a:r>
            <a:endParaRPr lang="pt-BR" sz="3200" b="1" dirty="0">
              <a:solidFill>
                <a:schemeClr val="tx2"/>
              </a:solidFill>
            </a:endParaRPr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2207568" y="1196752"/>
            <a:ext cx="31683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PROPOSTA DE TRABALHO</a:t>
            </a:r>
            <a:endParaRPr lang="pt-BR" b="1" dirty="0"/>
          </a:p>
        </p:txBody>
      </p:sp>
      <p:sp>
        <p:nvSpPr>
          <p:cNvPr id="11" name="Retângulo 10"/>
          <p:cNvSpPr/>
          <p:nvPr/>
        </p:nvSpPr>
        <p:spPr>
          <a:xfrm>
            <a:off x="1631504" y="1916832"/>
            <a:ext cx="75845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 smtClean="0"/>
          </a:p>
          <a:p>
            <a:pPr algn="just"/>
            <a:r>
              <a:rPr lang="pt-BR" sz="2000" dirty="0" smtClean="0">
                <a:latin typeface="Arial" pitchFamily="34" charset="0"/>
                <a:cs typeface="Arial" pitchFamily="34" charset="0"/>
              </a:rPr>
              <a:t>Este 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plano apresenta ações com o objetivo de estabelecer aperfeiçoamentos no Sistema de Previdência Complementar e nas atividades e processos de trabalho da </a:t>
            </a:r>
            <a:r>
              <a:rPr lang="pt-BR" sz="2000" dirty="0" err="1" smtClean="0">
                <a:latin typeface="Arial" pitchFamily="34" charset="0"/>
                <a:cs typeface="Arial" pitchFamily="34" charset="0"/>
              </a:rPr>
              <a:t>Previc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, sempre com a finalidade precípua de ampliar a segurança e garantir a sustentabilidade dos planos de benefícios dos fundos de pensão no país. As ações e projetos estruturantes 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foram 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articulados para terem seus efeitos obtidos em curto e médio prazos, considerando o novo modelo organizacional trazido pelo Decreto 8.992/2017.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7032104" y="5733256"/>
            <a:ext cx="3600400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2"/>
                </a:solidFill>
              </a:rPr>
              <a:t>Fonte: Planejamento Estratégico</a:t>
            </a:r>
            <a:endParaRPr lang="pt-B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310181" y="2132856"/>
            <a:ext cx="100084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t-BR" sz="4000" dirty="0" smtClean="0"/>
              <a:t> </a:t>
            </a:r>
            <a:r>
              <a:rPr lang="pt-BR" sz="4000" dirty="0" smtClean="0"/>
              <a:t>No Brasil, os recursos administrados pelas 308 EFPC , distribuídos em 1.105 </a:t>
            </a:r>
            <a:r>
              <a:rPr lang="pt-BR" sz="4000" dirty="0" smtClean="0"/>
              <a:t>planos </a:t>
            </a:r>
            <a:r>
              <a:rPr lang="pt-BR" sz="4000" dirty="0" smtClean="0"/>
              <a:t>, atingiram o montante aproximado de R$ 810 </a:t>
            </a:r>
            <a:r>
              <a:rPr lang="pt-BR" sz="4000" dirty="0" smtClean="0"/>
              <a:t>bilhões.</a:t>
            </a:r>
          </a:p>
          <a:p>
            <a:pPr algn="ctr">
              <a:defRPr/>
            </a:pPr>
            <a:endParaRPr lang="pt-BR" sz="4000" dirty="0"/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10704512" y="4491576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endParaRPr lang="pt-BR" altLang="pt-BR" sz="1050" dirty="0"/>
          </a:p>
        </p:txBody>
      </p:sp>
      <p:sp>
        <p:nvSpPr>
          <p:cNvPr id="10" name="AutoShape 42"/>
          <p:cNvSpPr>
            <a:spLocks/>
          </p:cNvSpPr>
          <p:nvPr/>
        </p:nvSpPr>
        <p:spPr bwMode="auto">
          <a:xfrm>
            <a:off x="983432" y="1934162"/>
            <a:ext cx="616006" cy="266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endParaRPr lang="pt-BR" altLang="pt-BR" sz="1050" dirty="0"/>
          </a:p>
        </p:txBody>
      </p:sp>
      <p:sp>
        <p:nvSpPr>
          <p:cNvPr id="12" name="Retângulo 11"/>
          <p:cNvSpPr/>
          <p:nvPr/>
        </p:nvSpPr>
        <p:spPr>
          <a:xfrm>
            <a:off x="6384032" y="5373216"/>
            <a:ext cx="51101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err="1" smtClean="0">
                <a:solidFill>
                  <a:srgbClr val="132B4F"/>
                </a:solidFill>
              </a:rPr>
              <a:t>Fonte</a:t>
            </a:r>
            <a:r>
              <a:rPr lang="en-US" sz="2800" dirty="0" smtClean="0">
                <a:solidFill>
                  <a:srgbClr val="132B4F"/>
                </a:solidFill>
              </a:rPr>
              <a:t>: </a:t>
            </a:r>
            <a:r>
              <a:rPr lang="en-US" sz="2800" dirty="0" err="1" smtClean="0">
                <a:solidFill>
                  <a:srgbClr val="132B4F"/>
                </a:solidFill>
              </a:rPr>
              <a:t>Relatório</a:t>
            </a:r>
            <a:r>
              <a:rPr lang="en-US" sz="2800" dirty="0" smtClean="0">
                <a:solidFill>
                  <a:srgbClr val="132B4F"/>
                </a:solidFill>
              </a:rPr>
              <a:t> de </a:t>
            </a:r>
            <a:r>
              <a:rPr lang="en-US" sz="2800" dirty="0" err="1" smtClean="0">
                <a:solidFill>
                  <a:srgbClr val="132B4F"/>
                </a:solidFill>
              </a:rPr>
              <a:t>Estabilidade</a:t>
            </a:r>
            <a:r>
              <a:rPr lang="en-US" sz="2800" dirty="0" smtClean="0">
                <a:solidFill>
                  <a:srgbClr val="132B4F"/>
                </a:solidFill>
              </a:rPr>
              <a:t> do </a:t>
            </a:r>
            <a:r>
              <a:rPr lang="en-US" sz="2800" dirty="0" err="1" smtClean="0">
                <a:solidFill>
                  <a:srgbClr val="132B4F"/>
                </a:solidFill>
              </a:rPr>
              <a:t>Sistema</a:t>
            </a:r>
            <a:r>
              <a:rPr lang="en-US" sz="2800" dirty="0" smtClean="0">
                <a:solidFill>
                  <a:srgbClr val="132B4F"/>
                </a:solidFill>
              </a:rPr>
              <a:t> – </a:t>
            </a:r>
            <a:r>
              <a:rPr lang="en-US" sz="2800" dirty="0" err="1" smtClean="0">
                <a:solidFill>
                  <a:srgbClr val="132B4F"/>
                </a:solidFill>
              </a:rPr>
              <a:t>outubro</a:t>
            </a:r>
            <a:r>
              <a:rPr lang="en-US" sz="2800" dirty="0" smtClean="0">
                <a:solidFill>
                  <a:srgbClr val="132B4F"/>
                </a:solidFill>
              </a:rPr>
              <a:t>/2017</a:t>
            </a:r>
            <a:endParaRPr lang="en-US" sz="2800" dirty="0">
              <a:solidFill>
                <a:srgbClr val="132B4F"/>
              </a:solidFill>
            </a:endParaRPr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b="1" dirty="0" smtClean="0"/>
              <a:t>Grandes Números</a:t>
            </a:r>
            <a:endParaRPr lang="pt-BR" sz="3200" b="1" dirty="0"/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310181" y="2132856"/>
            <a:ext cx="100084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pt-BR" sz="4000" dirty="0" smtClean="0"/>
              <a:t> O índice de solvência (IS) do sistema atingiu 0,939 . A distribuição de frequência dos planos por quantidade mostra que, em 2017, apenas oito entidades (3%), sendo uma ESI, estão </a:t>
            </a:r>
            <a:r>
              <a:rPr lang="pt-BR" sz="4000" dirty="0" smtClean="0"/>
              <a:t>com</a:t>
            </a:r>
          </a:p>
          <a:p>
            <a:pPr algn="just">
              <a:defRPr/>
            </a:pPr>
            <a:r>
              <a:rPr lang="pt-BR" sz="4000" dirty="0" smtClean="0"/>
              <a:t>IS </a:t>
            </a:r>
            <a:r>
              <a:rPr lang="pt-BR" sz="4000" dirty="0" smtClean="0"/>
              <a:t>abaixo de </a:t>
            </a:r>
            <a:r>
              <a:rPr lang="pt-BR" sz="4000" dirty="0" smtClean="0"/>
              <a:t>0,7.</a:t>
            </a:r>
          </a:p>
          <a:p>
            <a:pPr algn="ctr">
              <a:defRPr/>
            </a:pPr>
            <a:endParaRPr lang="pt-BR" sz="4000" dirty="0"/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4871864" y="4725144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endParaRPr lang="pt-BR" altLang="pt-BR" sz="1050" dirty="0"/>
          </a:p>
        </p:txBody>
      </p:sp>
      <p:sp>
        <p:nvSpPr>
          <p:cNvPr id="10" name="AutoShape 42"/>
          <p:cNvSpPr>
            <a:spLocks/>
          </p:cNvSpPr>
          <p:nvPr/>
        </p:nvSpPr>
        <p:spPr bwMode="auto">
          <a:xfrm>
            <a:off x="983432" y="1934162"/>
            <a:ext cx="616006" cy="266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endParaRPr lang="pt-BR" altLang="pt-BR" sz="1050" dirty="0"/>
          </a:p>
        </p:txBody>
      </p:sp>
      <p:sp>
        <p:nvSpPr>
          <p:cNvPr id="12" name="Retângulo 11"/>
          <p:cNvSpPr/>
          <p:nvPr/>
        </p:nvSpPr>
        <p:spPr>
          <a:xfrm>
            <a:off x="6384032" y="5373216"/>
            <a:ext cx="51101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err="1" smtClean="0">
                <a:solidFill>
                  <a:srgbClr val="132B4F"/>
                </a:solidFill>
              </a:rPr>
              <a:t>Fonte</a:t>
            </a:r>
            <a:r>
              <a:rPr lang="en-US" sz="2800" dirty="0" smtClean="0">
                <a:solidFill>
                  <a:srgbClr val="132B4F"/>
                </a:solidFill>
              </a:rPr>
              <a:t>: </a:t>
            </a:r>
            <a:r>
              <a:rPr lang="en-US" sz="2800" dirty="0" err="1" smtClean="0">
                <a:solidFill>
                  <a:srgbClr val="132B4F"/>
                </a:solidFill>
              </a:rPr>
              <a:t>Relatório</a:t>
            </a:r>
            <a:r>
              <a:rPr lang="en-US" sz="2800" dirty="0" smtClean="0">
                <a:solidFill>
                  <a:srgbClr val="132B4F"/>
                </a:solidFill>
              </a:rPr>
              <a:t> de </a:t>
            </a:r>
            <a:r>
              <a:rPr lang="en-US" sz="2800" dirty="0" err="1" smtClean="0">
                <a:solidFill>
                  <a:srgbClr val="132B4F"/>
                </a:solidFill>
              </a:rPr>
              <a:t>Estabilidade</a:t>
            </a:r>
            <a:r>
              <a:rPr lang="en-US" sz="2800" dirty="0" smtClean="0">
                <a:solidFill>
                  <a:srgbClr val="132B4F"/>
                </a:solidFill>
              </a:rPr>
              <a:t> do </a:t>
            </a:r>
            <a:r>
              <a:rPr lang="en-US" sz="2800" dirty="0" err="1" smtClean="0">
                <a:solidFill>
                  <a:srgbClr val="132B4F"/>
                </a:solidFill>
              </a:rPr>
              <a:t>S</a:t>
            </a:r>
            <a:r>
              <a:rPr lang="en-US" sz="2800" dirty="0" err="1" smtClean="0">
                <a:solidFill>
                  <a:srgbClr val="132B4F"/>
                </a:solidFill>
              </a:rPr>
              <a:t>istema</a:t>
            </a:r>
            <a:endParaRPr lang="en-US" sz="2800" dirty="0">
              <a:solidFill>
                <a:srgbClr val="132B4F"/>
              </a:solidFill>
            </a:endParaRPr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b="1" dirty="0" smtClean="0"/>
              <a:t>Grandes Números</a:t>
            </a:r>
            <a:endParaRPr lang="pt-BR" sz="3200" b="1" dirty="0"/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310181" y="2132856"/>
            <a:ext cx="10008493" cy="455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4000" dirty="0" smtClean="0">
                <a:solidFill>
                  <a:schemeClr val="accent2"/>
                </a:solidFill>
              </a:rPr>
              <a:t> </a:t>
            </a:r>
            <a:r>
              <a:rPr lang="pt-BR" sz="4000" dirty="0" smtClean="0"/>
              <a:t>O império do direito é definido pela atitude....</a:t>
            </a:r>
          </a:p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4000" dirty="0" smtClean="0"/>
              <a:t>A atitude do direito é construtiva: sua finalidade, no espírito interpretativo, é colocar o princípio acima da prática para mostrar o melhor caminho para um futuro melhor, mantendo a boa-fé com relação ao </a:t>
            </a:r>
            <a:r>
              <a:rPr lang="pt-BR" sz="4000" dirty="0" smtClean="0"/>
              <a:t>passado</a:t>
            </a:r>
            <a:r>
              <a:rPr lang="pt-BR" sz="3600" dirty="0" smtClean="0"/>
              <a:t>.</a:t>
            </a:r>
            <a:endParaRPr lang="pt-BR" sz="3600" dirty="0" smtClean="0"/>
          </a:p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pt-BR" sz="3600" dirty="0" smtClean="0">
              <a:solidFill>
                <a:schemeClr val="accent2"/>
              </a:solidFill>
            </a:endParaRPr>
          </a:p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3600" dirty="0" smtClean="0">
                <a:solidFill>
                  <a:schemeClr val="accent2"/>
                </a:solidFill>
              </a:rPr>
              <a:t>                                                    </a:t>
            </a:r>
            <a:r>
              <a:rPr lang="pt-BR" sz="3600" dirty="0" smtClean="0">
                <a:solidFill>
                  <a:schemeClr val="tx2"/>
                </a:solidFill>
              </a:rPr>
              <a:t>Ronald </a:t>
            </a:r>
            <a:r>
              <a:rPr lang="pt-BR" sz="3600" dirty="0" err="1" smtClean="0">
                <a:solidFill>
                  <a:schemeClr val="tx2"/>
                </a:solidFill>
              </a:rPr>
              <a:t>Dworkin</a:t>
            </a:r>
            <a:endParaRPr lang="pt-BR" sz="4000" dirty="0">
              <a:solidFill>
                <a:schemeClr val="tx2"/>
              </a:solidFill>
            </a:endParaRPr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10560496" y="5157192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endParaRPr lang="pt-BR" altLang="pt-BR" sz="1050" dirty="0"/>
          </a:p>
        </p:txBody>
      </p:sp>
      <p:sp>
        <p:nvSpPr>
          <p:cNvPr id="10" name="AutoShape 42"/>
          <p:cNvSpPr>
            <a:spLocks/>
          </p:cNvSpPr>
          <p:nvPr/>
        </p:nvSpPr>
        <p:spPr bwMode="auto">
          <a:xfrm>
            <a:off x="983432" y="1934162"/>
            <a:ext cx="616006" cy="266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r>
              <a:rPr lang="pt-BR" altLang="pt-BR" sz="8800" b="1" dirty="0">
                <a:solidFill>
                  <a:srgbClr val="C8250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endParaRPr lang="pt-BR" altLang="pt-BR" sz="1050" dirty="0"/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CONSIDERAÇÕES FINAIS</a:t>
            </a:r>
            <a:endParaRPr lang="pt-BR" sz="3200" dirty="0"/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310181" y="2132856"/>
            <a:ext cx="10008493" cy="169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4000" dirty="0" smtClean="0">
                <a:solidFill>
                  <a:schemeClr val="accent2"/>
                </a:solidFill>
              </a:rPr>
              <a:t> </a:t>
            </a:r>
            <a:r>
              <a:rPr lang="pt-BR" sz="4000" dirty="0" smtClean="0">
                <a:solidFill>
                  <a:schemeClr val="tx2"/>
                </a:solidFill>
              </a:rPr>
              <a:t>MUITO OBRIGADO!</a:t>
            </a:r>
            <a:endParaRPr lang="pt-BR" sz="3600" dirty="0" smtClean="0">
              <a:solidFill>
                <a:schemeClr val="tx2"/>
              </a:solidFill>
            </a:endParaRPr>
          </a:p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3600" dirty="0" smtClean="0">
                <a:solidFill>
                  <a:schemeClr val="accent2"/>
                </a:solidFill>
              </a:rPr>
              <a:t>                                                    </a:t>
            </a:r>
            <a:r>
              <a:rPr lang="pt-BR" sz="3600" dirty="0" smtClean="0">
                <a:solidFill>
                  <a:schemeClr val="tx2"/>
                </a:solidFill>
              </a:rPr>
              <a:t>Décio Bruno Lopes</a:t>
            </a:r>
          </a:p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pt-BR" sz="3600" dirty="0" smtClean="0">
                <a:solidFill>
                  <a:schemeClr val="tx2"/>
                </a:solidFill>
              </a:rPr>
              <a:t>	</a:t>
            </a:r>
            <a:r>
              <a:rPr lang="pt-BR" sz="3600" dirty="0" smtClean="0">
                <a:solidFill>
                  <a:schemeClr val="tx2"/>
                </a:solidFill>
              </a:rPr>
              <a:t>					</a:t>
            </a:r>
            <a:r>
              <a:rPr lang="pt-BR" sz="2000" dirty="0" smtClean="0">
                <a:solidFill>
                  <a:schemeClr val="tx2"/>
                </a:solidFill>
              </a:rPr>
              <a:t>décio.lopes@previc.gov.br</a:t>
            </a:r>
            <a:endParaRPr lang="pt-BR" sz="2000" dirty="0">
              <a:solidFill>
                <a:schemeClr val="tx2"/>
              </a:solidFill>
            </a:endParaRPr>
          </a:p>
        </p:txBody>
      </p:sp>
      <p:sp>
        <p:nvSpPr>
          <p:cNvPr id="9" name="AutoShape 43"/>
          <p:cNvSpPr>
            <a:spLocks/>
          </p:cNvSpPr>
          <p:nvPr/>
        </p:nvSpPr>
        <p:spPr bwMode="auto">
          <a:xfrm>
            <a:off x="10560496" y="5157192"/>
            <a:ext cx="837554" cy="66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defPPr>
              <a:defRPr lang="pt-BR"/>
            </a:defPPr>
            <a:lvl1pPr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2286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4572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6858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914400" algn="l" defTabSz="457200" rtl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ctr" defTabSz="914400">
              <a:spcBef>
                <a:spcPts val="700"/>
              </a:spcBef>
            </a:pPr>
            <a:endParaRPr lang="pt-BR" altLang="pt-BR" sz="1050" dirty="0"/>
          </a:p>
        </p:txBody>
      </p:sp>
      <p:sp>
        <p:nvSpPr>
          <p:cNvPr id="13" name="Título 3"/>
          <p:cNvSpPr txBox="1">
            <a:spLocks/>
          </p:cNvSpPr>
          <p:nvPr/>
        </p:nvSpPr>
        <p:spPr>
          <a:xfrm>
            <a:off x="127158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dirty="0"/>
          </a:p>
        </p:txBody>
      </p:sp>
      <p:sp>
        <p:nvSpPr>
          <p:cNvPr id="19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ChangeArrowheads="1"/>
          </p:cNvSpPr>
          <p:nvPr/>
        </p:nvSpPr>
        <p:spPr bwMode="auto">
          <a:xfrm>
            <a:off x="1524000" y="152401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pt-BR" sz="29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ESTRUTURA DO SISTEMA PREVIDENCIÁRIO BRASILEIRO</a:t>
            </a:r>
          </a:p>
        </p:txBody>
      </p:sp>
      <p:sp>
        <p:nvSpPr>
          <p:cNvPr id="525315" name="Text Box 3"/>
          <p:cNvSpPr txBox="1">
            <a:spLocks noChangeArrowheads="1"/>
          </p:cNvSpPr>
          <p:nvPr/>
        </p:nvSpPr>
        <p:spPr bwMode="auto">
          <a:xfrm>
            <a:off x="1600200" y="2078040"/>
            <a:ext cx="2057400" cy="2911566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TRABALHADORES DO SETOR PRIVADO E FUNCIONÁRIOS PÚBLICOS CELETISTAS</a:t>
            </a:r>
          </a:p>
          <a:p>
            <a:pPr algn="ctr" eaLnBrk="0" hangingPunct="0">
              <a:defRPr/>
            </a:pPr>
            <a:r>
              <a:rPr lang="es-ES_tradnl" sz="1600" b="1" dirty="0" err="1"/>
              <a:t>Obrigatório</a:t>
            </a:r>
            <a:r>
              <a:rPr lang="es-ES_tradnl" sz="1600" b="1" dirty="0"/>
              <a:t>, nacional, público, </a:t>
            </a:r>
            <a:r>
              <a:rPr lang="es-ES_tradnl" sz="1600" b="1" dirty="0" err="1"/>
              <a:t>subsídios</a:t>
            </a:r>
            <a:r>
              <a:rPr lang="es-ES_tradnl" sz="1600" b="1" dirty="0"/>
              <a:t> </a:t>
            </a:r>
            <a:r>
              <a:rPr lang="es-ES_tradnl" sz="1600" b="1" dirty="0" err="1"/>
              <a:t>sociais</a:t>
            </a:r>
            <a:r>
              <a:rPr lang="es-ES_tradnl" sz="1600" b="1" dirty="0"/>
              <a:t>,</a:t>
            </a:r>
          </a:p>
          <a:p>
            <a:pPr algn="ctr" eaLnBrk="0" hangingPunct="0">
              <a:defRPr/>
            </a:pPr>
            <a:r>
              <a:rPr lang="es-ES_tradnl" sz="1600" b="1" dirty="0" err="1"/>
              <a:t>benefício</a:t>
            </a:r>
            <a:r>
              <a:rPr lang="es-ES_tradnl" sz="1600" b="1" dirty="0"/>
              <a:t> definido: teto de R$ </a:t>
            </a:r>
            <a:r>
              <a:rPr lang="pt-BR" sz="1600" b="1" dirty="0"/>
              <a:t>5.531,31</a:t>
            </a:r>
            <a:endParaRPr lang="es-ES_tradnl" sz="1600" b="1" dirty="0"/>
          </a:p>
          <a:p>
            <a:pPr algn="ctr" eaLnBrk="0" hangingPunct="0">
              <a:lnSpc>
                <a:spcPct val="90000"/>
              </a:lnSpc>
              <a:defRPr/>
            </a:pPr>
            <a:r>
              <a:rPr lang="es-ES_tradnl" sz="1600" b="1" dirty="0"/>
              <a:t>Admite Fundo de </a:t>
            </a:r>
            <a:r>
              <a:rPr lang="es-ES_tradnl" sz="1600" b="1" dirty="0" err="1"/>
              <a:t>Previdência</a:t>
            </a:r>
            <a:r>
              <a:rPr lang="es-ES_tradnl" sz="1600" b="1" dirty="0"/>
              <a:t> Complementar</a:t>
            </a:r>
            <a:endParaRPr lang="es-ES_tradnl" sz="1000" b="1" dirty="0"/>
          </a:p>
        </p:txBody>
      </p:sp>
      <p:sp>
        <p:nvSpPr>
          <p:cNvPr id="525316" name="Text Box 4"/>
          <p:cNvSpPr txBox="1">
            <a:spLocks noChangeArrowheads="1"/>
          </p:cNvSpPr>
          <p:nvPr/>
        </p:nvSpPr>
        <p:spPr bwMode="auto">
          <a:xfrm>
            <a:off x="8458200" y="2078040"/>
            <a:ext cx="2209800" cy="1612749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PREVIDÊNCIA COMPLEMENTAR</a:t>
            </a:r>
          </a:p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600" b="1" dirty="0"/>
              <a:t>Facultativa, administrada por </a:t>
            </a:r>
            <a:r>
              <a:rPr lang="es-ES_tradnl" sz="1600" b="1" dirty="0" smtClean="0"/>
              <a:t> entidades  </a:t>
            </a:r>
            <a:r>
              <a:rPr lang="es-ES_tradnl" sz="1600" b="1" dirty="0" err="1" smtClean="0"/>
              <a:t>abertas</a:t>
            </a:r>
            <a:r>
              <a:rPr lang="es-ES_tradnl" sz="1600" b="1" dirty="0" smtClean="0"/>
              <a:t>  </a:t>
            </a:r>
            <a:r>
              <a:rPr lang="es-ES_tradnl" sz="1600" b="1" dirty="0" err="1" smtClean="0"/>
              <a:t>ou</a:t>
            </a:r>
            <a:r>
              <a:rPr lang="es-ES_tradnl" sz="1600" b="1" dirty="0" smtClean="0"/>
              <a:t> fechadas</a:t>
            </a:r>
            <a:endParaRPr lang="es-ES_tradnl" sz="1600" b="1" dirty="0"/>
          </a:p>
        </p:txBody>
      </p:sp>
      <p:sp>
        <p:nvSpPr>
          <p:cNvPr id="525317" name="Text Box 5"/>
          <p:cNvSpPr txBox="1">
            <a:spLocks noChangeArrowheads="1"/>
          </p:cNvSpPr>
          <p:nvPr/>
        </p:nvSpPr>
        <p:spPr bwMode="auto">
          <a:xfrm>
            <a:off x="3886200" y="2046289"/>
            <a:ext cx="2209800" cy="2031325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FUNCIONÁRIOS PÚBLICOS ESTATUTÁRIOS</a:t>
            </a:r>
          </a:p>
          <a:p>
            <a:pPr algn="ctr" eaLnBrk="0" hangingPunct="0">
              <a:defRPr/>
            </a:pPr>
            <a:r>
              <a:rPr lang="es-ES_tradnl" sz="1600" b="1" dirty="0" err="1"/>
              <a:t>Obrigatório</a:t>
            </a:r>
            <a:r>
              <a:rPr lang="es-ES_tradnl" sz="1600" b="1" dirty="0"/>
              <a:t>, público, </a:t>
            </a:r>
            <a:r>
              <a:rPr lang="es-ES_tradnl" sz="1600" b="1" dirty="0" err="1"/>
              <a:t>níveis</a:t>
            </a:r>
            <a:r>
              <a:rPr lang="es-ES_tradnl" sz="1600" b="1" dirty="0"/>
              <a:t> federal, estadual e municipal, beneficio definido. Admite Fundo de </a:t>
            </a:r>
            <a:r>
              <a:rPr lang="es-ES_tradnl" sz="1600" b="1" dirty="0" err="1"/>
              <a:t>Previdência</a:t>
            </a:r>
            <a:r>
              <a:rPr lang="es-ES_tradnl" sz="1600" b="1" dirty="0"/>
              <a:t> Complementar</a:t>
            </a:r>
            <a:endParaRPr lang="es-ES_tradnl" sz="1200" b="1" dirty="0"/>
          </a:p>
        </p:txBody>
      </p:sp>
      <p:sp>
        <p:nvSpPr>
          <p:cNvPr id="525319" name="Text Box 7"/>
          <p:cNvSpPr txBox="1">
            <a:spLocks noChangeArrowheads="1"/>
          </p:cNvSpPr>
          <p:nvPr/>
        </p:nvSpPr>
        <p:spPr bwMode="auto">
          <a:xfrm>
            <a:off x="1631504" y="5301208"/>
            <a:ext cx="2057400" cy="323165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Administrado pelo INSS</a:t>
            </a:r>
          </a:p>
        </p:txBody>
      </p:sp>
      <p:sp>
        <p:nvSpPr>
          <p:cNvPr id="525321" name="Text Box 9"/>
          <p:cNvSpPr txBox="1">
            <a:spLocks noChangeArrowheads="1"/>
          </p:cNvSpPr>
          <p:nvPr/>
        </p:nvSpPr>
        <p:spPr bwMode="auto">
          <a:xfrm>
            <a:off x="3935760" y="4725144"/>
            <a:ext cx="2209800" cy="1016000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Administrado pelos respectivos </a:t>
            </a:r>
            <a:r>
              <a:rPr lang="es-ES_tradnl" sz="1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governos</a:t>
            </a: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e Fiscalizado </a:t>
            </a:r>
            <a:r>
              <a:rPr lang="es-ES_tradnl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pelo MF –SPPS/DRP</a:t>
            </a:r>
            <a:endParaRPr lang="es-ES_tradnl" sz="15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25322" name="Text Box 10"/>
          <p:cNvSpPr txBox="1">
            <a:spLocks noChangeArrowheads="1"/>
          </p:cNvSpPr>
          <p:nvPr/>
        </p:nvSpPr>
        <p:spPr bwMode="auto">
          <a:xfrm>
            <a:off x="6312024" y="4941168"/>
            <a:ext cx="1944216" cy="549275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Administrado pelo </a:t>
            </a:r>
            <a:r>
              <a:rPr lang="es-ES_tradnl" sz="1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s-ES_tradnl" sz="15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overno</a:t>
            </a:r>
            <a:r>
              <a:rPr lang="es-ES_tradnl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es-ES_tradnl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ederal</a:t>
            </a:r>
            <a:endParaRPr lang="es-ES_tradnl" sz="15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25323" name="Text Box 11"/>
          <p:cNvSpPr txBox="1">
            <a:spLocks noChangeArrowheads="1"/>
          </p:cNvSpPr>
          <p:nvPr/>
        </p:nvSpPr>
        <p:spPr bwMode="auto">
          <a:xfrm>
            <a:off x="8487698" y="3857478"/>
            <a:ext cx="2209800" cy="553998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FUNPRESP </a:t>
            </a:r>
          </a:p>
          <a:p>
            <a:pPr algn="ctr" eaLnBrk="0" hangingPunct="0">
              <a:defRPr/>
            </a:pP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Servidores Públicos </a:t>
            </a:r>
            <a:r>
              <a:rPr lang="es-ES_tradnl" sz="15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Civis</a:t>
            </a:r>
            <a:endParaRPr lang="es-ES_tradnl" sz="15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25324" name="Text Box 12"/>
          <p:cNvSpPr txBox="1">
            <a:spLocks noChangeArrowheads="1"/>
          </p:cNvSpPr>
          <p:nvPr/>
        </p:nvSpPr>
        <p:spPr bwMode="auto">
          <a:xfrm>
            <a:off x="3886200" y="838201"/>
            <a:ext cx="44196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RPPS – REGIMES PRÓPRIOS DE PREVIDÊNCIA DOS SERVIDORES PÚBLICOS</a:t>
            </a:r>
          </a:p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40 CF</a:t>
            </a:r>
          </a:p>
        </p:txBody>
      </p:sp>
      <p:sp>
        <p:nvSpPr>
          <p:cNvPr id="525325" name="Text Box 13"/>
          <p:cNvSpPr txBox="1">
            <a:spLocks noChangeArrowheads="1"/>
          </p:cNvSpPr>
          <p:nvPr/>
        </p:nvSpPr>
        <p:spPr bwMode="auto">
          <a:xfrm>
            <a:off x="8458200" y="841376"/>
            <a:ext cx="22098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PREVIDÊNCIA </a:t>
            </a: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PRIVADA</a:t>
            </a:r>
          </a:p>
          <a:p>
            <a:pPr algn="ctr" eaLnBrk="0" hangingPunct="0">
              <a:defRPr/>
            </a:pP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202 CF</a:t>
            </a:r>
            <a:endParaRPr lang="es-ES_tradnl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25326" name="Text Box 14"/>
          <p:cNvSpPr txBox="1">
            <a:spLocks noChangeArrowheads="1"/>
          </p:cNvSpPr>
          <p:nvPr/>
        </p:nvSpPr>
        <p:spPr bwMode="auto">
          <a:xfrm>
            <a:off x="3962400" y="6216650"/>
            <a:ext cx="4267200" cy="488950"/>
          </a:xfrm>
          <a:prstGeom prst="rect">
            <a:avLst/>
          </a:prstGeom>
          <a:solidFill>
            <a:srgbClr val="EFF9FF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3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REPARTIÇÃO SIMPLES / CAPITALIZAÇÃO EM ALGUNS ESTADOS E MUNICÍPIOS</a:t>
            </a:r>
          </a:p>
        </p:txBody>
      </p:sp>
      <p:sp>
        <p:nvSpPr>
          <p:cNvPr id="525327" name="Text Box 15"/>
          <p:cNvSpPr txBox="1">
            <a:spLocks noChangeArrowheads="1"/>
          </p:cNvSpPr>
          <p:nvPr/>
        </p:nvSpPr>
        <p:spPr bwMode="auto">
          <a:xfrm>
            <a:off x="8544272" y="6165304"/>
            <a:ext cx="2160240" cy="496888"/>
          </a:xfrm>
          <a:prstGeom prst="rect">
            <a:avLst/>
          </a:prstGeom>
          <a:solidFill>
            <a:srgbClr val="EFF9FF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 eaLnBrk="0" hangingPunct="0">
              <a:defRPr/>
            </a:pPr>
            <a:r>
              <a:rPr lang="es-ES_tradnl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CAPITALIZAÇÃO</a:t>
            </a:r>
          </a:p>
        </p:txBody>
      </p:sp>
      <p:sp>
        <p:nvSpPr>
          <p:cNvPr id="525328" name="Text Box 16"/>
          <p:cNvSpPr txBox="1">
            <a:spLocks noChangeArrowheads="1"/>
          </p:cNvSpPr>
          <p:nvPr/>
        </p:nvSpPr>
        <p:spPr bwMode="auto">
          <a:xfrm>
            <a:off x="1559496" y="6237312"/>
            <a:ext cx="2209800" cy="457200"/>
          </a:xfrm>
          <a:prstGeom prst="rect">
            <a:avLst/>
          </a:prstGeom>
          <a:solidFill>
            <a:srgbClr val="EFF9FF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 eaLnBrk="0" hangingPunct="0">
              <a:defRPr/>
            </a:pPr>
            <a:r>
              <a:rPr lang="es-ES_tradnl" sz="13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REPARTIÇÃO </a:t>
            </a:r>
            <a:r>
              <a:rPr lang="es-ES_tradnl" sz="13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SIMPLES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8472264" y="4869160"/>
            <a:ext cx="2232248" cy="784830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Fiscalizado pelo </a:t>
            </a:r>
            <a:r>
              <a:rPr lang="es-ES_tradnl" sz="1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MF </a:t>
            </a:r>
          </a:p>
          <a:p>
            <a:pPr algn="ctr" eaLnBrk="0" hangingPunct="0">
              <a:defRPr/>
            </a:pPr>
            <a:r>
              <a:rPr lang="es-ES_tradnl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PREVIC: EFPC  </a:t>
            </a:r>
          </a:p>
          <a:p>
            <a:pPr algn="ctr" eaLnBrk="0" hangingPunct="0">
              <a:defRPr/>
            </a:pPr>
            <a:r>
              <a:rPr lang="es-ES_tradnl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SUSEP : EAPC</a:t>
            </a:r>
            <a:endParaRPr lang="es-ES_tradnl" sz="1500" b="1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524000" y="819042"/>
            <a:ext cx="22098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RGPS – REGIME GERAL DE PREVIDÊNCIA </a:t>
            </a: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SOCIAL</a:t>
            </a:r>
          </a:p>
          <a:p>
            <a:pPr algn="ctr" eaLnBrk="0" hangingPunct="0">
              <a:defRPr/>
            </a:pP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201 -CF</a:t>
            </a:r>
            <a:endParaRPr lang="es-ES_tradnl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240016" y="2060848"/>
            <a:ext cx="2019300" cy="1656184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MILITARES</a:t>
            </a:r>
          </a:p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42  e 142  CF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600" b="1" dirty="0" smtClean="0">
                <a:solidFill>
                  <a:schemeClr val="dk1"/>
                </a:solidFill>
              </a:rPr>
              <a:t>Obrigatório, público, nível federal, estadual  e DF. Benefício  definido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043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ChangeArrowheads="1"/>
          </p:cNvSpPr>
          <p:nvPr/>
        </p:nvSpPr>
        <p:spPr bwMode="auto">
          <a:xfrm>
            <a:off x="1524000" y="152401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pt-BR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NORMATIZAÇÃO</a:t>
            </a:r>
            <a:endParaRPr lang="pt-BR" sz="2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25315" name="Text Box 3"/>
          <p:cNvSpPr txBox="1">
            <a:spLocks noChangeArrowheads="1"/>
          </p:cNvSpPr>
          <p:nvPr/>
        </p:nvSpPr>
        <p:spPr bwMode="auto">
          <a:xfrm>
            <a:off x="1559496" y="2060849"/>
            <a:ext cx="2057400" cy="2785378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flatTx/>
          </a:bodyPr>
          <a:lstStyle/>
          <a:p>
            <a:pPr algn="ctr" eaLnBrk="0" hangingPunct="0">
              <a:defRPr/>
            </a:pPr>
            <a:r>
              <a:rPr lang="pt-BR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 Nº  8.212/91</a:t>
            </a:r>
          </a:p>
          <a:p>
            <a:pPr algn="ctr" eaLnBrk="0" hangingPunct="0"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PLANO DE CUSTEIO</a:t>
            </a:r>
          </a:p>
          <a:p>
            <a:pPr algn="ctr" eaLnBrk="0" hangingPunct="0">
              <a:defRPr/>
            </a:pPr>
            <a:endParaRPr lang="pt-BR" sz="1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defRPr/>
            </a:pPr>
            <a:r>
              <a:rPr lang="pt-BR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 Nº  8.213/91</a:t>
            </a:r>
          </a:p>
          <a:p>
            <a:pPr algn="ctr" eaLnBrk="0" hangingPunct="0">
              <a:defRPr/>
            </a:pPr>
            <a:r>
              <a:rPr lang="pt-BR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PLANO DE  BENEFÍCIOS</a:t>
            </a:r>
          </a:p>
          <a:p>
            <a:pPr algn="ctr" eaLnBrk="0" hangingPunct="0">
              <a:defRPr/>
            </a:pPr>
            <a:endParaRPr lang="pt-BR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defRPr/>
            </a:pPr>
            <a:r>
              <a:rPr lang="pt-BR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DECRETO Nº 3.048/99</a:t>
            </a:r>
          </a:p>
          <a:p>
            <a:pPr algn="ctr" eaLnBrk="0" hangingPunct="0">
              <a:defRPr/>
            </a:pPr>
            <a:r>
              <a:rPr lang="pt-BR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REGULAMENTO</a:t>
            </a:r>
          </a:p>
          <a:p>
            <a:pPr algn="ctr" eaLnBrk="0" hangingPunct="0">
              <a:defRPr/>
            </a:pPr>
            <a:endParaRPr lang="pt-BR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INSTRUÇÕES  NORMATIVAS  INSS</a:t>
            </a:r>
          </a:p>
          <a:p>
            <a:pPr algn="ctr" eaLnBrk="0" hangingPunct="0">
              <a:defRPr/>
            </a:pPr>
            <a:endParaRPr lang="es-ES_tradnl" sz="1000" b="1" dirty="0"/>
          </a:p>
        </p:txBody>
      </p:sp>
      <p:sp>
        <p:nvSpPr>
          <p:cNvPr id="525316" name="Text Box 4"/>
          <p:cNvSpPr txBox="1">
            <a:spLocks noChangeArrowheads="1"/>
          </p:cNvSpPr>
          <p:nvPr/>
        </p:nvSpPr>
        <p:spPr bwMode="auto">
          <a:xfrm>
            <a:off x="8458200" y="2078040"/>
            <a:ext cx="2209800" cy="3508653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COMPLEMENTAR Nº 109/2001  -  Normas Gerais do Sistema</a:t>
            </a:r>
          </a:p>
          <a:p>
            <a:pPr algn="ctr" eaLnBrk="0" hangingPunct="0">
              <a:spcBef>
                <a:spcPct val="30000"/>
              </a:spcBef>
              <a:defRPr/>
            </a:pPr>
            <a:endParaRPr lang="es-ES_tradnl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</a:t>
            </a: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COMPLEMENTAR Nº 108/2001 – </a:t>
            </a:r>
            <a:r>
              <a:rPr lang="es-ES_tradnl" sz="15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Estabelece</a:t>
            </a: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Normas Específicas para </a:t>
            </a:r>
          </a:p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Entidades  financiadas </a:t>
            </a:r>
            <a:r>
              <a:rPr lang="es-ES_tradnl" sz="15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com</a:t>
            </a: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recursos públicos</a:t>
            </a:r>
          </a:p>
          <a:p>
            <a:pPr algn="ctr" eaLnBrk="0" hangingPunct="0">
              <a:spcBef>
                <a:spcPct val="30000"/>
              </a:spcBef>
              <a:defRPr/>
            </a:pPr>
            <a:endParaRPr lang="es-ES_tradnl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RESOLUÇÕES CNPC/CGPC</a:t>
            </a:r>
          </a:p>
          <a:p>
            <a:pPr algn="ctr" eaLnBrk="0" hangingPunct="0">
              <a:spcBef>
                <a:spcPct val="30000"/>
              </a:spcBef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INSTRUÇÕES  NORMATIVAS PREVIC</a:t>
            </a:r>
          </a:p>
        </p:txBody>
      </p:sp>
      <p:sp>
        <p:nvSpPr>
          <p:cNvPr id="525317" name="Text Box 5"/>
          <p:cNvSpPr txBox="1">
            <a:spLocks noChangeArrowheads="1"/>
          </p:cNvSpPr>
          <p:nvPr/>
        </p:nvSpPr>
        <p:spPr bwMode="auto">
          <a:xfrm>
            <a:off x="3886200" y="2060848"/>
            <a:ext cx="2209800" cy="2631490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flatTx/>
          </a:bodyPr>
          <a:lstStyle/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Nº  8112/90</a:t>
            </a:r>
          </a:p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Estatuto do Servidor Público Federal</a:t>
            </a:r>
          </a:p>
          <a:p>
            <a:pPr algn="ctr" eaLnBrk="0" hangingPunct="0">
              <a:defRPr/>
            </a:pPr>
            <a:endParaRPr lang="es-ES_tradnl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Nº  9.717/98</a:t>
            </a:r>
          </a:p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NORMAS </a:t>
            </a: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GERAIS PARA  ORGANIZAÇÃO E FUNCIONAMENTO</a:t>
            </a:r>
          </a:p>
          <a:p>
            <a:pPr algn="ctr" eaLnBrk="0" hangingPunct="0">
              <a:defRPr/>
            </a:pPr>
            <a:endParaRPr lang="es-ES_tradnl" sz="15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LEI Nº 10.887/2004</a:t>
            </a:r>
          </a:p>
          <a:p>
            <a:pPr algn="ctr" eaLnBrk="0" hangingPunct="0">
              <a:defRPr/>
            </a:pPr>
            <a:r>
              <a:rPr lang="es-ES_tradnl" sz="1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APLICAÇÃO DA  EC Nº 41</a:t>
            </a:r>
            <a:endParaRPr lang="es-ES_tradnl" sz="15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25324" name="Text Box 12"/>
          <p:cNvSpPr txBox="1">
            <a:spLocks noChangeArrowheads="1"/>
          </p:cNvSpPr>
          <p:nvPr/>
        </p:nvSpPr>
        <p:spPr bwMode="auto">
          <a:xfrm>
            <a:off x="3886200" y="838201"/>
            <a:ext cx="44196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RPPS – REGIMES PRÓPRIOS DE PREVIDÊNCIA DOS SERVIDORES PÚBLICOS</a:t>
            </a:r>
          </a:p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40 CF</a:t>
            </a:r>
          </a:p>
        </p:txBody>
      </p:sp>
      <p:sp>
        <p:nvSpPr>
          <p:cNvPr id="525325" name="Text Box 13"/>
          <p:cNvSpPr txBox="1">
            <a:spLocks noChangeArrowheads="1"/>
          </p:cNvSpPr>
          <p:nvPr/>
        </p:nvSpPr>
        <p:spPr bwMode="auto">
          <a:xfrm>
            <a:off x="8458200" y="841376"/>
            <a:ext cx="22098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PREVIDÊNCIA </a:t>
            </a: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PRIVADA</a:t>
            </a:r>
          </a:p>
          <a:p>
            <a:pPr algn="ctr" eaLnBrk="0" hangingPunct="0">
              <a:defRPr/>
            </a:pP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202 CF</a:t>
            </a:r>
            <a:endParaRPr lang="es-ES_tradnl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524000" y="819042"/>
            <a:ext cx="2209800" cy="1069975"/>
          </a:xfrm>
          <a:prstGeom prst="rect">
            <a:avLst/>
          </a:prstGeom>
          <a:solidFill>
            <a:srgbClr val="EFF9FF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s-ES_tradnl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RGPS – REGIME GERAL DE PREVIDÊNCIA </a:t>
            </a: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SOCIAL</a:t>
            </a:r>
          </a:p>
          <a:p>
            <a:pPr algn="ctr" eaLnBrk="0" hangingPunct="0">
              <a:defRPr/>
            </a:pPr>
            <a:r>
              <a:rPr lang="es-ES_tradnl" sz="1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Art. 201 -CF</a:t>
            </a:r>
            <a:endParaRPr lang="es-ES_tradnl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240016" y="2060848"/>
            <a:ext cx="2019300" cy="1656184"/>
          </a:xfrm>
          <a:prstGeom prst="rect">
            <a:avLst/>
          </a:prstGeom>
          <a:solidFill>
            <a:srgbClr val="F8F8F8"/>
          </a:solidFill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MILITARES</a:t>
            </a:r>
          </a:p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BR" sz="1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LEGISLAÇÃO PRÓPRIA  </a:t>
            </a:r>
          </a:p>
          <a:p>
            <a: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BR" sz="1600" b="1" dirty="0" smtClean="0">
              <a:solidFill>
                <a:schemeClr val="dk1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250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Sistema de Previdência no Brasil</a:t>
            </a:r>
            <a:endParaRPr lang="pt-BR" sz="3200" dirty="0"/>
          </a:p>
        </p:txBody>
      </p:sp>
      <p:graphicFrame>
        <p:nvGraphicFramePr>
          <p:cNvPr id="11" name="Diagrama 10"/>
          <p:cNvGraphicFramePr/>
          <p:nvPr>
            <p:extLst/>
          </p:nvPr>
        </p:nvGraphicFramePr>
        <p:xfrm>
          <a:off x="1921312" y="2214896"/>
          <a:ext cx="6667500" cy="4238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_s19472"/>
          <p:cNvSpPr>
            <a:spLocks noChangeArrowheads="1"/>
          </p:cNvSpPr>
          <p:nvPr/>
        </p:nvSpPr>
        <p:spPr bwMode="auto">
          <a:xfrm>
            <a:off x="7405429" y="1450644"/>
            <a:ext cx="2795027" cy="113359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solidFill>
              <a:srgbClr val="014C75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67394" tIns="33698" rIns="67394" bIns="33698" anchor="ctr"/>
          <a:lstStyle/>
          <a:p>
            <a:pPr algn="ctr"/>
            <a:r>
              <a:rPr lang="pt-BR" sz="2000" b="1" dirty="0" smtClean="0">
                <a:solidFill>
                  <a:srgbClr val="194E78"/>
                </a:solidFill>
              </a:rPr>
              <a:t>Fechada </a:t>
            </a:r>
            <a:endParaRPr lang="pt-BR" sz="2000" b="1" dirty="0">
              <a:solidFill>
                <a:srgbClr val="194E78"/>
              </a:solidFill>
            </a:endParaRPr>
          </a:p>
          <a:p>
            <a:pPr algn="ctr"/>
            <a:r>
              <a:rPr lang="pt-BR" sz="1600" dirty="0">
                <a:solidFill>
                  <a:srgbClr val="194E78"/>
                </a:solidFill>
              </a:rPr>
              <a:t>Organizações sem fins lucrativos</a:t>
            </a:r>
          </a:p>
          <a:p>
            <a:pPr algn="ctr"/>
            <a:r>
              <a:rPr lang="pt-BR" sz="1600" dirty="0">
                <a:solidFill>
                  <a:srgbClr val="194E78"/>
                </a:solidFill>
              </a:rPr>
              <a:t>(Fundos de Pensão)</a:t>
            </a:r>
          </a:p>
          <a:p>
            <a:pPr algn="ctr"/>
            <a:r>
              <a:rPr lang="pt-BR" sz="2000" b="1" dirty="0" smtClean="0">
                <a:solidFill>
                  <a:srgbClr val="194E78"/>
                </a:solidFill>
              </a:rPr>
              <a:t>Previc</a:t>
            </a:r>
            <a:endParaRPr lang="pt-BR" sz="2000" b="1" dirty="0">
              <a:solidFill>
                <a:srgbClr val="194E78"/>
              </a:solidFill>
            </a:endParaRPr>
          </a:p>
        </p:txBody>
      </p:sp>
      <p:sp>
        <p:nvSpPr>
          <p:cNvPr id="13" name="_s19473"/>
          <p:cNvSpPr>
            <a:spLocks noChangeArrowheads="1"/>
          </p:cNvSpPr>
          <p:nvPr/>
        </p:nvSpPr>
        <p:spPr bwMode="auto">
          <a:xfrm>
            <a:off x="7405430" y="2956522"/>
            <a:ext cx="2763691" cy="115201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solidFill>
              <a:srgbClr val="014C75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67394" tIns="33698" rIns="67394" bIns="33698" anchor="ctr"/>
          <a:lstStyle/>
          <a:p>
            <a:pPr algn="ctr">
              <a:defRPr/>
            </a:pPr>
            <a:r>
              <a:rPr lang="pt-BR" sz="2000" b="1" dirty="0" smtClean="0">
                <a:solidFill>
                  <a:srgbClr val="194E78"/>
                </a:solidFill>
              </a:rPr>
              <a:t>Aberta </a:t>
            </a:r>
            <a:endParaRPr lang="pt-BR" sz="1600" b="1" dirty="0">
              <a:solidFill>
                <a:srgbClr val="194E78"/>
              </a:solidFill>
            </a:endParaRPr>
          </a:p>
          <a:p>
            <a:pPr algn="ctr">
              <a:defRPr/>
            </a:pPr>
            <a:r>
              <a:rPr lang="pt-BR" sz="1600" dirty="0">
                <a:solidFill>
                  <a:srgbClr val="194E78"/>
                </a:solidFill>
              </a:rPr>
              <a:t>Organizações com fins lucrativos</a:t>
            </a:r>
          </a:p>
          <a:p>
            <a:pPr algn="ctr">
              <a:defRPr/>
            </a:pPr>
            <a:r>
              <a:rPr lang="pt-BR" sz="1600" dirty="0">
                <a:solidFill>
                  <a:srgbClr val="194E78"/>
                </a:solidFill>
              </a:rPr>
              <a:t>(Companhias de </a:t>
            </a:r>
            <a:r>
              <a:rPr lang="pt-BR" sz="1600" dirty="0" smtClean="0">
                <a:solidFill>
                  <a:srgbClr val="194E78"/>
                </a:solidFill>
              </a:rPr>
              <a:t>Seguros</a:t>
            </a:r>
            <a:r>
              <a:rPr lang="pt-BR" sz="1600" dirty="0">
                <a:solidFill>
                  <a:srgbClr val="194E78"/>
                </a:solidFill>
              </a:rPr>
              <a:t>)</a:t>
            </a:r>
          </a:p>
          <a:p>
            <a:pPr algn="ctr">
              <a:defRPr/>
            </a:pPr>
            <a:r>
              <a:rPr lang="pt-BR" sz="2000" b="1" dirty="0" smtClean="0">
                <a:solidFill>
                  <a:srgbClr val="194E78"/>
                </a:solidFill>
              </a:rPr>
              <a:t>Susep</a:t>
            </a:r>
            <a:endParaRPr lang="pt-BR" sz="2000" b="1" dirty="0">
              <a:solidFill>
                <a:srgbClr val="194E78"/>
              </a:solidFill>
            </a:endParaRPr>
          </a:p>
        </p:txBody>
      </p:sp>
      <p:cxnSp>
        <p:nvCxnSpPr>
          <p:cNvPr id="14" name="Conector angulado 13"/>
          <p:cNvCxnSpPr/>
          <p:nvPr/>
        </p:nvCxnSpPr>
        <p:spPr>
          <a:xfrm>
            <a:off x="5852044" y="2738768"/>
            <a:ext cx="1483508" cy="502039"/>
          </a:xfrm>
          <a:prstGeom prst="bentConnector3">
            <a:avLst>
              <a:gd name="adj1" fmla="val 50000"/>
            </a:avLst>
          </a:prstGeom>
          <a:ln w="38100">
            <a:solidFill>
              <a:srgbClr val="194E7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/>
          <p:nvPr/>
        </p:nvCxnSpPr>
        <p:spPr>
          <a:xfrm flipV="1">
            <a:off x="5852044" y="2307934"/>
            <a:ext cx="1481487" cy="430834"/>
          </a:xfrm>
          <a:prstGeom prst="bentConnector3">
            <a:avLst/>
          </a:prstGeom>
          <a:ln w="38100">
            <a:solidFill>
              <a:srgbClr val="194E7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423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151" y="1209676"/>
            <a:ext cx="12306301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88017" y="928688"/>
            <a:ext cx="15563851" cy="5929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62915" name="Rectangle 2"/>
          <p:cNvSpPr>
            <a:spLocks noChangeArrowheads="1"/>
          </p:cNvSpPr>
          <p:nvPr/>
        </p:nvSpPr>
        <p:spPr bwMode="auto">
          <a:xfrm>
            <a:off x="3647727" y="188913"/>
            <a:ext cx="7824869" cy="892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rgbClr val="0070C0"/>
                </a:solidFill>
                <a:latin typeface="Verdana" pitchFamily="34" charset="0"/>
                <a:cs typeface="Arial" charset="0"/>
              </a:rPr>
              <a:t>     PREVIDÊNCIA COMPLEMENTAR</a:t>
            </a:r>
            <a:endParaRPr lang="pt-BR" sz="1600" b="1" dirty="0" smtClean="0">
              <a:solidFill>
                <a:srgbClr val="0070C0"/>
              </a:solidFill>
              <a:latin typeface="Verdana" pitchFamily="34" charset="0"/>
              <a:cs typeface="Arial" charset="0"/>
            </a:endParaRPr>
          </a:p>
          <a:p>
            <a:r>
              <a:rPr lang="pt-BR" sz="1600" b="1" dirty="0" smtClean="0">
                <a:solidFill>
                  <a:srgbClr val="0070C0"/>
                </a:solidFill>
                <a:latin typeface="Verdana" pitchFamily="34" charset="0"/>
                <a:cs typeface="Arial" charset="0"/>
              </a:rPr>
              <a:t>                                           </a:t>
            </a:r>
          </a:p>
          <a:p>
            <a:r>
              <a:rPr lang="pt-BR" sz="1600" b="1" dirty="0" smtClean="0">
                <a:solidFill>
                  <a:srgbClr val="0070C0"/>
                </a:solidFill>
                <a:latin typeface="Verdana" pitchFamily="34" charset="0"/>
                <a:cs typeface="Arial" charset="0"/>
              </a:rPr>
              <a:t>            REGULAÇÃO E SUPERVISÃO </a:t>
            </a:r>
            <a:endParaRPr lang="pt-BR" sz="1600" b="1" dirty="0">
              <a:solidFill>
                <a:srgbClr val="0070C0"/>
              </a:solidFill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562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/>
          <p:cNvGrpSpPr/>
          <p:nvPr/>
        </p:nvGrpSpPr>
        <p:grpSpPr>
          <a:xfrm>
            <a:off x="1559616" y="2264923"/>
            <a:ext cx="8836103" cy="2744082"/>
            <a:chOff x="1559616" y="2264923"/>
            <a:chExt cx="8836103" cy="2744082"/>
          </a:xfrm>
        </p:grpSpPr>
        <p:cxnSp>
          <p:nvCxnSpPr>
            <p:cNvPr id="6" name="Conector reto 5"/>
            <p:cNvCxnSpPr/>
            <p:nvPr/>
          </p:nvCxnSpPr>
          <p:spPr>
            <a:xfrm>
              <a:off x="2657342" y="2871990"/>
              <a:ext cx="6658377" cy="0"/>
            </a:xfrm>
            <a:prstGeom prst="line">
              <a:avLst/>
            </a:prstGeom>
            <a:ln w="57150">
              <a:solidFill>
                <a:srgbClr val="2572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8"/>
            <p:cNvCxnSpPr/>
            <p:nvPr/>
          </p:nvCxnSpPr>
          <p:spPr>
            <a:xfrm>
              <a:off x="9315719" y="2871990"/>
              <a:ext cx="1080000" cy="0"/>
            </a:xfrm>
            <a:prstGeom prst="line">
              <a:avLst/>
            </a:prstGeom>
            <a:ln w="57150">
              <a:solidFill>
                <a:srgbClr val="2572B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to 11"/>
            <p:cNvCxnSpPr/>
            <p:nvPr/>
          </p:nvCxnSpPr>
          <p:spPr>
            <a:xfrm flipV="1">
              <a:off x="1559616" y="2871990"/>
              <a:ext cx="1080000" cy="0"/>
            </a:xfrm>
            <a:prstGeom prst="line">
              <a:avLst/>
            </a:prstGeom>
            <a:ln w="57150">
              <a:solidFill>
                <a:srgbClr val="2572B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Lágrima 15"/>
            <p:cNvSpPr/>
            <p:nvPr/>
          </p:nvSpPr>
          <p:spPr>
            <a:xfrm rot="18876777">
              <a:off x="3547683" y="3060852"/>
              <a:ext cx="790658" cy="790658"/>
            </a:xfrm>
            <a:prstGeom prst="teardrop">
              <a:avLst/>
            </a:prstGeom>
            <a:solidFill>
              <a:srgbClr val="257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Lágrima 14"/>
            <p:cNvSpPr/>
            <p:nvPr/>
          </p:nvSpPr>
          <p:spPr>
            <a:xfrm rot="18876777">
              <a:off x="3583947" y="3082429"/>
              <a:ext cx="712731" cy="71273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3590882" y="3245757"/>
              <a:ext cx="827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b="1" dirty="0">
                  <a:solidFill>
                    <a:srgbClr val="194E78"/>
                  </a:solidFill>
                </a:rPr>
                <a:t>2010</a:t>
              </a:r>
            </a:p>
          </p:txBody>
        </p:sp>
        <p:sp>
          <p:nvSpPr>
            <p:cNvPr id="18" name="Lágrima 17"/>
            <p:cNvSpPr/>
            <p:nvPr/>
          </p:nvSpPr>
          <p:spPr>
            <a:xfrm rot="18876777">
              <a:off x="7575502" y="3051482"/>
              <a:ext cx="790658" cy="790658"/>
            </a:xfrm>
            <a:prstGeom prst="teardrop">
              <a:avLst/>
            </a:prstGeom>
            <a:solidFill>
              <a:srgbClr val="257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9" name="Lágrima 18"/>
            <p:cNvSpPr/>
            <p:nvPr/>
          </p:nvSpPr>
          <p:spPr>
            <a:xfrm rot="18876777">
              <a:off x="7611766" y="3073059"/>
              <a:ext cx="712731" cy="71273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7618701" y="3236387"/>
              <a:ext cx="827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b="1" dirty="0">
                  <a:solidFill>
                    <a:srgbClr val="194E78"/>
                  </a:solidFill>
                </a:rPr>
                <a:t>2017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2830149" y="2343967"/>
              <a:ext cx="19424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400" dirty="0">
                  <a:solidFill>
                    <a:srgbClr val="194E78"/>
                  </a:solidFill>
                </a:rPr>
                <a:t>Decreto 7.075</a:t>
              </a:r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6568879" y="2264923"/>
              <a:ext cx="28584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600" b="1" dirty="0">
                  <a:solidFill>
                    <a:srgbClr val="194E78"/>
                  </a:solidFill>
                </a:rPr>
                <a:t>Decreto 8.992</a:t>
              </a:r>
            </a:p>
          </p:txBody>
        </p:sp>
        <p:sp>
          <p:nvSpPr>
            <p:cNvPr id="30" name="CaixaDeTexto 29"/>
            <p:cNvSpPr txBox="1"/>
            <p:nvPr/>
          </p:nvSpPr>
          <p:spPr>
            <a:xfrm>
              <a:off x="2275184" y="4054898"/>
              <a:ext cx="34590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dirty="0">
                  <a:solidFill>
                    <a:srgbClr val="008E5B"/>
                  </a:solidFill>
                </a:rPr>
                <a:t>Ministério da </a:t>
              </a:r>
            </a:p>
            <a:p>
              <a:pPr algn="ctr"/>
              <a:r>
                <a:rPr lang="pt-BR" sz="2400" dirty="0">
                  <a:solidFill>
                    <a:srgbClr val="008E5B"/>
                  </a:solidFill>
                </a:rPr>
                <a:t>Previdência Social</a:t>
              </a:r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6948120" y="4054898"/>
              <a:ext cx="216879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rgbClr val="008E5B"/>
                  </a:solidFill>
                </a:rPr>
                <a:t>Ministério da</a:t>
              </a:r>
            </a:p>
            <a:p>
              <a:pPr algn="ctr"/>
              <a:r>
                <a:rPr lang="pt-BR" sz="2800" b="1" dirty="0">
                  <a:solidFill>
                    <a:srgbClr val="008E5B"/>
                  </a:solidFill>
                </a:rPr>
                <a:t>Fazenda</a:t>
              </a:r>
            </a:p>
          </p:txBody>
        </p:sp>
      </p:grpSp>
      <p:sp>
        <p:nvSpPr>
          <p:cNvPr id="25" name="Título 3"/>
          <p:cNvSpPr txBox="1">
            <a:spLocks/>
          </p:cNvSpPr>
          <p:nvPr/>
        </p:nvSpPr>
        <p:spPr>
          <a:xfrm>
            <a:off x="552128" y="404664"/>
            <a:ext cx="10512424" cy="36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smtClean="0"/>
              <a:t>Nova Estrutura </a:t>
            </a:r>
            <a:r>
              <a:rPr lang="pt-BR" sz="3200" dirty="0" err="1" smtClean="0"/>
              <a:t>Previc</a:t>
            </a:r>
            <a:endParaRPr lang="pt-BR" sz="3200" dirty="0"/>
          </a:p>
        </p:txBody>
      </p:sp>
      <p:sp>
        <p:nvSpPr>
          <p:cNvPr id="26" name="Título 3"/>
          <p:cNvSpPr txBox="1">
            <a:spLocks/>
          </p:cNvSpPr>
          <p:nvPr/>
        </p:nvSpPr>
        <p:spPr>
          <a:xfrm>
            <a:off x="552128" y="813825"/>
            <a:ext cx="10512424" cy="3109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4C7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i="1" dirty="0" smtClean="0">
                <a:solidFill>
                  <a:schemeClr val="bg1">
                    <a:lumMod val="50000"/>
                  </a:schemeClr>
                </a:solidFill>
              </a:rPr>
              <a:t>Decreto 8992/2017</a:t>
            </a:r>
            <a:endParaRPr lang="pt-BR" sz="2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13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</TotalTime>
  <Words>2139</Words>
  <Application>Microsoft Office PowerPoint</Application>
  <PresentationFormat>Personalizar</PresentationFormat>
  <Paragraphs>544</Paragraphs>
  <Slides>47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47</vt:i4>
      </vt:variant>
      <vt:variant>
        <vt:lpstr>Apresentações personalizadas</vt:lpstr>
      </vt:variant>
      <vt:variant>
        <vt:i4>1</vt:i4>
      </vt:variant>
    </vt:vector>
  </HeadingPairs>
  <TitlesOfParts>
    <vt:vector size="49" baseType="lpstr">
      <vt:lpstr>Tema do Office</vt:lpstr>
      <vt:lpstr>CRC MG - II Seminário de Auditoria e Controladoria </vt:lpstr>
      <vt:lpstr>Slide 2</vt:lpstr>
      <vt:lpstr>Slide 3</vt:lpstr>
      <vt:lpstr>                           PREVIDÊNCIA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O REGIME DISCIPLINAR</vt:lpstr>
      <vt:lpstr>O REGIME DISCIPLINAR LC Nº 109/2001</vt:lpstr>
      <vt:lpstr>O REGIME DISCIPLINAR LC Nº 109/2001</vt:lpstr>
      <vt:lpstr>O REGIME DISCIPLINAR-  LC Nº 109/2001</vt:lpstr>
      <vt:lpstr>O REGIME DISCIPLINAR</vt:lpstr>
      <vt:lpstr>O REGIME DISCIPLINAR</vt:lpstr>
      <vt:lpstr>O REGIME DISCIPLINAR - LC Nº 109/2001</vt:lpstr>
      <vt:lpstr>Slide 42</vt:lpstr>
      <vt:lpstr>Slide 43</vt:lpstr>
      <vt:lpstr>Slide 44</vt:lpstr>
      <vt:lpstr>Slide 45</vt:lpstr>
      <vt:lpstr>Slide 46</vt:lpstr>
      <vt:lpstr>Slide 47</vt:lpstr>
      <vt:lpstr>Apresentação personalizada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Alexandre D'Andrea</dc:creator>
  <cp:lastModifiedBy>HP</cp:lastModifiedBy>
  <cp:revision>248</cp:revision>
  <cp:lastPrinted>2017-04-07T18:16:14Z</cp:lastPrinted>
  <dcterms:created xsi:type="dcterms:W3CDTF">2012-08-10T12:49:53Z</dcterms:created>
  <dcterms:modified xsi:type="dcterms:W3CDTF">2017-11-17T04:40:50Z</dcterms:modified>
</cp:coreProperties>
</file>