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6" r:id="rId2"/>
    <p:sldId id="257" r:id="rId3"/>
    <p:sldId id="282" r:id="rId4"/>
    <p:sldId id="285" r:id="rId5"/>
    <p:sldId id="286" r:id="rId6"/>
    <p:sldId id="287" r:id="rId7"/>
    <p:sldId id="269" r:id="rId8"/>
    <p:sldId id="288" r:id="rId9"/>
    <p:sldId id="274" r:id="rId10"/>
    <p:sldId id="289" r:id="rId11"/>
    <p:sldId id="273" r:id="rId12"/>
    <p:sldId id="290" r:id="rId13"/>
    <p:sldId id="265" r:id="rId14"/>
    <p:sldId id="268" r:id="rId15"/>
    <p:sldId id="291" r:id="rId16"/>
    <p:sldId id="267" r:id="rId17"/>
  </p:sldIdLst>
  <p:sldSz cx="9144000" cy="6858000" type="screen4x3"/>
  <p:notesSz cx="6858000" cy="9144000"/>
  <p:defaultTextStyle>
    <a:defPPr>
      <a:defRPr lang="pt-B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543A"/>
    <a:srgbClr val="007450"/>
    <a:srgbClr val="FFCB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94718" autoAdjust="0"/>
  </p:normalViewPr>
  <p:slideViewPr>
    <p:cSldViewPr>
      <p:cViewPr varScale="1">
        <p:scale>
          <a:sx n="111" d="100"/>
          <a:sy n="111" d="100"/>
        </p:scale>
        <p:origin x="-161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3" d="100"/>
          <a:sy n="73" d="100"/>
        </p:scale>
        <p:origin x="-322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A2D5D3-E92B-425A-A9AC-14A4268396DD}" type="datetimeFigureOut">
              <a:rPr lang="pt-BR" smtClean="0"/>
              <a:pPr/>
              <a:t>16/11/2017</a:t>
            </a:fld>
            <a:endParaRPr lang="pt-BR"/>
          </a:p>
        </p:txBody>
      </p:sp>
      <p:sp>
        <p:nvSpPr>
          <p:cNvPr id="4" name="Espaço Reservado para Rodapé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5" name="Espaço Reservado para Número de Slid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86FB13D-2028-4305-B068-297645D6FC43}" type="slidenum">
              <a:rPr lang="pt-BR" smtClean="0"/>
              <a:pPr/>
              <a:t>‹nº›</a:t>
            </a:fld>
            <a:endParaRPr lang="pt-BR"/>
          </a:p>
        </p:txBody>
      </p:sp>
    </p:spTree>
    <p:extLst>
      <p:ext uri="{BB962C8B-B14F-4D97-AF65-F5344CB8AC3E}">
        <p14:creationId xmlns:p14="http://schemas.microsoft.com/office/powerpoint/2010/main" xmlns="" val="1586165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4336A3-21D1-437F-BDD0-9724AA3D1CB3}" type="datetimeFigureOut">
              <a:rPr lang="pt-BR" smtClean="0"/>
              <a:pPr/>
              <a:t>16/11/2017</a:t>
            </a:fld>
            <a:endParaRPr lang="pt-BR"/>
          </a:p>
        </p:txBody>
      </p:sp>
      <p:sp>
        <p:nvSpPr>
          <p:cNvPr id="4" name="Espaço Reservado para Imagem de Slide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BBB788-7100-4477-A592-75CA53B87188}" type="slidenum">
              <a:rPr lang="pt-BR" smtClean="0"/>
              <a:pPr/>
              <a:t>‹nº›</a:t>
            </a:fld>
            <a:endParaRPr lang="pt-BR"/>
          </a:p>
        </p:txBody>
      </p:sp>
    </p:spTree>
    <p:extLst>
      <p:ext uri="{BB962C8B-B14F-4D97-AF65-F5344CB8AC3E}">
        <p14:creationId xmlns:p14="http://schemas.microsoft.com/office/powerpoint/2010/main" xmlns="" val="2935599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de Abertura">
    <p:bg>
      <p:bgPr>
        <a:blipFill dpi="0" rotWithShape="0">
          <a:blip r:embed="rId2" cstate="print">
            <a:lum/>
          </a:blip>
          <a:srcRect/>
          <a:stretch>
            <a:fillRect l="-9000" r="-9000"/>
          </a:stretch>
        </a:blipFill>
        <a:effectLst/>
      </p:bgPr>
    </p:bg>
    <p:spTree>
      <p:nvGrpSpPr>
        <p:cNvPr id="1" name=""/>
        <p:cNvGrpSpPr/>
        <p:nvPr/>
      </p:nvGrpSpPr>
      <p:grpSpPr>
        <a:xfrm>
          <a:off x="0" y="0"/>
          <a:ext cx="0" cy="0"/>
          <a:chOff x="0" y="0"/>
          <a:chExt cx="0" cy="0"/>
        </a:xfrm>
      </p:grpSpPr>
      <p:pic>
        <p:nvPicPr>
          <p:cNvPr id="3" name="Imagem 3" descr="Logo CVM Completo (Corrigido) sem especificação.PNG"/>
          <p:cNvPicPr>
            <a:picLocks noChangeAspect="1"/>
          </p:cNvPicPr>
          <p:nvPr userDrawn="1"/>
        </p:nvPicPr>
        <p:blipFill>
          <a:blip r:embed="rId3" cstate="print"/>
          <a:srcRect/>
          <a:stretch>
            <a:fillRect/>
          </a:stretch>
        </p:blipFill>
        <p:spPr bwMode="auto">
          <a:xfrm>
            <a:off x="6660232" y="5574314"/>
            <a:ext cx="1728192" cy="1023882"/>
          </a:xfrm>
          <a:prstGeom prst="rect">
            <a:avLst/>
          </a:prstGeom>
          <a:noFill/>
          <a:ln w="9525">
            <a:noFill/>
            <a:miter lim="800000"/>
            <a:headEnd/>
            <a:tailEnd/>
          </a:ln>
        </p:spPr>
      </p:pic>
      <p:sp>
        <p:nvSpPr>
          <p:cNvPr id="2" name="Título 1"/>
          <p:cNvSpPr>
            <a:spLocks noGrp="1"/>
          </p:cNvSpPr>
          <p:nvPr>
            <p:ph type="ctrTitle"/>
          </p:nvPr>
        </p:nvSpPr>
        <p:spPr>
          <a:xfrm>
            <a:off x="2987824" y="878855"/>
            <a:ext cx="5544616" cy="1470025"/>
          </a:xfrm>
        </p:spPr>
        <p:txBody>
          <a:bodyPr/>
          <a:lstStyle>
            <a:lvl1pPr algn="r">
              <a:defRPr b="1">
                <a:solidFill>
                  <a:srgbClr val="007450"/>
                </a:solidFill>
              </a:defRPr>
            </a:lvl1pPr>
          </a:lstStyle>
          <a:p>
            <a:r>
              <a:rPr lang="pt-BR" dirty="0" smtClean="0"/>
              <a:t>Clique para editar o estilo do título mestre</a:t>
            </a:r>
            <a:endParaRPr lang="pt-BR" dirty="0"/>
          </a:p>
        </p:txBody>
      </p:sp>
      <p:sp>
        <p:nvSpPr>
          <p:cNvPr id="4" name="Espaço Reservado para Data 3"/>
          <p:cNvSpPr>
            <a:spLocks noGrp="1"/>
          </p:cNvSpPr>
          <p:nvPr>
            <p:ph type="dt" sz="half" idx="10"/>
          </p:nvPr>
        </p:nvSpPr>
        <p:spPr/>
        <p:txBody>
          <a:bodyPr/>
          <a:lstStyle>
            <a:lvl1pPr>
              <a:defRPr/>
            </a:lvl1pPr>
          </a:lstStyle>
          <a:p>
            <a:pPr>
              <a:defRPr/>
            </a:pPr>
            <a:fld id="{6D757816-78D3-4382-8D54-7C07CA94CB26}" type="datetimeFigureOut">
              <a:rPr lang="pt-BR"/>
              <a:pPr>
                <a:defRPr/>
              </a:pPr>
              <a:t>16/11/2017</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42521C48-AF1B-4368-9DCA-1CDDF61D7331}" type="slidenum">
              <a:rPr lang="pt-BR"/>
              <a:pPr>
                <a:defRPr/>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e conteúdo">
    <p:spTree>
      <p:nvGrpSpPr>
        <p:cNvPr id="1" name=""/>
        <p:cNvGrpSpPr/>
        <p:nvPr/>
      </p:nvGrpSpPr>
      <p:grpSpPr>
        <a:xfrm>
          <a:off x="0" y="0"/>
          <a:ext cx="0" cy="0"/>
          <a:chOff x="0" y="0"/>
          <a:chExt cx="0" cy="0"/>
        </a:xfrm>
      </p:grpSpPr>
      <p:pic>
        <p:nvPicPr>
          <p:cNvPr id="4" name="Imagem 6" descr="Logo CVM Completo (Corrigido) sem especificação.PNG"/>
          <p:cNvPicPr>
            <a:picLocks noChangeAspect="1"/>
          </p:cNvPicPr>
          <p:nvPr userDrawn="1"/>
        </p:nvPicPr>
        <p:blipFill>
          <a:blip r:embed="rId2" cstate="print"/>
          <a:srcRect/>
          <a:stretch>
            <a:fillRect/>
          </a:stretch>
        </p:blipFill>
        <p:spPr bwMode="auto">
          <a:xfrm>
            <a:off x="7775575" y="6165850"/>
            <a:ext cx="973138" cy="576263"/>
          </a:xfrm>
          <a:prstGeom prst="rect">
            <a:avLst/>
          </a:prstGeom>
          <a:noFill/>
          <a:ln w="9525">
            <a:noFill/>
            <a:miter lim="800000"/>
            <a:headEnd/>
            <a:tailEnd/>
          </a:ln>
        </p:spPr>
      </p:pic>
      <p:sp>
        <p:nvSpPr>
          <p:cNvPr id="5" name="Retângulo 4"/>
          <p:cNvSpPr/>
          <p:nvPr userDrawn="1"/>
        </p:nvSpPr>
        <p:spPr>
          <a:xfrm>
            <a:off x="0" y="404218"/>
            <a:ext cx="14635163" cy="144462"/>
          </a:xfrm>
          <a:prstGeom prst="rect">
            <a:avLst/>
          </a:prstGeom>
          <a:gradFill flip="none" rotWithShape="1">
            <a:gsLst>
              <a:gs pos="0">
                <a:srgbClr val="FFCB05"/>
              </a:gs>
              <a:gs pos="64999">
                <a:schemeClr val="bg1"/>
              </a:gs>
              <a:gs pos="64999">
                <a:schemeClr val="bg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6" name="Retângulo 5"/>
          <p:cNvSpPr/>
          <p:nvPr userDrawn="1"/>
        </p:nvSpPr>
        <p:spPr>
          <a:xfrm>
            <a:off x="0" y="548680"/>
            <a:ext cx="14635163" cy="71438"/>
          </a:xfrm>
          <a:prstGeom prst="rect">
            <a:avLst/>
          </a:prstGeom>
          <a:gradFill>
            <a:gsLst>
              <a:gs pos="0">
                <a:srgbClr val="007450"/>
              </a:gs>
              <a:gs pos="64999">
                <a:schemeClr val="bg1"/>
              </a:gs>
              <a:gs pos="64999">
                <a:schemeClr val="bg1"/>
              </a:gs>
              <a:gs pos="10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cxnSp>
        <p:nvCxnSpPr>
          <p:cNvPr id="7" name="Conector reto 6"/>
          <p:cNvCxnSpPr/>
          <p:nvPr userDrawn="1"/>
        </p:nvCxnSpPr>
        <p:spPr>
          <a:xfrm>
            <a:off x="323850" y="6021388"/>
            <a:ext cx="84963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Espaço Reservado para Conteúdo 2"/>
          <p:cNvSpPr>
            <a:spLocks noGrp="1"/>
          </p:cNvSpPr>
          <p:nvPr>
            <p:ph idx="1"/>
          </p:nvPr>
        </p:nvSpPr>
        <p:spPr>
          <a:xfrm>
            <a:off x="457200" y="908720"/>
            <a:ext cx="8229600" cy="4896544"/>
          </a:xfrm>
        </p:spPr>
        <p:txBody>
          <a:bodyPr/>
          <a:lstStyle/>
          <a:p>
            <a:pPr lvl="0"/>
            <a:r>
              <a:rPr lang="pt-BR" dirty="0" smtClean="0"/>
              <a:t>Clique para editar os estilos do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ítulo e conteúdo">
    <p:spTree>
      <p:nvGrpSpPr>
        <p:cNvPr id="1" name=""/>
        <p:cNvGrpSpPr/>
        <p:nvPr/>
      </p:nvGrpSpPr>
      <p:grpSpPr>
        <a:xfrm>
          <a:off x="0" y="0"/>
          <a:ext cx="0" cy="0"/>
          <a:chOff x="0" y="0"/>
          <a:chExt cx="0" cy="0"/>
        </a:xfrm>
      </p:grpSpPr>
      <p:pic>
        <p:nvPicPr>
          <p:cNvPr id="5" name="Imagem 6" descr="Logo CVM Completo (Corrigido) sem especificação.PNG"/>
          <p:cNvPicPr>
            <a:picLocks noChangeAspect="1"/>
          </p:cNvPicPr>
          <p:nvPr userDrawn="1"/>
        </p:nvPicPr>
        <p:blipFill>
          <a:blip r:embed="rId2" cstate="print"/>
          <a:srcRect/>
          <a:stretch>
            <a:fillRect/>
          </a:stretch>
        </p:blipFill>
        <p:spPr bwMode="auto">
          <a:xfrm>
            <a:off x="7775575" y="6165850"/>
            <a:ext cx="973138" cy="576263"/>
          </a:xfrm>
          <a:prstGeom prst="rect">
            <a:avLst/>
          </a:prstGeom>
          <a:noFill/>
          <a:ln w="9525">
            <a:noFill/>
            <a:miter lim="800000"/>
            <a:headEnd/>
            <a:tailEnd/>
          </a:ln>
        </p:spPr>
      </p:pic>
      <p:cxnSp>
        <p:nvCxnSpPr>
          <p:cNvPr id="6" name="Conector reto 5"/>
          <p:cNvCxnSpPr/>
          <p:nvPr userDrawn="1"/>
        </p:nvCxnSpPr>
        <p:spPr>
          <a:xfrm>
            <a:off x="323850" y="6021388"/>
            <a:ext cx="84963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Espaço Reservado para Conteúdo 2"/>
          <p:cNvSpPr>
            <a:spLocks noGrp="1"/>
          </p:cNvSpPr>
          <p:nvPr>
            <p:ph sz="half" idx="1"/>
          </p:nvPr>
        </p:nvSpPr>
        <p:spPr>
          <a:xfrm>
            <a:off x="457200" y="980728"/>
            <a:ext cx="4038600" cy="4680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editar os estilos do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
        <p:nvSpPr>
          <p:cNvPr id="9" name="Espaço Reservado para Conteúdo 3"/>
          <p:cNvSpPr>
            <a:spLocks noGrp="1"/>
          </p:cNvSpPr>
          <p:nvPr>
            <p:ph sz="half" idx="2"/>
          </p:nvPr>
        </p:nvSpPr>
        <p:spPr>
          <a:xfrm>
            <a:off x="4648200" y="980728"/>
            <a:ext cx="4038600" cy="4680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dirty="0" smtClean="0"/>
              <a:t>Clique para editar os estilos do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
        <p:nvSpPr>
          <p:cNvPr id="11" name="Retângulo 10"/>
          <p:cNvSpPr/>
          <p:nvPr userDrawn="1"/>
        </p:nvSpPr>
        <p:spPr>
          <a:xfrm>
            <a:off x="0" y="404218"/>
            <a:ext cx="14635163" cy="144462"/>
          </a:xfrm>
          <a:prstGeom prst="rect">
            <a:avLst/>
          </a:prstGeom>
          <a:gradFill flip="none" rotWithShape="1">
            <a:gsLst>
              <a:gs pos="0">
                <a:srgbClr val="FFCB05"/>
              </a:gs>
              <a:gs pos="64999">
                <a:schemeClr val="bg1"/>
              </a:gs>
              <a:gs pos="64999">
                <a:schemeClr val="bg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12" name="Retângulo 11"/>
          <p:cNvSpPr/>
          <p:nvPr userDrawn="1"/>
        </p:nvSpPr>
        <p:spPr>
          <a:xfrm>
            <a:off x="0" y="548680"/>
            <a:ext cx="14635163" cy="71438"/>
          </a:xfrm>
          <a:prstGeom prst="rect">
            <a:avLst/>
          </a:prstGeom>
          <a:gradFill>
            <a:gsLst>
              <a:gs pos="0">
                <a:srgbClr val="007450"/>
              </a:gs>
              <a:gs pos="64999">
                <a:schemeClr val="bg1"/>
              </a:gs>
              <a:gs pos="64999">
                <a:schemeClr val="bg1"/>
              </a:gs>
              <a:gs pos="10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de imagens">
    <p:spTree>
      <p:nvGrpSpPr>
        <p:cNvPr id="1" name=""/>
        <p:cNvGrpSpPr/>
        <p:nvPr/>
      </p:nvGrpSpPr>
      <p:grpSpPr>
        <a:xfrm>
          <a:off x="0" y="0"/>
          <a:ext cx="0" cy="0"/>
          <a:chOff x="0" y="0"/>
          <a:chExt cx="0" cy="0"/>
        </a:xfrm>
      </p:grpSpPr>
      <p:pic>
        <p:nvPicPr>
          <p:cNvPr id="4" name="Imagem 6" descr="Logo CVM Completo (Corrigido) sem especificação.PNG"/>
          <p:cNvPicPr>
            <a:picLocks noChangeAspect="1"/>
          </p:cNvPicPr>
          <p:nvPr userDrawn="1"/>
        </p:nvPicPr>
        <p:blipFill>
          <a:blip r:embed="rId2" cstate="print"/>
          <a:srcRect/>
          <a:stretch>
            <a:fillRect/>
          </a:stretch>
        </p:blipFill>
        <p:spPr bwMode="auto">
          <a:xfrm>
            <a:off x="7775575" y="6165850"/>
            <a:ext cx="973138" cy="576263"/>
          </a:xfrm>
          <a:prstGeom prst="rect">
            <a:avLst/>
          </a:prstGeom>
          <a:noFill/>
          <a:ln w="9525">
            <a:noFill/>
            <a:miter lim="800000"/>
            <a:headEnd/>
            <a:tailEnd/>
          </a:ln>
        </p:spPr>
      </p:pic>
      <p:cxnSp>
        <p:nvCxnSpPr>
          <p:cNvPr id="7" name="Conector reto 6"/>
          <p:cNvCxnSpPr/>
          <p:nvPr userDrawn="1"/>
        </p:nvCxnSpPr>
        <p:spPr>
          <a:xfrm>
            <a:off x="323850" y="6021388"/>
            <a:ext cx="84963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Espaço Reservado para Imagem 8"/>
          <p:cNvSpPr>
            <a:spLocks noGrp="1"/>
          </p:cNvSpPr>
          <p:nvPr>
            <p:ph type="pic" sz="quarter" idx="13"/>
          </p:nvPr>
        </p:nvSpPr>
        <p:spPr>
          <a:xfrm>
            <a:off x="467545" y="908721"/>
            <a:ext cx="4606925" cy="4896544"/>
          </a:xfrm>
        </p:spPr>
        <p:txBody>
          <a:bodyPr/>
          <a:lstStyle/>
          <a:p>
            <a:pPr lvl="0"/>
            <a:endParaRPr lang="pt-BR" noProof="0" dirty="0"/>
          </a:p>
        </p:txBody>
      </p:sp>
      <p:sp>
        <p:nvSpPr>
          <p:cNvPr id="11" name="Espaço Reservado para Texto 10"/>
          <p:cNvSpPr>
            <a:spLocks noGrp="1"/>
          </p:cNvSpPr>
          <p:nvPr>
            <p:ph type="body" sz="quarter" idx="14"/>
          </p:nvPr>
        </p:nvSpPr>
        <p:spPr>
          <a:xfrm>
            <a:off x="5292080" y="2780928"/>
            <a:ext cx="3456385" cy="3024336"/>
          </a:xfrm>
        </p:spPr>
        <p:txBody>
          <a:bodyPr/>
          <a:lstStyle/>
          <a:p>
            <a:pPr lvl="0"/>
            <a:r>
              <a:rPr lang="pt-BR" dirty="0" smtClean="0"/>
              <a:t>Clique para editar os estilos do texto mestre</a:t>
            </a:r>
          </a:p>
          <a:p>
            <a:pPr lvl="1"/>
            <a:r>
              <a:rPr lang="pt-BR" dirty="0" smtClean="0"/>
              <a:t>Segundo nível</a:t>
            </a:r>
          </a:p>
          <a:p>
            <a:pPr lvl="2"/>
            <a:r>
              <a:rPr lang="pt-BR" dirty="0" smtClean="0"/>
              <a:t>Terceiro nível</a:t>
            </a:r>
          </a:p>
          <a:p>
            <a:pPr lvl="3"/>
            <a:r>
              <a:rPr lang="pt-BR" dirty="0" smtClean="0"/>
              <a:t>Quarto nível</a:t>
            </a:r>
          </a:p>
        </p:txBody>
      </p:sp>
      <p:sp>
        <p:nvSpPr>
          <p:cNvPr id="8" name="Espaço Reservado para Data 2"/>
          <p:cNvSpPr>
            <a:spLocks noGrp="1"/>
          </p:cNvSpPr>
          <p:nvPr>
            <p:ph type="dt" sz="half" idx="15"/>
          </p:nvPr>
        </p:nvSpPr>
        <p:spPr/>
        <p:txBody>
          <a:bodyPr/>
          <a:lstStyle>
            <a:lvl1pPr>
              <a:defRPr smtClean="0"/>
            </a:lvl1pPr>
          </a:lstStyle>
          <a:p>
            <a:pPr>
              <a:defRPr/>
            </a:pPr>
            <a:fld id="{73A0BC53-FE4C-49CD-9FC2-342EAAE2DC13}" type="datetimeFigureOut">
              <a:rPr lang="pt-BR"/>
              <a:pPr>
                <a:defRPr/>
              </a:pPr>
              <a:t>16/11/2017</a:t>
            </a:fld>
            <a:endParaRPr lang="pt-BR"/>
          </a:p>
        </p:txBody>
      </p:sp>
      <p:sp>
        <p:nvSpPr>
          <p:cNvPr id="10" name="Espaço Reservado para Rodapé 3"/>
          <p:cNvSpPr>
            <a:spLocks noGrp="1"/>
          </p:cNvSpPr>
          <p:nvPr>
            <p:ph type="ftr" sz="quarter" idx="16"/>
          </p:nvPr>
        </p:nvSpPr>
        <p:spPr/>
        <p:txBody>
          <a:bodyPr/>
          <a:lstStyle>
            <a:lvl1pPr>
              <a:defRPr/>
            </a:lvl1pPr>
          </a:lstStyle>
          <a:p>
            <a:pPr>
              <a:defRPr/>
            </a:pPr>
            <a:endParaRPr lang="pt-BR"/>
          </a:p>
        </p:txBody>
      </p:sp>
      <p:sp>
        <p:nvSpPr>
          <p:cNvPr id="12" name="Espaço Reservado para Número de Slide 4"/>
          <p:cNvSpPr>
            <a:spLocks noGrp="1"/>
          </p:cNvSpPr>
          <p:nvPr>
            <p:ph type="sldNum" sz="quarter" idx="17"/>
          </p:nvPr>
        </p:nvSpPr>
        <p:spPr/>
        <p:txBody>
          <a:bodyPr/>
          <a:lstStyle>
            <a:lvl1pPr>
              <a:defRPr smtClean="0"/>
            </a:lvl1pPr>
          </a:lstStyle>
          <a:p>
            <a:pPr>
              <a:defRPr/>
            </a:pPr>
            <a:fld id="{7D3B810B-949F-47CB-B1E9-AD5CD0B2D99B}" type="slidenum">
              <a:rPr lang="pt-BR"/>
              <a:pPr>
                <a:defRPr/>
              </a:pPr>
              <a:t>‹nº›</a:t>
            </a:fld>
            <a:endParaRPr lang="pt-BR"/>
          </a:p>
        </p:txBody>
      </p:sp>
      <p:sp>
        <p:nvSpPr>
          <p:cNvPr id="13" name="Retângulo 12"/>
          <p:cNvSpPr/>
          <p:nvPr userDrawn="1"/>
        </p:nvSpPr>
        <p:spPr>
          <a:xfrm>
            <a:off x="0" y="404218"/>
            <a:ext cx="14635163" cy="144462"/>
          </a:xfrm>
          <a:prstGeom prst="rect">
            <a:avLst/>
          </a:prstGeom>
          <a:gradFill flip="none" rotWithShape="1">
            <a:gsLst>
              <a:gs pos="0">
                <a:srgbClr val="FFCB05"/>
              </a:gs>
              <a:gs pos="64999">
                <a:schemeClr val="bg1"/>
              </a:gs>
              <a:gs pos="64999">
                <a:schemeClr val="bg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14" name="Retângulo 13"/>
          <p:cNvSpPr/>
          <p:nvPr userDrawn="1"/>
        </p:nvSpPr>
        <p:spPr>
          <a:xfrm>
            <a:off x="0" y="548680"/>
            <a:ext cx="14635163" cy="71438"/>
          </a:xfrm>
          <a:prstGeom prst="rect">
            <a:avLst/>
          </a:prstGeom>
          <a:gradFill>
            <a:gsLst>
              <a:gs pos="0">
                <a:srgbClr val="007450"/>
              </a:gs>
              <a:gs pos="64999">
                <a:schemeClr val="bg1"/>
              </a:gs>
              <a:gs pos="64999">
                <a:schemeClr val="bg1"/>
              </a:gs>
              <a:gs pos="10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de Encerramento">
    <p:spTree>
      <p:nvGrpSpPr>
        <p:cNvPr id="1" name=""/>
        <p:cNvGrpSpPr/>
        <p:nvPr/>
      </p:nvGrpSpPr>
      <p:grpSpPr>
        <a:xfrm>
          <a:off x="0" y="0"/>
          <a:ext cx="0" cy="0"/>
          <a:chOff x="0" y="0"/>
          <a:chExt cx="0" cy="0"/>
        </a:xfrm>
      </p:grpSpPr>
      <p:pic>
        <p:nvPicPr>
          <p:cNvPr id="4" name="Imagem 6" descr="Logo CVM Completo (Corrigido) sem especificação.PNG"/>
          <p:cNvPicPr>
            <a:picLocks noChangeAspect="1"/>
          </p:cNvPicPr>
          <p:nvPr userDrawn="1"/>
        </p:nvPicPr>
        <p:blipFill>
          <a:blip r:embed="rId2" cstate="print"/>
          <a:srcRect/>
          <a:stretch>
            <a:fillRect/>
          </a:stretch>
        </p:blipFill>
        <p:spPr bwMode="auto">
          <a:xfrm>
            <a:off x="7775575" y="6165850"/>
            <a:ext cx="973138" cy="576263"/>
          </a:xfrm>
          <a:prstGeom prst="rect">
            <a:avLst/>
          </a:prstGeom>
          <a:noFill/>
          <a:ln w="9525">
            <a:noFill/>
            <a:miter lim="800000"/>
            <a:headEnd/>
            <a:tailEnd/>
          </a:ln>
        </p:spPr>
      </p:pic>
      <p:cxnSp>
        <p:nvCxnSpPr>
          <p:cNvPr id="7" name="Conector reto 6"/>
          <p:cNvCxnSpPr/>
          <p:nvPr userDrawn="1"/>
        </p:nvCxnSpPr>
        <p:spPr>
          <a:xfrm>
            <a:off x="323850" y="6021388"/>
            <a:ext cx="84963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Espaço Reservado para Conteúdo 2"/>
          <p:cNvSpPr>
            <a:spLocks noGrp="1"/>
          </p:cNvSpPr>
          <p:nvPr>
            <p:ph idx="1"/>
          </p:nvPr>
        </p:nvSpPr>
        <p:spPr>
          <a:xfrm>
            <a:off x="457200" y="980728"/>
            <a:ext cx="8229600" cy="4608512"/>
          </a:xfrm>
        </p:spPr>
        <p:txBody>
          <a:bodyPr/>
          <a:lstStyle/>
          <a:p>
            <a:pPr lvl="0"/>
            <a:r>
              <a:rPr lang="pt-BR" dirty="0" smtClean="0"/>
              <a:t>Clique para editar os estilos do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
        <p:nvSpPr>
          <p:cNvPr id="8" name="Retângulo 7"/>
          <p:cNvSpPr/>
          <p:nvPr userDrawn="1"/>
        </p:nvSpPr>
        <p:spPr>
          <a:xfrm>
            <a:off x="0" y="404218"/>
            <a:ext cx="14635163" cy="144462"/>
          </a:xfrm>
          <a:prstGeom prst="rect">
            <a:avLst/>
          </a:prstGeom>
          <a:gradFill flip="none" rotWithShape="1">
            <a:gsLst>
              <a:gs pos="0">
                <a:srgbClr val="FFCB05"/>
              </a:gs>
              <a:gs pos="64999">
                <a:schemeClr val="bg1"/>
              </a:gs>
              <a:gs pos="64999">
                <a:schemeClr val="bg1"/>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9" name="Retângulo 8"/>
          <p:cNvSpPr/>
          <p:nvPr userDrawn="1"/>
        </p:nvSpPr>
        <p:spPr>
          <a:xfrm>
            <a:off x="0" y="548680"/>
            <a:ext cx="14635163" cy="71438"/>
          </a:xfrm>
          <a:prstGeom prst="rect">
            <a:avLst/>
          </a:prstGeom>
          <a:gradFill>
            <a:gsLst>
              <a:gs pos="0">
                <a:srgbClr val="007450"/>
              </a:gs>
              <a:gs pos="64999">
                <a:schemeClr val="bg1"/>
              </a:gs>
              <a:gs pos="64999">
                <a:schemeClr val="bg1"/>
              </a:gs>
              <a:gs pos="10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ço Reservado para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estilo do título mestre</a:t>
            </a:r>
          </a:p>
        </p:txBody>
      </p:sp>
      <p:sp>
        <p:nvSpPr>
          <p:cNvPr id="1027" name="Espaço Reservado para Tex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C5A9A5CB-64CF-4838-8FC4-0F0B082312BC}" type="datetimeFigureOut">
              <a:rPr lang="pt-BR"/>
              <a:pPr>
                <a:defRPr/>
              </a:pPr>
              <a:t>16/11/2017</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CF3395D-7373-4A76-88F8-D14E6D9A51E8}" type="slidenum">
              <a:rPr lang="pt-BR"/>
              <a:pPr>
                <a:defRPr/>
              </a:pPr>
              <a:t>‹nº›</a:t>
            </a:fld>
            <a:endParaRPr lang="pt-B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mailto:gna@cvm.gov.br"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ítulo 6"/>
          <p:cNvSpPr>
            <a:spLocks noGrp="1"/>
          </p:cNvSpPr>
          <p:nvPr>
            <p:ph type="ctrTitle"/>
          </p:nvPr>
        </p:nvSpPr>
        <p:spPr>
          <a:xfrm>
            <a:off x="2411760" y="332657"/>
            <a:ext cx="6552728" cy="4176464"/>
          </a:xfrm>
          <a:solidFill>
            <a:schemeClr val="bg1">
              <a:alpha val="68000"/>
            </a:schemeClr>
          </a:solidFill>
        </p:spPr>
        <p:txBody>
          <a:bodyPr anchor="t"/>
          <a:lstStyle/>
          <a:p>
            <a:pPr algn="l"/>
            <a:r>
              <a:rPr lang="pt-BR" u="sng" dirty="0" smtClean="0">
                <a:solidFill>
                  <a:srgbClr val="00543A"/>
                </a:solidFill>
                <a:latin typeface="Arial" pitchFamily="34" charset="0"/>
                <a:cs typeface="Arial" pitchFamily="34" charset="0"/>
              </a:rPr>
              <a:t>Instrução CVM 308/99</a:t>
            </a:r>
            <a:r>
              <a:rPr lang="pt-BR" dirty="0" smtClean="0">
                <a:solidFill>
                  <a:srgbClr val="00543A"/>
                </a:solidFill>
                <a:latin typeface="Arial" pitchFamily="34" charset="0"/>
                <a:cs typeface="Arial" pitchFamily="34" charset="0"/>
              </a:rPr>
              <a:t/>
            </a:r>
            <a:br>
              <a:rPr lang="pt-BR" dirty="0" smtClean="0">
                <a:solidFill>
                  <a:srgbClr val="00543A"/>
                </a:solidFill>
                <a:latin typeface="Arial" pitchFamily="34" charset="0"/>
                <a:cs typeface="Arial" pitchFamily="34" charset="0"/>
              </a:rPr>
            </a:br>
            <a:r>
              <a:rPr lang="pt-BR" dirty="0" smtClean="0">
                <a:solidFill>
                  <a:srgbClr val="00543A"/>
                </a:solidFill>
                <a:latin typeface="Arial" pitchFamily="34" charset="0"/>
                <a:cs typeface="Arial" pitchFamily="34" charset="0"/>
              </a:rPr>
              <a:t/>
            </a:r>
            <a:br>
              <a:rPr lang="pt-BR" dirty="0" smtClean="0">
                <a:solidFill>
                  <a:srgbClr val="00543A"/>
                </a:solidFill>
                <a:latin typeface="Arial" pitchFamily="34" charset="0"/>
                <a:cs typeface="Arial" pitchFamily="34" charset="0"/>
              </a:rPr>
            </a:br>
            <a:r>
              <a:rPr lang="pt-BR" sz="4000" dirty="0" smtClean="0">
                <a:solidFill>
                  <a:srgbClr val="00543A"/>
                </a:solidFill>
                <a:latin typeface="Arial" pitchFamily="34" charset="0"/>
                <a:cs typeface="Arial" pitchFamily="34" charset="0"/>
              </a:rPr>
              <a:t>Principais alterações e </a:t>
            </a:r>
            <a:r>
              <a:rPr lang="pt-BR" sz="4000" dirty="0" smtClean="0">
                <a:solidFill>
                  <a:srgbClr val="00543A"/>
                </a:solidFill>
                <a:latin typeface="Arial" pitchFamily="34" charset="0"/>
                <a:cs typeface="Arial" pitchFamily="34" charset="0"/>
              </a:rPr>
              <a:t>impactos na </a:t>
            </a:r>
            <a:r>
              <a:rPr lang="pt-BR" sz="4000" dirty="0" smtClean="0">
                <a:solidFill>
                  <a:srgbClr val="00543A"/>
                </a:solidFill>
                <a:latin typeface="Arial" pitchFamily="34" charset="0"/>
                <a:cs typeface="Arial" pitchFamily="34" charset="0"/>
              </a:rPr>
              <a:t>atuação </a:t>
            </a:r>
            <a:r>
              <a:rPr lang="pt-BR" sz="4000" dirty="0" smtClean="0">
                <a:solidFill>
                  <a:srgbClr val="00543A"/>
                </a:solidFill>
                <a:latin typeface="Arial" pitchFamily="34" charset="0"/>
                <a:cs typeface="Arial" pitchFamily="34" charset="0"/>
              </a:rPr>
              <a:t>dos auditores no </a:t>
            </a:r>
            <a:r>
              <a:rPr lang="pt-BR" sz="4000" dirty="0" smtClean="0">
                <a:solidFill>
                  <a:srgbClr val="00543A"/>
                </a:solidFill>
                <a:latin typeface="Arial" pitchFamily="34" charset="0"/>
                <a:cs typeface="Arial" pitchFamily="34" charset="0"/>
              </a:rPr>
              <a:t>mercado de valores mobiliários </a:t>
            </a:r>
            <a:r>
              <a:rPr lang="en-US" sz="3600" dirty="0" smtClean="0">
                <a:solidFill>
                  <a:srgbClr val="00543A"/>
                </a:solidFill>
                <a:latin typeface="Times New Roman" pitchFamily="18" charset="0"/>
                <a:cs typeface="Times New Roman" pitchFamily="18" charset="0"/>
              </a:rPr>
              <a:t/>
            </a:r>
            <a:br>
              <a:rPr lang="en-US" sz="3600" dirty="0" smtClean="0">
                <a:solidFill>
                  <a:srgbClr val="00543A"/>
                </a:solidFill>
                <a:latin typeface="Times New Roman" pitchFamily="18" charset="0"/>
                <a:cs typeface="Times New Roman" pitchFamily="18" charset="0"/>
              </a:rPr>
            </a:br>
            <a:r>
              <a:rPr lang="en-US" dirty="0">
                <a:solidFill>
                  <a:srgbClr val="00543A"/>
                </a:solidFill>
                <a:latin typeface="Times New Roman" pitchFamily="18" charset="0"/>
                <a:cs typeface="Times New Roman" pitchFamily="18" charset="0"/>
              </a:rPr>
              <a:t/>
            </a:r>
            <a:br>
              <a:rPr lang="en-US" dirty="0">
                <a:solidFill>
                  <a:srgbClr val="00543A"/>
                </a:solidFill>
                <a:latin typeface="Times New Roman" pitchFamily="18" charset="0"/>
                <a:cs typeface="Times New Roman" pitchFamily="18" charset="0"/>
              </a:rPr>
            </a:br>
            <a:r>
              <a:rPr lang="en-US" sz="7200" dirty="0">
                <a:solidFill>
                  <a:srgbClr val="00543A"/>
                </a:solidFill>
                <a:latin typeface="Times New Roman" pitchFamily="18" charset="0"/>
                <a:cs typeface="Times New Roman" pitchFamily="18" charset="0"/>
              </a:rPr>
              <a:t/>
            </a:r>
            <a:br>
              <a:rPr lang="en-US" sz="7200" dirty="0">
                <a:solidFill>
                  <a:srgbClr val="00543A"/>
                </a:solidFill>
                <a:latin typeface="Times New Roman" pitchFamily="18" charset="0"/>
                <a:cs typeface="Times New Roman" pitchFamily="18" charset="0"/>
              </a:rPr>
            </a:br>
            <a:endParaRPr lang="pt-BR" sz="1400" dirty="0" smtClean="0">
              <a:solidFill>
                <a:srgbClr val="00543A"/>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sz="half" idx="4294967295"/>
          </p:nvPr>
        </p:nvSpPr>
        <p:spPr>
          <a:xfrm>
            <a:off x="2483768" y="620688"/>
            <a:ext cx="6408712" cy="4680124"/>
          </a:xfrm>
          <a:solidFill>
            <a:schemeClr val="bg1">
              <a:alpha val="68000"/>
            </a:schemeClr>
          </a:solidFill>
        </p:spPr>
        <p:txBody>
          <a:bodyPr>
            <a:normAutofit/>
          </a:bodyPr>
          <a:lstStyle/>
          <a:p>
            <a:pPr algn="ctr">
              <a:buFont typeface="Wingdings 3" pitchFamily="18" charset="2"/>
              <a:buNone/>
            </a:pPr>
            <a:r>
              <a:rPr lang="pt-BR" sz="2800" b="1" u="sng" dirty="0" smtClean="0">
                <a:solidFill>
                  <a:srgbClr val="00543A"/>
                </a:solidFill>
                <a:latin typeface="Arial" pitchFamily="34" charset="0"/>
                <a:cs typeface="Arial" pitchFamily="34" charset="0"/>
              </a:rPr>
              <a:t>Conteúdo informacional dos </a:t>
            </a:r>
            <a:r>
              <a:rPr lang="pt-BR" sz="2800" b="1" u="sng" dirty="0" err="1" smtClean="0">
                <a:solidFill>
                  <a:srgbClr val="00543A"/>
                </a:solidFill>
                <a:latin typeface="Arial" pitchFamily="34" charset="0"/>
                <a:cs typeface="Arial" pitchFamily="34" charset="0"/>
              </a:rPr>
              <a:t>PAAs</a:t>
            </a:r>
            <a:endParaRPr lang="pt-BR" sz="2800" b="1" u="sng" dirty="0" smtClean="0">
              <a:solidFill>
                <a:srgbClr val="00543A"/>
              </a:solidFill>
              <a:latin typeface="Arial" pitchFamily="34" charset="0"/>
              <a:cs typeface="Arial" pitchFamily="34" charset="0"/>
            </a:endParaRPr>
          </a:p>
          <a:p>
            <a:pPr marL="400050" lvl="1" indent="0" algn="just">
              <a:buNone/>
            </a:pPr>
            <a:endParaRPr lang="pt-BR" sz="1200" i="1" dirty="0" smtClean="0">
              <a:solidFill>
                <a:srgbClr val="00543A"/>
              </a:solidFill>
              <a:latin typeface="Arial" pitchFamily="34" charset="0"/>
              <a:cs typeface="Arial" pitchFamily="34" charset="0"/>
            </a:endParaRPr>
          </a:p>
          <a:p>
            <a:pPr algn="just">
              <a:buNone/>
            </a:pPr>
            <a:r>
              <a:rPr lang="pt-BR" sz="2100" i="1" dirty="0" smtClean="0">
                <a:solidFill>
                  <a:srgbClr val="00543A"/>
                </a:solidFill>
                <a:latin typeface="Arial" pitchFamily="34" charset="0"/>
                <a:cs typeface="Arial" pitchFamily="34" charset="0"/>
              </a:rPr>
              <a:t>	</a:t>
            </a:r>
            <a:r>
              <a:rPr lang="pt-BR" sz="1600" i="1" dirty="0" smtClean="0">
                <a:solidFill>
                  <a:srgbClr val="00543A"/>
                </a:solidFill>
                <a:latin typeface="Arial" pitchFamily="34" charset="0"/>
                <a:cs typeface="Arial" pitchFamily="34" charset="0"/>
              </a:rPr>
              <a:t>(Exemplo das raras exceções ao “padrão” de resultados)</a:t>
            </a:r>
          </a:p>
          <a:p>
            <a:pPr algn="just">
              <a:buNone/>
            </a:pPr>
            <a:endParaRPr lang="pt-BR" sz="1300" i="1" dirty="0">
              <a:solidFill>
                <a:srgbClr val="00543A"/>
              </a:solidFill>
              <a:latin typeface="Arial" pitchFamily="34" charset="0"/>
              <a:cs typeface="Arial" pitchFamily="34" charset="0"/>
            </a:endParaRPr>
          </a:p>
          <a:p>
            <a:pPr indent="14288" algn="just">
              <a:buNone/>
            </a:pPr>
            <a:r>
              <a:rPr lang="pt-BR" sz="2000" i="1" dirty="0" smtClean="0">
                <a:solidFill>
                  <a:srgbClr val="00543A"/>
                </a:solidFill>
                <a:latin typeface="Arial" pitchFamily="34" charset="0"/>
                <a:cs typeface="Arial" pitchFamily="34" charset="0"/>
              </a:rPr>
              <a:t>“</a:t>
            </a:r>
            <a:r>
              <a:rPr lang="pt-BR" sz="2000" i="1" dirty="0">
                <a:solidFill>
                  <a:srgbClr val="00543A"/>
                </a:solidFill>
                <a:latin typeface="Arial" pitchFamily="34" charset="0"/>
                <a:cs typeface="Arial" pitchFamily="34" charset="0"/>
              </a:rPr>
              <a:t>O resultado destes nossos procedimentos de auditoria sobre o reconhecimento de receita está consistente com a estimativa da administração para as operações do exercício de 2016. Todavia, identificamos deficiência de controle para o reconhecimento da receita no período contábil apropriado no exercício anterior, comunicadas ao Comitê de Auditoria e de Gerenciamento de Riscos, cuja remediação foi efetuada pela Companhia no exercício findo em 31 de dezembro de 2016</a:t>
            </a:r>
            <a:r>
              <a:rPr lang="pt-BR" sz="2000" i="1" dirty="0" smtClean="0">
                <a:solidFill>
                  <a:srgbClr val="00543A"/>
                </a:solidFill>
                <a:latin typeface="Arial" pitchFamily="34" charset="0"/>
                <a:cs typeface="Arial" pitchFamily="34" charset="0"/>
              </a:rPr>
              <a:t>.”</a:t>
            </a:r>
          </a:p>
          <a:p>
            <a:pPr marL="0" indent="0" algn="just">
              <a:buNone/>
            </a:pPr>
            <a:endParaRPr lang="pt-BR" sz="2800" b="1" dirty="0">
              <a:solidFill>
                <a:srgbClr val="00543A"/>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248689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sz="half" idx="4294967295"/>
          </p:nvPr>
        </p:nvSpPr>
        <p:spPr>
          <a:xfrm>
            <a:off x="2051720" y="404664"/>
            <a:ext cx="6840165" cy="4464496"/>
          </a:xfrm>
          <a:solidFill>
            <a:schemeClr val="bg1">
              <a:alpha val="68000"/>
            </a:schemeClr>
          </a:solidFill>
        </p:spPr>
        <p:txBody>
          <a:bodyPr>
            <a:normAutofit fontScale="92500" lnSpcReduction="20000"/>
          </a:bodyPr>
          <a:lstStyle/>
          <a:p>
            <a:pPr algn="ctr">
              <a:buFont typeface="Wingdings 3" pitchFamily="18" charset="2"/>
              <a:buNone/>
            </a:pPr>
            <a:r>
              <a:rPr lang="pt-BR" sz="2800" b="1" u="sng" dirty="0" smtClean="0">
                <a:solidFill>
                  <a:srgbClr val="00543A"/>
                </a:solidFill>
                <a:latin typeface="Arial" pitchFamily="34" charset="0"/>
                <a:cs typeface="Arial" pitchFamily="34" charset="0"/>
              </a:rPr>
              <a:t>Conteúdo informacional dos </a:t>
            </a:r>
            <a:r>
              <a:rPr lang="pt-BR" sz="2800" b="1" u="sng" dirty="0" err="1" smtClean="0">
                <a:solidFill>
                  <a:srgbClr val="00543A"/>
                </a:solidFill>
                <a:latin typeface="Arial" pitchFamily="34" charset="0"/>
                <a:cs typeface="Arial" pitchFamily="34" charset="0"/>
              </a:rPr>
              <a:t>PAAs</a:t>
            </a:r>
            <a:endParaRPr lang="pt-BR" sz="2800" b="1" u="sng" dirty="0" smtClean="0">
              <a:solidFill>
                <a:srgbClr val="00543A"/>
              </a:solidFill>
              <a:latin typeface="Arial" pitchFamily="34" charset="0"/>
              <a:cs typeface="Arial" pitchFamily="34" charset="0"/>
            </a:endParaRPr>
          </a:p>
          <a:p>
            <a:pPr marL="0" indent="0" algn="just">
              <a:spcBef>
                <a:spcPts val="0"/>
              </a:spcBef>
            </a:pPr>
            <a:endParaRPr lang="pt-BR" sz="1800" dirty="0" smtClean="0">
              <a:solidFill>
                <a:srgbClr val="00543A"/>
              </a:solidFill>
              <a:latin typeface="Arial" pitchFamily="34" charset="0"/>
              <a:cs typeface="Arial" pitchFamily="34" charset="0"/>
            </a:endParaRPr>
          </a:p>
          <a:p>
            <a:pPr marL="0" indent="0" algn="just">
              <a:spcBef>
                <a:spcPts val="0"/>
              </a:spcBef>
            </a:pPr>
            <a:endParaRPr lang="pt-BR" sz="2000" dirty="0" smtClean="0">
              <a:solidFill>
                <a:srgbClr val="00543A"/>
              </a:solidFill>
              <a:latin typeface="Arial" pitchFamily="34" charset="0"/>
              <a:cs typeface="Arial" pitchFamily="34" charset="0"/>
            </a:endParaRPr>
          </a:p>
          <a:p>
            <a:pPr marL="0" indent="0" algn="ctr">
              <a:spcBef>
                <a:spcPts val="0"/>
              </a:spcBef>
              <a:buNone/>
            </a:pPr>
            <a:r>
              <a:rPr lang="pt-BR" sz="1600" dirty="0" smtClean="0">
                <a:solidFill>
                  <a:srgbClr val="00543A"/>
                </a:solidFill>
                <a:latin typeface="Arial" pitchFamily="34" charset="0"/>
                <a:cs typeface="Arial" pitchFamily="34" charset="0"/>
              </a:rPr>
              <a:t>      (Exemplos britânicos de apresentação dos resultados (tradução livre)</a:t>
            </a:r>
          </a:p>
          <a:p>
            <a:pPr marL="800100" lvl="2" indent="0" algn="just">
              <a:spcBef>
                <a:spcPts val="0"/>
              </a:spcBef>
              <a:buNone/>
            </a:pPr>
            <a:endParaRPr lang="pt-BR" sz="1800" dirty="0" smtClean="0">
              <a:solidFill>
                <a:srgbClr val="00543A"/>
              </a:solidFill>
              <a:latin typeface="Arial" pitchFamily="34" charset="0"/>
              <a:cs typeface="Arial" pitchFamily="34" charset="0"/>
            </a:endParaRPr>
          </a:p>
          <a:p>
            <a:pPr marL="800100" lvl="2" indent="0" algn="just">
              <a:spcBef>
                <a:spcPts val="0"/>
              </a:spcBef>
              <a:buNone/>
            </a:pPr>
            <a:endParaRPr lang="pt-BR" sz="1800" dirty="0" smtClean="0">
              <a:solidFill>
                <a:srgbClr val="00543A"/>
              </a:solidFill>
              <a:latin typeface="Arial" pitchFamily="34" charset="0"/>
              <a:cs typeface="Arial" pitchFamily="34" charset="0"/>
            </a:endParaRPr>
          </a:p>
          <a:p>
            <a:pPr marL="400050" lvl="1" indent="0" algn="just">
              <a:spcBef>
                <a:spcPts val="0"/>
              </a:spcBef>
              <a:buNone/>
            </a:pPr>
            <a:r>
              <a:rPr lang="pt-BR" sz="1600" i="1" dirty="0" smtClean="0">
                <a:solidFill>
                  <a:srgbClr val="00543A"/>
                </a:solidFill>
                <a:latin typeface="Arial" pitchFamily="34" charset="0"/>
                <a:cs typeface="Arial" pitchFamily="34" charset="0"/>
              </a:rPr>
              <a:t>“</a:t>
            </a:r>
            <a:r>
              <a:rPr lang="pt-BR" sz="2000" i="1" dirty="0" smtClean="0">
                <a:solidFill>
                  <a:srgbClr val="00543A"/>
                </a:solidFill>
                <a:latin typeface="Arial" pitchFamily="34" charset="0"/>
                <a:cs typeface="Arial" pitchFamily="34" charset="0"/>
              </a:rPr>
              <a:t>Os resultados de nossos testes de valor justo destes instrumentos financeiros resultou fora do parâmetro tolerável de 5%. Baseado nestes resultados, nós acreditamos que os instrumentos financeiros estavam incorretos. Após comunicar estes erros à administração, eles calcularam o valor justo dos instrumentos financeiros aplicando modelo de fluxo de caixa descontado. A administração concordou em registrar este ajuste, resultando numa redução no saldo no montante de $ 504mil. Nós ficamos então satisfeitos de que a avaliação deste ativo ao final do ano é aceitável.”</a:t>
            </a:r>
          </a:p>
          <a:p>
            <a:pPr marL="400050" lvl="1" indent="0" algn="just">
              <a:spcBef>
                <a:spcPts val="0"/>
              </a:spcBef>
              <a:buNone/>
            </a:pPr>
            <a:endParaRPr lang="pt-BR" sz="1400" i="1" dirty="0" smtClean="0">
              <a:solidFill>
                <a:srgbClr val="00543A"/>
              </a:solidFill>
              <a:latin typeface="Arial" pitchFamily="34" charset="0"/>
              <a:cs typeface="Arial" pitchFamily="34" charset="0"/>
            </a:endParaRPr>
          </a:p>
          <a:p>
            <a:pPr marL="0" indent="0" algn="just">
              <a:buNone/>
            </a:pPr>
            <a:endParaRPr lang="pt-BR" sz="2800" b="1" dirty="0">
              <a:solidFill>
                <a:srgbClr val="00543A"/>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1899119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sz="half" idx="4294967295"/>
          </p:nvPr>
        </p:nvSpPr>
        <p:spPr>
          <a:xfrm>
            <a:off x="1691680" y="116632"/>
            <a:ext cx="7200205" cy="5112568"/>
          </a:xfrm>
          <a:solidFill>
            <a:schemeClr val="bg1">
              <a:alpha val="68000"/>
            </a:schemeClr>
          </a:solidFill>
        </p:spPr>
        <p:txBody>
          <a:bodyPr>
            <a:normAutofit/>
          </a:bodyPr>
          <a:lstStyle/>
          <a:p>
            <a:pPr algn="ctr">
              <a:buFont typeface="Wingdings 3" pitchFamily="18" charset="2"/>
              <a:buNone/>
            </a:pPr>
            <a:r>
              <a:rPr lang="pt-BR" sz="2800" b="1" u="sng" dirty="0" smtClean="0">
                <a:solidFill>
                  <a:srgbClr val="00543A"/>
                </a:solidFill>
                <a:latin typeface="Arial" pitchFamily="34" charset="0"/>
                <a:cs typeface="Arial" pitchFamily="34" charset="0"/>
              </a:rPr>
              <a:t>Conteúdo informacional dos </a:t>
            </a:r>
            <a:r>
              <a:rPr lang="pt-BR" sz="2800" b="1" u="sng" dirty="0" err="1" smtClean="0">
                <a:solidFill>
                  <a:srgbClr val="00543A"/>
                </a:solidFill>
                <a:latin typeface="Arial" pitchFamily="34" charset="0"/>
                <a:cs typeface="Arial" pitchFamily="34" charset="0"/>
              </a:rPr>
              <a:t>PAAs</a:t>
            </a:r>
            <a:endParaRPr lang="pt-BR" sz="2800" b="1" u="sng" dirty="0" smtClean="0">
              <a:solidFill>
                <a:srgbClr val="00543A"/>
              </a:solidFill>
              <a:latin typeface="Arial" pitchFamily="34" charset="0"/>
              <a:cs typeface="Arial" pitchFamily="34" charset="0"/>
            </a:endParaRPr>
          </a:p>
          <a:p>
            <a:pPr marL="0" indent="0" algn="just">
              <a:spcBef>
                <a:spcPts val="0"/>
              </a:spcBef>
            </a:pPr>
            <a:endParaRPr lang="pt-BR" sz="1800" dirty="0" smtClean="0">
              <a:solidFill>
                <a:srgbClr val="00543A"/>
              </a:solidFill>
              <a:latin typeface="Arial" pitchFamily="34" charset="0"/>
              <a:cs typeface="Arial" pitchFamily="34" charset="0"/>
            </a:endParaRPr>
          </a:p>
          <a:p>
            <a:pPr marL="0" indent="0" algn="just">
              <a:spcBef>
                <a:spcPts val="0"/>
              </a:spcBef>
            </a:pPr>
            <a:endParaRPr lang="pt-BR" sz="2000" dirty="0" smtClean="0">
              <a:solidFill>
                <a:srgbClr val="00543A"/>
              </a:solidFill>
              <a:latin typeface="Arial" pitchFamily="34" charset="0"/>
              <a:cs typeface="Arial" pitchFamily="34" charset="0"/>
            </a:endParaRPr>
          </a:p>
          <a:p>
            <a:pPr marL="0" indent="0" algn="ctr">
              <a:spcBef>
                <a:spcPts val="0"/>
              </a:spcBef>
              <a:buNone/>
            </a:pPr>
            <a:r>
              <a:rPr lang="pt-BR" sz="1600" dirty="0" smtClean="0">
                <a:solidFill>
                  <a:srgbClr val="00543A"/>
                </a:solidFill>
                <a:latin typeface="Arial" pitchFamily="34" charset="0"/>
                <a:cs typeface="Arial" pitchFamily="34" charset="0"/>
              </a:rPr>
              <a:t>        (Exemplos britânicos de apresentação dos resultados (tradução livre)</a:t>
            </a:r>
          </a:p>
          <a:p>
            <a:pPr marL="800100" lvl="2" indent="0" algn="just">
              <a:spcBef>
                <a:spcPts val="0"/>
              </a:spcBef>
              <a:buNone/>
            </a:pPr>
            <a:endParaRPr lang="pt-BR" sz="1800" dirty="0" smtClean="0">
              <a:solidFill>
                <a:srgbClr val="00543A"/>
              </a:solidFill>
              <a:latin typeface="Arial" pitchFamily="34" charset="0"/>
              <a:cs typeface="Arial" pitchFamily="34" charset="0"/>
            </a:endParaRPr>
          </a:p>
          <a:p>
            <a:pPr marL="800100" lvl="2" indent="0" algn="just">
              <a:spcBef>
                <a:spcPts val="0"/>
              </a:spcBef>
              <a:buNone/>
            </a:pPr>
            <a:endParaRPr lang="pt-BR" sz="1800" dirty="0" smtClean="0">
              <a:solidFill>
                <a:srgbClr val="00543A"/>
              </a:solidFill>
              <a:latin typeface="Arial" pitchFamily="34" charset="0"/>
              <a:cs typeface="Arial" pitchFamily="34" charset="0"/>
            </a:endParaRPr>
          </a:p>
          <a:p>
            <a:pPr marL="400050" lvl="1" indent="0" algn="just">
              <a:spcBef>
                <a:spcPts val="0"/>
              </a:spcBef>
              <a:buNone/>
            </a:pPr>
            <a:r>
              <a:rPr lang="pt-BR" sz="2000" i="1" dirty="0" smtClean="0">
                <a:solidFill>
                  <a:srgbClr val="00543A"/>
                </a:solidFill>
                <a:latin typeface="Arial" pitchFamily="34" charset="0"/>
                <a:cs typeface="Arial" pitchFamily="34" charset="0"/>
              </a:rPr>
              <a:t>“</a:t>
            </a:r>
            <a:r>
              <a:rPr lang="pt-PT" sz="2000" i="1" dirty="0" smtClean="0">
                <a:solidFill>
                  <a:srgbClr val="00543A"/>
                </a:solidFill>
                <a:latin typeface="Arial" pitchFamily="34" charset="0"/>
                <a:cs typeface="Arial" pitchFamily="34" charset="0"/>
              </a:rPr>
              <a:t>Nossos testes identificaram deficiências no design e operação de controles. Em resposta a isso, avaliamos a eficácia dos planos do Grupo para endereçar essas deficiências e aumentamos o alcance e a profundidade de nossos testes de detalhes e análises a partir do planejado originalmente. Não encontramos erros significativos no cálculo. Em geral, nossa avaliação é que as premissas e as estimativas resultantes (incluindo contingências apropriadas) resultaram em um reconhecimento de resultados levemente cauteloso.”</a:t>
            </a:r>
            <a:endParaRPr lang="pt-BR" sz="2000" i="1" dirty="0" smtClean="0">
              <a:solidFill>
                <a:srgbClr val="00543A"/>
              </a:solidFill>
              <a:latin typeface="Arial" pitchFamily="34" charset="0"/>
              <a:cs typeface="Arial" pitchFamily="34" charset="0"/>
            </a:endParaRPr>
          </a:p>
          <a:p>
            <a:pPr marL="0" indent="0" algn="just">
              <a:buNone/>
            </a:pPr>
            <a:endParaRPr lang="pt-BR" sz="2800" b="1" dirty="0">
              <a:solidFill>
                <a:srgbClr val="00543A"/>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1899119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sz="half" idx="4294967295"/>
          </p:nvPr>
        </p:nvSpPr>
        <p:spPr>
          <a:xfrm>
            <a:off x="2123728" y="-26987"/>
            <a:ext cx="6696743" cy="5184180"/>
          </a:xfrm>
          <a:solidFill>
            <a:schemeClr val="bg1">
              <a:alpha val="68000"/>
            </a:schemeClr>
          </a:solidFill>
        </p:spPr>
        <p:txBody>
          <a:bodyPr>
            <a:normAutofit/>
          </a:bodyPr>
          <a:lstStyle/>
          <a:p>
            <a:pPr algn="ctr">
              <a:buFont typeface="Wingdings 3" pitchFamily="18" charset="2"/>
              <a:buNone/>
            </a:pPr>
            <a:endParaRPr lang="pt-BR" sz="2800" b="1" dirty="0" smtClean="0">
              <a:solidFill>
                <a:srgbClr val="00543A"/>
              </a:solidFill>
              <a:latin typeface="Arial" pitchFamily="34" charset="0"/>
              <a:cs typeface="Arial" pitchFamily="34" charset="0"/>
            </a:endParaRPr>
          </a:p>
          <a:p>
            <a:pPr algn="ctr">
              <a:buFont typeface="Wingdings 3" pitchFamily="18" charset="2"/>
              <a:buNone/>
            </a:pPr>
            <a:r>
              <a:rPr lang="pt-BR" sz="2800" b="1" u="sng" dirty="0" smtClean="0">
                <a:solidFill>
                  <a:srgbClr val="00543A"/>
                </a:solidFill>
                <a:latin typeface="Arial" pitchFamily="34" charset="0"/>
                <a:cs typeface="Arial" pitchFamily="34" charset="0"/>
              </a:rPr>
              <a:t>Percepções e expectativas</a:t>
            </a:r>
          </a:p>
          <a:p>
            <a:pPr algn="just">
              <a:buFont typeface="Wingdings 3" pitchFamily="18" charset="2"/>
              <a:buNone/>
            </a:pPr>
            <a:endParaRPr lang="pt-BR" sz="1000" dirty="0" smtClean="0">
              <a:solidFill>
                <a:srgbClr val="00543A"/>
              </a:solidFill>
              <a:latin typeface="Arial" pitchFamily="34" charset="0"/>
              <a:cs typeface="Arial" pitchFamily="34" charset="0"/>
            </a:endParaRPr>
          </a:p>
          <a:p>
            <a:pPr marL="0" indent="0" algn="ctr">
              <a:buNone/>
            </a:pPr>
            <a:r>
              <a:rPr lang="pt-BR" sz="2200" b="1" dirty="0" smtClean="0">
                <a:solidFill>
                  <a:srgbClr val="00543A"/>
                </a:solidFill>
                <a:latin typeface="Arial" pitchFamily="34" charset="0"/>
                <a:cs typeface="Arial" pitchFamily="34" charset="0"/>
              </a:rPr>
              <a:t>(Investidores Institucionais)</a:t>
            </a:r>
          </a:p>
          <a:p>
            <a:pPr marL="800100" lvl="2" indent="0" algn="just"/>
            <a:endParaRPr lang="pt-BR" sz="1000" dirty="0" smtClean="0">
              <a:solidFill>
                <a:srgbClr val="00543A"/>
              </a:solidFill>
              <a:latin typeface="Arial" pitchFamily="34" charset="0"/>
              <a:cs typeface="Arial" pitchFamily="34" charset="0"/>
            </a:endParaRPr>
          </a:p>
          <a:p>
            <a:pPr marL="800100" lvl="2" indent="0" algn="just"/>
            <a:endParaRPr lang="pt-BR" sz="1000" dirty="0" smtClean="0">
              <a:solidFill>
                <a:srgbClr val="00543A"/>
              </a:solidFill>
              <a:latin typeface="Arial" pitchFamily="34" charset="0"/>
              <a:cs typeface="Arial" pitchFamily="34" charset="0"/>
            </a:endParaRPr>
          </a:p>
          <a:p>
            <a:pPr marL="800100" lvl="2" indent="0" algn="just"/>
            <a:r>
              <a:rPr lang="pt-BR" sz="2200" dirty="0" smtClean="0">
                <a:solidFill>
                  <a:srgbClr val="00543A"/>
                </a:solidFill>
                <a:latin typeface="Arial" pitchFamily="34" charset="0"/>
                <a:cs typeface="Arial" pitchFamily="34" charset="0"/>
              </a:rPr>
              <a:t> Descrição genérica do risco </a:t>
            </a:r>
          </a:p>
          <a:p>
            <a:pPr marL="800100" lvl="2" indent="0" algn="just"/>
            <a:r>
              <a:rPr lang="pt-BR" sz="2200" dirty="0" smtClean="0">
                <a:solidFill>
                  <a:srgbClr val="00543A"/>
                </a:solidFill>
                <a:latin typeface="Arial" pitchFamily="34" charset="0"/>
                <a:cs typeface="Arial" pitchFamily="34" charset="0"/>
              </a:rPr>
              <a:t> Descrição padronizada dos parágrafos</a:t>
            </a:r>
          </a:p>
          <a:p>
            <a:pPr marL="800100" lvl="2" indent="0"/>
            <a:r>
              <a:rPr lang="pt-BR" sz="2200" dirty="0" smtClean="0">
                <a:solidFill>
                  <a:srgbClr val="00543A"/>
                </a:solidFill>
                <a:latin typeface="Arial" pitchFamily="34" charset="0"/>
                <a:cs typeface="Arial" pitchFamily="34" charset="0"/>
              </a:rPr>
              <a:t> Apresentação dos resultados</a:t>
            </a:r>
          </a:p>
          <a:p>
            <a:pPr marL="800100" lvl="2" indent="0"/>
            <a:endParaRPr lang="pt-BR" sz="1000" dirty="0" smtClean="0">
              <a:solidFill>
                <a:srgbClr val="00543A"/>
              </a:solidFill>
              <a:latin typeface="Arial" pitchFamily="34" charset="0"/>
              <a:cs typeface="Arial" pitchFamily="34" charset="0"/>
            </a:endParaRPr>
          </a:p>
          <a:p>
            <a:pPr marL="1714500" lvl="4" indent="0"/>
            <a:r>
              <a:rPr lang="pt-BR" dirty="0" smtClean="0">
                <a:solidFill>
                  <a:srgbClr val="00543A"/>
                </a:solidFill>
                <a:latin typeface="Arial" pitchFamily="34" charset="0"/>
                <a:cs typeface="Arial" pitchFamily="34" charset="0"/>
              </a:rPr>
              <a:t> Alteração de procedimentos planejados</a:t>
            </a:r>
          </a:p>
          <a:p>
            <a:pPr marL="1714500" lvl="4" indent="0"/>
            <a:r>
              <a:rPr lang="pt-BR" dirty="0" smtClean="0">
                <a:solidFill>
                  <a:srgbClr val="00543A"/>
                </a:solidFill>
                <a:latin typeface="Arial" pitchFamily="34" charset="0"/>
                <a:cs typeface="Arial" pitchFamily="34" charset="0"/>
              </a:rPr>
              <a:t> Informação sobre ajustes (corrigidos e/ou não corrigidos)</a:t>
            </a:r>
          </a:p>
          <a:p>
            <a:pPr marL="1714500" lvl="4" indent="0"/>
            <a:r>
              <a:rPr lang="pt-BR" dirty="0" smtClean="0">
                <a:solidFill>
                  <a:srgbClr val="00543A"/>
                </a:solidFill>
                <a:latin typeface="Arial" pitchFamily="34" charset="0"/>
                <a:cs typeface="Arial" pitchFamily="34" charset="0"/>
              </a:rPr>
              <a:t> Relato de uso de especialistas e/ou auditoria interna</a:t>
            </a:r>
          </a:p>
          <a:p>
            <a:pPr marL="1714500" lvl="4" indent="0" algn="just">
              <a:buNone/>
            </a:pPr>
            <a:endParaRPr lang="pt-BR" sz="1600" dirty="0" smtClean="0">
              <a:solidFill>
                <a:srgbClr val="00543A"/>
              </a:solidFill>
              <a:latin typeface="Arial" pitchFamily="34" charset="0"/>
              <a:cs typeface="Arial" pitchFamily="34" charset="0"/>
            </a:endParaRPr>
          </a:p>
          <a:p>
            <a:pPr marL="800100" lvl="2" indent="0" algn="just"/>
            <a:endParaRPr lang="pt-BR" sz="2000" dirty="0" smtClean="0">
              <a:solidFill>
                <a:srgbClr val="00543A"/>
              </a:solidFill>
              <a:latin typeface="Times New Roman" pitchFamily="18" charset="0"/>
              <a:cs typeface="Times New Roman" pitchFamily="18" charset="0"/>
            </a:endParaRPr>
          </a:p>
          <a:p>
            <a:pPr marL="0" indent="0" algn="just">
              <a:buNone/>
            </a:pPr>
            <a:endParaRPr lang="pt-BR" sz="2800" dirty="0" smtClean="0">
              <a:solidFill>
                <a:srgbClr val="00543A"/>
              </a:solidFill>
              <a:latin typeface="Times New Roman" pitchFamily="18" charset="0"/>
              <a:cs typeface="Times New Roman" pitchFamily="18" charset="0"/>
            </a:endParaRPr>
          </a:p>
          <a:p>
            <a:pPr marL="0" indent="0" algn="just">
              <a:buNone/>
            </a:pPr>
            <a:endParaRPr lang="pt-BR" sz="2800" b="1" dirty="0">
              <a:solidFill>
                <a:srgbClr val="00543A"/>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5594975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sz="half" idx="4294967295"/>
          </p:nvPr>
        </p:nvSpPr>
        <p:spPr>
          <a:xfrm>
            <a:off x="1907704" y="188640"/>
            <a:ext cx="6840884" cy="5256584"/>
          </a:xfrm>
          <a:solidFill>
            <a:schemeClr val="bg1">
              <a:alpha val="67000"/>
            </a:schemeClr>
          </a:solidFill>
        </p:spPr>
        <p:txBody>
          <a:bodyPr>
            <a:normAutofit/>
          </a:bodyPr>
          <a:lstStyle/>
          <a:p>
            <a:pPr algn="ctr">
              <a:buFont typeface="Wingdings 3" pitchFamily="18" charset="2"/>
              <a:buNone/>
            </a:pPr>
            <a:r>
              <a:rPr lang="pt-BR" sz="2800" b="1" u="sng" dirty="0" smtClean="0">
                <a:solidFill>
                  <a:srgbClr val="00543A"/>
                </a:solidFill>
                <a:latin typeface="Arial" pitchFamily="34" charset="0"/>
                <a:cs typeface="Arial" pitchFamily="34" charset="0"/>
              </a:rPr>
              <a:t>Percepções e expectativas</a:t>
            </a:r>
          </a:p>
          <a:p>
            <a:pPr algn="ctr">
              <a:buFont typeface="Wingdings 3" pitchFamily="18" charset="2"/>
              <a:buNone/>
            </a:pPr>
            <a:r>
              <a:rPr lang="pt-BR" sz="3000" b="1" dirty="0" smtClean="0">
                <a:solidFill>
                  <a:srgbClr val="00543A"/>
                </a:solidFill>
                <a:latin typeface="Arial" pitchFamily="34" charset="0"/>
                <a:cs typeface="Arial" pitchFamily="34" charset="0"/>
              </a:rPr>
              <a:t>(CVM)</a:t>
            </a:r>
          </a:p>
          <a:p>
            <a:pPr marL="800100" lvl="2" indent="0"/>
            <a:endParaRPr lang="pt-BR" sz="2200" dirty="0" smtClean="0">
              <a:solidFill>
                <a:srgbClr val="00543A"/>
              </a:solidFill>
              <a:latin typeface="Arial" pitchFamily="34" charset="0"/>
              <a:cs typeface="Arial" pitchFamily="34" charset="0"/>
            </a:endParaRPr>
          </a:p>
          <a:p>
            <a:pPr marL="800100" lvl="2" indent="0">
              <a:buNone/>
            </a:pPr>
            <a:r>
              <a:rPr lang="pt-BR" sz="2200" dirty="0" smtClean="0">
                <a:solidFill>
                  <a:srgbClr val="00543A"/>
                </a:solidFill>
                <a:latin typeface="Arial" pitchFamily="34" charset="0"/>
                <a:cs typeface="Arial" pitchFamily="34" charset="0"/>
              </a:rPr>
              <a:t>Para o segundo ano de aplicação:</a:t>
            </a:r>
          </a:p>
          <a:p>
            <a:pPr marL="800100" lvl="2" indent="0"/>
            <a:endParaRPr lang="pt-BR" sz="1000" dirty="0" smtClean="0">
              <a:solidFill>
                <a:srgbClr val="00543A"/>
              </a:solidFill>
              <a:latin typeface="Arial" pitchFamily="34" charset="0"/>
              <a:cs typeface="Arial" pitchFamily="34" charset="0"/>
            </a:endParaRPr>
          </a:p>
          <a:p>
            <a:pPr marL="1714500" lvl="4" indent="0"/>
            <a:r>
              <a:rPr lang="pt-BR" dirty="0" smtClean="0">
                <a:solidFill>
                  <a:srgbClr val="00543A"/>
                </a:solidFill>
                <a:latin typeface="Arial" pitchFamily="34" charset="0"/>
                <a:cs typeface="Arial" pitchFamily="34" charset="0"/>
              </a:rPr>
              <a:t> </a:t>
            </a:r>
            <a:r>
              <a:rPr lang="pt-BR" sz="1800" dirty="0" smtClean="0">
                <a:solidFill>
                  <a:srgbClr val="00543A"/>
                </a:solidFill>
                <a:latin typeface="Arial" pitchFamily="34" charset="0"/>
                <a:cs typeface="Arial" pitchFamily="34" charset="0"/>
              </a:rPr>
              <a:t>relatórios efetivamente individualizados;</a:t>
            </a:r>
          </a:p>
          <a:p>
            <a:pPr marL="1714500" lvl="4" indent="0"/>
            <a:r>
              <a:rPr lang="pt-BR" sz="1800" dirty="0" smtClean="0">
                <a:solidFill>
                  <a:srgbClr val="00543A"/>
                </a:solidFill>
                <a:latin typeface="Arial" pitchFamily="34" charset="0"/>
                <a:cs typeface="Arial" pitchFamily="34" charset="0"/>
              </a:rPr>
              <a:t> não repetição de relatório do ano anterior (circunstâncias novas);</a:t>
            </a:r>
          </a:p>
          <a:p>
            <a:pPr marL="1714500" lvl="4" indent="0"/>
            <a:r>
              <a:rPr lang="pt-BR" sz="1800" dirty="0" smtClean="0">
                <a:solidFill>
                  <a:srgbClr val="00543A"/>
                </a:solidFill>
                <a:latin typeface="Arial" pitchFamily="34" charset="0"/>
                <a:cs typeface="Arial" pitchFamily="34" charset="0"/>
              </a:rPr>
              <a:t> análise crítica do conteúdo informacional;</a:t>
            </a:r>
          </a:p>
          <a:p>
            <a:pPr marL="1714500" lvl="4" indent="0"/>
            <a:r>
              <a:rPr lang="pt-BR" sz="1800" dirty="0" smtClean="0">
                <a:solidFill>
                  <a:srgbClr val="00543A"/>
                </a:solidFill>
                <a:latin typeface="Arial" pitchFamily="34" charset="0"/>
                <a:cs typeface="Arial" pitchFamily="34" charset="0"/>
              </a:rPr>
              <a:t> 1º ano visto como período de adaptação e aprendizado;</a:t>
            </a:r>
          </a:p>
          <a:p>
            <a:pPr marL="1714500" lvl="4" indent="0"/>
            <a:r>
              <a:rPr lang="pt-BR" sz="1800" dirty="0" smtClean="0">
                <a:solidFill>
                  <a:srgbClr val="00543A"/>
                </a:solidFill>
                <a:latin typeface="Arial" pitchFamily="34" charset="0"/>
                <a:cs typeface="Arial" pitchFamily="34" charset="0"/>
              </a:rPr>
              <a:t> Para relatórios emitidos a partir de 1/1/2018 aplicável a demais entidades reguladas (fundos de investimento)</a:t>
            </a:r>
          </a:p>
          <a:p>
            <a:pPr marL="0" indent="0"/>
            <a:endParaRPr lang="pt-BR" sz="2600" dirty="0" smtClean="0">
              <a:solidFill>
                <a:srgbClr val="00543A"/>
              </a:solidFill>
              <a:latin typeface="Times New Roman" pitchFamily="18" charset="0"/>
              <a:cs typeface="Times New Roman" pitchFamily="18" charset="0"/>
            </a:endParaRPr>
          </a:p>
          <a:p>
            <a:pPr marL="0" indent="0"/>
            <a:endParaRPr lang="pt-BR" sz="2800" dirty="0" smtClean="0">
              <a:solidFill>
                <a:srgbClr val="00543A"/>
              </a:solidFill>
              <a:latin typeface="Times New Roman" pitchFamily="18" charset="0"/>
              <a:cs typeface="Times New Roman" pitchFamily="18" charset="0"/>
            </a:endParaRPr>
          </a:p>
          <a:p>
            <a:pPr marL="0" indent="0" algn="ctr">
              <a:buNone/>
            </a:pPr>
            <a:endParaRPr lang="pt-BR" sz="2800" dirty="0" smtClean="0">
              <a:solidFill>
                <a:srgbClr val="00543A"/>
              </a:solidFill>
              <a:latin typeface="Times New Roman" pitchFamily="18" charset="0"/>
              <a:cs typeface="Times New Roman" pitchFamily="18" charset="0"/>
            </a:endParaRPr>
          </a:p>
          <a:p>
            <a:pPr marL="0" indent="0">
              <a:buNone/>
            </a:pPr>
            <a:endParaRPr lang="pt-BR" sz="2800" b="1" dirty="0">
              <a:solidFill>
                <a:srgbClr val="00543A"/>
              </a:solidFill>
              <a:latin typeface="Times New Roman" pitchFamily="18" charset="0"/>
              <a:cs typeface="Times New Roman" pitchFamily="18" charset="0"/>
            </a:endParaRPr>
          </a:p>
        </p:txBody>
      </p:sp>
      <p:sp>
        <p:nvSpPr>
          <p:cNvPr id="5" name="Seta para a direita 4"/>
          <p:cNvSpPr/>
          <p:nvPr/>
        </p:nvSpPr>
        <p:spPr>
          <a:xfrm>
            <a:off x="2051720" y="4221088"/>
            <a:ext cx="1512168" cy="79208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CaixaDeTexto 5"/>
          <p:cNvSpPr txBox="1"/>
          <p:nvPr/>
        </p:nvSpPr>
        <p:spPr>
          <a:xfrm>
            <a:off x="2051720" y="4509120"/>
            <a:ext cx="1512168" cy="261610"/>
          </a:xfrm>
          <a:prstGeom prst="rect">
            <a:avLst/>
          </a:prstGeom>
          <a:noFill/>
        </p:spPr>
        <p:txBody>
          <a:bodyPr wrap="square" rtlCol="0">
            <a:spAutoFit/>
          </a:bodyPr>
          <a:lstStyle/>
          <a:p>
            <a:r>
              <a:rPr lang="pt-BR" sz="1100" b="1" dirty="0" smtClean="0">
                <a:solidFill>
                  <a:schemeClr val="bg1"/>
                </a:solidFill>
              </a:rPr>
              <a:t>individualizados</a:t>
            </a:r>
            <a:endParaRPr lang="pt-BR" sz="1100" b="1" dirty="0">
              <a:solidFill>
                <a:schemeClr val="bg1"/>
              </a:solidFill>
            </a:endParaRPr>
          </a:p>
        </p:txBody>
      </p:sp>
    </p:spTree>
    <p:extLst>
      <p:ext uri="{BB962C8B-B14F-4D97-AF65-F5344CB8AC3E}">
        <p14:creationId xmlns:p14="http://schemas.microsoft.com/office/powerpoint/2010/main" xmlns="" val="355949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sz="half" idx="4294967295"/>
          </p:nvPr>
        </p:nvSpPr>
        <p:spPr>
          <a:xfrm>
            <a:off x="1619672" y="476672"/>
            <a:ext cx="7344816" cy="4032448"/>
          </a:xfrm>
          <a:solidFill>
            <a:schemeClr val="bg1">
              <a:alpha val="68000"/>
            </a:schemeClr>
          </a:solidFill>
        </p:spPr>
        <p:txBody>
          <a:bodyPr>
            <a:normAutofit/>
          </a:bodyPr>
          <a:lstStyle/>
          <a:p>
            <a:pPr algn="ctr">
              <a:buFont typeface="Wingdings 3" pitchFamily="18" charset="2"/>
              <a:buNone/>
            </a:pPr>
            <a:r>
              <a:rPr lang="pt-BR" sz="2800" b="1" u="sng" dirty="0" smtClean="0">
                <a:solidFill>
                  <a:srgbClr val="00543A"/>
                </a:solidFill>
                <a:latin typeface="Arial" pitchFamily="34" charset="0"/>
                <a:cs typeface="Arial" pitchFamily="34" charset="0"/>
              </a:rPr>
              <a:t>Percepções e expectativas</a:t>
            </a:r>
          </a:p>
          <a:p>
            <a:pPr algn="ctr">
              <a:buFont typeface="Wingdings 3" pitchFamily="18" charset="2"/>
              <a:buNone/>
            </a:pPr>
            <a:r>
              <a:rPr lang="pt-BR" sz="3000" b="1" dirty="0" smtClean="0">
                <a:solidFill>
                  <a:srgbClr val="00543A"/>
                </a:solidFill>
                <a:latin typeface="Arial" pitchFamily="34" charset="0"/>
                <a:cs typeface="Arial" pitchFamily="34" charset="0"/>
              </a:rPr>
              <a:t>(CVM)</a:t>
            </a:r>
          </a:p>
          <a:p>
            <a:pPr marL="1714500" lvl="4" indent="0"/>
            <a:endParaRPr lang="pt-BR" dirty="0" smtClean="0">
              <a:solidFill>
                <a:srgbClr val="00543A"/>
              </a:solidFill>
              <a:latin typeface="Arial" pitchFamily="34" charset="0"/>
              <a:cs typeface="Arial" pitchFamily="34" charset="0"/>
            </a:endParaRPr>
          </a:p>
          <a:p>
            <a:pPr marL="800100" lvl="2" indent="0">
              <a:buNone/>
            </a:pPr>
            <a:r>
              <a:rPr lang="pt-BR" sz="2200" dirty="0" smtClean="0">
                <a:solidFill>
                  <a:srgbClr val="00543A"/>
                </a:solidFill>
                <a:latin typeface="Arial" pitchFamily="34" charset="0"/>
                <a:cs typeface="Arial" pitchFamily="34" charset="0"/>
              </a:rPr>
              <a:t>   Sobre o futuro do relatório dos auditores</a:t>
            </a:r>
          </a:p>
          <a:p>
            <a:pPr marL="800100" lvl="2" indent="0"/>
            <a:endParaRPr lang="pt-BR" sz="1000" dirty="0" smtClean="0">
              <a:solidFill>
                <a:srgbClr val="00543A"/>
              </a:solidFill>
              <a:latin typeface="Arial" pitchFamily="34" charset="0"/>
              <a:cs typeface="Arial" pitchFamily="34" charset="0"/>
            </a:endParaRPr>
          </a:p>
          <a:p>
            <a:pPr marL="1714500" lvl="4" indent="0"/>
            <a:r>
              <a:rPr lang="pt-BR" sz="1600" dirty="0" smtClean="0">
                <a:solidFill>
                  <a:srgbClr val="00543A"/>
                </a:solidFill>
                <a:latin typeface="Arial" pitchFamily="34" charset="0"/>
                <a:cs typeface="Arial" pitchFamily="34" charset="0"/>
              </a:rPr>
              <a:t> Divulgação qualitativa e/ou quantitativa da materialidade?</a:t>
            </a:r>
          </a:p>
          <a:p>
            <a:pPr marL="2171700" lvl="5" indent="0"/>
            <a:r>
              <a:rPr lang="pt-BR" sz="1600" dirty="0" smtClean="0">
                <a:solidFill>
                  <a:srgbClr val="00543A"/>
                </a:solidFill>
                <a:latin typeface="Arial" pitchFamily="34" charset="0"/>
                <a:cs typeface="Arial" pitchFamily="34" charset="0"/>
              </a:rPr>
              <a:t> </a:t>
            </a:r>
            <a:r>
              <a:rPr lang="pt-BR" sz="1600" u="sng" dirty="0" smtClean="0">
                <a:solidFill>
                  <a:srgbClr val="00543A"/>
                </a:solidFill>
                <a:latin typeface="Arial" pitchFamily="34" charset="0"/>
                <a:cs typeface="Arial" pitchFamily="34" charset="0"/>
              </a:rPr>
              <a:t>Circular nº 08 2017 – DN – IBRACON</a:t>
            </a:r>
          </a:p>
          <a:p>
            <a:pPr marL="2171700" lvl="5" indent="0"/>
            <a:endParaRPr lang="pt-BR" sz="1600" dirty="0" smtClean="0">
              <a:solidFill>
                <a:srgbClr val="00543A"/>
              </a:solidFill>
              <a:latin typeface="Arial" pitchFamily="34" charset="0"/>
              <a:cs typeface="Arial" pitchFamily="34" charset="0"/>
            </a:endParaRPr>
          </a:p>
          <a:p>
            <a:pPr marL="1714500" lvl="4" indent="0"/>
            <a:r>
              <a:rPr lang="pt-BR" sz="1600" dirty="0" smtClean="0">
                <a:solidFill>
                  <a:srgbClr val="00543A"/>
                </a:solidFill>
                <a:latin typeface="Arial" pitchFamily="34" charset="0"/>
                <a:cs typeface="Arial" pitchFamily="34" charset="0"/>
              </a:rPr>
              <a:t> Opinião sobre controles internos?</a:t>
            </a:r>
          </a:p>
          <a:p>
            <a:pPr marL="0" indent="0"/>
            <a:endParaRPr lang="pt-BR" sz="2600" dirty="0" smtClean="0">
              <a:solidFill>
                <a:srgbClr val="00543A"/>
              </a:solidFill>
              <a:latin typeface="Times New Roman" pitchFamily="18" charset="0"/>
              <a:cs typeface="Times New Roman" pitchFamily="18" charset="0"/>
            </a:endParaRPr>
          </a:p>
          <a:p>
            <a:pPr marL="0" indent="0"/>
            <a:endParaRPr lang="pt-BR" sz="2800" dirty="0" smtClean="0">
              <a:solidFill>
                <a:srgbClr val="00543A"/>
              </a:solidFill>
              <a:latin typeface="Times New Roman" pitchFamily="18" charset="0"/>
              <a:cs typeface="Times New Roman" pitchFamily="18" charset="0"/>
            </a:endParaRPr>
          </a:p>
          <a:p>
            <a:pPr marL="0" indent="0" algn="ctr">
              <a:buNone/>
            </a:pPr>
            <a:endParaRPr lang="pt-BR" sz="2800" dirty="0" smtClean="0">
              <a:solidFill>
                <a:srgbClr val="00543A"/>
              </a:solidFill>
              <a:latin typeface="Times New Roman" pitchFamily="18" charset="0"/>
              <a:cs typeface="Times New Roman" pitchFamily="18" charset="0"/>
            </a:endParaRPr>
          </a:p>
          <a:p>
            <a:pPr marL="0" indent="0">
              <a:buNone/>
            </a:pPr>
            <a:endParaRPr lang="pt-BR" sz="2800" b="1" dirty="0">
              <a:solidFill>
                <a:srgbClr val="00543A"/>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5594975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sz="half" idx="4294967295"/>
          </p:nvPr>
        </p:nvSpPr>
        <p:spPr>
          <a:xfrm>
            <a:off x="179388" y="-26988"/>
            <a:ext cx="8964612" cy="6119813"/>
          </a:xfrm>
        </p:spPr>
        <p:txBody>
          <a:bodyPr>
            <a:normAutofit/>
          </a:bodyPr>
          <a:lstStyle/>
          <a:p>
            <a:pPr algn="ctr">
              <a:buFont typeface="Wingdings 3" pitchFamily="18" charset="2"/>
              <a:buNone/>
            </a:pPr>
            <a:endParaRPr lang="pt-BR" sz="2800" b="1" dirty="0" smtClean="0">
              <a:solidFill>
                <a:srgbClr val="00543A"/>
              </a:solidFill>
              <a:latin typeface="Times New Roman" pitchFamily="18" charset="0"/>
              <a:cs typeface="Times New Roman" pitchFamily="18" charset="0"/>
            </a:endParaRPr>
          </a:p>
          <a:p>
            <a:pPr algn="ctr">
              <a:buFont typeface="Wingdings 3" pitchFamily="18" charset="2"/>
              <a:buNone/>
            </a:pPr>
            <a:endParaRPr lang="pt-BR" sz="2800" b="1" dirty="0" smtClean="0">
              <a:solidFill>
                <a:srgbClr val="00543A"/>
              </a:solidFill>
              <a:latin typeface="Times New Roman" pitchFamily="18" charset="0"/>
              <a:cs typeface="Times New Roman" pitchFamily="18" charset="0"/>
            </a:endParaRPr>
          </a:p>
          <a:p>
            <a:pPr algn="ctr">
              <a:buFont typeface="Wingdings 3" pitchFamily="18" charset="2"/>
              <a:buNone/>
            </a:pPr>
            <a:r>
              <a:rPr lang="pt-BR" sz="4800" b="1" dirty="0" smtClean="0">
                <a:solidFill>
                  <a:srgbClr val="00543A"/>
                </a:solidFill>
                <a:latin typeface="Arial" pitchFamily="34" charset="0"/>
                <a:cs typeface="Arial" pitchFamily="34" charset="0"/>
              </a:rPr>
              <a:t>Obrigado!!!</a:t>
            </a:r>
          </a:p>
          <a:p>
            <a:pPr algn="ctr">
              <a:buFont typeface="Wingdings 3" pitchFamily="18" charset="2"/>
              <a:buNone/>
            </a:pPr>
            <a:endParaRPr lang="pt-BR" sz="2800" dirty="0" smtClean="0">
              <a:solidFill>
                <a:srgbClr val="00543A"/>
              </a:solidFill>
              <a:latin typeface="Times New Roman" pitchFamily="18" charset="0"/>
              <a:cs typeface="Times New Roman" pitchFamily="18" charset="0"/>
            </a:endParaRPr>
          </a:p>
          <a:p>
            <a:pPr algn="ctr">
              <a:buFont typeface="Wingdings 3" pitchFamily="18" charset="2"/>
              <a:buNone/>
            </a:pPr>
            <a:endParaRPr lang="pt-BR" sz="2400" dirty="0" smtClean="0">
              <a:solidFill>
                <a:srgbClr val="00543A"/>
              </a:solidFill>
              <a:latin typeface="Times New Roman" pitchFamily="18" charset="0"/>
              <a:cs typeface="Times New Roman" pitchFamily="18" charset="0"/>
            </a:endParaRPr>
          </a:p>
          <a:p>
            <a:pPr algn="ctr">
              <a:buFont typeface="Wingdings 3" pitchFamily="18" charset="2"/>
              <a:buNone/>
            </a:pPr>
            <a:endParaRPr lang="pt-BR" sz="2400" dirty="0" smtClean="0">
              <a:solidFill>
                <a:srgbClr val="00543A"/>
              </a:solidFill>
              <a:latin typeface="Times New Roman" pitchFamily="18" charset="0"/>
              <a:cs typeface="Times New Roman" pitchFamily="18" charset="0"/>
            </a:endParaRPr>
          </a:p>
          <a:p>
            <a:pPr algn="ctr">
              <a:buFont typeface="Wingdings 3" pitchFamily="18" charset="2"/>
              <a:buNone/>
            </a:pPr>
            <a:r>
              <a:rPr lang="pt-BR" sz="2400" b="1" dirty="0" smtClean="0">
                <a:solidFill>
                  <a:srgbClr val="00543A"/>
                </a:solidFill>
                <a:latin typeface="Arial" pitchFamily="34" charset="0"/>
                <a:cs typeface="Arial" pitchFamily="34" charset="0"/>
              </a:rPr>
              <a:t>Madson Vasconcelos</a:t>
            </a:r>
          </a:p>
          <a:p>
            <a:pPr algn="ctr">
              <a:buFont typeface="Wingdings 3" pitchFamily="18" charset="2"/>
              <a:buNone/>
            </a:pPr>
            <a:r>
              <a:rPr lang="pt-BR" sz="2000" dirty="0" smtClean="0">
                <a:solidFill>
                  <a:srgbClr val="00543A"/>
                </a:solidFill>
                <a:latin typeface="Arial" pitchFamily="34" charset="0"/>
                <a:cs typeface="Arial" pitchFamily="34" charset="0"/>
                <a:hlinkClick r:id="rId2"/>
              </a:rPr>
              <a:t>gna@cvm.gov.br</a:t>
            </a:r>
            <a:endParaRPr lang="pt-BR" sz="2000" dirty="0" smtClean="0">
              <a:solidFill>
                <a:srgbClr val="00543A"/>
              </a:solidFill>
              <a:latin typeface="Arial" pitchFamily="34" charset="0"/>
              <a:cs typeface="Arial" pitchFamily="34" charset="0"/>
            </a:endParaRPr>
          </a:p>
          <a:p>
            <a:pPr marL="0" indent="0">
              <a:buNone/>
            </a:pPr>
            <a:endParaRPr lang="pt-BR" dirty="0" smtClean="0">
              <a:solidFill>
                <a:srgbClr val="00543A"/>
              </a:solidFill>
              <a:latin typeface="Times New Roman" pitchFamily="18" charset="0"/>
              <a:cs typeface="Times New Roman" pitchFamily="18" charset="0"/>
            </a:endParaRPr>
          </a:p>
          <a:p>
            <a:pPr marL="0" indent="0"/>
            <a:endParaRPr lang="pt-BR" sz="2800" dirty="0" smtClean="0">
              <a:solidFill>
                <a:srgbClr val="00543A"/>
              </a:solidFill>
              <a:latin typeface="Times New Roman" pitchFamily="18" charset="0"/>
              <a:cs typeface="Times New Roman" pitchFamily="18" charset="0"/>
            </a:endParaRPr>
          </a:p>
          <a:p>
            <a:pPr marL="0" indent="0" algn="ctr">
              <a:buNone/>
            </a:pPr>
            <a:endParaRPr lang="pt-BR" sz="2800" dirty="0" smtClean="0">
              <a:solidFill>
                <a:srgbClr val="00543A"/>
              </a:solidFill>
              <a:latin typeface="Times New Roman" pitchFamily="18" charset="0"/>
              <a:cs typeface="Times New Roman" pitchFamily="18" charset="0"/>
            </a:endParaRPr>
          </a:p>
          <a:p>
            <a:pPr marL="0" indent="0">
              <a:buNone/>
            </a:pPr>
            <a:endParaRPr lang="pt-BR" sz="2800" b="1" dirty="0">
              <a:solidFill>
                <a:srgbClr val="00543A"/>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5594975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2375248" y="332656"/>
            <a:ext cx="6768752" cy="4896544"/>
          </a:xfrm>
          <a:solidFill>
            <a:schemeClr val="bg1">
              <a:alpha val="68000"/>
            </a:schemeClr>
          </a:solidFill>
        </p:spPr>
        <p:txBody>
          <a:bodyPr/>
          <a:lstStyle/>
          <a:p>
            <a:pPr algn="ctr">
              <a:buNone/>
            </a:pPr>
            <a:r>
              <a:rPr lang="en-US" b="1" dirty="0" smtClean="0">
                <a:solidFill>
                  <a:srgbClr val="00543A"/>
                </a:solidFill>
                <a:latin typeface="Arial" pitchFamily="34" charset="0"/>
                <a:cs typeface="Arial" pitchFamily="34" charset="0"/>
              </a:rPr>
              <a:t>DECLARAÇÃO</a:t>
            </a:r>
          </a:p>
          <a:p>
            <a:pPr marL="0" indent="0" algn="ctr">
              <a:buNone/>
            </a:pPr>
            <a:endParaRPr lang="pt-BR" dirty="0" smtClean="0">
              <a:solidFill>
                <a:srgbClr val="00543A"/>
              </a:solidFill>
              <a:latin typeface="Arial" pitchFamily="34" charset="0"/>
              <a:cs typeface="Arial" pitchFamily="34" charset="0"/>
            </a:endParaRPr>
          </a:p>
          <a:p>
            <a:pPr marL="0" indent="0" algn="ctr">
              <a:buNone/>
            </a:pPr>
            <a:r>
              <a:rPr lang="pt-BR" dirty="0" smtClean="0">
                <a:solidFill>
                  <a:srgbClr val="00543A"/>
                </a:solidFill>
                <a:latin typeface="Arial" pitchFamily="34" charset="0"/>
                <a:cs typeface="Arial" pitchFamily="34" charset="0"/>
              </a:rPr>
              <a:t>“As opiniões e conclusões externadas nesta apresentação são de minha inteira responsabilidade, não refletindo, necessariamente, o entendimento da Comissão de Valores Mobiliários – CVM.”</a:t>
            </a:r>
            <a:endParaRPr lang="pt-BR" dirty="0">
              <a:solidFill>
                <a:srgbClr val="00543A"/>
              </a:solidFill>
              <a:latin typeface="Arial" pitchFamily="34" charset="0"/>
              <a:cs typeface="Arial" pitchFamily="34" charset="0"/>
            </a:endParaRPr>
          </a:p>
        </p:txBody>
      </p:sp>
    </p:spTree>
    <p:extLst>
      <p:ext uri="{BB962C8B-B14F-4D97-AF65-F5344CB8AC3E}">
        <p14:creationId xmlns:p14="http://schemas.microsoft.com/office/powerpoint/2010/main" xmlns="" val="5337126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907704" y="188640"/>
            <a:ext cx="7128792" cy="5016758"/>
          </a:xfrm>
          <a:prstGeom prst="rect">
            <a:avLst/>
          </a:prstGeom>
          <a:solidFill>
            <a:schemeClr val="bg1">
              <a:alpha val="68000"/>
            </a:schemeClr>
          </a:solidFill>
        </p:spPr>
        <p:txBody>
          <a:bodyPr wrap="square" rtlCol="0">
            <a:spAutoFit/>
          </a:bodyPr>
          <a:lstStyle/>
          <a:p>
            <a:pPr algn="ctr"/>
            <a:r>
              <a:rPr lang="pt-BR" dirty="0" smtClean="0">
                <a:solidFill>
                  <a:srgbClr val="007450"/>
                </a:solidFill>
              </a:rPr>
              <a:t> </a:t>
            </a:r>
            <a:r>
              <a:rPr lang="en-US" sz="2400" b="1" u="sng" dirty="0" err="1" smtClean="0">
                <a:solidFill>
                  <a:srgbClr val="00543A"/>
                </a:solidFill>
                <a:latin typeface="Arial" pitchFamily="34" charset="0"/>
                <a:cs typeface="Arial" pitchFamily="34" charset="0"/>
              </a:rPr>
              <a:t>Principais</a:t>
            </a:r>
            <a:r>
              <a:rPr lang="en-US" sz="2400" b="1" u="sng" dirty="0" smtClean="0">
                <a:solidFill>
                  <a:srgbClr val="00543A"/>
                </a:solidFill>
                <a:latin typeface="Arial" pitchFamily="34" charset="0"/>
                <a:cs typeface="Arial" pitchFamily="34" charset="0"/>
              </a:rPr>
              <a:t> </a:t>
            </a:r>
            <a:r>
              <a:rPr lang="en-US" sz="2400" b="1" u="sng" dirty="0" err="1" smtClean="0">
                <a:solidFill>
                  <a:srgbClr val="00543A"/>
                </a:solidFill>
                <a:latin typeface="Arial" pitchFamily="34" charset="0"/>
                <a:cs typeface="Arial" pitchFamily="34" charset="0"/>
              </a:rPr>
              <a:t>alterações</a:t>
            </a:r>
            <a:endParaRPr lang="pt-BR" sz="2400" dirty="0" smtClean="0">
              <a:solidFill>
                <a:srgbClr val="007450"/>
              </a:solidFill>
            </a:endParaRPr>
          </a:p>
          <a:p>
            <a:pPr algn="just">
              <a:buFont typeface="Arial" pitchFamily="34" charset="0"/>
              <a:buChar char="•"/>
            </a:pPr>
            <a:endParaRPr lang="pt-BR" dirty="0" smtClean="0">
              <a:solidFill>
                <a:srgbClr val="007450"/>
              </a:solidFill>
            </a:endParaRPr>
          </a:p>
          <a:p>
            <a:pPr algn="just">
              <a:buFont typeface="Arial" pitchFamily="34" charset="0"/>
              <a:buChar char="•"/>
            </a:pPr>
            <a:r>
              <a:rPr lang="pt-BR" dirty="0" smtClean="0">
                <a:solidFill>
                  <a:srgbClr val="00543A"/>
                </a:solidFill>
              </a:rPr>
              <a:t>  </a:t>
            </a:r>
            <a:r>
              <a:rPr lang="pt-BR" sz="1600" dirty="0" smtClean="0">
                <a:solidFill>
                  <a:srgbClr val="00543A"/>
                </a:solidFill>
              </a:rPr>
              <a:t>Sociedade simples</a:t>
            </a:r>
          </a:p>
          <a:p>
            <a:pPr algn="just">
              <a:buFont typeface="Arial" pitchFamily="34" charset="0"/>
              <a:buChar char="•"/>
            </a:pPr>
            <a:endParaRPr lang="pt-BR" sz="1600" dirty="0" smtClean="0">
              <a:solidFill>
                <a:srgbClr val="00543A"/>
              </a:solidFill>
            </a:endParaRPr>
          </a:p>
          <a:p>
            <a:pPr algn="just">
              <a:buFont typeface="Arial" pitchFamily="34" charset="0"/>
              <a:buChar char="•"/>
            </a:pPr>
            <a:r>
              <a:rPr lang="pt-BR" sz="1600" dirty="0" smtClean="0">
                <a:solidFill>
                  <a:srgbClr val="00543A"/>
                </a:solidFill>
              </a:rPr>
              <a:t>  Comprovação de atendimento ao PEC após aprovação no Exame de Qualificação Técnica</a:t>
            </a:r>
          </a:p>
          <a:p>
            <a:pPr algn="just">
              <a:buFont typeface="Arial" pitchFamily="34" charset="0"/>
              <a:buChar char="•"/>
            </a:pPr>
            <a:endParaRPr lang="pt-BR" sz="1600" dirty="0" smtClean="0">
              <a:solidFill>
                <a:srgbClr val="00543A"/>
              </a:solidFill>
            </a:endParaRPr>
          </a:p>
          <a:p>
            <a:pPr algn="just">
              <a:buFont typeface="Arial" pitchFamily="34" charset="0"/>
              <a:buChar char="•"/>
            </a:pPr>
            <a:r>
              <a:rPr lang="pt-BR" sz="1600" dirty="0" smtClean="0">
                <a:solidFill>
                  <a:srgbClr val="00543A"/>
                </a:solidFill>
              </a:rPr>
              <a:t>  Sócio e/ou responsável técnico apenas em um auditor independente registrado na CVM</a:t>
            </a:r>
          </a:p>
          <a:p>
            <a:pPr algn="just">
              <a:buFont typeface="Arial" pitchFamily="34" charset="0"/>
              <a:buChar char="•"/>
            </a:pPr>
            <a:endParaRPr lang="pt-BR" sz="1600" dirty="0" smtClean="0">
              <a:solidFill>
                <a:srgbClr val="00543A"/>
              </a:solidFill>
            </a:endParaRPr>
          </a:p>
          <a:p>
            <a:pPr algn="just">
              <a:buFont typeface="Arial" pitchFamily="34" charset="0"/>
              <a:buChar char="•"/>
            </a:pPr>
            <a:r>
              <a:rPr lang="pt-BR" sz="1600" dirty="0" smtClean="0">
                <a:solidFill>
                  <a:srgbClr val="00543A"/>
                </a:solidFill>
              </a:rPr>
              <a:t>  Profissionais da equipe de auditoria, com função de gerência, devem ter aprovação no Exame de Qualificação Específico – CVM</a:t>
            </a:r>
          </a:p>
          <a:p>
            <a:pPr algn="just">
              <a:buFont typeface="Arial" pitchFamily="34" charset="0"/>
              <a:buChar char="•"/>
            </a:pPr>
            <a:endParaRPr lang="pt-BR" sz="1600" dirty="0" smtClean="0">
              <a:solidFill>
                <a:srgbClr val="00543A"/>
              </a:solidFill>
            </a:endParaRPr>
          </a:p>
          <a:p>
            <a:pPr>
              <a:buFont typeface="Arial" pitchFamily="34" charset="0"/>
              <a:buChar char="•"/>
            </a:pPr>
            <a:r>
              <a:rPr lang="pt-BR" sz="1600" dirty="0" smtClean="0">
                <a:solidFill>
                  <a:srgbClr val="00543A"/>
                </a:solidFill>
              </a:rPr>
              <a:t>  Novos </a:t>
            </a:r>
            <a:r>
              <a:rPr lang="pt-BR" sz="1600" dirty="0" err="1" smtClean="0">
                <a:solidFill>
                  <a:srgbClr val="00543A"/>
                </a:solidFill>
              </a:rPr>
              <a:t>AIPFs</a:t>
            </a:r>
            <a:r>
              <a:rPr lang="pt-BR" sz="1600" dirty="0" smtClean="0">
                <a:solidFill>
                  <a:srgbClr val="00543A"/>
                </a:solidFill>
              </a:rPr>
              <a:t> ou Responsáveis Técnicos: deverá ser comprovado o exercício, pelo prazo de cinco anos, em cargo de direção, gerência ou supervisão na área de auditoria de demonstrações contábeis, a partir da data do registro na categoria de contador.</a:t>
            </a:r>
          </a:p>
          <a:p>
            <a:pPr algn="just"/>
            <a:endParaRPr lang="pt-BR" dirty="0" smtClean="0"/>
          </a:p>
          <a:p>
            <a:endParaRPr lang="pt-BR" dirty="0"/>
          </a:p>
        </p:txBody>
      </p:sp>
    </p:spTree>
    <p:extLst>
      <p:ext uri="{BB962C8B-B14F-4D97-AF65-F5344CB8AC3E}">
        <p14:creationId xmlns:p14="http://schemas.microsoft.com/office/powerpoint/2010/main" xmlns="" val="19413922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1979712" y="260648"/>
            <a:ext cx="6912768" cy="4616648"/>
          </a:xfrm>
          <a:prstGeom prst="rect">
            <a:avLst/>
          </a:prstGeom>
          <a:solidFill>
            <a:schemeClr val="bg1">
              <a:alpha val="68000"/>
            </a:schemeClr>
          </a:solidFill>
        </p:spPr>
        <p:txBody>
          <a:bodyPr wrap="square" rtlCol="0">
            <a:spAutoFit/>
          </a:bodyPr>
          <a:lstStyle/>
          <a:p>
            <a:pPr algn="ctr"/>
            <a:r>
              <a:rPr lang="pt-BR" dirty="0" smtClean="0">
                <a:solidFill>
                  <a:srgbClr val="007450"/>
                </a:solidFill>
              </a:rPr>
              <a:t> </a:t>
            </a:r>
            <a:r>
              <a:rPr lang="en-US" sz="2400" b="1" u="sng" dirty="0" err="1" smtClean="0">
                <a:solidFill>
                  <a:srgbClr val="00543A"/>
                </a:solidFill>
                <a:latin typeface="Arial" pitchFamily="34" charset="0"/>
                <a:cs typeface="Arial" pitchFamily="34" charset="0"/>
              </a:rPr>
              <a:t>Principais</a:t>
            </a:r>
            <a:r>
              <a:rPr lang="en-US" sz="2400" b="1" u="sng" dirty="0" smtClean="0">
                <a:solidFill>
                  <a:srgbClr val="00543A"/>
                </a:solidFill>
                <a:latin typeface="Arial" pitchFamily="34" charset="0"/>
                <a:cs typeface="Arial" pitchFamily="34" charset="0"/>
              </a:rPr>
              <a:t> </a:t>
            </a:r>
            <a:r>
              <a:rPr lang="en-US" sz="2400" b="1" u="sng" dirty="0" err="1" smtClean="0">
                <a:solidFill>
                  <a:srgbClr val="00543A"/>
                </a:solidFill>
                <a:latin typeface="Arial" pitchFamily="34" charset="0"/>
                <a:cs typeface="Arial" pitchFamily="34" charset="0"/>
              </a:rPr>
              <a:t>alterações</a:t>
            </a:r>
            <a:endParaRPr lang="pt-BR" sz="2400" u="sng" dirty="0" smtClean="0">
              <a:solidFill>
                <a:srgbClr val="007450"/>
              </a:solidFill>
              <a:latin typeface="Arial" pitchFamily="34" charset="0"/>
              <a:cs typeface="Arial" pitchFamily="34" charset="0"/>
            </a:endParaRPr>
          </a:p>
          <a:p>
            <a:pPr>
              <a:buFont typeface="Arial" pitchFamily="34" charset="0"/>
              <a:buChar char="•"/>
            </a:pPr>
            <a:endParaRPr lang="pt-BR" dirty="0" smtClean="0">
              <a:solidFill>
                <a:srgbClr val="007450"/>
              </a:solidFill>
              <a:latin typeface="Arial" pitchFamily="34" charset="0"/>
              <a:cs typeface="Arial" pitchFamily="34" charset="0"/>
            </a:endParaRPr>
          </a:p>
          <a:p>
            <a:pPr>
              <a:buFont typeface="Arial" pitchFamily="34" charset="0"/>
              <a:buChar char="•"/>
            </a:pPr>
            <a:endParaRPr lang="pt-BR" dirty="0" smtClean="0">
              <a:solidFill>
                <a:srgbClr val="007450"/>
              </a:solidFill>
              <a:latin typeface="Arial" pitchFamily="34" charset="0"/>
              <a:cs typeface="Arial" pitchFamily="34" charset="0"/>
            </a:endParaRPr>
          </a:p>
          <a:p>
            <a:pPr>
              <a:buFont typeface="Arial" pitchFamily="34" charset="0"/>
              <a:buChar char="•"/>
            </a:pPr>
            <a:endParaRPr lang="pt-BR" dirty="0" smtClean="0">
              <a:solidFill>
                <a:srgbClr val="007450"/>
              </a:solidFill>
              <a:latin typeface="Arial" pitchFamily="34" charset="0"/>
              <a:cs typeface="Arial" pitchFamily="34" charset="0"/>
            </a:endParaRPr>
          </a:p>
          <a:p>
            <a:pPr>
              <a:buFont typeface="Arial" pitchFamily="34" charset="0"/>
              <a:buChar char="•"/>
            </a:pPr>
            <a:r>
              <a:rPr lang="pt-BR" dirty="0" smtClean="0">
                <a:solidFill>
                  <a:srgbClr val="00543A"/>
                </a:solidFill>
                <a:latin typeface="Arial" pitchFamily="34" charset="0"/>
                <a:cs typeface="Arial" pitchFamily="34" charset="0"/>
              </a:rPr>
              <a:t>  Programa de Revisão Externa de Qualidade</a:t>
            </a:r>
          </a:p>
          <a:p>
            <a:pPr>
              <a:buFont typeface="Arial" pitchFamily="34" charset="0"/>
              <a:buChar char="•"/>
            </a:pPr>
            <a:endParaRPr lang="pt-BR" dirty="0" smtClean="0">
              <a:solidFill>
                <a:srgbClr val="00543A"/>
              </a:solidFill>
              <a:latin typeface="Arial" pitchFamily="34" charset="0"/>
              <a:cs typeface="Arial" pitchFamily="34" charset="0"/>
            </a:endParaRPr>
          </a:p>
          <a:p>
            <a:pPr>
              <a:buFont typeface="Arial" pitchFamily="34" charset="0"/>
              <a:buChar char="•"/>
            </a:pPr>
            <a:endParaRPr lang="pt-BR" dirty="0" smtClean="0">
              <a:solidFill>
                <a:srgbClr val="00543A"/>
              </a:solidFill>
              <a:latin typeface="Arial" pitchFamily="34" charset="0"/>
              <a:cs typeface="Arial" pitchFamily="34" charset="0"/>
            </a:endParaRPr>
          </a:p>
          <a:p>
            <a:pPr lvl="1" algn="just"/>
            <a:r>
              <a:rPr lang="pt-BR" sz="1600" dirty="0" smtClean="0">
                <a:solidFill>
                  <a:srgbClr val="00543A"/>
                </a:solidFill>
                <a:latin typeface="Arial" pitchFamily="34" charset="0"/>
                <a:cs typeface="Arial" pitchFamily="34" charset="0"/>
              </a:rPr>
              <a:t> “O descumprimento em pelo menos 2 (dois) dos 5 (cinco) últimos anos ensejará a imediata suspensão do registro do Auditor Independente – Pessoa Física, ou do Auditor Independente – Pessoa Jurídica, até que seja apresentada nova revisão de seu controle de qualidade, segundo as diretrizes do Conselho Federal de Contabilidade, com relatório emitido sem ressalvas, devidamente aprovado pelo Comitê Gestor do Programa de Revisão Externa de Qualidade, ou equivalente, instituído pelo Conselho Federal de Contabilidade – CFC.”</a:t>
            </a:r>
          </a:p>
          <a:p>
            <a:endParaRPr lang="pt-BR" dirty="0"/>
          </a:p>
        </p:txBody>
      </p:sp>
    </p:spTree>
    <p:extLst>
      <p:ext uri="{BB962C8B-B14F-4D97-AF65-F5344CB8AC3E}">
        <p14:creationId xmlns:p14="http://schemas.microsoft.com/office/powerpoint/2010/main" xmlns="" val="19413922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txBox="1">
            <a:spLocks/>
          </p:cNvSpPr>
          <p:nvPr/>
        </p:nvSpPr>
        <p:spPr bwMode="auto">
          <a:xfrm>
            <a:off x="410344" y="-243408"/>
            <a:ext cx="8050088" cy="48807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Wingdings 3" pitchFamily="18" charset="2"/>
              <a:buNone/>
            </a:pPr>
            <a:endParaRPr lang="en-US" sz="1000" dirty="0" smtClean="0">
              <a:latin typeface="Times New Roman" pitchFamily="18" charset="0"/>
              <a:cs typeface="Times New Roman" pitchFamily="18" charset="0"/>
            </a:endParaRPr>
          </a:p>
          <a:p>
            <a:pPr algn="ctr">
              <a:buFont typeface="Arial" charset="0"/>
              <a:buNone/>
            </a:pPr>
            <a:endParaRPr lang="en-US" sz="2800" b="1" dirty="0" smtClean="0">
              <a:latin typeface="Times New Roman" pitchFamily="18" charset="0"/>
              <a:cs typeface="Times New Roman" pitchFamily="18" charset="0"/>
            </a:endParaRPr>
          </a:p>
          <a:p>
            <a:pPr>
              <a:buNone/>
            </a:pPr>
            <a:endParaRPr lang="en-US" sz="2400" b="1" dirty="0" smtClean="0">
              <a:solidFill>
                <a:srgbClr val="00543A"/>
              </a:solidFill>
              <a:latin typeface="Times New Roman" pitchFamily="18" charset="0"/>
              <a:cs typeface="Times New Roman" pitchFamily="18" charset="0"/>
            </a:endParaRPr>
          </a:p>
        </p:txBody>
      </p:sp>
      <p:sp>
        <p:nvSpPr>
          <p:cNvPr id="4" name="CaixaDeTexto 3"/>
          <p:cNvSpPr txBox="1"/>
          <p:nvPr/>
        </p:nvSpPr>
        <p:spPr>
          <a:xfrm>
            <a:off x="1979712" y="404664"/>
            <a:ext cx="6984776" cy="3816429"/>
          </a:xfrm>
          <a:prstGeom prst="rect">
            <a:avLst/>
          </a:prstGeom>
          <a:solidFill>
            <a:schemeClr val="bg1">
              <a:alpha val="68000"/>
            </a:schemeClr>
          </a:solidFill>
        </p:spPr>
        <p:txBody>
          <a:bodyPr wrap="square" rtlCol="0">
            <a:spAutoFit/>
          </a:bodyPr>
          <a:lstStyle/>
          <a:p>
            <a:pPr>
              <a:buFont typeface="Arial" pitchFamily="34" charset="0"/>
              <a:buChar char="•"/>
            </a:pPr>
            <a:endParaRPr lang="pt-BR" dirty="0" smtClean="0">
              <a:solidFill>
                <a:srgbClr val="00543A"/>
              </a:solidFill>
            </a:endParaRPr>
          </a:p>
          <a:p>
            <a:pPr algn="ctr"/>
            <a:r>
              <a:rPr lang="en-US" sz="2400" b="1" u="sng" dirty="0" err="1" smtClean="0">
                <a:solidFill>
                  <a:srgbClr val="00543A"/>
                </a:solidFill>
                <a:latin typeface="Arial" pitchFamily="34" charset="0"/>
                <a:cs typeface="Arial" pitchFamily="34" charset="0"/>
              </a:rPr>
              <a:t>Principais</a:t>
            </a:r>
            <a:r>
              <a:rPr lang="en-US" sz="2400" b="1" u="sng" dirty="0" smtClean="0">
                <a:solidFill>
                  <a:srgbClr val="00543A"/>
                </a:solidFill>
                <a:latin typeface="Arial" pitchFamily="34" charset="0"/>
                <a:cs typeface="Arial" pitchFamily="34" charset="0"/>
              </a:rPr>
              <a:t> </a:t>
            </a:r>
            <a:r>
              <a:rPr lang="en-US" sz="2400" b="1" u="sng" dirty="0" err="1" smtClean="0">
                <a:solidFill>
                  <a:srgbClr val="00543A"/>
                </a:solidFill>
                <a:latin typeface="Arial" pitchFamily="34" charset="0"/>
                <a:cs typeface="Arial" pitchFamily="34" charset="0"/>
              </a:rPr>
              <a:t>alterações</a:t>
            </a:r>
            <a:endParaRPr lang="pt-BR" sz="2400" dirty="0" smtClean="0">
              <a:solidFill>
                <a:srgbClr val="00543A"/>
              </a:solidFill>
            </a:endParaRPr>
          </a:p>
          <a:p>
            <a:pPr>
              <a:buFont typeface="Arial" pitchFamily="34" charset="0"/>
              <a:buChar char="•"/>
            </a:pPr>
            <a:endParaRPr lang="pt-BR" dirty="0" smtClean="0">
              <a:solidFill>
                <a:srgbClr val="00543A"/>
              </a:solidFill>
            </a:endParaRPr>
          </a:p>
          <a:p>
            <a:pPr>
              <a:buFont typeface="Arial" pitchFamily="34" charset="0"/>
              <a:buChar char="•"/>
            </a:pPr>
            <a:endParaRPr lang="pt-BR" dirty="0" smtClean="0">
              <a:solidFill>
                <a:srgbClr val="00543A"/>
              </a:solidFill>
            </a:endParaRPr>
          </a:p>
          <a:p>
            <a:pPr>
              <a:buFont typeface="Arial" pitchFamily="34" charset="0"/>
              <a:buChar char="•"/>
            </a:pPr>
            <a:r>
              <a:rPr lang="pt-BR" dirty="0" smtClean="0">
                <a:solidFill>
                  <a:srgbClr val="00543A"/>
                </a:solidFill>
              </a:rPr>
              <a:t>  Programa de Educação Profissional Continuada</a:t>
            </a:r>
          </a:p>
          <a:p>
            <a:pPr>
              <a:buFont typeface="Arial" pitchFamily="34" charset="0"/>
              <a:buChar char="•"/>
            </a:pPr>
            <a:endParaRPr lang="pt-BR" dirty="0" smtClean="0">
              <a:solidFill>
                <a:srgbClr val="00543A"/>
              </a:solidFill>
            </a:endParaRPr>
          </a:p>
          <a:p>
            <a:pPr lvl="2" algn="just"/>
            <a:r>
              <a:rPr lang="pt-BR" sz="1600" dirty="0" smtClean="0">
                <a:solidFill>
                  <a:srgbClr val="00543A"/>
                </a:solidFill>
              </a:rPr>
              <a:t> “O descumprimento em pelo menos 2 (dois) dos 5 (cinco) últimos anos ensejará a imediata suspensão do registro do Auditor Independente – Pessoa Física, ou do cadastro como responsável técnico de Auditor Independente – Pessoa Jurídica, até que seja apresentado novo certificado de aprovação no Exame de Qualificação Técnica, previsto no art. 30 desta Instrução, independentemente da adoção de outras medidas administrativas aplicáveis.”</a:t>
            </a:r>
            <a:endParaRPr lang="pt-BR" dirty="0">
              <a:solidFill>
                <a:srgbClr val="00543A"/>
              </a:solidFill>
            </a:endParaRPr>
          </a:p>
        </p:txBody>
      </p:sp>
    </p:spTree>
    <p:extLst>
      <p:ext uri="{BB962C8B-B14F-4D97-AF65-F5344CB8AC3E}">
        <p14:creationId xmlns:p14="http://schemas.microsoft.com/office/powerpoint/2010/main" xmlns="" val="19413922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2051720" y="332656"/>
            <a:ext cx="6912768" cy="3077766"/>
          </a:xfrm>
          <a:prstGeom prst="rect">
            <a:avLst/>
          </a:prstGeom>
          <a:solidFill>
            <a:schemeClr val="bg1">
              <a:alpha val="68000"/>
            </a:schemeClr>
          </a:solidFill>
        </p:spPr>
        <p:txBody>
          <a:bodyPr wrap="square" rtlCol="0">
            <a:spAutoFit/>
          </a:bodyPr>
          <a:lstStyle/>
          <a:p>
            <a:pPr marL="0" lvl="1" algn="ctr"/>
            <a:r>
              <a:rPr lang="pt-BR" dirty="0" smtClean="0">
                <a:solidFill>
                  <a:srgbClr val="00543A"/>
                </a:solidFill>
              </a:rPr>
              <a:t> </a:t>
            </a:r>
            <a:r>
              <a:rPr lang="en-US" sz="2400" b="1" u="sng" dirty="0" err="1" smtClean="0">
                <a:solidFill>
                  <a:srgbClr val="00543A"/>
                </a:solidFill>
                <a:latin typeface="Arial" pitchFamily="34" charset="0"/>
                <a:cs typeface="Arial" pitchFamily="34" charset="0"/>
              </a:rPr>
              <a:t>Principais</a:t>
            </a:r>
            <a:r>
              <a:rPr lang="en-US" sz="2400" b="1" u="sng" dirty="0" smtClean="0">
                <a:solidFill>
                  <a:srgbClr val="00543A"/>
                </a:solidFill>
                <a:latin typeface="Arial" pitchFamily="34" charset="0"/>
                <a:cs typeface="Arial" pitchFamily="34" charset="0"/>
              </a:rPr>
              <a:t> </a:t>
            </a:r>
            <a:r>
              <a:rPr lang="en-US" sz="2400" b="1" u="sng" dirty="0" err="1" smtClean="0">
                <a:solidFill>
                  <a:srgbClr val="00543A"/>
                </a:solidFill>
                <a:latin typeface="Arial" pitchFamily="34" charset="0"/>
                <a:cs typeface="Arial" pitchFamily="34" charset="0"/>
              </a:rPr>
              <a:t>alterações</a:t>
            </a:r>
            <a:endParaRPr lang="pt-BR" sz="2400" dirty="0" smtClean="0">
              <a:solidFill>
                <a:srgbClr val="00543A"/>
              </a:solidFill>
            </a:endParaRPr>
          </a:p>
          <a:p>
            <a:pPr marL="0" lvl="1">
              <a:buFont typeface="Arial" pitchFamily="34" charset="0"/>
              <a:buChar char="•"/>
            </a:pPr>
            <a:endParaRPr lang="pt-BR" dirty="0" smtClean="0">
              <a:solidFill>
                <a:srgbClr val="00543A"/>
              </a:solidFill>
            </a:endParaRPr>
          </a:p>
          <a:p>
            <a:pPr marL="0" lvl="1">
              <a:buFont typeface="Arial" pitchFamily="34" charset="0"/>
              <a:buChar char="•"/>
            </a:pPr>
            <a:endParaRPr lang="pt-BR" dirty="0" smtClean="0">
              <a:solidFill>
                <a:srgbClr val="00543A"/>
              </a:solidFill>
            </a:endParaRPr>
          </a:p>
          <a:p>
            <a:pPr marL="0" lvl="1">
              <a:buFont typeface="Arial" pitchFamily="34" charset="0"/>
              <a:buChar char="•"/>
            </a:pPr>
            <a:endParaRPr lang="pt-BR" dirty="0" smtClean="0">
              <a:solidFill>
                <a:srgbClr val="00543A"/>
              </a:solidFill>
            </a:endParaRPr>
          </a:p>
          <a:p>
            <a:pPr marL="0" lvl="1">
              <a:buFont typeface="Arial" pitchFamily="34" charset="0"/>
              <a:buChar char="•"/>
            </a:pPr>
            <a:r>
              <a:rPr lang="pt-BR" dirty="0" smtClean="0">
                <a:solidFill>
                  <a:srgbClr val="00543A"/>
                </a:solidFill>
              </a:rPr>
              <a:t>Art. 25 – item VIII (Principais Assuntos de Auditoria)</a:t>
            </a:r>
          </a:p>
          <a:p>
            <a:pPr lvl="1"/>
            <a:endParaRPr lang="pt-BR" dirty="0" smtClean="0">
              <a:solidFill>
                <a:srgbClr val="00543A"/>
              </a:solidFill>
            </a:endParaRPr>
          </a:p>
          <a:p>
            <a:pPr lvl="2" algn="just"/>
            <a:r>
              <a:rPr lang="pt-BR" sz="1600" dirty="0" smtClean="0">
                <a:solidFill>
                  <a:srgbClr val="00543A"/>
                </a:solidFill>
              </a:rPr>
              <a:t>“comunicar os principais assuntos de auditoria nos relatórios de auditoria de demonstrações financeiras de todas as entidades reguladas ou supervisionadas pela CVM, nos termos das normas profissionais de auditoria independente aprovadas pelo Conselho Federal de Contabilidade - CFC.”</a:t>
            </a:r>
            <a:endParaRPr lang="pt-BR" dirty="0">
              <a:solidFill>
                <a:srgbClr val="00543A"/>
              </a:solidFill>
            </a:endParaRPr>
          </a:p>
        </p:txBody>
      </p:sp>
    </p:spTree>
    <p:extLst>
      <p:ext uri="{BB962C8B-B14F-4D97-AF65-F5344CB8AC3E}">
        <p14:creationId xmlns:p14="http://schemas.microsoft.com/office/powerpoint/2010/main" xmlns="" val="19413922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sz="half" idx="4294967295"/>
          </p:nvPr>
        </p:nvSpPr>
        <p:spPr>
          <a:xfrm>
            <a:off x="1907704" y="548680"/>
            <a:ext cx="7128792" cy="3744416"/>
          </a:xfrm>
          <a:solidFill>
            <a:schemeClr val="bg1">
              <a:alpha val="68000"/>
            </a:schemeClr>
          </a:solidFill>
        </p:spPr>
        <p:txBody>
          <a:bodyPr>
            <a:normAutofit/>
          </a:bodyPr>
          <a:lstStyle/>
          <a:p>
            <a:pPr algn="ctr">
              <a:buFont typeface="Wingdings 3" pitchFamily="18" charset="2"/>
              <a:buNone/>
            </a:pPr>
            <a:r>
              <a:rPr lang="pt-BR" sz="2800" b="1" u="sng" dirty="0" smtClean="0">
                <a:solidFill>
                  <a:srgbClr val="00543A"/>
                </a:solidFill>
                <a:latin typeface="Arial" pitchFamily="34" charset="0"/>
                <a:cs typeface="Arial" pitchFamily="34" charset="0"/>
              </a:rPr>
              <a:t>Conteúdo informacional dos </a:t>
            </a:r>
            <a:r>
              <a:rPr lang="pt-BR" sz="2800" b="1" u="sng" dirty="0" err="1" smtClean="0">
                <a:solidFill>
                  <a:srgbClr val="00543A"/>
                </a:solidFill>
                <a:latin typeface="Arial" pitchFamily="34" charset="0"/>
                <a:cs typeface="Arial" pitchFamily="34" charset="0"/>
              </a:rPr>
              <a:t>PAAs</a:t>
            </a:r>
            <a:endParaRPr lang="pt-BR" sz="2800" b="1" u="sng" dirty="0" smtClean="0">
              <a:solidFill>
                <a:srgbClr val="00543A"/>
              </a:solidFill>
              <a:latin typeface="Arial" pitchFamily="34" charset="0"/>
              <a:cs typeface="Arial" pitchFamily="34" charset="0"/>
            </a:endParaRPr>
          </a:p>
          <a:p>
            <a:pPr algn="just">
              <a:buFont typeface="Wingdings 3" pitchFamily="18" charset="2"/>
              <a:buNone/>
            </a:pPr>
            <a:endParaRPr lang="pt-BR" sz="1000" dirty="0" smtClean="0">
              <a:solidFill>
                <a:srgbClr val="00543A"/>
              </a:solidFill>
              <a:latin typeface="Arial" pitchFamily="34" charset="0"/>
              <a:cs typeface="Arial" pitchFamily="34" charset="0"/>
            </a:endParaRPr>
          </a:p>
          <a:p>
            <a:pPr marL="0" indent="0" algn="just"/>
            <a:endParaRPr lang="pt-BR" sz="2200" dirty="0" smtClean="0">
              <a:solidFill>
                <a:srgbClr val="00543A"/>
              </a:solidFill>
              <a:latin typeface="Arial" pitchFamily="34" charset="0"/>
              <a:cs typeface="Arial" pitchFamily="34" charset="0"/>
            </a:endParaRPr>
          </a:p>
          <a:p>
            <a:pPr marL="0" indent="0"/>
            <a:r>
              <a:rPr lang="pt-BR" sz="2200" dirty="0" smtClean="0">
                <a:solidFill>
                  <a:srgbClr val="00543A"/>
                </a:solidFill>
                <a:latin typeface="Arial" pitchFamily="34" charset="0"/>
                <a:cs typeface="Arial" pitchFamily="34" charset="0"/>
              </a:rPr>
              <a:t> Exemplo genérico de descrição dos procedimentos:</a:t>
            </a:r>
          </a:p>
          <a:p>
            <a:pPr marL="0" indent="0" algn="just">
              <a:buNone/>
            </a:pPr>
            <a:endParaRPr lang="pt-BR" sz="600" dirty="0" smtClean="0">
              <a:solidFill>
                <a:srgbClr val="00543A"/>
              </a:solidFill>
              <a:latin typeface="Arial" pitchFamily="34" charset="0"/>
              <a:cs typeface="Arial" pitchFamily="34" charset="0"/>
            </a:endParaRPr>
          </a:p>
          <a:p>
            <a:pPr marL="0" indent="0" algn="just">
              <a:buNone/>
            </a:pPr>
            <a:endParaRPr lang="pt-BR" sz="600" dirty="0" smtClean="0">
              <a:solidFill>
                <a:srgbClr val="00543A"/>
              </a:solidFill>
              <a:latin typeface="Arial" pitchFamily="34" charset="0"/>
              <a:cs typeface="Arial" pitchFamily="34" charset="0"/>
            </a:endParaRPr>
          </a:p>
          <a:p>
            <a:pPr marL="0" indent="0" algn="just">
              <a:buNone/>
            </a:pPr>
            <a:r>
              <a:rPr lang="pt-BR" sz="1900" i="1" dirty="0" smtClean="0">
                <a:solidFill>
                  <a:srgbClr val="00543A"/>
                </a:solidFill>
                <a:latin typeface="Arial" pitchFamily="34" charset="0"/>
                <a:cs typeface="Arial" pitchFamily="34" charset="0"/>
              </a:rPr>
              <a:t>“</a:t>
            </a:r>
            <a:r>
              <a:rPr lang="pt-BR" sz="1900" i="1" dirty="0">
                <a:solidFill>
                  <a:srgbClr val="00543A"/>
                </a:solidFill>
                <a:latin typeface="Arial" pitchFamily="34" charset="0"/>
                <a:cs typeface="Arial" pitchFamily="34" charset="0"/>
              </a:rPr>
              <a:t>Consequentemente, efetuamos procedimentos específicos de auditoria, que incluem, mas não </a:t>
            </a:r>
            <a:r>
              <a:rPr lang="pt-BR" sz="1900" i="1" dirty="0" smtClean="0">
                <a:solidFill>
                  <a:srgbClr val="00543A"/>
                </a:solidFill>
                <a:latin typeface="Arial" pitchFamily="34" charset="0"/>
                <a:cs typeface="Arial" pitchFamily="34" charset="0"/>
              </a:rPr>
              <a:t>se limitam </a:t>
            </a:r>
            <a:r>
              <a:rPr lang="pt-BR" sz="1900" i="1" dirty="0">
                <a:solidFill>
                  <a:srgbClr val="00543A"/>
                </a:solidFill>
                <a:latin typeface="Arial" pitchFamily="34" charset="0"/>
                <a:cs typeface="Arial" pitchFamily="34" charset="0"/>
              </a:rPr>
              <a:t>a, entendimento dos controles internos e testes substantivos de detalhe com base </a:t>
            </a:r>
            <a:r>
              <a:rPr lang="pt-BR" sz="1900" i="1" dirty="0" smtClean="0">
                <a:solidFill>
                  <a:srgbClr val="00543A"/>
                </a:solidFill>
                <a:latin typeface="Arial" pitchFamily="34" charset="0"/>
                <a:cs typeface="Arial" pitchFamily="34" charset="0"/>
              </a:rPr>
              <a:t>em amostragem </a:t>
            </a:r>
            <a:r>
              <a:rPr lang="pt-BR" sz="1900" i="1" dirty="0">
                <a:solidFill>
                  <a:srgbClr val="00543A"/>
                </a:solidFill>
                <a:latin typeface="Arial" pitchFamily="34" charset="0"/>
                <a:cs typeface="Arial" pitchFamily="34" charset="0"/>
              </a:rPr>
              <a:t>para verificação das documentações que suportam referidas transações</a:t>
            </a:r>
            <a:r>
              <a:rPr lang="pt-BR" sz="1900" i="1" dirty="0" smtClean="0">
                <a:solidFill>
                  <a:srgbClr val="00543A"/>
                </a:solidFill>
                <a:latin typeface="Arial" pitchFamily="34" charset="0"/>
                <a:cs typeface="Arial" pitchFamily="34" charset="0"/>
              </a:rPr>
              <a:t>.”</a:t>
            </a:r>
          </a:p>
          <a:p>
            <a:endParaRPr lang="pt-BR" sz="1300" dirty="0" smtClean="0">
              <a:solidFill>
                <a:srgbClr val="00543A"/>
              </a:solidFill>
              <a:latin typeface="Arial" pitchFamily="34" charset="0"/>
              <a:cs typeface="Arial" pitchFamily="34" charset="0"/>
            </a:endParaRPr>
          </a:p>
          <a:p>
            <a:pPr marL="0" indent="0" algn="just"/>
            <a:endParaRPr lang="pt-BR" sz="2800" b="1" dirty="0">
              <a:solidFill>
                <a:srgbClr val="00543A"/>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5594975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sz="half" idx="4294967295"/>
          </p:nvPr>
        </p:nvSpPr>
        <p:spPr>
          <a:xfrm>
            <a:off x="1691680" y="332656"/>
            <a:ext cx="7092330" cy="4969296"/>
          </a:xfrm>
          <a:solidFill>
            <a:schemeClr val="bg1">
              <a:alpha val="68000"/>
            </a:schemeClr>
          </a:solidFill>
        </p:spPr>
        <p:txBody>
          <a:bodyPr>
            <a:normAutofit/>
          </a:bodyPr>
          <a:lstStyle/>
          <a:p>
            <a:pPr algn="ctr">
              <a:buFont typeface="Wingdings 3" pitchFamily="18" charset="2"/>
              <a:buNone/>
            </a:pPr>
            <a:r>
              <a:rPr lang="pt-BR" sz="2800" b="1" u="sng" dirty="0" smtClean="0">
                <a:solidFill>
                  <a:srgbClr val="00543A"/>
                </a:solidFill>
                <a:latin typeface="Arial" pitchFamily="34" charset="0"/>
                <a:cs typeface="Arial" pitchFamily="34" charset="0"/>
              </a:rPr>
              <a:t>Conteúdo informacional dos </a:t>
            </a:r>
            <a:r>
              <a:rPr lang="pt-BR" sz="2800" b="1" u="sng" dirty="0" err="1" smtClean="0">
                <a:solidFill>
                  <a:srgbClr val="00543A"/>
                </a:solidFill>
                <a:latin typeface="Arial" pitchFamily="34" charset="0"/>
                <a:cs typeface="Arial" pitchFamily="34" charset="0"/>
              </a:rPr>
              <a:t>PAAs</a:t>
            </a:r>
            <a:endParaRPr lang="pt-BR" sz="2800" b="1" u="sng" dirty="0" smtClean="0">
              <a:solidFill>
                <a:srgbClr val="00543A"/>
              </a:solidFill>
              <a:latin typeface="Arial" pitchFamily="34" charset="0"/>
              <a:cs typeface="Arial" pitchFamily="34" charset="0"/>
            </a:endParaRPr>
          </a:p>
          <a:p>
            <a:pPr algn="just">
              <a:buFont typeface="Wingdings 3" pitchFamily="18" charset="2"/>
              <a:buNone/>
            </a:pPr>
            <a:endParaRPr lang="pt-BR" sz="1000" dirty="0" smtClean="0">
              <a:solidFill>
                <a:srgbClr val="00543A"/>
              </a:solidFill>
              <a:latin typeface="Arial" pitchFamily="34" charset="0"/>
              <a:cs typeface="Arial" pitchFamily="34" charset="0"/>
            </a:endParaRPr>
          </a:p>
          <a:p>
            <a:endParaRPr lang="pt-BR" sz="1300" dirty="0" smtClean="0">
              <a:solidFill>
                <a:srgbClr val="00543A"/>
              </a:solidFill>
              <a:latin typeface="Arial" pitchFamily="34" charset="0"/>
              <a:cs typeface="Arial" pitchFamily="34" charset="0"/>
            </a:endParaRPr>
          </a:p>
          <a:p>
            <a:pPr marL="0" indent="0" algn="just"/>
            <a:r>
              <a:rPr lang="pt-BR" sz="2200" dirty="0" smtClean="0">
                <a:solidFill>
                  <a:srgbClr val="00543A"/>
                </a:solidFill>
                <a:latin typeface="Arial" pitchFamily="34" charset="0"/>
                <a:cs typeface="Arial" pitchFamily="34" charset="0"/>
              </a:rPr>
              <a:t> Exemplo informativo de descrição dos procedimentos:</a:t>
            </a:r>
          </a:p>
          <a:p>
            <a:pPr marL="400050" lvl="1" indent="0" algn="just">
              <a:buNone/>
            </a:pPr>
            <a:endParaRPr lang="pt-BR" sz="700" dirty="0" smtClean="0">
              <a:solidFill>
                <a:srgbClr val="00543A"/>
              </a:solidFill>
              <a:latin typeface="Arial" pitchFamily="34" charset="0"/>
              <a:cs typeface="Arial" pitchFamily="34" charset="0"/>
            </a:endParaRPr>
          </a:p>
          <a:p>
            <a:pPr marL="400050" lvl="1" indent="0" algn="just">
              <a:buNone/>
            </a:pPr>
            <a:r>
              <a:rPr lang="pt-BR" sz="1500" i="1" dirty="0" smtClean="0">
                <a:solidFill>
                  <a:srgbClr val="00543A"/>
                </a:solidFill>
                <a:latin typeface="Arial" pitchFamily="34" charset="0"/>
                <a:cs typeface="Arial" pitchFamily="34" charset="0"/>
              </a:rPr>
              <a:t>“Nossos </a:t>
            </a:r>
            <a:r>
              <a:rPr lang="pt-BR" sz="1500" i="1" dirty="0">
                <a:solidFill>
                  <a:srgbClr val="00543A"/>
                </a:solidFill>
                <a:latin typeface="Arial" pitchFamily="34" charset="0"/>
                <a:cs typeface="Arial" pitchFamily="34" charset="0"/>
              </a:rPr>
              <a:t>procedimentos de auditoria para cobrir o risco de erros materiais no reconhecimento da receita, incluíram: </a:t>
            </a:r>
          </a:p>
          <a:p>
            <a:pPr lvl="1" algn="just"/>
            <a:r>
              <a:rPr lang="pt-BR" sz="1500" i="1" dirty="0" smtClean="0">
                <a:solidFill>
                  <a:srgbClr val="00543A"/>
                </a:solidFill>
                <a:latin typeface="Arial" pitchFamily="34" charset="0"/>
                <a:cs typeface="Arial" pitchFamily="34" charset="0"/>
              </a:rPr>
              <a:t>Teste </a:t>
            </a:r>
            <a:r>
              <a:rPr lang="pt-BR" sz="1500" i="1" dirty="0">
                <a:solidFill>
                  <a:srgbClr val="00543A"/>
                </a:solidFill>
                <a:latin typeface="Arial" pitchFamily="34" charset="0"/>
                <a:cs typeface="Arial" pitchFamily="34" charset="0"/>
              </a:rPr>
              <a:t>de controles internos que abrangem a identificação, a separação e o registro de receitas de vendas relativas às vendas efetivamente entregues aos respectivos compradores dentro do prazo contábil adequado; </a:t>
            </a:r>
          </a:p>
          <a:p>
            <a:pPr lvl="1" algn="just"/>
            <a:r>
              <a:rPr lang="pt-BR" sz="1500" i="1" dirty="0" smtClean="0">
                <a:solidFill>
                  <a:srgbClr val="00543A"/>
                </a:solidFill>
                <a:latin typeface="Arial" pitchFamily="34" charset="0"/>
                <a:cs typeface="Arial" pitchFamily="34" charset="0"/>
              </a:rPr>
              <a:t>Teste </a:t>
            </a:r>
            <a:r>
              <a:rPr lang="pt-BR" sz="1500" i="1" dirty="0">
                <a:solidFill>
                  <a:srgbClr val="00543A"/>
                </a:solidFill>
                <a:latin typeface="Arial" pitchFamily="34" charset="0"/>
                <a:cs typeface="Arial" pitchFamily="34" charset="0"/>
              </a:rPr>
              <a:t>documental de amostra representativa de notas fiscais e comprovantes de entrega, a fim de corroborar a aderência do relatório que demonstra as notas fiscais faturadas e não entregues no período. Tal relatório é base para o cálculo de estorno da receita; </a:t>
            </a:r>
          </a:p>
          <a:p>
            <a:pPr lvl="1" algn="just"/>
            <a:r>
              <a:rPr lang="pt-BR" sz="1500" i="1" dirty="0" smtClean="0">
                <a:solidFill>
                  <a:srgbClr val="00543A"/>
                </a:solidFill>
                <a:latin typeface="Arial" pitchFamily="34" charset="0"/>
                <a:cs typeface="Arial" pitchFamily="34" charset="0"/>
              </a:rPr>
              <a:t>Recálculo </a:t>
            </a:r>
            <a:r>
              <a:rPr lang="pt-BR" sz="1500" i="1" dirty="0">
                <a:solidFill>
                  <a:srgbClr val="00543A"/>
                </a:solidFill>
                <a:latin typeface="Arial" pitchFamily="34" charset="0"/>
                <a:cs typeface="Arial" pitchFamily="34" charset="0"/>
              </a:rPr>
              <a:t>dos valores dos ajustes efetuados pela Companhia para estornar receitas de vendas faturadas e não entregues no período contábil adequado</a:t>
            </a:r>
            <a:r>
              <a:rPr lang="pt-BR" sz="1500" i="1" dirty="0" smtClean="0">
                <a:solidFill>
                  <a:srgbClr val="00543A"/>
                </a:solidFill>
                <a:latin typeface="Arial" pitchFamily="34" charset="0"/>
                <a:cs typeface="Arial" pitchFamily="34" charset="0"/>
              </a:rPr>
              <a:t>.”</a:t>
            </a:r>
            <a:endParaRPr lang="pt-BR" sz="1500" i="1" dirty="0">
              <a:solidFill>
                <a:srgbClr val="00543A"/>
              </a:solidFill>
              <a:latin typeface="Arial" pitchFamily="34" charset="0"/>
              <a:cs typeface="Arial" pitchFamily="34" charset="0"/>
            </a:endParaRPr>
          </a:p>
          <a:p>
            <a:pPr marL="0" indent="0" algn="just">
              <a:buNone/>
            </a:pPr>
            <a:endParaRPr lang="pt-BR" sz="1200" dirty="0" smtClean="0">
              <a:solidFill>
                <a:srgbClr val="00543A"/>
              </a:solidFill>
              <a:latin typeface="Arial" pitchFamily="34" charset="0"/>
              <a:cs typeface="Arial" pitchFamily="34" charset="0"/>
            </a:endParaRPr>
          </a:p>
          <a:p>
            <a:pPr marL="0" indent="0" algn="just">
              <a:buNone/>
            </a:pPr>
            <a:endParaRPr lang="pt-BR" sz="2800" b="1" dirty="0">
              <a:solidFill>
                <a:srgbClr val="00543A"/>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5594975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sz="half" idx="4294967295"/>
          </p:nvPr>
        </p:nvSpPr>
        <p:spPr>
          <a:xfrm>
            <a:off x="1691680" y="476672"/>
            <a:ext cx="7237363" cy="3744020"/>
          </a:xfrm>
          <a:solidFill>
            <a:schemeClr val="bg1">
              <a:alpha val="68000"/>
            </a:schemeClr>
          </a:solidFill>
        </p:spPr>
        <p:txBody>
          <a:bodyPr>
            <a:normAutofit/>
          </a:bodyPr>
          <a:lstStyle/>
          <a:p>
            <a:pPr algn="ctr">
              <a:buFont typeface="Wingdings 3" pitchFamily="18" charset="2"/>
              <a:buNone/>
            </a:pPr>
            <a:r>
              <a:rPr lang="pt-BR" sz="2800" b="1" u="sng" dirty="0" smtClean="0">
                <a:solidFill>
                  <a:srgbClr val="00543A"/>
                </a:solidFill>
                <a:latin typeface="Arial" pitchFamily="34" charset="0"/>
                <a:cs typeface="Arial" pitchFamily="34" charset="0"/>
              </a:rPr>
              <a:t>Conteúdo informacional dos </a:t>
            </a:r>
            <a:r>
              <a:rPr lang="pt-BR" sz="2800" b="1" u="sng" dirty="0" err="1" smtClean="0">
                <a:solidFill>
                  <a:srgbClr val="00543A"/>
                </a:solidFill>
                <a:latin typeface="Arial" pitchFamily="34" charset="0"/>
                <a:cs typeface="Arial" pitchFamily="34" charset="0"/>
              </a:rPr>
              <a:t>PAAs</a:t>
            </a:r>
            <a:endParaRPr lang="pt-BR" sz="2800" b="1" u="sng" dirty="0" smtClean="0">
              <a:solidFill>
                <a:srgbClr val="00543A"/>
              </a:solidFill>
              <a:latin typeface="Arial" pitchFamily="34" charset="0"/>
              <a:cs typeface="Arial" pitchFamily="34" charset="0"/>
            </a:endParaRPr>
          </a:p>
          <a:p>
            <a:pPr algn="just">
              <a:buFont typeface="Wingdings 3" pitchFamily="18" charset="2"/>
              <a:buNone/>
            </a:pPr>
            <a:endParaRPr lang="pt-BR" sz="1000" dirty="0" smtClean="0">
              <a:solidFill>
                <a:srgbClr val="00543A"/>
              </a:solidFill>
              <a:latin typeface="Arial" pitchFamily="34" charset="0"/>
              <a:cs typeface="Arial" pitchFamily="34" charset="0"/>
            </a:endParaRPr>
          </a:p>
          <a:p>
            <a:pPr algn="just">
              <a:buFont typeface="Wingdings 3" pitchFamily="18" charset="2"/>
              <a:buNone/>
            </a:pPr>
            <a:endParaRPr lang="pt-BR" sz="1000" dirty="0" smtClean="0">
              <a:solidFill>
                <a:srgbClr val="00543A"/>
              </a:solidFill>
              <a:latin typeface="Arial" pitchFamily="34" charset="0"/>
              <a:cs typeface="Arial" pitchFamily="34" charset="0"/>
            </a:endParaRPr>
          </a:p>
          <a:p>
            <a:pPr algn="just">
              <a:buFont typeface="Wingdings 3" pitchFamily="18" charset="2"/>
              <a:buNone/>
            </a:pPr>
            <a:endParaRPr lang="pt-BR" sz="1000" dirty="0" smtClean="0">
              <a:solidFill>
                <a:srgbClr val="00543A"/>
              </a:solidFill>
              <a:latin typeface="Arial" pitchFamily="34" charset="0"/>
              <a:cs typeface="Arial" pitchFamily="34" charset="0"/>
            </a:endParaRPr>
          </a:p>
          <a:p>
            <a:pPr marL="400050" lvl="1" indent="0" algn="just">
              <a:buNone/>
            </a:pPr>
            <a:r>
              <a:rPr lang="pt-BR" sz="2000" dirty="0" smtClean="0">
                <a:solidFill>
                  <a:srgbClr val="00543A"/>
                </a:solidFill>
                <a:latin typeface="Arial" pitchFamily="34" charset="0"/>
                <a:cs typeface="Arial" pitchFamily="34" charset="0"/>
              </a:rPr>
              <a:t>Exemplos brasileiros de apresentação dos resultados:</a:t>
            </a:r>
          </a:p>
          <a:p>
            <a:pPr marL="800100" lvl="2" indent="0" algn="just">
              <a:buNone/>
            </a:pPr>
            <a:endParaRPr lang="pt-BR" sz="300" dirty="0" smtClean="0">
              <a:solidFill>
                <a:srgbClr val="00543A"/>
              </a:solidFill>
              <a:latin typeface="Arial" pitchFamily="34" charset="0"/>
              <a:cs typeface="Arial" pitchFamily="34" charset="0"/>
            </a:endParaRPr>
          </a:p>
          <a:p>
            <a:pPr marL="400050" lvl="2" indent="0" algn="just">
              <a:buNone/>
            </a:pPr>
            <a:r>
              <a:rPr lang="pt-BR" sz="1700" i="1" dirty="0" smtClean="0">
                <a:solidFill>
                  <a:srgbClr val="00543A"/>
                </a:solidFill>
                <a:latin typeface="Arial" pitchFamily="34" charset="0"/>
                <a:cs typeface="Arial" pitchFamily="34" charset="0"/>
              </a:rPr>
              <a:t>(Uma espécie de “padrão” apresentando em cerca de 99% dos casos)</a:t>
            </a:r>
          </a:p>
          <a:p>
            <a:pPr marL="400050" lvl="2" indent="0" algn="just">
              <a:buNone/>
            </a:pPr>
            <a:endParaRPr lang="pt-BR" sz="1700" i="1" dirty="0" smtClean="0">
              <a:solidFill>
                <a:srgbClr val="00543A"/>
              </a:solidFill>
              <a:latin typeface="Arial" pitchFamily="34" charset="0"/>
              <a:cs typeface="Arial" pitchFamily="34" charset="0"/>
            </a:endParaRPr>
          </a:p>
          <a:p>
            <a:pPr marL="800100" lvl="2" indent="0" algn="just">
              <a:buNone/>
            </a:pPr>
            <a:endParaRPr lang="pt-BR" sz="900" i="1" dirty="0">
              <a:solidFill>
                <a:srgbClr val="00543A"/>
              </a:solidFill>
              <a:latin typeface="Arial" pitchFamily="34" charset="0"/>
              <a:cs typeface="Arial" pitchFamily="34" charset="0"/>
            </a:endParaRPr>
          </a:p>
          <a:p>
            <a:pPr marL="800100" lvl="2" indent="0" algn="just">
              <a:buNone/>
            </a:pPr>
            <a:r>
              <a:rPr lang="pt-BR" sz="2000" i="1" dirty="0" smtClean="0">
                <a:solidFill>
                  <a:srgbClr val="00543A"/>
                </a:solidFill>
                <a:latin typeface="Arial" pitchFamily="34" charset="0"/>
                <a:cs typeface="Arial" pitchFamily="34" charset="0"/>
              </a:rPr>
              <a:t>“O resultado de nossos procedimentos foi considerado adequado no contexto das demonstrações financeiras tomadas em conjunto.”</a:t>
            </a:r>
          </a:p>
          <a:p>
            <a:pPr marL="400050" lvl="1" indent="0" algn="just">
              <a:buNone/>
            </a:pPr>
            <a:endParaRPr lang="pt-BR" sz="1200" i="1" dirty="0" smtClean="0">
              <a:solidFill>
                <a:srgbClr val="00543A"/>
              </a:solidFill>
              <a:latin typeface="Arial" pitchFamily="34" charset="0"/>
              <a:cs typeface="Arial" pitchFamily="34" charset="0"/>
            </a:endParaRPr>
          </a:p>
          <a:p>
            <a:pPr algn="just">
              <a:buNone/>
            </a:pPr>
            <a:endParaRPr lang="pt-BR" sz="1300" i="1" dirty="0" smtClean="0">
              <a:solidFill>
                <a:srgbClr val="00543A"/>
              </a:solidFill>
              <a:latin typeface="Arial" pitchFamily="34" charset="0"/>
              <a:cs typeface="Arial" pitchFamily="34" charset="0"/>
            </a:endParaRPr>
          </a:p>
          <a:p>
            <a:pPr marL="0" indent="0" algn="just">
              <a:buNone/>
            </a:pPr>
            <a:endParaRPr lang="pt-BR" sz="1200" dirty="0" smtClean="0">
              <a:solidFill>
                <a:srgbClr val="00543A"/>
              </a:solidFill>
              <a:latin typeface="Times New Roman" pitchFamily="18" charset="0"/>
              <a:cs typeface="Times New Roman" pitchFamily="18" charset="0"/>
            </a:endParaRPr>
          </a:p>
          <a:p>
            <a:pPr marL="0" indent="0" algn="just">
              <a:buNone/>
            </a:pPr>
            <a:endParaRPr lang="pt-BR" sz="2800" b="1" dirty="0">
              <a:solidFill>
                <a:srgbClr val="00543A"/>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2486890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961</TotalTime>
  <Words>964</Words>
  <Application>Microsoft Office PowerPoint</Application>
  <PresentationFormat>Apresentação na tela (4:3)</PresentationFormat>
  <Paragraphs>134</Paragraphs>
  <Slides>16</Slides>
  <Notes>0</Notes>
  <HiddenSlides>0</HiddenSlides>
  <MMClips>0</MMClips>
  <ScaleCrop>false</ScaleCrop>
  <HeadingPairs>
    <vt:vector size="4" baseType="variant">
      <vt:variant>
        <vt:lpstr>Tema</vt:lpstr>
      </vt:variant>
      <vt:variant>
        <vt:i4>1</vt:i4>
      </vt:variant>
      <vt:variant>
        <vt:lpstr>Títulos de slides</vt:lpstr>
      </vt:variant>
      <vt:variant>
        <vt:i4>16</vt:i4>
      </vt:variant>
    </vt:vector>
  </HeadingPairs>
  <TitlesOfParts>
    <vt:vector size="17" baseType="lpstr">
      <vt:lpstr>Tema do Office</vt:lpstr>
      <vt:lpstr>Instrução CVM 308/99  Principais alterações e impactos na atuação dos auditores no mercado de valores mobiliários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CVM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CVM</dc:creator>
  <cp:lastModifiedBy>MADSON</cp:lastModifiedBy>
  <cp:revision>89</cp:revision>
  <dcterms:created xsi:type="dcterms:W3CDTF">2014-06-03T21:40:48Z</dcterms:created>
  <dcterms:modified xsi:type="dcterms:W3CDTF">2017-11-16T14:57:37Z</dcterms:modified>
</cp:coreProperties>
</file>