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6" r:id="rId3"/>
    <p:sldId id="260" r:id="rId4"/>
    <p:sldId id="262" r:id="rId5"/>
    <p:sldId id="263" r:id="rId6"/>
    <p:sldId id="264" r:id="rId7"/>
    <p:sldId id="292" r:id="rId8"/>
    <p:sldId id="290" r:id="rId9"/>
    <p:sldId id="270" r:id="rId10"/>
    <p:sldId id="266" r:id="rId11"/>
    <p:sldId id="267" r:id="rId12"/>
    <p:sldId id="268" r:id="rId13"/>
    <p:sldId id="271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5" r:id="rId27"/>
    <p:sldId id="287" r:id="rId28"/>
    <p:sldId id="288" r:id="rId29"/>
    <p:sldId id="289" r:id="rId30"/>
    <p:sldId id="293" r:id="rId31"/>
    <p:sldId id="294" r:id="rId32"/>
    <p:sldId id="284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58" d="100"/>
          <a:sy n="58" d="100"/>
        </p:scale>
        <p:origin x="2334" y="720"/>
      </p:cViewPr>
      <p:guideLst>
        <p:guide orient="horz" pos="28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4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8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950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4B0E4-A050-4347-B85E-223E8E58364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6475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4B0E4-A050-4347-B85E-223E8E58364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495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02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39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84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07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4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02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46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900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276D3-F559-B34F-A8AA-1397CD76A89B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BBB5D-1BE9-FE4A-B1D6-447EA910A0D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94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08857" y="0"/>
            <a:ext cx="10087428" cy="7021284"/>
          </a:xfrm>
          <a:prstGeom prst="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iphy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21177" y="-63551"/>
            <a:ext cx="10899748" cy="70848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0087428" cy="7021284"/>
          </a:xfrm>
          <a:prstGeom prst="rect">
            <a:avLst/>
          </a:prstGeom>
          <a:solidFill>
            <a:srgbClr val="000000">
              <a:alpha val="5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-108857" y="-63552"/>
            <a:ext cx="964382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b="1" dirty="0" smtClean="0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endParaRPr lang="en-US" sz="11000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5191" y="5491802"/>
            <a:ext cx="9643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srgbClr val="FFFFFF"/>
                </a:solidFill>
                <a:latin typeface="Candara"/>
                <a:cs typeface="Candara"/>
              </a:rPr>
              <a:t>m</a:t>
            </a:r>
            <a:r>
              <a:rPr lang="en-US" sz="8000" b="1" dirty="0" err="1" smtClean="0">
                <a:solidFill>
                  <a:srgbClr val="FFFFFF"/>
                </a:solidFill>
                <a:latin typeface="Candara"/>
                <a:cs typeface="Candara"/>
              </a:rPr>
              <a:t>itos</a:t>
            </a:r>
            <a:r>
              <a:rPr lang="en-US" sz="8000" b="1" dirty="0" smtClean="0">
                <a:solidFill>
                  <a:srgbClr val="FFFFFF"/>
                </a:solidFill>
                <a:latin typeface="Candara"/>
                <a:cs typeface="Candara"/>
              </a:rPr>
              <a:t> e </a:t>
            </a:r>
            <a:r>
              <a:rPr lang="en-US" sz="8000" b="1" dirty="0" err="1" smtClean="0">
                <a:solidFill>
                  <a:srgbClr val="FFFFFF"/>
                </a:solidFill>
                <a:latin typeface="Candara"/>
                <a:cs typeface="Candara"/>
              </a:rPr>
              <a:t>aplicações</a:t>
            </a:r>
            <a:endParaRPr lang="en-US" sz="8000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71878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0571" y="1881935"/>
            <a:ext cx="82549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solidFill>
                  <a:srgbClr val="FFFFFF"/>
                </a:solidFill>
                <a:latin typeface="Calibri"/>
                <a:cs typeface="Calibri"/>
              </a:rPr>
              <a:t>A prática de obedecer regras e exigências feitas por agentes investidos de autoridade </a:t>
            </a:r>
            <a:endParaRPr lang="en-US" sz="54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5898895"/>
            <a:ext cx="322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 smtClean="0">
                <a:solidFill>
                  <a:schemeClr val="bg1"/>
                </a:solidFill>
                <a:latin typeface="Calibri"/>
                <a:cs typeface="Calibri"/>
              </a:rPr>
              <a:t>Oxford </a:t>
            </a:r>
            <a:r>
              <a:rPr lang="pt-BR" sz="2800" b="1" i="1" dirty="0" err="1">
                <a:solidFill>
                  <a:schemeClr val="bg1"/>
                </a:solidFill>
                <a:latin typeface="Calibri"/>
                <a:cs typeface="Calibri"/>
              </a:rPr>
              <a:t>Dictionary</a:t>
            </a:r>
            <a:r>
              <a:rPr lang="pt-BR" sz="2800" b="1" i="1" dirty="0">
                <a:solidFill>
                  <a:schemeClr val="bg1"/>
                </a:solidFill>
                <a:latin typeface="Calibri"/>
                <a:cs typeface="Calibri"/>
              </a:rPr>
              <a:t>  </a:t>
            </a:r>
            <a:endParaRPr lang="en-US" sz="2800" b="1" i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532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0571" y="2262938"/>
            <a:ext cx="825499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 smtClean="0">
                <a:solidFill>
                  <a:srgbClr val="FFFFFF"/>
                </a:solidFill>
                <a:latin typeface="Calibri"/>
                <a:cs typeface="Calibri"/>
              </a:rPr>
              <a:t>Acordo </a:t>
            </a:r>
            <a:r>
              <a:rPr lang="pt-BR" sz="5400" b="1" dirty="0">
                <a:solidFill>
                  <a:srgbClr val="FFFFFF"/>
                </a:solidFill>
                <a:latin typeface="Calibri"/>
                <a:cs typeface="Calibri"/>
              </a:rPr>
              <a:t>em agir conforme o determinado </a:t>
            </a:r>
            <a:endParaRPr lang="en-US" sz="54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6857" y="5380365"/>
            <a:ext cx="471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b="1" i="1" dirty="0" err="1" smtClean="0">
                <a:solidFill>
                  <a:schemeClr val="bg1"/>
                </a:solidFill>
                <a:latin typeface="Calibri"/>
                <a:cs typeface="Calibri"/>
              </a:rPr>
              <a:t>Finance</a:t>
            </a:r>
            <a:r>
              <a:rPr lang="pt-BR" sz="2800" b="1" i="1" dirty="0" smtClean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pt-BR" sz="2800" b="1" i="1" dirty="0">
                <a:solidFill>
                  <a:schemeClr val="bg1"/>
                </a:solidFill>
                <a:latin typeface="Calibri"/>
                <a:cs typeface="Calibri"/>
              </a:rPr>
              <a:t>Oxford </a:t>
            </a:r>
            <a:r>
              <a:rPr lang="pt-BR" sz="2800" b="1" i="1" dirty="0" err="1">
                <a:solidFill>
                  <a:schemeClr val="bg1"/>
                </a:solidFill>
                <a:latin typeface="Calibri"/>
                <a:cs typeface="Calibri"/>
              </a:rPr>
              <a:t>Dictionary</a:t>
            </a:r>
            <a:r>
              <a:rPr lang="pt-BR" sz="2800" b="1" i="1" dirty="0">
                <a:solidFill>
                  <a:schemeClr val="bg1"/>
                </a:solidFill>
                <a:latin typeface="Calibri"/>
                <a:cs typeface="Calibri"/>
              </a:rPr>
              <a:t>  </a:t>
            </a:r>
            <a:endParaRPr lang="en-US" sz="2800" b="1" i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857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4571" y="1998162"/>
            <a:ext cx="83094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pt-BR" sz="4000" b="1" dirty="0">
                <a:solidFill>
                  <a:srgbClr val="FFFFFF"/>
                </a:solidFill>
                <a:latin typeface="Calibri"/>
                <a:cs typeface="Calibri"/>
              </a:rPr>
              <a:t>é o dever de cumprir, de estar em conformidade e fazer cumprir regulamentos internos e externos impostos às atividades da Instituição </a:t>
            </a:r>
            <a:r>
              <a:rPr lang="pt-BR" sz="4000" b="1" dirty="0" smtClean="0">
                <a:solidFill>
                  <a:srgbClr val="FFFFFF"/>
                </a:solidFill>
                <a:latin typeface="Calibri"/>
                <a:cs typeface="Calibri"/>
              </a:rPr>
              <a:t>determinado </a:t>
            </a:r>
            <a:endParaRPr lang="en-US" sz="40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6857" y="5380365"/>
            <a:ext cx="471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b="1" i="1" dirty="0" err="1" smtClean="0">
                <a:solidFill>
                  <a:schemeClr val="bg1"/>
                </a:solidFill>
                <a:latin typeface="Calibri"/>
                <a:cs typeface="Calibri"/>
              </a:rPr>
              <a:t>Febrabam</a:t>
            </a:r>
            <a:endParaRPr lang="en-US" sz="2800" b="1" i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202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iphyhouiseofcard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2428" y="1596571"/>
            <a:ext cx="8019144" cy="40095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65314" y="152400"/>
            <a:ext cx="9579428" cy="685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108857" y="-63552"/>
            <a:ext cx="964382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b="1" dirty="0" smtClean="0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endParaRPr lang="en-US" sz="11000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5455516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FFFF"/>
                </a:solidFill>
                <a:latin typeface="Candara"/>
                <a:cs typeface="Candara"/>
              </a:rPr>
              <a:t>Percepções</a:t>
            </a:r>
            <a:r>
              <a:rPr lang="en-US" sz="6000" b="1" dirty="0" smtClean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lang="en-US" sz="6000" b="1" dirty="0" err="1" smtClean="0">
                <a:solidFill>
                  <a:srgbClr val="FFFFFF"/>
                </a:solidFill>
                <a:latin typeface="Candara"/>
                <a:cs typeface="Candara"/>
              </a:rPr>
              <a:t>sobre</a:t>
            </a:r>
            <a:r>
              <a:rPr lang="en-US" sz="6000" b="1" dirty="0" smtClean="0">
                <a:solidFill>
                  <a:srgbClr val="FFFFFF"/>
                </a:solidFill>
                <a:latin typeface="Candara"/>
                <a:cs typeface="Candara"/>
              </a:rPr>
              <a:t> o </a:t>
            </a:r>
            <a:r>
              <a:rPr lang="en-US" sz="6000" b="1" dirty="0" err="1" smtClean="0">
                <a:solidFill>
                  <a:srgbClr val="FFFFFF"/>
                </a:solidFill>
                <a:latin typeface="Candara"/>
                <a:cs typeface="Candara"/>
              </a:rPr>
              <a:t>que</a:t>
            </a:r>
            <a:r>
              <a:rPr lang="en-US" sz="6000" b="1" dirty="0" smtClean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lang="en-US" sz="6000" b="1" dirty="0" err="1" smtClean="0">
                <a:solidFill>
                  <a:srgbClr val="FFFFFF"/>
                </a:solidFill>
                <a:latin typeface="Candara"/>
                <a:cs typeface="Candara"/>
              </a:rPr>
              <a:t>é</a:t>
            </a:r>
            <a:endParaRPr lang="en-US" sz="6000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07916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551218"/>
            <a:ext cx="8763000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charset="2"/>
              <a:buChar char="ü"/>
            </a:pPr>
            <a:r>
              <a:rPr lang="pt-BR" sz="2800" b="1" dirty="0">
                <a:solidFill>
                  <a:srgbClr val="FFFFFF"/>
                </a:solidFill>
                <a:latin typeface="Calibri"/>
                <a:cs typeface="Calibri"/>
              </a:rPr>
              <a:t>Uma empresa que cumpre suas obrigações e realiza práticas adequadas de auditoria e contabilidade</a:t>
            </a:r>
            <a:r>
              <a:rPr lang="pt-BR" sz="2800" b="1" dirty="0" smtClean="0">
                <a:solidFill>
                  <a:srgbClr val="FFFFFF"/>
                </a:solidFill>
                <a:latin typeface="Calibri"/>
                <a:cs typeface="Calibri"/>
              </a:rPr>
              <a:t>.</a:t>
            </a:r>
          </a:p>
          <a:p>
            <a:pPr marL="742950" lvl="1" indent="-285750">
              <a:buFont typeface="Wingdings" charset="2"/>
              <a:buChar char="ü"/>
            </a:pPr>
            <a:endParaRPr lang="pt-BR" sz="2400" b="1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r>
              <a:rPr lang="pt-BR" sz="2800" b="1" dirty="0">
                <a:solidFill>
                  <a:srgbClr val="FFFF00"/>
                </a:solidFill>
                <a:latin typeface="Calibri"/>
                <a:cs typeface="Calibri"/>
              </a:rPr>
              <a:t>Que possui um Conselho de Administração efetivo na supervisão da companhia.</a:t>
            </a:r>
            <a:endParaRPr lang="pt-BR" sz="2400" b="1" dirty="0">
              <a:solidFill>
                <a:srgbClr val="FFFF00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endParaRPr lang="pt-BR" sz="2800" b="1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r>
              <a:rPr lang="pt-BR" sz="2800" b="1" dirty="0" smtClean="0">
                <a:solidFill>
                  <a:srgbClr val="FFFFFF"/>
                </a:solidFill>
                <a:latin typeface="Calibri"/>
                <a:cs typeface="Calibri"/>
              </a:rPr>
              <a:t>Que </a:t>
            </a:r>
            <a:r>
              <a:rPr lang="pt-BR" sz="2800" b="1" dirty="0">
                <a:solidFill>
                  <a:srgbClr val="FFFFFF"/>
                </a:solidFill>
                <a:latin typeface="Calibri"/>
                <a:cs typeface="Calibri"/>
              </a:rPr>
              <a:t>tem práticas éticas devidamente implantadas na organização.</a:t>
            </a:r>
            <a:endParaRPr lang="pt-BR" sz="2400" b="1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endParaRPr lang="pt-BR" sz="2800" b="1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r>
              <a:rPr lang="pt-BR" sz="2800" b="1" dirty="0" smtClean="0">
                <a:solidFill>
                  <a:srgbClr val="FFFF00"/>
                </a:solidFill>
                <a:latin typeface="Calibri"/>
                <a:cs typeface="Calibri"/>
              </a:rPr>
              <a:t>Que </a:t>
            </a:r>
            <a:r>
              <a:rPr lang="pt-BR" sz="2800" b="1" dirty="0">
                <a:solidFill>
                  <a:srgbClr val="FFFF00"/>
                </a:solidFill>
                <a:latin typeface="Calibri"/>
                <a:cs typeface="Calibri"/>
              </a:rPr>
              <a:t>não possuem práticas de suborno e corrupção.</a:t>
            </a:r>
            <a:endParaRPr lang="pt-BR" sz="2400" b="1" dirty="0">
              <a:solidFill>
                <a:srgbClr val="FFFF00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endParaRPr lang="pt-BR" sz="2800" b="1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742950" lvl="1" indent="-285750">
              <a:buFont typeface="Wingdings" charset="2"/>
              <a:buChar char="ü"/>
            </a:pPr>
            <a:r>
              <a:rPr lang="pt-BR" sz="2800" b="1" dirty="0" smtClean="0">
                <a:solidFill>
                  <a:srgbClr val="FFFFFF"/>
                </a:solidFill>
                <a:latin typeface="Calibri"/>
                <a:cs typeface="Calibri"/>
              </a:rPr>
              <a:t>Que </a:t>
            </a:r>
            <a:r>
              <a:rPr lang="pt-BR" sz="2800" b="1" dirty="0">
                <a:solidFill>
                  <a:srgbClr val="FFFFFF"/>
                </a:solidFill>
                <a:latin typeface="Calibri"/>
                <a:cs typeface="Calibri"/>
              </a:rPr>
              <a:t>possuem transparência de informações em níveis satisfatórios. </a:t>
            </a:r>
            <a:endParaRPr lang="pt-BR" sz="24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63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own Arrow 1"/>
          <p:cNvSpPr/>
          <p:nvPr/>
        </p:nvSpPr>
        <p:spPr>
          <a:xfrm>
            <a:off x="235858" y="1596572"/>
            <a:ext cx="2122714" cy="3991429"/>
          </a:xfrm>
          <a:prstGeom prst="downArrow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0800000">
            <a:off x="6847115" y="1596572"/>
            <a:ext cx="2122714" cy="3991429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58572" y="2178592"/>
            <a:ext cx="44885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libri"/>
                <a:cs typeface="Calibri"/>
              </a:rPr>
              <a:t>O </a:t>
            </a:r>
            <a:r>
              <a:rPr lang="pt-BR" sz="3600" b="1" i="1" dirty="0" err="1">
                <a:solidFill>
                  <a:schemeClr val="bg1"/>
                </a:solidFill>
                <a:latin typeface="Calibri"/>
                <a:cs typeface="Calibri"/>
              </a:rPr>
              <a:t>compliance</a:t>
            </a:r>
            <a:r>
              <a:rPr lang="pt-BR" sz="3600" b="1" dirty="0">
                <a:solidFill>
                  <a:schemeClr val="bg1"/>
                </a:solidFill>
                <a:latin typeface="Calibri"/>
                <a:cs typeface="Calibri"/>
              </a:rPr>
              <a:t> responde por 2,19% das variações do </a:t>
            </a:r>
            <a:r>
              <a:rPr lang="pt-BR" sz="3600" b="1" dirty="0" smtClean="0">
                <a:solidFill>
                  <a:schemeClr val="bg1"/>
                </a:solidFill>
                <a:latin typeface="Calibri"/>
                <a:cs typeface="Calibri"/>
              </a:rPr>
              <a:t>PIB</a:t>
            </a:r>
            <a:endParaRPr lang="pt-BR" sz="3600" b="1" dirty="0">
              <a:solidFill>
                <a:schemeClr val="bg1"/>
              </a:solidFill>
              <a:latin typeface="Calibri"/>
              <a:cs typeface="Calibri"/>
            </a:endParaRPr>
          </a:p>
          <a:p>
            <a:pPr algn="ctr"/>
            <a:endParaRPr lang="en-US" sz="36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7" name="giphy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79373" y="4953000"/>
            <a:ext cx="4785253" cy="1574777"/>
          </a:xfrm>
        </p:spPr>
      </p:pic>
    </p:spTree>
    <p:extLst>
      <p:ext uri="{BB962C8B-B14F-4D97-AF65-F5344CB8AC3E}">
        <p14:creationId xmlns:p14="http://schemas.microsoft.com/office/powerpoint/2010/main" val="279302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635000"/>
            <a:ext cx="80645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6700"/>
            <a:ext cx="9144000" cy="377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09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2858" y="268514"/>
            <a:ext cx="9869715" cy="55548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0857" y="834571"/>
            <a:ext cx="473528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t-BR" sz="2400" b="1" dirty="0">
                <a:latin typeface="Calibri"/>
                <a:cs typeface="Calibri"/>
              </a:rPr>
              <a:t>Iniciativas </a:t>
            </a:r>
            <a:r>
              <a:rPr lang="pt-BR" sz="2400" b="1" dirty="0" smtClean="0">
                <a:latin typeface="Calibri"/>
                <a:cs typeface="Calibri"/>
              </a:rPr>
              <a:t>legislativas</a:t>
            </a:r>
          </a:p>
          <a:p>
            <a:pPr lvl="0" algn="ctr"/>
            <a:r>
              <a:rPr lang="pt-BR" sz="2400" b="1" dirty="0" smtClean="0">
                <a:latin typeface="Calibri"/>
                <a:cs typeface="Calibri"/>
              </a:rPr>
              <a:t> </a:t>
            </a:r>
            <a:r>
              <a:rPr lang="pt-BR" sz="2400" b="1" dirty="0">
                <a:latin typeface="Calibri"/>
                <a:cs typeface="Calibri"/>
              </a:rPr>
              <a:t>Lei Anticorrupção (Lei 12.846/13</a:t>
            </a:r>
            <a:r>
              <a:rPr lang="pt-BR" sz="2400" b="1" dirty="0" smtClean="0">
                <a:latin typeface="Calibri"/>
                <a:cs typeface="Calibri"/>
              </a:rPr>
              <a:t>)</a:t>
            </a:r>
            <a:endParaRPr lang="pt-BR" sz="2400" b="1" dirty="0">
              <a:latin typeface="Calibri"/>
              <a:cs typeface="Calibri"/>
            </a:endParaRPr>
          </a:p>
          <a:p>
            <a:pPr algn="ctr"/>
            <a:r>
              <a:rPr lang="en-US" sz="2400" b="1" dirty="0" smtClean="0">
                <a:latin typeface="Calibri"/>
                <a:cs typeface="Calibri"/>
              </a:rPr>
              <a:t> </a:t>
            </a:r>
            <a:endParaRPr lang="en-US" sz="2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023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" y="452438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6000" b="1" dirty="0" smtClean="0">
                <a:latin typeface="Candara"/>
                <a:cs typeface="Candara"/>
              </a:rPr>
              <a:t>Programas de compliance</a:t>
            </a:r>
            <a:endParaRPr lang="en-US" sz="6000" b="1" dirty="0">
              <a:latin typeface="Candara"/>
              <a:cs typeface="Candar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928" y="1522530"/>
            <a:ext cx="8391072" cy="470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40000"/>
              </a:lnSpc>
              <a:buFont typeface="Wingdings" charset="2"/>
              <a:buChar char="ü"/>
            </a:pPr>
            <a:r>
              <a:rPr lang="en-US" sz="3600" dirty="0" err="1"/>
              <a:t>Compromisso</a:t>
            </a:r>
            <a:r>
              <a:rPr lang="en-US" sz="3600" dirty="0"/>
              <a:t> da Alta </a:t>
            </a:r>
            <a:r>
              <a:rPr lang="en-US" sz="3600" dirty="0" err="1"/>
              <a:t>Direção</a:t>
            </a:r>
            <a:r>
              <a:rPr lang="en-US" sz="3600" dirty="0"/>
              <a:t>;</a:t>
            </a:r>
            <a:endParaRPr lang="pt-BR" sz="3600" dirty="0"/>
          </a:p>
          <a:p>
            <a:pPr marL="285750" lvl="0" indent="-285750">
              <a:lnSpc>
                <a:spcPct val="140000"/>
              </a:lnSpc>
              <a:buFont typeface="Wingdings" charset="2"/>
              <a:buChar char="ü"/>
            </a:pPr>
            <a:r>
              <a:rPr lang="en-US" sz="3600" dirty="0" err="1"/>
              <a:t>Treinamento</a:t>
            </a:r>
            <a:r>
              <a:rPr lang="en-US" sz="3600" dirty="0"/>
              <a:t> regular dos </a:t>
            </a:r>
            <a:r>
              <a:rPr lang="en-US" sz="3600" dirty="0" err="1"/>
              <a:t>funcionários</a:t>
            </a:r>
            <a:r>
              <a:rPr lang="en-US" sz="3600" dirty="0"/>
              <a:t>;</a:t>
            </a:r>
            <a:endParaRPr lang="pt-BR" sz="3600" dirty="0"/>
          </a:p>
          <a:p>
            <a:pPr marL="285750" lvl="0" indent="-285750">
              <a:lnSpc>
                <a:spcPct val="140000"/>
              </a:lnSpc>
              <a:buFont typeface="Wingdings" charset="2"/>
              <a:buChar char="ü"/>
            </a:pPr>
            <a:r>
              <a:rPr lang="en-US" sz="3600" dirty="0" err="1"/>
              <a:t>Código</a:t>
            </a:r>
            <a:r>
              <a:rPr lang="en-US" sz="3600" dirty="0"/>
              <a:t> de </a:t>
            </a:r>
            <a:r>
              <a:rPr lang="en-US" sz="3600" dirty="0" err="1"/>
              <a:t>conduta</a:t>
            </a:r>
            <a:endParaRPr lang="pt-BR" sz="3600" dirty="0"/>
          </a:p>
          <a:p>
            <a:pPr marL="285750" lvl="0" indent="-285750">
              <a:lnSpc>
                <a:spcPct val="140000"/>
              </a:lnSpc>
              <a:buFont typeface="Wingdings" charset="2"/>
              <a:buChar char="ü"/>
            </a:pPr>
            <a:r>
              <a:rPr lang="en-US" sz="3600" dirty="0" err="1"/>
              <a:t>Manutenção</a:t>
            </a:r>
            <a:r>
              <a:rPr lang="en-US" sz="3600" dirty="0"/>
              <a:t> dos </a:t>
            </a:r>
            <a:r>
              <a:rPr lang="en-US" sz="3600" dirty="0" err="1"/>
              <a:t>controles</a:t>
            </a:r>
            <a:r>
              <a:rPr lang="en-US" sz="3600" dirty="0"/>
              <a:t> </a:t>
            </a:r>
            <a:r>
              <a:rPr lang="en-US" sz="3600" dirty="0" err="1"/>
              <a:t>internos</a:t>
            </a:r>
            <a:r>
              <a:rPr lang="en-US" sz="3600" dirty="0"/>
              <a:t>;</a:t>
            </a:r>
            <a:endParaRPr lang="pt-BR" sz="3600" dirty="0"/>
          </a:p>
          <a:p>
            <a:pPr marL="285750" lvl="0" indent="-285750">
              <a:lnSpc>
                <a:spcPct val="140000"/>
              </a:lnSpc>
              <a:buFont typeface="Wingdings" charset="2"/>
              <a:buChar char="ü"/>
            </a:pPr>
            <a:r>
              <a:rPr lang="en-US" sz="3600" dirty="0" err="1"/>
              <a:t>Avaliação</a:t>
            </a:r>
            <a:r>
              <a:rPr lang="en-US" sz="3600" dirty="0"/>
              <a:t> </a:t>
            </a:r>
            <a:r>
              <a:rPr lang="en-US" sz="3600" dirty="0" err="1"/>
              <a:t>periódicas</a:t>
            </a:r>
            <a:r>
              <a:rPr lang="en-US" sz="3600" dirty="0"/>
              <a:t> de </a:t>
            </a:r>
            <a:r>
              <a:rPr lang="en-US" sz="3600" dirty="0" err="1"/>
              <a:t>riscos</a:t>
            </a:r>
            <a:r>
              <a:rPr lang="en-US" sz="3600" dirty="0"/>
              <a:t>;</a:t>
            </a:r>
            <a:endParaRPr lang="pt-BR" sz="3600" dirty="0"/>
          </a:p>
          <a:p>
            <a:pPr marL="285750" lvl="0" indent="-285750">
              <a:lnSpc>
                <a:spcPct val="140000"/>
              </a:lnSpc>
              <a:buFont typeface="Wingdings" charset="2"/>
              <a:buChar char="ü"/>
            </a:pPr>
            <a:r>
              <a:rPr lang="en-US" sz="3600" dirty="0" err="1"/>
              <a:t>Sistema</a:t>
            </a:r>
            <a:r>
              <a:rPr lang="en-US" sz="3600" dirty="0"/>
              <a:t> de </a:t>
            </a:r>
            <a:r>
              <a:rPr lang="en-US" sz="3600" dirty="0" err="1"/>
              <a:t>denúncias</a:t>
            </a:r>
            <a:r>
              <a:rPr lang="en-US" sz="3600" dirty="0"/>
              <a:t> e </a:t>
            </a:r>
            <a:r>
              <a:rPr lang="en-US" sz="3600" dirty="0" err="1" smtClean="0"/>
              <a:t>fraudes</a:t>
            </a:r>
            <a:r>
              <a:rPr lang="en-US" sz="3600" dirty="0"/>
              <a:t>;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7394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8254"/>
          <a:stretch/>
        </p:blipFill>
        <p:spPr>
          <a:xfrm>
            <a:off x="0" y="1583871"/>
            <a:ext cx="9144000" cy="36902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429" y="290286"/>
            <a:ext cx="7855857" cy="52265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0" y="3068267"/>
            <a:ext cx="3236685" cy="3236685"/>
          </a:xfrm>
          <a:prstGeom prst="rect">
            <a:avLst/>
          </a:prstGeom>
        </p:spPr>
      </p:pic>
      <p:pic>
        <p:nvPicPr>
          <p:cNvPr id="8" name="Picture 7" descr="original_capa-1093_200x26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9" y="0"/>
            <a:ext cx="52112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iphymit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17713" y="1469573"/>
            <a:ext cx="9579428" cy="53884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17713" y="158793"/>
            <a:ext cx="96438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srgbClr val="FFFFFF"/>
                </a:solidFill>
                <a:latin typeface="Candara"/>
                <a:cs typeface="Candara"/>
              </a:rPr>
              <a:t>m</a:t>
            </a:r>
            <a:r>
              <a:rPr lang="en-US" sz="8000" b="1" dirty="0" err="1" smtClean="0">
                <a:solidFill>
                  <a:srgbClr val="FFFFFF"/>
                </a:solidFill>
                <a:latin typeface="Candara"/>
                <a:cs typeface="Candara"/>
              </a:rPr>
              <a:t>itos</a:t>
            </a:r>
            <a:r>
              <a:rPr lang="en-US" sz="8000" b="1" dirty="0" smtClean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lang="en-US" sz="8000" b="1" dirty="0" err="1" smtClean="0">
                <a:solidFill>
                  <a:srgbClr val="FFFFFF"/>
                </a:solidFill>
                <a:latin typeface="Candara"/>
                <a:cs typeface="Candara"/>
              </a:rPr>
              <a:t>sobre</a:t>
            </a:r>
            <a:r>
              <a:rPr lang="en-US" sz="8000" b="1" dirty="0" smtClean="0">
                <a:solidFill>
                  <a:srgbClr val="FFFFFF"/>
                </a:solidFill>
                <a:latin typeface="Candara"/>
                <a:cs typeface="Candara"/>
              </a:rPr>
              <a:t> compliance</a:t>
            </a:r>
            <a:endParaRPr lang="en-US" sz="8000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149315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324429" y="1197430"/>
            <a:ext cx="7347857" cy="4944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4400" b="1" i="1" dirty="0" err="1" smtClean="0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é </a:t>
            </a:r>
            <a:r>
              <a:rPr lang="pt-BR" sz="4400" b="1" i="1" dirty="0" err="1">
                <a:solidFill>
                  <a:srgbClr val="FFFFFF"/>
                </a:solidFill>
                <a:latin typeface="Candara"/>
                <a:cs typeface="Candara"/>
              </a:rPr>
              <a:t>legalês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, tema pra advogados, de pouca relevância prática, acadêmico demais. Por isso, menos relevante do que a área de negócios da </a:t>
            </a: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empresa.</a:t>
            </a:r>
            <a:r>
              <a:rPr lang="pt-BR" sz="4400" dirty="0" smtClean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endParaRPr lang="en-US" sz="4400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21857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rgbClr val="FFFF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7147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05857" y="1651001"/>
            <a:ext cx="7347857" cy="3319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Somente 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grandes empresas precisam preocupar-se com técnicas de </a:t>
            </a:r>
            <a:r>
              <a:rPr lang="pt-BR" sz="4400" b="1" i="1" dirty="0" err="1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 e gestão de </a:t>
            </a: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integridade </a:t>
            </a:r>
            <a:endParaRPr lang="en-US" sz="4400" b="1" i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21857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6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70435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solidFill>
                  <a:srgbClr val="FFFF00"/>
                </a:solidFill>
              </a:rPr>
              <a:t>2</a:t>
            </a:r>
            <a:endParaRPr lang="en-US" sz="1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05857" y="1651001"/>
            <a:ext cx="7347857" cy="4132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A 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existência de técnicas de </a:t>
            </a:r>
            <a:r>
              <a:rPr lang="pt-BR" sz="4400" b="1" i="1" dirty="0" err="1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 e gestão de riscos é muito cara ou custosa para a empresa, dificultando a sua implementação ou efetividade </a:t>
            </a:r>
            <a:endParaRPr lang="en-US" sz="4400" b="1" i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21857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6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70435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rgbClr val="FFFF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3267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05857" y="1651001"/>
            <a:ext cx="7347857" cy="575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A 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existência de técnicas de </a:t>
            </a:r>
            <a:r>
              <a:rPr lang="pt-BR" sz="4400" b="1" i="1" dirty="0" err="1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 e gestão de riscos A exigência de técnicas de </a:t>
            </a:r>
            <a:r>
              <a:rPr lang="pt-BR" sz="4400" b="1" i="1" dirty="0" err="1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 seria vinculativa ao setor privado e indicativa ao setor público </a:t>
            </a:r>
          </a:p>
          <a:p>
            <a:pPr algn="ctr">
              <a:lnSpc>
                <a:spcPct val="120000"/>
              </a:lnSpc>
            </a:pP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endParaRPr lang="en-US" sz="4400" b="1" i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21857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6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70435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solidFill>
                  <a:srgbClr val="FFFF00"/>
                </a:solidFill>
              </a:rPr>
              <a:t>4</a:t>
            </a:r>
            <a:endParaRPr lang="en-US" sz="1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505857" y="834573"/>
            <a:ext cx="7347857" cy="575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A mera existência de um programa de </a:t>
            </a:r>
            <a:r>
              <a:rPr lang="pt-BR" sz="4400" b="1" i="1" dirty="0" err="1">
                <a:solidFill>
                  <a:srgbClr val="FFFFFF"/>
                </a:solidFill>
                <a:latin typeface="Candara"/>
                <a:cs typeface="Candara"/>
              </a:rPr>
              <a:t>compliance</a:t>
            </a:r>
            <a:r>
              <a:rPr lang="pt-BR" sz="4400" b="1" i="1" dirty="0">
                <a:solidFill>
                  <a:srgbClr val="FFFFFF"/>
                </a:solidFill>
                <a:latin typeface="Candara"/>
                <a:cs typeface="Candara"/>
              </a:rPr>
              <a:t> ou de gestão de integridade empresarial seria suficiente para que a empresa possa usufruir da atenuação ou redução da </a:t>
            </a:r>
            <a:r>
              <a:rPr lang="pt-BR" sz="4400" b="1" i="1" dirty="0" smtClean="0">
                <a:solidFill>
                  <a:srgbClr val="FFFFFF"/>
                </a:solidFill>
                <a:latin typeface="Candara"/>
                <a:cs typeface="Candara"/>
              </a:rPr>
              <a:t>pena</a:t>
            </a:r>
            <a:endParaRPr lang="en-US" sz="4400" b="1" i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21857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6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70435"/>
            <a:ext cx="123371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solidFill>
                  <a:srgbClr val="FFFF00"/>
                </a:solidFill>
              </a:rPr>
              <a:t>5</a:t>
            </a:r>
            <a:endParaRPr lang="en-US" sz="1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xresdefault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506" y="3991429"/>
            <a:ext cx="4709075" cy="26488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20794"/>
            <a:ext cx="96438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FFFF"/>
                </a:solidFill>
                <a:latin typeface="Candara"/>
                <a:cs typeface="Candara"/>
              </a:rPr>
              <a:t>Compliance e o </a:t>
            </a:r>
            <a:r>
              <a:rPr lang="en-US" sz="8000" b="1" dirty="0" err="1" smtClean="0">
                <a:solidFill>
                  <a:srgbClr val="FFFFFF"/>
                </a:solidFill>
                <a:latin typeface="Candara"/>
                <a:cs typeface="Candara"/>
              </a:rPr>
              <a:t>profissional</a:t>
            </a:r>
            <a:r>
              <a:rPr lang="en-US" sz="8000" b="1" dirty="0" smtClean="0">
                <a:solidFill>
                  <a:srgbClr val="FFFFFF"/>
                </a:solidFill>
                <a:latin typeface="Candara"/>
                <a:cs typeface="Candara"/>
              </a:rPr>
              <a:t> de </a:t>
            </a:r>
            <a:r>
              <a:rPr lang="en-US" sz="8000" b="1" dirty="0" err="1" smtClean="0">
                <a:solidFill>
                  <a:srgbClr val="FFFFFF"/>
                </a:solidFill>
                <a:latin typeface="Candara"/>
                <a:cs typeface="Candara"/>
              </a:rPr>
              <a:t>contabilidade</a:t>
            </a:r>
            <a:endParaRPr lang="en-US" sz="8000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184801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0571" y="1881935"/>
            <a:ext cx="82549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FFFFFF"/>
                </a:solidFill>
                <a:latin typeface="Calibri"/>
                <a:cs typeface="Calibri"/>
              </a:rPr>
              <a:t>O </a:t>
            </a:r>
            <a:r>
              <a:rPr lang="en-US" sz="4000" b="1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lang="pt-BR" sz="4000" b="1" dirty="0" err="1" smtClean="0">
                <a:solidFill>
                  <a:srgbClr val="FFFFFF"/>
                </a:solidFill>
                <a:latin typeface="Calibri"/>
                <a:cs typeface="Calibri"/>
              </a:rPr>
              <a:t>apel</a:t>
            </a:r>
            <a:r>
              <a:rPr lang="pt-BR" sz="4000" b="1" dirty="0" smtClean="0">
                <a:solidFill>
                  <a:srgbClr val="FFFFFF"/>
                </a:solidFill>
                <a:latin typeface="Calibri"/>
                <a:cs typeface="Calibri"/>
              </a:rPr>
              <a:t> do contador é estar próximo ao cliente, possibilitando a </a:t>
            </a:r>
            <a:r>
              <a:rPr lang="pt-BR" sz="4000" b="1" dirty="0" err="1" smtClean="0">
                <a:solidFill>
                  <a:srgbClr val="FFFFFF"/>
                </a:solidFill>
                <a:latin typeface="Calibri"/>
                <a:cs typeface="Calibri"/>
              </a:rPr>
              <a:t>adequadação</a:t>
            </a:r>
            <a:r>
              <a:rPr lang="pt-BR" sz="4000" b="1" dirty="0" smtClean="0">
                <a:solidFill>
                  <a:srgbClr val="FFFFFF"/>
                </a:solidFill>
                <a:latin typeface="Calibri"/>
                <a:cs typeface="Calibri"/>
              </a:rPr>
              <a:t> da empresa às normas vigente e maior tranquilidade para os administradores nos casos de fiscalização.</a:t>
            </a:r>
            <a:endParaRPr lang="en-US" sz="40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5898895"/>
            <a:ext cx="322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 smtClean="0">
                <a:solidFill>
                  <a:srgbClr val="FFFF00"/>
                </a:solidFill>
                <a:latin typeface="Calibri"/>
                <a:cs typeface="Calibri"/>
              </a:rPr>
              <a:t>CRC-SP</a:t>
            </a:r>
            <a:endParaRPr lang="en-US" sz="2800" b="1" i="1" dirty="0">
              <a:solidFill>
                <a:srgbClr val="FFFF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696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0571" y="1990793"/>
            <a:ext cx="82549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4000" b="1" dirty="0" smtClean="0">
                <a:solidFill>
                  <a:srgbClr val="FFFFFF"/>
                </a:solidFill>
                <a:latin typeface="Calibri"/>
                <a:cs typeface="Calibri"/>
              </a:rPr>
              <a:t>A contabilidade é capaz de assegurar a veracidade e de atestar a confiabilidade de informações que dizem a respeito ao interesse coletivo. </a:t>
            </a:r>
            <a:endParaRPr lang="en-US" sz="40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5898895"/>
            <a:ext cx="322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 smtClean="0">
                <a:solidFill>
                  <a:srgbClr val="FFFF00"/>
                </a:solidFill>
                <a:latin typeface="Calibri"/>
                <a:cs typeface="Calibri"/>
              </a:rPr>
              <a:t>CRC-SP</a:t>
            </a:r>
            <a:endParaRPr lang="en-US" sz="2800" b="1" i="1" dirty="0">
              <a:solidFill>
                <a:srgbClr val="FFFF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499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0571" y="1990793"/>
            <a:ext cx="82549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4000" b="1" dirty="0" smtClean="0">
                <a:solidFill>
                  <a:srgbClr val="FFFFFF"/>
                </a:solidFill>
                <a:latin typeface="Calibri"/>
                <a:cs typeface="Calibri"/>
              </a:rPr>
              <a:t>A credibilidade para atuar como guardiã dos bens públicos, porém, não chegou à classe contábil por imposição e, muito menos por obra do acaso.  </a:t>
            </a:r>
            <a:endParaRPr lang="en-US" sz="40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5898895"/>
            <a:ext cx="322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 smtClean="0">
                <a:solidFill>
                  <a:srgbClr val="FFFF00"/>
                </a:solidFill>
                <a:latin typeface="Calibri"/>
                <a:cs typeface="Calibri"/>
              </a:rPr>
              <a:t>CRC-SP</a:t>
            </a:r>
            <a:endParaRPr lang="en-US" sz="2800" b="1" i="1" dirty="0">
              <a:solidFill>
                <a:srgbClr val="FFFF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64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62857" y="1"/>
            <a:ext cx="10087428" cy="7021284"/>
          </a:xfrm>
          <a:prstGeom prst="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40429" y="508000"/>
            <a:ext cx="683985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i="1" dirty="0" smtClean="0">
                <a:solidFill>
                  <a:srgbClr val="FFFFFF"/>
                </a:solidFill>
              </a:rPr>
              <a:t>..basta </a:t>
            </a:r>
            <a:r>
              <a:rPr lang="pt-BR" sz="4400" i="1" dirty="0">
                <a:solidFill>
                  <a:srgbClr val="FFFFFF"/>
                </a:solidFill>
              </a:rPr>
              <a:t>cometer um abuso – deliberado, por imperícia, negligência, acidente ou ingenuidade -, que não seja tolerado pelos públicos de interesse, para que uma crise de confiança se </a:t>
            </a:r>
            <a:r>
              <a:rPr lang="pt-BR" sz="4400" i="1" dirty="0" smtClean="0">
                <a:solidFill>
                  <a:srgbClr val="FFFFFF"/>
                </a:solidFill>
              </a:rPr>
              <a:t>instale..</a:t>
            </a:r>
            <a:r>
              <a:rPr lang="pt-BR" sz="4400" dirty="0" smtClean="0">
                <a:solidFill>
                  <a:srgbClr val="FFFFFF"/>
                </a:solidFill>
                <a:effectLst/>
              </a:rPr>
              <a:t> </a:t>
            </a:r>
            <a:endParaRPr lang="en-US" sz="44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5878281"/>
            <a:ext cx="322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rgbClr val="FFFFFF"/>
                </a:solidFill>
              </a:rPr>
              <a:t>Robert Henry </a:t>
            </a:r>
            <a:r>
              <a:rPr lang="en-US" sz="2400" b="1" i="1" dirty="0" err="1" smtClean="0">
                <a:solidFill>
                  <a:srgbClr val="FFFFFF"/>
                </a:solidFill>
              </a:rPr>
              <a:t>Srour</a:t>
            </a:r>
            <a:endParaRPr lang="en-US" sz="2400" b="1" i="1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7464"/>
          <a:stretch/>
        </p:blipFill>
        <p:spPr>
          <a:xfrm>
            <a:off x="181429" y="2485570"/>
            <a:ext cx="1961744" cy="272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1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957942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84714" y="1708168"/>
            <a:ext cx="809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7200" b="1" dirty="0" smtClean="0">
                <a:solidFill>
                  <a:srgbClr val="FFFFFF"/>
                </a:solidFill>
                <a:latin typeface="Calibri"/>
                <a:cs typeface="Calibri"/>
              </a:rPr>
              <a:t>Qual papel do profissional contábil  </a:t>
            </a:r>
            <a:endParaRPr lang="en-US" sz="72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172990" y="283728"/>
            <a:ext cx="82549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4400" b="1" dirty="0" smtClean="0">
                <a:solidFill>
                  <a:srgbClr val="FFFFFF"/>
                </a:solidFill>
                <a:latin typeface="Calibri"/>
                <a:cs typeface="Calibri"/>
              </a:rPr>
              <a:t>?</a:t>
            </a:r>
            <a:endParaRPr lang="en-US" sz="344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44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downloads.open4group.com/wallpapers/dinossauros-30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5643565" y="785813"/>
            <a:ext cx="3143250" cy="23083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0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pt-BR" sz="2400" b="1" dirty="0">
                <a:solidFill>
                  <a:schemeClr val="bg1"/>
                </a:solidFill>
                <a:latin typeface="Trebuchet MS" pitchFamily="34" charset="0"/>
              </a:rPr>
              <a:t>Dominaram o mercado por 160 milhões de anos e foram surpreendidos por uma </a:t>
            </a:r>
            <a:r>
              <a:rPr lang="pt-BR" sz="2400" b="1" dirty="0" smtClean="0">
                <a:solidFill>
                  <a:schemeClr val="bg1"/>
                </a:solidFill>
                <a:latin typeface="Trebuchet MS" pitchFamily="34" charset="0"/>
              </a:rPr>
              <a:t>MUDANÇA DE CENÁRIO... </a:t>
            </a:r>
            <a:endParaRPr lang="pt-BR" sz="24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785938" y="6357938"/>
            <a:ext cx="5572125" cy="400110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pt-BR" sz="2000" b="1" dirty="0">
                <a:solidFill>
                  <a:schemeClr val="bg1"/>
                </a:solidFill>
              </a:rPr>
              <a:t>(Alguns concorrentes  ainda estão firmes e fortes.) </a:t>
            </a:r>
          </a:p>
        </p:txBody>
      </p:sp>
    </p:spTree>
    <p:extLst>
      <p:ext uri="{BB962C8B-B14F-4D97-AF65-F5344CB8AC3E}">
        <p14:creationId xmlns:p14="http://schemas.microsoft.com/office/powerpoint/2010/main" val="48952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26278" t="39330" r="28835" b="10000"/>
          <a:stretch>
            <a:fillRect/>
          </a:stretch>
        </p:blipFill>
        <p:spPr bwMode="auto">
          <a:xfrm>
            <a:off x="-180526" y="0"/>
            <a:ext cx="97204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136571" y="4336143"/>
            <a:ext cx="5240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chemeClr val="bg1"/>
                </a:solidFill>
                <a:latin typeface="Candara"/>
                <a:cs typeface="Candara"/>
              </a:rPr>
              <a:t>Obrigado!</a:t>
            </a:r>
            <a:endParaRPr lang="en-US" sz="4000" b="1" dirty="0">
              <a:solidFill>
                <a:schemeClr val="bg1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71166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iphyy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07714" cy="91077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180" y="1669142"/>
            <a:ext cx="5013905" cy="338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4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iphyus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045428" y="0"/>
            <a:ext cx="12280143" cy="685641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1524000" y="-381002"/>
            <a:ext cx="11466286" cy="7874002"/>
          </a:xfrm>
          <a:prstGeom prst="rect">
            <a:avLst/>
          </a:prstGeom>
          <a:solidFill>
            <a:schemeClr val="tx1">
              <a:alpha val="5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0571" y="1881935"/>
            <a:ext cx="82549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 smtClean="0">
                <a:solidFill>
                  <a:schemeClr val="bg1"/>
                </a:solidFill>
                <a:latin typeface="Calibri"/>
                <a:cs typeface="Calibri"/>
              </a:rPr>
              <a:t>para aqueles que vendem serviços, a </a:t>
            </a:r>
            <a:r>
              <a:rPr lang="pt-BR" sz="5400" b="1" dirty="0">
                <a:solidFill>
                  <a:schemeClr val="bg1"/>
                </a:solidFill>
                <a:latin typeface="Calibri"/>
                <a:cs typeface="Calibri"/>
              </a:rPr>
              <a:t>única garantia a ser oferecida é a própria reputação </a:t>
            </a:r>
            <a:r>
              <a:rPr lang="pt-BR" sz="5400" b="1" dirty="0" smtClean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 lang="en-US" sz="5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6095997"/>
            <a:ext cx="322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>
                <a:solidFill>
                  <a:schemeClr val="bg1"/>
                </a:solidFill>
                <a:latin typeface="Calibri"/>
                <a:cs typeface="Calibri"/>
              </a:rPr>
              <a:t>Alan Greenspan </a:t>
            </a:r>
            <a:endParaRPr lang="en-US" sz="2800" b="1" i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742488" y="495330"/>
            <a:ext cx="228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4800" b="1" dirty="0">
                <a:solidFill>
                  <a:prstClr val="white"/>
                </a:solidFill>
                <a:cs typeface="Calibri"/>
              </a:rPr>
              <a:t>a para </a:t>
            </a:r>
            <a:r>
              <a:rPr lang="pt-BR" sz="4800" b="1" dirty="0" smtClean="0">
                <a:solidFill>
                  <a:prstClr val="white"/>
                </a:solidFill>
                <a:cs typeface="Calibri"/>
              </a:rPr>
              <a:t>aqueles que vendem serviços, </a:t>
            </a:r>
            <a:r>
              <a:rPr lang="pt-BR" sz="4800" b="1" dirty="0">
                <a:solidFill>
                  <a:prstClr val="white"/>
                </a:solidFill>
                <a:cs typeface="Calibri"/>
              </a:rPr>
              <a:t>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55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62857" y="1"/>
            <a:ext cx="10087428" cy="7021284"/>
          </a:xfrm>
          <a:prstGeom prst="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2" descr="http://static.congressoemfoco.uol.com.br/2017/06/domino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7" y="864870"/>
            <a:ext cx="7247255" cy="53218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06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rianegaliteuprotestodilmainstagran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2"/>
            <a:ext cx="9180287" cy="899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30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drianegaliteuprotestodilmainstagran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2"/>
            <a:ext cx="9180287" cy="899885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1524000" y="-381002"/>
            <a:ext cx="11466286" cy="7874002"/>
          </a:xfrm>
          <a:prstGeom prst="rect">
            <a:avLst/>
          </a:prstGeom>
          <a:solidFill>
            <a:schemeClr val="tx1">
              <a:alpha val="5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4" y="-580575"/>
            <a:ext cx="3494503" cy="30661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0571" y="1777993"/>
            <a:ext cx="82549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solidFill>
                  <a:schemeClr val="bg1"/>
                </a:solidFill>
                <a:latin typeface="Calibri"/>
                <a:cs typeface="Calibri"/>
              </a:rPr>
              <a:t>Nós estamos tomando um susto por dia, mas ganhamos a possibilidade não de lavar a roupa suja, mas de ter a roupa limpa como nossa </a:t>
            </a:r>
            <a:r>
              <a:rPr lang="pt-BR" sz="4800" b="1" dirty="0" smtClean="0">
                <a:solidFill>
                  <a:schemeClr val="bg1"/>
                </a:solidFill>
                <a:latin typeface="Calibri"/>
                <a:cs typeface="Calibri"/>
              </a:rPr>
              <a:t>referência.</a:t>
            </a:r>
            <a:r>
              <a:rPr lang="pt-BR" sz="4800" b="1" dirty="0" smtClean="0">
                <a:solidFill>
                  <a:schemeClr val="bg1"/>
                </a:solidFill>
                <a:effectLst/>
                <a:latin typeface="Calibri"/>
                <a:cs typeface="Calibri"/>
              </a:rPr>
              <a:t> </a:t>
            </a:r>
            <a:endParaRPr lang="en-US" sz="48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0857" y="6095997"/>
            <a:ext cx="322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 smtClean="0">
                <a:solidFill>
                  <a:srgbClr val="FFFFFF"/>
                </a:solidFill>
              </a:rPr>
              <a:t>Mário</a:t>
            </a:r>
            <a:r>
              <a:rPr lang="en-US" sz="2400" b="1" i="1" dirty="0" smtClean="0">
                <a:solidFill>
                  <a:srgbClr val="FFFFFF"/>
                </a:solidFill>
              </a:rPr>
              <a:t> </a:t>
            </a:r>
            <a:r>
              <a:rPr lang="en-US" sz="2400" b="1" i="1" dirty="0" err="1" smtClean="0">
                <a:solidFill>
                  <a:srgbClr val="FFFFFF"/>
                </a:solidFill>
              </a:rPr>
              <a:t>Sérgio</a:t>
            </a:r>
            <a:r>
              <a:rPr lang="en-US" sz="2400" b="1" i="1" dirty="0" smtClean="0">
                <a:solidFill>
                  <a:srgbClr val="FFFFFF"/>
                </a:solidFill>
              </a:rPr>
              <a:t> </a:t>
            </a:r>
            <a:r>
              <a:rPr lang="en-US" sz="2400" b="1" i="1" dirty="0" err="1" smtClean="0">
                <a:solidFill>
                  <a:srgbClr val="FFFFFF"/>
                </a:solidFill>
              </a:rPr>
              <a:t>Cortella</a:t>
            </a:r>
            <a:endParaRPr lang="en-US" sz="2400" b="1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2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andy-anderson-pt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77124" y="-1"/>
            <a:ext cx="10555845" cy="7257143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827584" y="69269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latin typeface="Trebuchet MS" pitchFamily="34" charset="0"/>
              </a:rPr>
              <a:t>Mas o que é </a:t>
            </a:r>
            <a:r>
              <a:rPr lang="pt-BR" sz="4000" i="1" dirty="0" err="1" smtClean="0">
                <a:latin typeface="Trebuchet MS" pitchFamily="34" charset="0"/>
              </a:rPr>
              <a:t>compliance</a:t>
            </a:r>
            <a:r>
              <a:rPr lang="pt-BR" sz="4000" dirty="0" smtClean="0">
                <a:latin typeface="Trebuchet MS" pitchFamily="34" charset="0"/>
              </a:rPr>
              <a:t>?</a:t>
            </a:r>
            <a:endParaRPr lang="pt-BR" sz="40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0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461</Words>
  <Application>Microsoft Office PowerPoint</Application>
  <PresentationFormat>Apresentação na tela (4:3)</PresentationFormat>
  <Paragraphs>62</Paragraphs>
  <Slides>32</Slides>
  <Notes>0</Notes>
  <HiddenSlides>0</HiddenSlides>
  <MMClips>6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Candara</vt:lpstr>
      <vt:lpstr>Trebuchet MS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Diego</dc:creator>
  <cp:lastModifiedBy>CRCMG</cp:lastModifiedBy>
  <cp:revision>27</cp:revision>
  <dcterms:created xsi:type="dcterms:W3CDTF">2017-11-16T03:18:51Z</dcterms:created>
  <dcterms:modified xsi:type="dcterms:W3CDTF">2017-11-16T20:56:52Z</dcterms:modified>
</cp:coreProperties>
</file>