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notesMasterIdLst>
    <p:notesMasterId r:id="rId25"/>
  </p:notesMasterIdLst>
  <p:sldIdLst>
    <p:sldId id="294" r:id="rId2"/>
    <p:sldId id="257" r:id="rId3"/>
    <p:sldId id="273" r:id="rId4"/>
    <p:sldId id="274" r:id="rId5"/>
    <p:sldId id="277" r:id="rId6"/>
    <p:sldId id="275" r:id="rId7"/>
    <p:sldId id="291" r:id="rId8"/>
    <p:sldId id="290" r:id="rId9"/>
    <p:sldId id="259" r:id="rId10"/>
    <p:sldId id="283" r:id="rId11"/>
    <p:sldId id="284" r:id="rId12"/>
    <p:sldId id="278" r:id="rId13"/>
    <p:sldId id="261" r:id="rId14"/>
    <p:sldId id="285" r:id="rId15"/>
    <p:sldId id="287" r:id="rId16"/>
    <p:sldId id="268" r:id="rId17"/>
    <p:sldId id="289" r:id="rId18"/>
    <p:sldId id="269" r:id="rId19"/>
    <p:sldId id="271" r:id="rId20"/>
    <p:sldId id="293" r:id="rId21"/>
    <p:sldId id="288" r:id="rId22"/>
    <p:sldId id="292" r:id="rId23"/>
    <p:sldId id="26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3E52DC-FA38-2045-A56C-150193DEE256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0EA24-2638-F843-8056-63C3E73DFF1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66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Confederação</a:t>
            </a:r>
            <a:r>
              <a:rPr lang="en-US" dirty="0" smtClean="0"/>
              <a:t> </a:t>
            </a:r>
            <a:r>
              <a:rPr lang="en-US" dirty="0" err="1" smtClean="0"/>
              <a:t>nacional</a:t>
            </a:r>
            <a:r>
              <a:rPr lang="en-US" dirty="0" smtClean="0"/>
              <a:t> 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Profissões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questionamento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exclusao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sociedades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constiuídas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profissionais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0EA24-2638-F843-8056-63C3E73DFF1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7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Confederação</a:t>
            </a:r>
            <a:r>
              <a:rPr lang="en-US" dirty="0" smtClean="0"/>
              <a:t> </a:t>
            </a:r>
            <a:r>
              <a:rPr lang="en-US" dirty="0" err="1" smtClean="0"/>
              <a:t>nacional</a:t>
            </a:r>
            <a:r>
              <a:rPr lang="en-US" dirty="0" smtClean="0"/>
              <a:t> 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Profissões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questionamento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exclusao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sociedades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constiuídas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profissionais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0EA24-2638-F843-8056-63C3E73DFF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7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Confederação</a:t>
            </a:r>
            <a:r>
              <a:rPr lang="en-US" dirty="0" smtClean="0"/>
              <a:t> </a:t>
            </a:r>
            <a:r>
              <a:rPr lang="en-US" dirty="0" err="1" smtClean="0"/>
              <a:t>nacional</a:t>
            </a:r>
            <a:r>
              <a:rPr lang="en-US" dirty="0" smtClean="0"/>
              <a:t> 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Profissões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questionamento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exclusao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sociedades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constiuídas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profissionais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0EA24-2638-F843-8056-63C3E73DFF1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7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Confederação</a:t>
            </a:r>
            <a:r>
              <a:rPr lang="en-US" dirty="0" smtClean="0"/>
              <a:t> </a:t>
            </a:r>
            <a:r>
              <a:rPr lang="en-US" dirty="0" err="1" smtClean="0"/>
              <a:t>nacional</a:t>
            </a:r>
            <a:r>
              <a:rPr lang="en-US" dirty="0" smtClean="0"/>
              <a:t> 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Profissões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questionamento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exclusao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sociedades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constiuídas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profissionais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liberais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0EA24-2638-F843-8056-63C3E73DFF1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7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3E41-E2DE-48B7-AD25-2C05D8372D60}" type="datetime4">
              <a:rPr lang="en-US" smtClean="0"/>
              <a:pPr/>
              <a:t>March 15,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Aft>
                <a:spcPts val="10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title style</a:t>
            </a:r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x-none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D1B-BB73-41B2-8202-C6678B761557}" type="datetime4">
              <a:rPr lang="en-US" smtClean="0"/>
              <a:pPr/>
              <a:t>March 15,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2000"/>
            </a:lvl6pPr>
            <a:lvl7pPr marL="2290763" indent="-461963">
              <a:defRPr sz="2000"/>
            </a:lvl7pPr>
            <a:lvl8pPr marL="2290763" indent="-461963">
              <a:defRPr sz="2000"/>
            </a:lvl8pPr>
            <a:lvl9pPr marL="2290763" indent="-461963"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2DF66AD8-BC4A-4004-9882-414398D930CA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b="1" dirty="0" smtClean="0"/>
              <a:t>LC </a:t>
            </a:r>
            <a:r>
              <a:rPr lang="en-US" sz="6000" b="1" dirty="0" err="1" smtClean="0"/>
              <a:t>n.</a:t>
            </a:r>
            <a:r>
              <a:rPr lang="en-US" sz="6000" b="1" baseline="30000" dirty="0" err="1" smtClean="0"/>
              <a:t>o</a:t>
            </a:r>
            <a:r>
              <a:rPr lang="en-US" sz="6000" b="1" dirty="0" smtClean="0"/>
              <a:t> 155/2016 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O novo Simples </a:t>
            </a:r>
            <a:r>
              <a:rPr lang="en-US" sz="2800" b="1" dirty="0" err="1" smtClean="0"/>
              <a:t>Nacional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340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smtClean="0"/>
              <a:t>Nova </a:t>
            </a:r>
            <a:r>
              <a:rPr lang="en-US" sz="4800" dirty="0" err="1" smtClean="0"/>
              <a:t>Fórmula</a:t>
            </a:r>
            <a:r>
              <a:rPr lang="en-US" sz="4800" dirty="0" smtClean="0"/>
              <a:t> </a:t>
            </a:r>
            <a:r>
              <a:rPr lang="en-US" sz="4800" dirty="0" err="1" smtClean="0"/>
              <a:t>para</a:t>
            </a:r>
            <a:r>
              <a:rPr lang="en-US" sz="4800" dirty="0" smtClean="0"/>
              <a:t> </a:t>
            </a:r>
            <a:r>
              <a:rPr lang="en-US" sz="4800" dirty="0" err="1" smtClean="0"/>
              <a:t>Cálculo</a:t>
            </a:r>
            <a:r>
              <a:rPr lang="en-US" sz="4800" dirty="0" smtClean="0"/>
              <a:t> do Simples</a:t>
            </a:r>
            <a:endParaRPr lang="en-US" sz="4800" dirty="0"/>
          </a:p>
        </p:txBody>
      </p:sp>
      <p:sp>
        <p:nvSpPr>
          <p:cNvPr id="7" name="Rounded Rectangle 6"/>
          <p:cNvSpPr/>
          <p:nvPr/>
        </p:nvSpPr>
        <p:spPr>
          <a:xfrm>
            <a:off x="268111" y="4354515"/>
            <a:ext cx="1343227" cy="102409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SIMPLES</a:t>
            </a:r>
          </a:p>
          <a:p>
            <a:pPr algn="ctr"/>
            <a:r>
              <a:rPr lang="en-US" dirty="0" smtClean="0"/>
              <a:t>MENSAL</a:t>
            </a:r>
          </a:p>
        </p:txBody>
      </p:sp>
      <p:sp>
        <p:nvSpPr>
          <p:cNvPr id="8" name="Equal 7"/>
          <p:cNvSpPr/>
          <p:nvPr/>
        </p:nvSpPr>
        <p:spPr>
          <a:xfrm>
            <a:off x="1611338" y="4638148"/>
            <a:ext cx="464283" cy="487164"/>
          </a:xfrm>
          <a:prstGeom prst="mathEqual">
            <a:avLst>
              <a:gd name="adj1" fmla="val 15116"/>
              <a:gd name="adj2" fmla="val 2296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171209" y="4242166"/>
            <a:ext cx="955879" cy="101483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RBT12 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3742094" y="4242166"/>
            <a:ext cx="969020" cy="100603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Aliq</a:t>
            </a:r>
            <a:r>
              <a:rPr lang="en-US" dirty="0" smtClean="0"/>
              <a:t>  nom</a:t>
            </a:r>
            <a:endParaRPr lang="en-US" dirty="0"/>
          </a:p>
        </p:txBody>
      </p:sp>
      <p:sp>
        <p:nvSpPr>
          <p:cNvPr id="12" name="Minus 11"/>
          <p:cNvSpPr/>
          <p:nvPr/>
        </p:nvSpPr>
        <p:spPr>
          <a:xfrm>
            <a:off x="1258090" y="5070720"/>
            <a:ext cx="5829066" cy="632464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Multiply 12"/>
          <p:cNvSpPr/>
          <p:nvPr/>
        </p:nvSpPr>
        <p:spPr>
          <a:xfrm>
            <a:off x="3127088" y="4465040"/>
            <a:ext cx="615006" cy="721491"/>
          </a:xfrm>
          <a:prstGeom prst="mathMultiply">
            <a:avLst>
              <a:gd name="adj1" fmla="val 1464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inus 13"/>
          <p:cNvSpPr/>
          <p:nvPr/>
        </p:nvSpPr>
        <p:spPr>
          <a:xfrm>
            <a:off x="4712793" y="4522614"/>
            <a:ext cx="573527" cy="527691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5286320" y="4295041"/>
            <a:ext cx="872267" cy="98267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</a:t>
            </a:r>
            <a:endParaRPr lang="en-US" dirty="0"/>
          </a:p>
        </p:txBody>
      </p:sp>
      <p:sp>
        <p:nvSpPr>
          <p:cNvPr id="17" name="Multiply 16"/>
          <p:cNvSpPr/>
          <p:nvPr/>
        </p:nvSpPr>
        <p:spPr>
          <a:xfrm>
            <a:off x="6378098" y="4934150"/>
            <a:ext cx="914400" cy="914400"/>
          </a:xfrm>
          <a:prstGeom prst="mathMultiply">
            <a:avLst>
              <a:gd name="adj1" fmla="val 1307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7334541" y="4565478"/>
            <a:ext cx="1489004" cy="1961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RECEITA BRUTA </a:t>
            </a:r>
            <a:r>
              <a:rPr lang="en-US" dirty="0" err="1" smtClean="0"/>
              <a:t>auferida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recebida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3305960" y="5544206"/>
            <a:ext cx="1828472" cy="98267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RBT12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68111" y="2212950"/>
            <a:ext cx="1343227" cy="102409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SIMPLES</a:t>
            </a:r>
          </a:p>
          <a:p>
            <a:pPr algn="ctr"/>
            <a:r>
              <a:rPr lang="en-US" dirty="0" smtClean="0"/>
              <a:t>MENSAL</a:t>
            </a:r>
          </a:p>
        </p:txBody>
      </p:sp>
      <p:sp>
        <p:nvSpPr>
          <p:cNvPr id="18" name="Equal 17"/>
          <p:cNvSpPr/>
          <p:nvPr/>
        </p:nvSpPr>
        <p:spPr>
          <a:xfrm>
            <a:off x="1611338" y="2469273"/>
            <a:ext cx="464283" cy="487164"/>
          </a:xfrm>
          <a:prstGeom prst="mathEqual">
            <a:avLst>
              <a:gd name="adj1" fmla="val 12314"/>
              <a:gd name="adj2" fmla="val 2296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171209" y="2222205"/>
            <a:ext cx="1816169" cy="101483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Alíquota</a:t>
            </a:r>
            <a:r>
              <a:rPr lang="en-US" sz="1600" dirty="0" smtClean="0"/>
              <a:t> </a:t>
            </a:r>
            <a:r>
              <a:rPr lang="en-US" sz="1600" dirty="0" err="1" smtClean="0"/>
              <a:t>Efetiva</a:t>
            </a:r>
            <a:r>
              <a:rPr lang="en-US" sz="1600" dirty="0" smtClean="0"/>
              <a:t>  </a:t>
            </a:r>
            <a:endParaRPr lang="en-US" sz="1600" dirty="0"/>
          </a:p>
        </p:txBody>
      </p:sp>
      <p:sp>
        <p:nvSpPr>
          <p:cNvPr id="24" name="Multiply 23"/>
          <p:cNvSpPr/>
          <p:nvPr/>
        </p:nvSpPr>
        <p:spPr>
          <a:xfrm>
            <a:off x="4096108" y="2392201"/>
            <a:ext cx="615006" cy="721491"/>
          </a:xfrm>
          <a:prstGeom prst="mathMultiply">
            <a:avLst>
              <a:gd name="adj1" fmla="val 1464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4889094" y="2256342"/>
            <a:ext cx="2853520" cy="111633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RECEITA BRUTA </a:t>
            </a:r>
            <a:r>
              <a:rPr lang="en-US" dirty="0" err="1" smtClean="0"/>
              <a:t>auferida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recebida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2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Nova Forma de </a:t>
            </a:r>
            <a:r>
              <a:rPr lang="en-US" dirty="0" err="1" smtClean="0"/>
              <a:t>Apuração</a:t>
            </a:r>
            <a:r>
              <a:rPr lang="en-US" dirty="0" smtClean="0"/>
              <a:t> do Simples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err="1" smtClean="0"/>
              <a:t>Fórmula</a:t>
            </a:r>
            <a:r>
              <a:rPr lang="en-US" dirty="0" smtClean="0"/>
              <a:t> </a:t>
            </a:r>
            <a:r>
              <a:rPr lang="en-US" dirty="0" err="1" smtClean="0"/>
              <a:t>assustadora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Consideração</a:t>
            </a:r>
            <a:r>
              <a:rPr lang="en-US" dirty="0" smtClean="0"/>
              <a:t> de </a:t>
            </a:r>
            <a:r>
              <a:rPr lang="en-US" dirty="0" err="1" smtClean="0"/>
              <a:t>parcelas</a:t>
            </a:r>
            <a:r>
              <a:rPr lang="en-US" dirty="0" smtClean="0"/>
              <a:t> </a:t>
            </a:r>
            <a:r>
              <a:rPr lang="en-US" dirty="0" err="1" smtClean="0"/>
              <a:t>dedutíveis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valores</a:t>
            </a:r>
            <a:r>
              <a:rPr lang="en-US" dirty="0" smtClean="0"/>
              <a:t> </a:t>
            </a:r>
            <a:r>
              <a:rPr lang="en-US" dirty="0" err="1" smtClean="0"/>
              <a:t>fixos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mês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Adequação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capacidade</a:t>
            </a:r>
            <a:r>
              <a:rPr lang="en-US" dirty="0" smtClean="0"/>
              <a:t> </a:t>
            </a:r>
            <a:r>
              <a:rPr lang="en-US" dirty="0" err="1" smtClean="0"/>
              <a:t>contributiva</a:t>
            </a:r>
            <a:r>
              <a:rPr lang="en-US" dirty="0" smtClean="0"/>
              <a:t> </a:t>
            </a:r>
            <a:r>
              <a:rPr lang="en-US" dirty="0" err="1" smtClean="0"/>
              <a:t>demonstrada</a:t>
            </a:r>
            <a:r>
              <a:rPr lang="en-US" dirty="0" smtClean="0"/>
              <a:t>?</a:t>
            </a:r>
          </a:p>
          <a:p>
            <a:r>
              <a:rPr lang="en-US" b="1" dirty="0" err="1" smtClean="0"/>
              <a:t>Impactos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Forma de </a:t>
            </a:r>
            <a:r>
              <a:rPr lang="en-US" b="1" dirty="0" err="1" smtClean="0"/>
              <a:t>retenção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fonte</a:t>
            </a:r>
            <a:r>
              <a:rPr lang="en-US" b="1" dirty="0" smtClean="0"/>
              <a:t> do ISS. </a:t>
            </a:r>
            <a:r>
              <a:rPr lang="en-US" dirty="0" err="1" smtClean="0"/>
              <a:t>Necessidade</a:t>
            </a:r>
            <a:r>
              <a:rPr lang="en-US" dirty="0" smtClean="0"/>
              <a:t> de </a:t>
            </a:r>
            <a:r>
              <a:rPr lang="en-US" dirty="0" err="1" smtClean="0"/>
              <a:t>comunicação</a:t>
            </a:r>
            <a:r>
              <a:rPr lang="en-US" dirty="0" smtClean="0"/>
              <a:t> da </a:t>
            </a:r>
            <a:r>
              <a:rPr lang="en-US" dirty="0" err="1" smtClean="0"/>
              <a:t>alíquota</a:t>
            </a:r>
            <a:r>
              <a:rPr lang="en-US" dirty="0" smtClean="0"/>
              <a:t> </a:t>
            </a:r>
            <a:r>
              <a:rPr lang="en-US" dirty="0" err="1" smtClean="0"/>
              <a:t>efetiva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fim</a:t>
            </a:r>
            <a:r>
              <a:rPr lang="en-US" dirty="0" smtClean="0"/>
              <a:t> de </a:t>
            </a:r>
            <a:r>
              <a:rPr lang="en-US" dirty="0" err="1" smtClean="0"/>
              <a:t>retenção</a:t>
            </a:r>
            <a:r>
              <a:rPr lang="en-US" dirty="0" smtClean="0"/>
              <a:t> (art. 21)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7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A beleza e o Simples</a:t>
            </a:r>
            <a:endParaRPr lang="en-US" sz="4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38" t="9488" b="5822"/>
          <a:stretch/>
        </p:blipFill>
        <p:spPr>
          <a:xfrm>
            <a:off x="382376" y="1417638"/>
            <a:ext cx="8379248" cy="516284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96" y="1454951"/>
            <a:ext cx="7930904" cy="540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smtClean="0"/>
              <a:t>A beleza e o Simples</a:t>
            </a:r>
            <a:endParaRPr lang="en-US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5780168"/>
              </p:ext>
            </p:extLst>
          </p:nvPr>
        </p:nvGraphicFramePr>
        <p:xfrm>
          <a:off x="475910" y="1809418"/>
          <a:ext cx="8442312" cy="34562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74534"/>
                <a:gridCol w="6067778"/>
              </a:tblGrid>
              <a:tr h="343393">
                <a:tc>
                  <a:txBody>
                    <a:bodyPr/>
                    <a:lstStyle/>
                    <a:p>
                      <a:r>
                        <a:rPr lang="en-US" dirty="0" smtClean="0"/>
                        <a:t>Antes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Pós</a:t>
                      </a:r>
                      <a:endParaRPr lang="en-US" dirty="0"/>
                    </a:p>
                  </a:txBody>
                  <a:tcPr/>
                </a:tc>
              </a:tr>
              <a:tr h="3090539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Não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havia</a:t>
                      </a:r>
                      <a:r>
                        <a:rPr lang="en-US" sz="2200" baseline="0" dirty="0" smtClean="0"/>
                        <a:t> um </a:t>
                      </a:r>
                      <a:r>
                        <a:rPr lang="en-US" sz="2200" baseline="0" dirty="0" err="1" smtClean="0"/>
                        <a:t>tratamento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jurídico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específico</a:t>
                      </a:r>
                      <a:r>
                        <a:rPr lang="en-US" sz="2200" baseline="0" dirty="0" smtClean="0"/>
                        <a:t>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en-US" sz="2100" dirty="0" err="1" smtClean="0"/>
                        <a:t>Contrato</a:t>
                      </a:r>
                      <a:r>
                        <a:rPr lang="en-US" sz="2100" dirty="0" smtClean="0"/>
                        <a:t> de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Parceria</a:t>
                      </a:r>
                      <a:r>
                        <a:rPr lang="en-US" sz="2100" baseline="0" dirty="0" smtClean="0"/>
                        <a:t> de </a:t>
                      </a:r>
                      <a:r>
                        <a:rPr lang="en-US" sz="2100" baseline="0" dirty="0" err="1" smtClean="0"/>
                        <a:t>profissionais</a:t>
                      </a:r>
                      <a:r>
                        <a:rPr lang="en-US" sz="2100" baseline="0" dirty="0" smtClean="0"/>
                        <a:t> da beleza e </a:t>
                      </a:r>
                      <a:r>
                        <a:rPr lang="en-US" sz="2100" baseline="0" dirty="0" err="1" smtClean="0"/>
                        <a:t>salões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parceiros</a:t>
                      </a:r>
                      <a:r>
                        <a:rPr lang="en-US" sz="2100" baseline="0" dirty="0" smtClean="0"/>
                        <a:t> ( Lei. 12.592/2012)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endParaRPr lang="en-US" sz="2100" baseline="0" dirty="0" smtClean="0"/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en-US" sz="2100" baseline="0" dirty="0" err="1" smtClean="0"/>
                        <a:t>Valores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repassados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aos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profissionais</a:t>
                      </a:r>
                      <a:r>
                        <a:rPr lang="en-US" sz="2100" baseline="0" dirty="0" smtClean="0"/>
                        <a:t> da beleza </a:t>
                      </a:r>
                      <a:r>
                        <a:rPr lang="en-US" sz="2100" baseline="0" dirty="0" err="1" smtClean="0"/>
                        <a:t>não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compõem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receita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bruta</a:t>
                      </a:r>
                      <a:r>
                        <a:rPr lang="en-US" sz="2100" baseline="0" dirty="0" smtClean="0"/>
                        <a:t>.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endParaRPr lang="en-US" sz="2100" baseline="0" dirty="0" smtClean="0"/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en-US" sz="2100" baseline="0" dirty="0" err="1" smtClean="0"/>
                        <a:t>Contratante</a:t>
                      </a:r>
                      <a:r>
                        <a:rPr lang="en-US" sz="2100" baseline="0" dirty="0" smtClean="0"/>
                        <a:t> – </a:t>
                      </a:r>
                      <a:r>
                        <a:rPr lang="en-US" sz="2100" baseline="0" dirty="0" err="1" smtClean="0"/>
                        <a:t>retenção</a:t>
                      </a:r>
                      <a:r>
                        <a:rPr lang="en-US" sz="2100" baseline="0" dirty="0" smtClean="0"/>
                        <a:t> e </a:t>
                      </a:r>
                      <a:r>
                        <a:rPr lang="en-US" sz="2100" baseline="0" dirty="0" err="1" smtClean="0"/>
                        <a:t>recolhimento</a:t>
                      </a:r>
                      <a:r>
                        <a:rPr lang="en-US" sz="2100" baseline="0" dirty="0" smtClean="0"/>
                        <a:t> dos </a:t>
                      </a:r>
                      <a:r>
                        <a:rPr lang="en-US" sz="2100" baseline="0" dirty="0" err="1" smtClean="0"/>
                        <a:t>tributos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devidos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pelo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contratado</a:t>
                      </a:r>
                      <a:r>
                        <a:rPr lang="en-US" sz="2100" baseline="0" dirty="0" smtClean="0"/>
                        <a:t> (art. 13,   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§</a:t>
                      </a:r>
                      <a:r>
                        <a:rPr lang="en-US" sz="2100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2100" u="none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1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-A., LC 123/2006)</a:t>
                      </a:r>
                      <a:endParaRPr lang="en-US" sz="2100" u="non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43770" y="4388101"/>
            <a:ext cx="888735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100" dirty="0" smtClean="0">
              <a:solidFill>
                <a:srgbClr val="FFFF00"/>
              </a:solidFill>
            </a:endParaRPr>
          </a:p>
          <a:p>
            <a:endParaRPr lang="en-US" sz="2100" dirty="0">
              <a:solidFill>
                <a:srgbClr val="FFFF00"/>
              </a:solidFill>
            </a:endParaRPr>
          </a:p>
          <a:p>
            <a:endParaRPr lang="en-US" sz="2100" dirty="0" smtClean="0"/>
          </a:p>
          <a:p>
            <a:r>
              <a:rPr lang="en-US" sz="2100" dirty="0" err="1" smtClean="0"/>
              <a:t>Será</a:t>
            </a:r>
            <a:r>
              <a:rPr lang="en-US" sz="2100" dirty="0" smtClean="0"/>
              <a:t> </a:t>
            </a:r>
            <a:r>
              <a:rPr lang="en-US" sz="2100" dirty="0" err="1" smtClean="0"/>
              <a:t>que</a:t>
            </a:r>
            <a:r>
              <a:rPr lang="en-US" sz="2100" dirty="0" smtClean="0"/>
              <a:t> </a:t>
            </a:r>
            <a:r>
              <a:rPr lang="en-US" sz="2100" dirty="0" err="1" smtClean="0"/>
              <a:t>esse</a:t>
            </a:r>
            <a:r>
              <a:rPr lang="en-US" sz="2100" dirty="0" smtClean="0"/>
              <a:t> regime de </a:t>
            </a:r>
            <a:r>
              <a:rPr lang="en-US" sz="2100" dirty="0" err="1" smtClean="0"/>
              <a:t>parceria</a:t>
            </a:r>
            <a:r>
              <a:rPr lang="en-US" sz="2100" dirty="0" smtClean="0"/>
              <a:t> </a:t>
            </a:r>
            <a:r>
              <a:rPr lang="en-US" sz="2100" dirty="0" err="1" smtClean="0"/>
              <a:t>só</a:t>
            </a:r>
            <a:r>
              <a:rPr lang="en-US" sz="2100" dirty="0" smtClean="0"/>
              <a:t> se </a:t>
            </a:r>
            <a:r>
              <a:rPr lang="en-US" sz="2100" dirty="0" err="1" smtClean="0"/>
              <a:t>aplica</a:t>
            </a:r>
            <a:r>
              <a:rPr lang="en-US" sz="2100" dirty="0" smtClean="0"/>
              <a:t> </a:t>
            </a:r>
            <a:r>
              <a:rPr lang="en-US" sz="2100" dirty="0" err="1" smtClean="0"/>
              <a:t>aos</a:t>
            </a:r>
            <a:r>
              <a:rPr lang="en-US" sz="2100" dirty="0" smtClean="0"/>
              <a:t> </a:t>
            </a:r>
            <a:r>
              <a:rPr lang="en-US" sz="2100" dirty="0" err="1" smtClean="0"/>
              <a:t>profissionais</a:t>
            </a:r>
            <a:r>
              <a:rPr lang="en-US" sz="2100" dirty="0" smtClean="0"/>
              <a:t> da beleza?</a:t>
            </a:r>
          </a:p>
          <a:p>
            <a:endParaRPr lang="en-US" sz="2100" dirty="0"/>
          </a:p>
          <a:p>
            <a:r>
              <a:rPr lang="en-US" sz="2100" dirty="0" err="1" smtClean="0"/>
              <a:t>Será</a:t>
            </a:r>
            <a:r>
              <a:rPr lang="en-US" sz="2100" dirty="0" smtClean="0"/>
              <a:t> </a:t>
            </a:r>
            <a:r>
              <a:rPr lang="en-US" sz="2100" dirty="0" err="1" smtClean="0"/>
              <a:t>que</a:t>
            </a:r>
            <a:r>
              <a:rPr lang="en-US" sz="2100" dirty="0" smtClean="0"/>
              <a:t> </a:t>
            </a:r>
            <a:r>
              <a:rPr lang="en-US" sz="2100" dirty="0" err="1" smtClean="0"/>
              <a:t>não</a:t>
            </a:r>
            <a:r>
              <a:rPr lang="en-US" sz="2100" dirty="0" smtClean="0"/>
              <a:t> </a:t>
            </a:r>
            <a:r>
              <a:rPr lang="en-US" sz="2100" dirty="0" err="1" smtClean="0"/>
              <a:t>é</a:t>
            </a:r>
            <a:r>
              <a:rPr lang="en-US" sz="2100" dirty="0" smtClean="0"/>
              <a:t> o </a:t>
            </a:r>
            <a:r>
              <a:rPr lang="en-US" sz="2100" dirty="0" err="1" smtClean="0"/>
              <a:t>caso</a:t>
            </a:r>
            <a:r>
              <a:rPr lang="en-US" sz="2100" dirty="0" smtClean="0"/>
              <a:t> de </a:t>
            </a:r>
            <a:r>
              <a:rPr lang="en-US" sz="2100" dirty="0" err="1" smtClean="0"/>
              <a:t>pensar</a:t>
            </a:r>
            <a:r>
              <a:rPr lang="en-US" sz="2100" dirty="0" smtClean="0"/>
              <a:t> </a:t>
            </a:r>
            <a:r>
              <a:rPr lang="en-US" sz="2100" dirty="0" err="1" smtClean="0"/>
              <a:t>em</a:t>
            </a:r>
            <a:r>
              <a:rPr lang="en-US" sz="2100" dirty="0" smtClean="0"/>
              <a:t> </a:t>
            </a:r>
            <a:r>
              <a:rPr lang="en-US" sz="2100" dirty="0" err="1" smtClean="0"/>
              <a:t>outras</a:t>
            </a:r>
            <a:r>
              <a:rPr lang="en-US" sz="2100" dirty="0" smtClean="0"/>
              <a:t> </a:t>
            </a:r>
            <a:r>
              <a:rPr lang="en-US" sz="2100" dirty="0" err="1" smtClean="0"/>
              <a:t>formas</a:t>
            </a:r>
            <a:r>
              <a:rPr lang="en-US" sz="2100" dirty="0" smtClean="0"/>
              <a:t> de </a:t>
            </a:r>
            <a:r>
              <a:rPr lang="en-US" sz="2100" dirty="0" err="1" smtClean="0"/>
              <a:t>atividade</a:t>
            </a:r>
            <a:r>
              <a:rPr lang="en-US" sz="2100" dirty="0" smtClean="0"/>
              <a:t> </a:t>
            </a:r>
            <a:r>
              <a:rPr lang="en-US" sz="2100" dirty="0" err="1" smtClean="0"/>
              <a:t>que</a:t>
            </a:r>
            <a:r>
              <a:rPr lang="en-US" sz="2100" dirty="0" smtClean="0"/>
              <a:t> </a:t>
            </a:r>
            <a:r>
              <a:rPr lang="en-US" sz="2100" dirty="0" err="1" smtClean="0"/>
              <a:t>deveriam</a:t>
            </a:r>
            <a:endParaRPr lang="en-US" sz="2100" dirty="0" smtClean="0"/>
          </a:p>
          <a:p>
            <a:r>
              <a:rPr lang="en-US" sz="2100" dirty="0" smtClean="0"/>
              <a:t> </a:t>
            </a:r>
            <a:r>
              <a:rPr lang="en-US" sz="2100" dirty="0" err="1" smtClean="0"/>
              <a:t>funcionar</a:t>
            </a:r>
            <a:r>
              <a:rPr lang="en-US" sz="2100" dirty="0" smtClean="0"/>
              <a:t> da </a:t>
            </a:r>
            <a:r>
              <a:rPr lang="en-US" sz="2100" dirty="0" err="1" smtClean="0"/>
              <a:t>mesma</a:t>
            </a:r>
            <a:r>
              <a:rPr lang="en-US" sz="2100" dirty="0" smtClean="0"/>
              <a:t> </a:t>
            </a:r>
            <a:r>
              <a:rPr lang="en-US" sz="2100" dirty="0" err="1" smtClean="0"/>
              <a:t>maneira</a:t>
            </a:r>
            <a:r>
              <a:rPr lang="en-US" sz="2100" dirty="0" smtClean="0"/>
              <a:t>?</a:t>
            </a:r>
          </a:p>
          <a:p>
            <a:endParaRPr lang="en-US" sz="21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9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Mudanças</a:t>
            </a:r>
            <a:r>
              <a:rPr lang="en-US" sz="4800" dirty="0" smtClean="0"/>
              <a:t> </a:t>
            </a:r>
            <a:r>
              <a:rPr lang="en-US" sz="4800" dirty="0" err="1" smtClean="0"/>
              <a:t>nos</a:t>
            </a:r>
            <a:r>
              <a:rPr lang="en-US" sz="4800" dirty="0" smtClean="0"/>
              <a:t> </a:t>
            </a:r>
            <a:r>
              <a:rPr lang="en-US" sz="4800" dirty="0" err="1" smtClean="0"/>
              <a:t>Anexos</a:t>
            </a:r>
            <a:r>
              <a:rPr lang="en-US" sz="4800" dirty="0" smtClean="0"/>
              <a:t> da Lei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faixas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Inclusão</a:t>
            </a:r>
            <a:r>
              <a:rPr lang="en-US" dirty="0" smtClean="0"/>
              <a:t> das </a:t>
            </a:r>
            <a:r>
              <a:rPr lang="en-US" dirty="0" err="1" smtClean="0"/>
              <a:t>parcelas</a:t>
            </a:r>
            <a:r>
              <a:rPr lang="en-US" dirty="0" smtClean="0"/>
              <a:t> </a:t>
            </a:r>
            <a:r>
              <a:rPr lang="en-US" dirty="0" err="1" smtClean="0"/>
              <a:t>dedutíveis</a:t>
            </a:r>
            <a:endParaRPr lang="en-US" dirty="0" smtClean="0"/>
          </a:p>
          <a:p>
            <a:r>
              <a:rPr lang="en-US" dirty="0" err="1" smtClean="0"/>
              <a:t>Fim</a:t>
            </a:r>
            <a:r>
              <a:rPr lang="en-US" dirty="0" smtClean="0"/>
              <a:t> do </a:t>
            </a:r>
            <a:r>
              <a:rPr lang="en-US" dirty="0" err="1" smtClean="0"/>
              <a:t>anexo</a:t>
            </a:r>
            <a:r>
              <a:rPr lang="en-US" dirty="0" smtClean="0"/>
              <a:t> VI</a:t>
            </a:r>
          </a:p>
          <a:p>
            <a:r>
              <a:rPr lang="en-US" dirty="0" err="1" smtClean="0"/>
              <a:t>Remanejamentos</a:t>
            </a:r>
            <a:r>
              <a:rPr lang="en-US" dirty="0" smtClean="0"/>
              <a:t> de </a:t>
            </a:r>
            <a:r>
              <a:rPr lang="en-US" dirty="0" err="1" smtClean="0"/>
              <a:t>atividades</a:t>
            </a:r>
            <a:r>
              <a:rPr lang="en-US" dirty="0" smtClean="0"/>
              <a:t>. Ex. </a:t>
            </a:r>
            <a:r>
              <a:rPr lang="en-US" dirty="0" err="1" smtClean="0"/>
              <a:t>Arquitetura</a:t>
            </a:r>
            <a:r>
              <a:rPr lang="en-US" dirty="0" smtClean="0"/>
              <a:t>, </a:t>
            </a:r>
            <a:r>
              <a:rPr lang="en-US" dirty="0" err="1" smtClean="0"/>
              <a:t>medicina</a:t>
            </a:r>
            <a:r>
              <a:rPr lang="en-US" dirty="0" smtClean="0"/>
              <a:t>, </a:t>
            </a:r>
            <a:r>
              <a:rPr lang="en-US" dirty="0" err="1" smtClean="0"/>
              <a:t>odontologia</a:t>
            </a:r>
            <a:r>
              <a:rPr lang="en-US" dirty="0" smtClean="0"/>
              <a:t>. </a:t>
            </a:r>
          </a:p>
          <a:p>
            <a:r>
              <a:rPr lang="en-US" dirty="0" err="1"/>
              <a:t>Prestação</a:t>
            </a:r>
            <a:r>
              <a:rPr lang="en-US" dirty="0"/>
              <a:t> de </a:t>
            </a:r>
            <a:r>
              <a:rPr lang="en-US" dirty="0" err="1"/>
              <a:t>Serviços</a:t>
            </a:r>
            <a:r>
              <a:rPr lang="en-US" dirty="0"/>
              <a:t> – Continua </a:t>
            </a:r>
            <a:r>
              <a:rPr lang="en-US" dirty="0" err="1"/>
              <a:t>influenciada</a:t>
            </a:r>
            <a:r>
              <a:rPr lang="en-US" dirty="0"/>
              <a:t> </a:t>
            </a:r>
            <a:r>
              <a:rPr lang="en-US" dirty="0" err="1"/>
              <a:t>pela</a:t>
            </a:r>
            <a:r>
              <a:rPr lang="en-US" dirty="0"/>
              <a:t> </a:t>
            </a:r>
            <a:r>
              <a:rPr lang="en-US" dirty="0" err="1"/>
              <a:t>Folha</a:t>
            </a:r>
            <a:r>
              <a:rPr lang="en-US" dirty="0"/>
              <a:t> de </a:t>
            </a:r>
            <a:r>
              <a:rPr lang="en-US" dirty="0" err="1"/>
              <a:t>salários</a:t>
            </a:r>
            <a:r>
              <a:rPr lang="en-US" dirty="0"/>
              <a:t>. 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3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Enquadramento</a:t>
            </a:r>
            <a:r>
              <a:rPr lang="en-US" sz="4800" dirty="0" smtClean="0"/>
              <a:t> da </a:t>
            </a:r>
            <a:r>
              <a:rPr lang="en-US" sz="4800" dirty="0" err="1" smtClean="0"/>
              <a:t>Prestação</a:t>
            </a:r>
            <a:r>
              <a:rPr lang="en-US" sz="4800" dirty="0" smtClean="0"/>
              <a:t> de </a:t>
            </a:r>
            <a:r>
              <a:rPr lang="en-US" sz="4800" dirty="0" err="1" smtClean="0"/>
              <a:t>Serviços</a:t>
            </a:r>
            <a:endParaRPr lang="en-US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4538825"/>
              </p:ext>
            </p:extLst>
          </p:nvPr>
        </p:nvGraphicFramePr>
        <p:xfrm>
          <a:off x="382350" y="1761439"/>
          <a:ext cx="8493662" cy="368806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82129"/>
                <a:gridCol w="5011533"/>
              </a:tblGrid>
              <a:tr h="483701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Antes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Pós</a:t>
                      </a:r>
                      <a:endParaRPr lang="en-US" sz="2200" dirty="0"/>
                    </a:p>
                  </a:txBody>
                  <a:tcPr/>
                </a:tc>
              </a:tr>
              <a:tr h="1192686">
                <a:tc>
                  <a:txBody>
                    <a:bodyPr/>
                    <a:lstStyle/>
                    <a:p>
                      <a:r>
                        <a:rPr lang="en-US" sz="2100" dirty="0" err="1" smtClean="0"/>
                        <a:t>Anexos</a:t>
                      </a:r>
                      <a:r>
                        <a:rPr lang="en-US" sz="2100" dirty="0" smtClean="0"/>
                        <a:t> III, IV,</a:t>
                      </a:r>
                      <a:r>
                        <a:rPr lang="en-US" sz="2100" baseline="0" dirty="0" smtClean="0"/>
                        <a:t> V-A, V-B, 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 err="1" smtClean="0"/>
                        <a:t>Anexos</a:t>
                      </a:r>
                      <a:r>
                        <a:rPr lang="en-US" sz="2100" dirty="0" smtClean="0"/>
                        <a:t> III, IV, V.</a:t>
                      </a:r>
                    </a:p>
                    <a:p>
                      <a:r>
                        <a:rPr lang="en-US" sz="2100" dirty="0" err="1" smtClean="0"/>
                        <a:t>Simplificação</a:t>
                      </a:r>
                      <a:r>
                        <a:rPr lang="en-US" sz="2100" baseline="0" dirty="0" smtClean="0"/>
                        <a:t> dos </a:t>
                      </a:r>
                      <a:r>
                        <a:rPr lang="en-US" sz="2100" baseline="0" dirty="0" err="1" smtClean="0"/>
                        <a:t>anexos</a:t>
                      </a:r>
                      <a:r>
                        <a:rPr lang="en-US" sz="2100" baseline="0" dirty="0" smtClean="0"/>
                        <a:t>. </a:t>
                      </a:r>
                      <a:endParaRPr lang="en-US" sz="2100" dirty="0"/>
                    </a:p>
                  </a:txBody>
                  <a:tcPr/>
                </a:tc>
              </a:tr>
              <a:tr h="1628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aseline="0" dirty="0" err="1" smtClean="0"/>
                        <a:t>Critérios</a:t>
                      </a:r>
                      <a:r>
                        <a:rPr lang="en-US" sz="2100" baseline="0" dirty="0" smtClean="0"/>
                        <a:t>: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100" baseline="0" dirty="0" err="1" smtClean="0"/>
                        <a:t>tipo</a:t>
                      </a:r>
                      <a:r>
                        <a:rPr lang="en-US" sz="2100" baseline="0" dirty="0" smtClean="0"/>
                        <a:t> de </a:t>
                      </a:r>
                      <a:r>
                        <a:rPr lang="en-US" sz="2100" baseline="0" dirty="0" err="1" smtClean="0"/>
                        <a:t>atividade</a:t>
                      </a:r>
                      <a:endParaRPr lang="en-US" sz="2100" baseline="0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relação</a:t>
                      </a:r>
                      <a:r>
                        <a:rPr lang="en-US" sz="2100" baseline="0" dirty="0" smtClean="0"/>
                        <a:t> da </a:t>
                      </a:r>
                      <a:r>
                        <a:rPr lang="en-US" sz="2100" baseline="0" dirty="0" err="1" smtClean="0"/>
                        <a:t>folha</a:t>
                      </a:r>
                      <a:r>
                        <a:rPr lang="en-US" sz="2100" baseline="0" dirty="0" smtClean="0"/>
                        <a:t> de </a:t>
                      </a:r>
                      <a:r>
                        <a:rPr lang="en-US" sz="2100" baseline="0" dirty="0" err="1" smtClean="0"/>
                        <a:t>salários</a:t>
                      </a:r>
                      <a:r>
                        <a:rPr lang="en-US" sz="2100" baseline="0" dirty="0" smtClean="0"/>
                        <a:t> com </a:t>
                      </a:r>
                      <a:r>
                        <a:rPr lang="en-US" sz="2100" baseline="0" dirty="0" err="1" smtClean="0"/>
                        <a:t>receita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bruta</a:t>
                      </a:r>
                      <a:endParaRPr lang="en-US" sz="2100" dirty="0" smtClean="0"/>
                    </a:p>
                    <a:p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 err="1" smtClean="0"/>
                        <a:t>Critérios</a:t>
                      </a:r>
                      <a:r>
                        <a:rPr lang="en-US" sz="2100" dirty="0" smtClean="0"/>
                        <a:t>: </a:t>
                      </a:r>
                    </a:p>
                    <a:p>
                      <a:r>
                        <a:rPr lang="en-US" sz="2100" dirty="0" smtClean="0"/>
                        <a:t>- </a:t>
                      </a:r>
                      <a:r>
                        <a:rPr lang="en-US" sz="2100" dirty="0" err="1" smtClean="0"/>
                        <a:t>tipo</a:t>
                      </a:r>
                      <a:r>
                        <a:rPr lang="en-US" sz="2100" dirty="0" smtClean="0"/>
                        <a:t> de </a:t>
                      </a:r>
                      <a:r>
                        <a:rPr lang="en-US" sz="2100" dirty="0" err="1" smtClean="0"/>
                        <a:t>atividade</a:t>
                      </a:r>
                      <a:r>
                        <a:rPr lang="en-US" sz="2100" dirty="0" smtClean="0"/>
                        <a:t> </a:t>
                      </a:r>
                    </a:p>
                    <a:p>
                      <a: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a:t>- </a:t>
                      </a:r>
                      <a:r>
                        <a:rPr lang="en-US" sz="2100" b="1" dirty="0" err="1" smtClean="0">
                          <a:solidFill>
                            <a:srgbClr val="FF0000"/>
                          </a:solidFill>
                        </a:rPr>
                        <a:t>Relação</a:t>
                      </a:r>
                      <a: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a:t> de </a:t>
                      </a:r>
                      <a:r>
                        <a:rPr lang="en-US" sz="2100" b="1" dirty="0" err="1" smtClean="0">
                          <a:solidFill>
                            <a:srgbClr val="FF0000"/>
                          </a:solidFill>
                        </a:rPr>
                        <a:t>folha</a:t>
                      </a:r>
                      <a: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a:t> com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100" b="1" baseline="0" dirty="0" err="1" smtClean="0">
                          <a:solidFill>
                            <a:srgbClr val="FF0000"/>
                          </a:solidFill>
                        </a:rPr>
                        <a:t>receita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100" b="1" baseline="0" dirty="0" err="1" smtClean="0">
                          <a:solidFill>
                            <a:srgbClr val="FF0000"/>
                          </a:solidFill>
                        </a:rPr>
                        <a:t>bruta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</a:rPr>
                        <a:t>  for </a:t>
                      </a:r>
                      <a:r>
                        <a:rPr lang="en-US" sz="2100" b="1" baseline="0" dirty="0" err="1" smtClean="0">
                          <a:solidFill>
                            <a:srgbClr val="FF0000"/>
                          </a:solidFill>
                        </a:rPr>
                        <a:t>igual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100" b="1" baseline="0" dirty="0" err="1" smtClean="0">
                          <a:solidFill>
                            <a:srgbClr val="FF0000"/>
                          </a:solidFill>
                        </a:rPr>
                        <a:t>ou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</a:rPr>
                        <a:t> superior a 28% </a:t>
                      </a:r>
                      <a:endParaRPr lang="en-US" sz="21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2351" y="5156775"/>
            <a:ext cx="8493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/>
              <a:t>Comentários</a:t>
            </a:r>
            <a:r>
              <a:rPr lang="en-US" sz="2200" dirty="0" smtClean="0"/>
              <a:t>: </a:t>
            </a:r>
            <a:r>
              <a:rPr lang="en-US" sz="2200" dirty="0" err="1" smtClean="0"/>
              <a:t>desoneração</a:t>
            </a:r>
            <a:r>
              <a:rPr lang="en-US" sz="2200" dirty="0" smtClean="0"/>
              <a:t> da </a:t>
            </a:r>
            <a:r>
              <a:rPr lang="en-US" sz="2200" dirty="0" err="1" smtClean="0"/>
              <a:t>folha</a:t>
            </a:r>
            <a:r>
              <a:rPr lang="en-US" sz="2200" dirty="0" smtClean="0"/>
              <a:t> </a:t>
            </a:r>
            <a:r>
              <a:rPr lang="en-US" sz="2200" dirty="0" err="1" smtClean="0"/>
              <a:t>é</a:t>
            </a:r>
            <a:r>
              <a:rPr lang="en-US" sz="2200" dirty="0" smtClean="0"/>
              <a:t> </a:t>
            </a:r>
            <a:r>
              <a:rPr lang="en-US" sz="2200" dirty="0" err="1" smtClean="0"/>
              <a:t>uma</a:t>
            </a:r>
            <a:r>
              <a:rPr lang="en-US" sz="2200" dirty="0" smtClean="0"/>
              <a:t> </a:t>
            </a:r>
            <a:r>
              <a:rPr lang="en-US" sz="2200" dirty="0" err="1" smtClean="0"/>
              <a:t>grande</a:t>
            </a:r>
            <a:r>
              <a:rPr lang="en-US" sz="2200" dirty="0" smtClean="0"/>
              <a:t> </a:t>
            </a:r>
            <a:r>
              <a:rPr lang="en-US" sz="2200" dirty="0" err="1" smtClean="0"/>
              <a:t>vantagem</a:t>
            </a:r>
            <a:r>
              <a:rPr lang="en-US" sz="2200" dirty="0" smtClean="0"/>
              <a:t> do Simples. </a:t>
            </a:r>
          </a:p>
          <a:p>
            <a:r>
              <a:rPr lang="en-US" sz="2200" dirty="0" err="1" smtClean="0"/>
              <a:t>Dificuldade</a:t>
            </a:r>
            <a:r>
              <a:rPr lang="en-US" sz="2200" dirty="0" smtClean="0"/>
              <a:t> de </a:t>
            </a:r>
            <a:r>
              <a:rPr lang="en-US" sz="2200" dirty="0" err="1" smtClean="0"/>
              <a:t>encontrar</a:t>
            </a:r>
            <a:r>
              <a:rPr lang="en-US" sz="2200" dirty="0" smtClean="0"/>
              <a:t> a </a:t>
            </a:r>
            <a:r>
              <a:rPr lang="en-US" sz="2200" dirty="0" err="1" smtClean="0"/>
              <a:t>justa</a:t>
            </a:r>
            <a:r>
              <a:rPr lang="en-US" sz="2200" dirty="0" smtClean="0"/>
              <a:t> </a:t>
            </a:r>
            <a:r>
              <a:rPr lang="en-US" sz="2200" dirty="0" err="1" smtClean="0"/>
              <a:t>medida</a:t>
            </a:r>
            <a:r>
              <a:rPr lang="en-US" sz="2200" dirty="0" smtClean="0"/>
              <a:t>.</a:t>
            </a:r>
          </a:p>
          <a:p>
            <a:r>
              <a:rPr lang="en-US" sz="2200" dirty="0" err="1" smtClean="0"/>
              <a:t>Tentativa</a:t>
            </a:r>
            <a:r>
              <a:rPr lang="en-US" sz="2200" dirty="0" smtClean="0"/>
              <a:t> de </a:t>
            </a:r>
            <a:r>
              <a:rPr lang="en-US" sz="2200" dirty="0" err="1" smtClean="0"/>
              <a:t>Simplificação</a:t>
            </a:r>
            <a:r>
              <a:rPr lang="en-US" sz="2200" dirty="0" smtClean="0"/>
              <a:t>?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6082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676" y="547593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Inclusão</a:t>
            </a:r>
            <a:r>
              <a:rPr lang="en-US" sz="4800" dirty="0" smtClean="0"/>
              <a:t> das </a:t>
            </a:r>
            <a:r>
              <a:rPr lang="en-US" sz="4800" dirty="0" err="1" smtClean="0"/>
              <a:t>pequenas</a:t>
            </a:r>
            <a:r>
              <a:rPr lang="en-US" sz="4800" dirty="0" smtClean="0"/>
              <a:t> </a:t>
            </a:r>
            <a:r>
              <a:rPr lang="en-US" sz="4800" dirty="0" err="1" smtClean="0"/>
              <a:t>produtoras</a:t>
            </a:r>
            <a:r>
              <a:rPr lang="en-US" sz="4800" dirty="0" smtClean="0"/>
              <a:t> de </a:t>
            </a:r>
            <a:r>
              <a:rPr lang="en-US" sz="4800" dirty="0" err="1" smtClean="0"/>
              <a:t>bebidas</a:t>
            </a:r>
            <a:r>
              <a:rPr lang="en-US" sz="4800" dirty="0" smtClean="0"/>
              <a:t> </a:t>
            </a:r>
            <a:r>
              <a:rPr lang="en-US" sz="4800" dirty="0" err="1" smtClean="0"/>
              <a:t>alcoólicas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5109" b="5109"/>
          <a:stretch>
            <a:fillRect/>
          </a:stretch>
        </p:blipFill>
        <p:spPr>
          <a:xfrm>
            <a:off x="571500" y="2218899"/>
            <a:ext cx="8001000" cy="4291084"/>
          </a:xfrm>
        </p:spPr>
      </p:pic>
    </p:spTree>
    <p:extLst>
      <p:ext uri="{BB962C8B-B14F-4D97-AF65-F5344CB8AC3E}">
        <p14:creationId xmlns:p14="http://schemas.microsoft.com/office/powerpoint/2010/main" val="1194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176" y="274638"/>
            <a:ext cx="8381324" cy="1143000"/>
          </a:xfrm>
        </p:spPr>
        <p:txBody>
          <a:bodyPr/>
          <a:lstStyle/>
          <a:p>
            <a:r>
              <a:rPr lang="en-US" sz="4000" dirty="0" err="1"/>
              <a:t>Inclusão</a:t>
            </a:r>
            <a:r>
              <a:rPr lang="en-US" sz="4000" dirty="0"/>
              <a:t> das </a:t>
            </a:r>
            <a:r>
              <a:rPr lang="en-US" sz="4000" dirty="0" err="1"/>
              <a:t>pequenas</a:t>
            </a:r>
            <a:r>
              <a:rPr lang="en-US" sz="4000" dirty="0"/>
              <a:t> </a:t>
            </a:r>
            <a:r>
              <a:rPr lang="en-US" sz="4000" dirty="0" err="1"/>
              <a:t>produtoras</a:t>
            </a:r>
            <a:r>
              <a:rPr lang="en-US" sz="4000" dirty="0"/>
              <a:t> de </a:t>
            </a:r>
            <a:r>
              <a:rPr lang="en-US" sz="4000" dirty="0" err="1"/>
              <a:t>bebidas</a:t>
            </a:r>
            <a:r>
              <a:rPr lang="en-US" sz="4000" dirty="0"/>
              <a:t> </a:t>
            </a:r>
            <a:r>
              <a:rPr lang="en-US" sz="4000" dirty="0" err="1"/>
              <a:t>alcoólicas</a:t>
            </a:r>
            <a:r>
              <a:rPr lang="en-US" sz="400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</a:t>
            </a:r>
            <a:r>
              <a:rPr lang="en-US" dirty="0" smtClean="0"/>
              <a:t>icro </a:t>
            </a:r>
            <a:r>
              <a:rPr lang="en-US" dirty="0"/>
              <a:t>e </a:t>
            </a:r>
            <a:r>
              <a:rPr lang="en-US" dirty="0" err="1"/>
              <a:t>pequenas</a:t>
            </a:r>
            <a:r>
              <a:rPr lang="en-US" dirty="0"/>
              <a:t> </a:t>
            </a:r>
            <a:r>
              <a:rPr lang="en-US" dirty="0" err="1"/>
              <a:t>cervejarias</a:t>
            </a:r>
            <a:r>
              <a:rPr lang="en-US" dirty="0"/>
              <a:t>;    </a:t>
            </a:r>
            <a:r>
              <a:rPr lang="en-US" dirty="0" smtClean="0"/>
              <a:t>micro </a:t>
            </a:r>
            <a:r>
              <a:rPr lang="en-US" dirty="0"/>
              <a:t>e </a:t>
            </a:r>
            <a:r>
              <a:rPr lang="en-US" dirty="0" err="1"/>
              <a:t>pequenas</a:t>
            </a:r>
            <a:r>
              <a:rPr lang="en-US" dirty="0"/>
              <a:t> </a:t>
            </a:r>
            <a:r>
              <a:rPr lang="en-US" dirty="0" err="1"/>
              <a:t>vinícolas</a:t>
            </a:r>
            <a:r>
              <a:rPr lang="en-US" dirty="0"/>
              <a:t>;  </a:t>
            </a:r>
            <a:r>
              <a:rPr lang="en-US" dirty="0" smtClean="0"/>
              <a:t> </a:t>
            </a:r>
            <a:r>
              <a:rPr lang="en-US" dirty="0" err="1"/>
              <a:t>produtores</a:t>
            </a:r>
            <a:r>
              <a:rPr lang="en-US" dirty="0"/>
              <a:t> de </a:t>
            </a:r>
            <a:r>
              <a:rPr lang="en-US" dirty="0" err="1"/>
              <a:t>licores</a:t>
            </a:r>
            <a:r>
              <a:rPr lang="en-US" dirty="0"/>
              <a:t>; </a:t>
            </a:r>
            <a:r>
              <a:rPr lang="en-US" dirty="0" smtClean="0"/>
              <a:t> </a:t>
            </a:r>
            <a:r>
              <a:rPr lang="en-US" dirty="0"/>
              <a:t>micro e </a:t>
            </a:r>
            <a:r>
              <a:rPr lang="en-US" dirty="0" err="1"/>
              <a:t>pequenas</a:t>
            </a:r>
            <a:r>
              <a:rPr lang="en-US" dirty="0"/>
              <a:t> </a:t>
            </a:r>
            <a:r>
              <a:rPr lang="en-US" dirty="0" err="1" smtClean="0"/>
              <a:t>destilarias</a:t>
            </a:r>
            <a:r>
              <a:rPr lang="en-US" dirty="0"/>
              <a:t>. </a:t>
            </a:r>
            <a:endParaRPr lang="en-US" dirty="0" smtClean="0"/>
          </a:p>
          <a:p>
            <a:r>
              <a:rPr lang="en-US" dirty="0" smtClean="0"/>
              <a:t>Por </a:t>
            </a:r>
            <a:r>
              <a:rPr lang="en-US" dirty="0" err="1" smtClean="0"/>
              <a:t>que</a:t>
            </a:r>
            <a:r>
              <a:rPr lang="en-US" dirty="0" smtClean="0"/>
              <a:t> as </a:t>
            </a:r>
            <a:r>
              <a:rPr lang="en-US" dirty="0" err="1" smtClean="0"/>
              <a:t>cervejas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/>
              <a:t> </a:t>
            </a:r>
            <a:r>
              <a:rPr lang="en-US" dirty="0" err="1" smtClean="0"/>
              <a:t>álcool</a:t>
            </a:r>
            <a:r>
              <a:rPr lang="en-US" dirty="0" smtClean="0"/>
              <a:t> </a:t>
            </a:r>
            <a:r>
              <a:rPr lang="en-US" dirty="0" err="1" smtClean="0"/>
              <a:t>continuarão</a:t>
            </a:r>
            <a:r>
              <a:rPr lang="en-US" dirty="0" smtClean="0"/>
              <a:t> fora do Simples?</a:t>
            </a:r>
          </a:p>
          <a:p>
            <a:r>
              <a:rPr lang="en-US" dirty="0" err="1" smtClean="0"/>
              <a:t>Qual</a:t>
            </a:r>
            <a:r>
              <a:rPr lang="en-US" dirty="0" smtClean="0"/>
              <a:t> o </a:t>
            </a:r>
            <a:r>
              <a:rPr lang="en-US" dirty="0" err="1" smtClean="0"/>
              <a:t>critério</a:t>
            </a:r>
            <a:r>
              <a:rPr lang="en-US" dirty="0" smtClean="0"/>
              <a:t> </a:t>
            </a:r>
            <a:r>
              <a:rPr lang="en-US" dirty="0" err="1" smtClean="0"/>
              <a:t>utilizado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justificar</a:t>
            </a:r>
            <a:r>
              <a:rPr lang="en-US" dirty="0" smtClean="0"/>
              <a:t> a </a:t>
            </a:r>
            <a:r>
              <a:rPr lang="en-US" dirty="0" err="1" smtClean="0"/>
              <a:t>inclusão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Considerações</a:t>
            </a:r>
            <a:r>
              <a:rPr lang="en-US" dirty="0" smtClean="0"/>
              <a:t> de </a:t>
            </a:r>
            <a:r>
              <a:rPr lang="en-US" dirty="0" err="1" smtClean="0"/>
              <a:t>isonomia</a:t>
            </a:r>
            <a:r>
              <a:rPr lang="en-US" dirty="0" smtClean="0"/>
              <a:t>. </a:t>
            </a:r>
          </a:p>
          <a:p>
            <a:r>
              <a:rPr lang="en-US" i="1" dirty="0" smtClean="0"/>
              <a:t>Lobby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3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Alterações</a:t>
            </a:r>
            <a:r>
              <a:rPr lang="en-US" sz="4800" dirty="0" smtClean="0"/>
              <a:t> do MEI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Atualização</a:t>
            </a:r>
            <a:r>
              <a:rPr lang="en-US" dirty="0" smtClean="0"/>
              <a:t> </a:t>
            </a:r>
            <a:r>
              <a:rPr lang="en-US" dirty="0" err="1" smtClean="0"/>
              <a:t>teto</a:t>
            </a:r>
            <a:r>
              <a:rPr lang="en-US" dirty="0" smtClean="0"/>
              <a:t> </a:t>
            </a:r>
            <a:r>
              <a:rPr lang="en-US" dirty="0" err="1" smtClean="0"/>
              <a:t>limite</a:t>
            </a:r>
            <a:r>
              <a:rPr lang="en-US" dirty="0" smtClean="0"/>
              <a:t> </a:t>
            </a:r>
            <a:r>
              <a:rPr lang="en-US" dirty="0" err="1" smtClean="0"/>
              <a:t>abaixo</a:t>
            </a:r>
            <a:r>
              <a:rPr lang="en-US" dirty="0" smtClean="0"/>
              <a:t> da </a:t>
            </a:r>
            <a:r>
              <a:rPr lang="en-US" dirty="0" err="1" smtClean="0"/>
              <a:t>inflação</a:t>
            </a:r>
            <a:r>
              <a:rPr lang="en-US" dirty="0"/>
              <a:t>;</a:t>
            </a:r>
            <a:endParaRPr lang="en-US" dirty="0" smtClean="0"/>
          </a:p>
          <a:p>
            <a:pPr algn="just"/>
            <a:r>
              <a:rPr lang="en-US" dirty="0" err="1" smtClean="0"/>
              <a:t>Inclusão</a:t>
            </a:r>
            <a:r>
              <a:rPr lang="en-US" dirty="0" smtClean="0"/>
              <a:t> do “</a:t>
            </a:r>
            <a:r>
              <a:rPr lang="en-US" dirty="0" err="1" smtClean="0"/>
              <a:t>empreendedor</a:t>
            </a:r>
            <a:r>
              <a:rPr lang="en-US" dirty="0" smtClean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exerça</a:t>
            </a:r>
            <a:r>
              <a:rPr lang="en-US" dirty="0"/>
              <a:t> as </a:t>
            </a:r>
            <a:r>
              <a:rPr lang="en-US" dirty="0" err="1"/>
              <a:t>atividades</a:t>
            </a:r>
            <a:r>
              <a:rPr lang="en-US" dirty="0"/>
              <a:t> de </a:t>
            </a:r>
            <a:r>
              <a:rPr lang="en-US" dirty="0" err="1"/>
              <a:t>industrialização</a:t>
            </a:r>
            <a:r>
              <a:rPr lang="en-US" dirty="0"/>
              <a:t>, </a:t>
            </a:r>
            <a:r>
              <a:rPr lang="en-US" dirty="0" err="1"/>
              <a:t>comercialização</a:t>
            </a:r>
            <a:r>
              <a:rPr lang="en-US" dirty="0"/>
              <a:t> e </a:t>
            </a:r>
            <a:r>
              <a:rPr lang="en-US" dirty="0" err="1"/>
              <a:t>prestação</a:t>
            </a:r>
            <a:r>
              <a:rPr lang="en-US" dirty="0"/>
              <a:t> de </a:t>
            </a:r>
            <a:r>
              <a:rPr lang="en-US" dirty="0" err="1"/>
              <a:t>serviços</a:t>
            </a:r>
            <a:r>
              <a:rPr lang="en-US" dirty="0"/>
              <a:t> no </a:t>
            </a:r>
            <a:r>
              <a:rPr lang="en-US" dirty="0" err="1"/>
              <a:t>âmbito</a:t>
            </a:r>
            <a:r>
              <a:rPr lang="en-US" dirty="0"/>
              <a:t> </a:t>
            </a:r>
            <a:r>
              <a:rPr lang="en-US" dirty="0" smtClean="0"/>
              <a:t>rural”;</a:t>
            </a:r>
          </a:p>
          <a:p>
            <a:pPr algn="just"/>
            <a:r>
              <a:rPr lang="en-US" dirty="0" err="1" smtClean="0"/>
              <a:t>Manuntenção</a:t>
            </a:r>
            <a:r>
              <a:rPr lang="en-US" dirty="0" smtClean="0"/>
              <a:t> da </a:t>
            </a:r>
            <a:r>
              <a:rPr lang="en-US" dirty="0" err="1" smtClean="0"/>
              <a:t>possibilidade</a:t>
            </a:r>
            <a:r>
              <a:rPr lang="en-US" dirty="0" smtClean="0"/>
              <a:t> de </a:t>
            </a:r>
            <a:r>
              <a:rPr lang="en-US" dirty="0" err="1" smtClean="0"/>
              <a:t>contratação</a:t>
            </a:r>
            <a:r>
              <a:rPr lang="en-US" dirty="0" smtClean="0"/>
              <a:t> de </a:t>
            </a:r>
            <a:r>
              <a:rPr lang="en-US" dirty="0" err="1" smtClean="0"/>
              <a:t>apenas</a:t>
            </a:r>
            <a:r>
              <a:rPr lang="en-US" dirty="0" smtClean="0"/>
              <a:t> um </a:t>
            </a:r>
            <a:r>
              <a:rPr lang="en-US" dirty="0" err="1" smtClean="0"/>
              <a:t>empregado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Investidor-Anjo</a:t>
            </a:r>
            <a:r>
              <a:rPr lang="en-US" sz="4800" dirty="0" smtClean="0"/>
              <a:t>.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905000"/>
            <a:ext cx="8001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Tentativa</a:t>
            </a:r>
            <a:r>
              <a:rPr lang="en-US" dirty="0" smtClean="0"/>
              <a:t> de </a:t>
            </a:r>
            <a:r>
              <a:rPr lang="en-US" dirty="0" err="1" smtClean="0"/>
              <a:t>solucionar</a:t>
            </a:r>
            <a:r>
              <a:rPr lang="en-US" dirty="0" smtClean="0"/>
              <a:t> </a:t>
            </a:r>
            <a:r>
              <a:rPr lang="en-US" dirty="0" err="1" smtClean="0"/>
              <a:t>dificuldades</a:t>
            </a:r>
            <a:r>
              <a:rPr lang="en-US" dirty="0" smtClean="0"/>
              <a:t> de </a:t>
            </a:r>
            <a:r>
              <a:rPr lang="en-US" dirty="0" err="1" smtClean="0"/>
              <a:t>capitalização</a:t>
            </a:r>
            <a:r>
              <a:rPr lang="en-US" dirty="0" smtClean="0"/>
              <a:t> das MPE</a:t>
            </a:r>
          </a:p>
          <a:p>
            <a:r>
              <a:rPr lang="en-US" dirty="0" smtClean="0"/>
              <a:t>Pessoa </a:t>
            </a:r>
            <a:r>
              <a:rPr lang="en-US" dirty="0" err="1" smtClean="0"/>
              <a:t>física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jurídica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poderá</a:t>
            </a:r>
            <a:r>
              <a:rPr lang="en-US" dirty="0" smtClean="0"/>
              <a:t> </a:t>
            </a:r>
            <a:r>
              <a:rPr lang="en-US" dirty="0" err="1" smtClean="0"/>
              <a:t>fazer</a:t>
            </a:r>
            <a:r>
              <a:rPr lang="en-US" dirty="0" smtClean="0"/>
              <a:t> </a:t>
            </a:r>
            <a:r>
              <a:rPr lang="en-US" dirty="0" err="1" smtClean="0"/>
              <a:t>aporte</a:t>
            </a:r>
            <a:r>
              <a:rPr lang="en-US" dirty="0" smtClean="0"/>
              <a:t> de capital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integrar</a:t>
            </a:r>
            <a:r>
              <a:rPr lang="en-US" dirty="0" smtClean="0"/>
              <a:t> o capital social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Contrato</a:t>
            </a:r>
            <a:r>
              <a:rPr lang="en-US" dirty="0" smtClean="0"/>
              <a:t> de </a:t>
            </a:r>
            <a:r>
              <a:rPr lang="en-US" dirty="0" err="1" smtClean="0"/>
              <a:t>Parceria</a:t>
            </a:r>
            <a:endParaRPr lang="en-US" dirty="0" smtClean="0"/>
          </a:p>
          <a:p>
            <a:r>
              <a:rPr lang="en-US" dirty="0" err="1" smtClean="0"/>
              <a:t>Aporte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considerado</a:t>
            </a:r>
            <a:r>
              <a:rPr lang="en-US" dirty="0" smtClean="0"/>
              <a:t> </a:t>
            </a:r>
            <a:r>
              <a:rPr lang="en-US" dirty="0" err="1" smtClean="0"/>
              <a:t>receita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fins de </a:t>
            </a:r>
            <a:r>
              <a:rPr lang="en-US" dirty="0" err="1" smtClean="0"/>
              <a:t>enquadramento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Máximo</a:t>
            </a:r>
            <a:r>
              <a:rPr lang="en-US" dirty="0" smtClean="0"/>
              <a:t>: 50% dos </a:t>
            </a:r>
            <a:r>
              <a:rPr lang="en-US" dirty="0" err="1" smtClean="0"/>
              <a:t>lucros</a:t>
            </a:r>
            <a:r>
              <a:rPr lang="en-US" dirty="0" smtClean="0"/>
              <a:t> da </a:t>
            </a:r>
            <a:r>
              <a:rPr lang="en-US" dirty="0" err="1" smtClean="0"/>
              <a:t>sociedade</a:t>
            </a:r>
            <a:r>
              <a:rPr lang="en-US" dirty="0" smtClean="0"/>
              <a:t>. / 5 </a:t>
            </a:r>
            <a:r>
              <a:rPr lang="en-US" dirty="0" err="1" smtClean="0"/>
              <a:t>anos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Direito</a:t>
            </a:r>
            <a:r>
              <a:rPr lang="en-US" dirty="0" smtClean="0"/>
              <a:t> de </a:t>
            </a:r>
            <a:r>
              <a:rPr lang="en-US" dirty="0" err="1" smtClean="0"/>
              <a:t>Resgate</a:t>
            </a:r>
            <a:r>
              <a:rPr lang="en-US" dirty="0" smtClean="0"/>
              <a:t>: 2 </a:t>
            </a:r>
            <a:r>
              <a:rPr lang="en-US" dirty="0" err="1" smtClean="0"/>
              <a:t>anos</a:t>
            </a:r>
            <a:r>
              <a:rPr lang="en-US" dirty="0" smtClean="0"/>
              <a:t> </a:t>
            </a:r>
            <a:r>
              <a:rPr lang="en-US" dirty="0" err="1" smtClean="0"/>
              <a:t>após</a:t>
            </a:r>
            <a:r>
              <a:rPr lang="en-US" dirty="0" smtClean="0"/>
              <a:t> o </a:t>
            </a:r>
            <a:r>
              <a:rPr lang="en-US" dirty="0" err="1" smtClean="0"/>
              <a:t>aporte</a:t>
            </a:r>
            <a:r>
              <a:rPr lang="en-US" dirty="0" smtClean="0"/>
              <a:t> de capital e </a:t>
            </a:r>
            <a:r>
              <a:rPr lang="en-US" dirty="0" err="1" smtClean="0"/>
              <a:t>pagamento</a:t>
            </a:r>
            <a:r>
              <a:rPr lang="en-US" dirty="0" smtClean="0"/>
              <a:t> de </a:t>
            </a:r>
            <a:r>
              <a:rPr lang="en-US" dirty="0" err="1" smtClean="0"/>
              <a:t>haveres</a:t>
            </a:r>
            <a:r>
              <a:rPr lang="en-US" dirty="0" smtClean="0"/>
              <a:t> de, no </a:t>
            </a:r>
            <a:r>
              <a:rPr lang="en-US" dirty="0" err="1" smtClean="0"/>
              <a:t>máximo</a:t>
            </a:r>
            <a:r>
              <a:rPr lang="en-US" dirty="0" smtClean="0"/>
              <a:t>, valor </a:t>
            </a:r>
            <a:r>
              <a:rPr lang="en-US" dirty="0" err="1" smtClean="0"/>
              <a:t>investido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correção</a:t>
            </a:r>
            <a:r>
              <a:rPr lang="en-US" dirty="0" smtClean="0"/>
              <a:t> </a:t>
            </a:r>
            <a:r>
              <a:rPr lang="en-US" dirty="0" err="1" smtClean="0"/>
              <a:t>monetária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INVESTIDOR- SANTO? ATREVIDO?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0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21" y="274638"/>
            <a:ext cx="8621889" cy="1143000"/>
          </a:xfrm>
        </p:spPr>
        <p:txBody>
          <a:bodyPr/>
          <a:lstStyle/>
          <a:p>
            <a:r>
              <a:rPr lang="en-US" sz="4600" dirty="0" err="1" smtClean="0"/>
              <a:t>Mudanças</a:t>
            </a:r>
            <a:r>
              <a:rPr lang="en-US" sz="4600" dirty="0" smtClean="0"/>
              <a:t> </a:t>
            </a:r>
            <a:r>
              <a:rPr lang="en-US" sz="4600" dirty="0" err="1" smtClean="0"/>
              <a:t>econômicas</a:t>
            </a:r>
            <a:r>
              <a:rPr lang="en-US" sz="4600" dirty="0" smtClean="0"/>
              <a:t> e as MPE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905000"/>
            <a:ext cx="8001000" cy="4953000"/>
          </a:xfrm>
        </p:spPr>
        <p:txBody>
          <a:bodyPr>
            <a:normAutofit/>
          </a:bodyPr>
          <a:lstStyle/>
          <a:p>
            <a:pPr algn="just"/>
            <a:r>
              <a:rPr lang="en-US" sz="2600" dirty="0" err="1" smtClean="0"/>
              <a:t>Maior</a:t>
            </a:r>
            <a:r>
              <a:rPr lang="en-US" sz="2600" dirty="0" smtClean="0"/>
              <a:t> </a:t>
            </a:r>
            <a:r>
              <a:rPr lang="en-US" sz="2600" dirty="0" err="1" smtClean="0"/>
              <a:t>sucetibilidade</a:t>
            </a:r>
            <a:r>
              <a:rPr lang="en-US" sz="2600" dirty="0" smtClean="0"/>
              <a:t> de </a:t>
            </a:r>
            <a:r>
              <a:rPr lang="en-US" sz="2600" dirty="0" err="1" smtClean="0"/>
              <a:t>quebra</a:t>
            </a:r>
            <a:r>
              <a:rPr lang="en-US" sz="2600" dirty="0" smtClean="0"/>
              <a:t>. </a:t>
            </a:r>
            <a:r>
              <a:rPr lang="en-US" sz="2600" dirty="0"/>
              <a:t> </a:t>
            </a:r>
            <a:r>
              <a:rPr lang="en-US" sz="2600" dirty="0" smtClean="0"/>
              <a:t>(Ex. 4 </a:t>
            </a:r>
            <a:r>
              <a:rPr lang="en-US" sz="2600" dirty="0" err="1"/>
              <a:t>anos</a:t>
            </a:r>
            <a:r>
              <a:rPr lang="en-US" sz="2600" dirty="0"/>
              <a:t> – taxa de </a:t>
            </a:r>
            <a:r>
              <a:rPr lang="en-US" sz="2600" dirty="0" err="1"/>
              <a:t>mortalidade</a:t>
            </a:r>
            <a:r>
              <a:rPr lang="en-US" sz="2600" dirty="0"/>
              <a:t> de 50</a:t>
            </a:r>
            <a:r>
              <a:rPr lang="en-US" sz="2600" dirty="0" smtClean="0"/>
              <a:t>%)</a:t>
            </a:r>
          </a:p>
          <a:p>
            <a:pPr algn="just"/>
            <a:r>
              <a:rPr lang="en-US" sz="2600" dirty="0" err="1" smtClean="0"/>
              <a:t>Estudo</a:t>
            </a:r>
            <a:r>
              <a:rPr lang="en-US" sz="2600" dirty="0" smtClean="0"/>
              <a:t> SEBRAE SP: 6% - </a:t>
            </a:r>
            <a:r>
              <a:rPr lang="en-US" sz="2600" dirty="0" err="1" smtClean="0"/>
              <a:t>Tributação</a:t>
            </a:r>
            <a:r>
              <a:rPr lang="en-US" sz="2600" dirty="0" smtClean="0"/>
              <a:t> </a:t>
            </a:r>
            <a:r>
              <a:rPr lang="en-US" sz="2600" dirty="0" err="1" smtClean="0"/>
              <a:t>Causa</a:t>
            </a:r>
            <a:r>
              <a:rPr lang="en-US" sz="2600" dirty="0" smtClean="0"/>
              <a:t> do </a:t>
            </a:r>
            <a:r>
              <a:rPr lang="en-US" sz="2600" dirty="0" err="1" smtClean="0"/>
              <a:t>Fracasso</a:t>
            </a:r>
            <a:r>
              <a:rPr lang="en-US" sz="2600" dirty="0" smtClean="0"/>
              <a:t>. 14% - </a:t>
            </a:r>
            <a:r>
              <a:rPr lang="en-US" sz="2600" dirty="0" err="1" smtClean="0"/>
              <a:t>Fator</a:t>
            </a:r>
            <a:r>
              <a:rPr lang="en-US" sz="2600" dirty="0" smtClean="0"/>
              <a:t> </a:t>
            </a:r>
            <a:r>
              <a:rPr lang="en-US" sz="2600" dirty="0" err="1" smtClean="0"/>
              <a:t>para</a:t>
            </a:r>
            <a:r>
              <a:rPr lang="en-US" sz="2600" dirty="0" smtClean="0"/>
              <a:t> a </a:t>
            </a:r>
            <a:r>
              <a:rPr lang="en-US" sz="2600" dirty="0" err="1" smtClean="0"/>
              <a:t>sobrevivência</a:t>
            </a:r>
            <a:r>
              <a:rPr lang="en-US" sz="2600" dirty="0" smtClean="0"/>
              <a:t> do </a:t>
            </a:r>
            <a:r>
              <a:rPr lang="en-US" sz="2600" dirty="0" err="1" smtClean="0"/>
              <a:t>negócio</a:t>
            </a:r>
            <a:r>
              <a:rPr lang="en-US" sz="2600" dirty="0" smtClean="0"/>
              <a:t> – </a:t>
            </a:r>
            <a:r>
              <a:rPr lang="pt-BR" sz="2600" dirty="0" smtClean="0"/>
              <a:t>“</a:t>
            </a:r>
            <a:r>
              <a:rPr lang="pt-BR" sz="2600" dirty="0"/>
              <a:t>políticas governamentais de apoio aos pequenos negócios</a:t>
            </a:r>
            <a:r>
              <a:rPr lang="pt-BR" sz="2600" dirty="0" smtClean="0"/>
              <a:t>”.</a:t>
            </a:r>
          </a:p>
          <a:p>
            <a:pPr algn="just"/>
            <a:r>
              <a:rPr lang="pt-BR" sz="2600" dirty="0" smtClean="0"/>
              <a:t>Entrevista PUC em BH/BETIM - 42,3</a:t>
            </a:r>
            <a:r>
              <a:rPr lang="pt-BR" sz="2600" dirty="0"/>
              <a:t>% afirmaram ter dúvidas quanto a interpretação da legislação tributária com frequentemente e </a:t>
            </a:r>
            <a:r>
              <a:rPr lang="pt-BR" sz="2600" dirty="0" smtClean="0"/>
              <a:t>sempre. </a:t>
            </a:r>
            <a:endParaRPr lang="pt-BR" sz="2600" dirty="0"/>
          </a:p>
          <a:p>
            <a:endParaRPr lang="pt-BR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086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Investidor-Anjo</a:t>
            </a:r>
            <a:r>
              <a:rPr lang="en-US" sz="4800" dirty="0" smtClean="0"/>
              <a:t>.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905000"/>
            <a:ext cx="80010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Tentativa</a:t>
            </a:r>
            <a:r>
              <a:rPr lang="en-US" dirty="0" smtClean="0"/>
              <a:t> de </a:t>
            </a:r>
            <a:r>
              <a:rPr lang="en-US" dirty="0" err="1" smtClean="0"/>
              <a:t>solucionar</a:t>
            </a:r>
            <a:r>
              <a:rPr lang="en-US" dirty="0" smtClean="0"/>
              <a:t> </a:t>
            </a:r>
            <a:r>
              <a:rPr lang="en-US" dirty="0" err="1" smtClean="0"/>
              <a:t>dificuldades</a:t>
            </a:r>
            <a:r>
              <a:rPr lang="en-US" dirty="0" smtClean="0"/>
              <a:t> de </a:t>
            </a:r>
            <a:r>
              <a:rPr lang="en-US" dirty="0" err="1" smtClean="0"/>
              <a:t>capitalização</a:t>
            </a:r>
            <a:r>
              <a:rPr lang="en-US" dirty="0" smtClean="0"/>
              <a:t> das MPE</a:t>
            </a:r>
          </a:p>
          <a:p>
            <a:r>
              <a:rPr lang="en-US" dirty="0" smtClean="0"/>
              <a:t>Pessoa </a:t>
            </a:r>
            <a:r>
              <a:rPr lang="en-US" dirty="0" err="1" smtClean="0"/>
              <a:t>física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jurídica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poderá</a:t>
            </a:r>
            <a:r>
              <a:rPr lang="en-US" dirty="0" smtClean="0"/>
              <a:t> </a:t>
            </a:r>
            <a:r>
              <a:rPr lang="en-US" dirty="0" err="1" smtClean="0"/>
              <a:t>fazer</a:t>
            </a:r>
            <a:r>
              <a:rPr lang="en-US" dirty="0" smtClean="0"/>
              <a:t> </a:t>
            </a:r>
            <a:r>
              <a:rPr lang="en-US" dirty="0" err="1" smtClean="0"/>
              <a:t>aporte</a:t>
            </a:r>
            <a:r>
              <a:rPr lang="en-US" dirty="0" smtClean="0"/>
              <a:t> de capital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integrar</a:t>
            </a:r>
            <a:r>
              <a:rPr lang="en-US" dirty="0" smtClean="0"/>
              <a:t> o capital social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Contrato</a:t>
            </a:r>
            <a:r>
              <a:rPr lang="en-US" dirty="0" smtClean="0"/>
              <a:t> de </a:t>
            </a:r>
            <a:r>
              <a:rPr lang="en-US" dirty="0" err="1" smtClean="0"/>
              <a:t>Parceria</a:t>
            </a:r>
            <a:endParaRPr lang="en-US" dirty="0" smtClean="0"/>
          </a:p>
          <a:p>
            <a:r>
              <a:rPr lang="en-US" dirty="0" err="1" smtClean="0"/>
              <a:t>Aporte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considerado</a:t>
            </a:r>
            <a:r>
              <a:rPr lang="en-US" dirty="0" smtClean="0"/>
              <a:t> </a:t>
            </a:r>
            <a:r>
              <a:rPr lang="en-US" dirty="0" err="1" smtClean="0"/>
              <a:t>receita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fins de </a:t>
            </a:r>
            <a:r>
              <a:rPr lang="en-US" dirty="0" err="1" smtClean="0"/>
              <a:t>enquadramento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Remuneração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 </a:t>
            </a:r>
            <a:r>
              <a:rPr lang="en-US" dirty="0" err="1" smtClean="0"/>
              <a:t>máximo</a:t>
            </a:r>
            <a:r>
              <a:rPr lang="en-US" dirty="0" smtClean="0"/>
              <a:t> de 5 </a:t>
            </a:r>
            <a:r>
              <a:rPr lang="en-US" dirty="0" err="1" smtClean="0"/>
              <a:t>anos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Máximo</a:t>
            </a:r>
            <a:r>
              <a:rPr lang="en-US" dirty="0" smtClean="0"/>
              <a:t>: 50% dos </a:t>
            </a:r>
            <a:r>
              <a:rPr lang="en-US" dirty="0" err="1" smtClean="0"/>
              <a:t>lucros</a:t>
            </a:r>
            <a:r>
              <a:rPr lang="en-US" dirty="0" smtClean="0"/>
              <a:t> da </a:t>
            </a:r>
            <a:r>
              <a:rPr lang="en-US" dirty="0" err="1" smtClean="0"/>
              <a:t>sociedade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Direito</a:t>
            </a:r>
            <a:r>
              <a:rPr lang="en-US" dirty="0" smtClean="0"/>
              <a:t> de </a:t>
            </a:r>
            <a:r>
              <a:rPr lang="en-US" dirty="0" err="1" smtClean="0"/>
              <a:t>Resgate</a:t>
            </a:r>
            <a:r>
              <a:rPr lang="en-US" dirty="0" smtClean="0"/>
              <a:t>: 2 </a:t>
            </a:r>
            <a:r>
              <a:rPr lang="en-US" dirty="0" err="1" smtClean="0"/>
              <a:t>anos</a:t>
            </a:r>
            <a:r>
              <a:rPr lang="en-US" dirty="0" smtClean="0"/>
              <a:t> </a:t>
            </a:r>
            <a:r>
              <a:rPr lang="en-US" dirty="0" err="1" smtClean="0"/>
              <a:t>após</a:t>
            </a:r>
            <a:r>
              <a:rPr lang="en-US" dirty="0" smtClean="0"/>
              <a:t> o </a:t>
            </a:r>
            <a:r>
              <a:rPr lang="en-US" dirty="0" err="1" smtClean="0"/>
              <a:t>aporte</a:t>
            </a:r>
            <a:r>
              <a:rPr lang="en-US" dirty="0" smtClean="0"/>
              <a:t> de capital e </a:t>
            </a:r>
            <a:r>
              <a:rPr lang="en-US" dirty="0" err="1" smtClean="0"/>
              <a:t>pagamento</a:t>
            </a:r>
            <a:r>
              <a:rPr lang="en-US" dirty="0" smtClean="0"/>
              <a:t> de </a:t>
            </a:r>
            <a:r>
              <a:rPr lang="en-US" dirty="0" err="1" smtClean="0"/>
              <a:t>haveres</a:t>
            </a:r>
            <a:r>
              <a:rPr lang="en-US" dirty="0" smtClean="0"/>
              <a:t> de, no </a:t>
            </a:r>
            <a:r>
              <a:rPr lang="en-US" dirty="0" err="1" smtClean="0"/>
              <a:t>máximo</a:t>
            </a:r>
            <a:r>
              <a:rPr lang="en-US" dirty="0" smtClean="0"/>
              <a:t>, valor </a:t>
            </a:r>
            <a:r>
              <a:rPr lang="en-US" dirty="0" err="1" smtClean="0"/>
              <a:t>investido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correção</a:t>
            </a:r>
            <a:r>
              <a:rPr lang="en-US" dirty="0" smtClean="0"/>
              <a:t> </a:t>
            </a:r>
            <a:r>
              <a:rPr lang="en-US" dirty="0" err="1" smtClean="0"/>
              <a:t>monetária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INVESTIDOR- SANTO? ATREVIDO?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795" y="-214899"/>
            <a:ext cx="10396353" cy="713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1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11" y="274638"/>
            <a:ext cx="8748889" cy="1143000"/>
          </a:xfrm>
        </p:spPr>
        <p:txBody>
          <a:bodyPr/>
          <a:lstStyle/>
          <a:p>
            <a:r>
              <a:rPr lang="en-US" sz="4800" dirty="0" err="1" smtClean="0"/>
              <a:t>Outras</a:t>
            </a:r>
            <a:r>
              <a:rPr lang="en-US" sz="4800" dirty="0" smtClean="0"/>
              <a:t> </a:t>
            </a:r>
            <a:r>
              <a:rPr lang="en-US" sz="4800" dirty="0" err="1" smtClean="0"/>
              <a:t>Mudanças</a:t>
            </a:r>
            <a:r>
              <a:rPr lang="en-US" sz="4800" dirty="0" smtClean="0"/>
              <a:t> </a:t>
            </a:r>
            <a:r>
              <a:rPr lang="en-US" sz="4800" dirty="0" err="1" smtClean="0"/>
              <a:t>Pontuais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Parcelamento</a:t>
            </a:r>
            <a:r>
              <a:rPr lang="en-US" dirty="0" smtClean="0"/>
              <a:t> Especial de </a:t>
            </a:r>
            <a:r>
              <a:rPr lang="en-US" dirty="0" err="1" smtClean="0"/>
              <a:t>débitos</a:t>
            </a:r>
            <a:r>
              <a:rPr lang="en-US" dirty="0" smtClean="0"/>
              <a:t> </a:t>
            </a:r>
            <a:r>
              <a:rPr lang="en-US" dirty="0" err="1" smtClean="0"/>
              <a:t>vencidos</a:t>
            </a:r>
            <a:r>
              <a:rPr lang="en-US" dirty="0" smtClean="0"/>
              <a:t> </a:t>
            </a:r>
            <a:r>
              <a:rPr lang="en-US" dirty="0" err="1" smtClean="0"/>
              <a:t>até</a:t>
            </a:r>
            <a:r>
              <a:rPr lang="en-US" dirty="0" smtClean="0"/>
              <a:t> </a:t>
            </a:r>
            <a:r>
              <a:rPr lang="en-US" dirty="0" err="1" smtClean="0"/>
              <a:t>maio</a:t>
            </a:r>
            <a:r>
              <a:rPr lang="en-US" dirty="0" smtClean="0"/>
              <a:t> de 2016-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até</a:t>
            </a:r>
            <a:r>
              <a:rPr lang="en-US" dirty="0" smtClean="0"/>
              <a:t> 120 </a:t>
            </a:r>
            <a:r>
              <a:rPr lang="en-US" dirty="0" err="1" smtClean="0"/>
              <a:t>meses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err="1" smtClean="0"/>
              <a:t>Previsão</a:t>
            </a:r>
            <a:r>
              <a:rPr lang="en-US" dirty="0" smtClean="0"/>
              <a:t> de </a:t>
            </a:r>
            <a:r>
              <a:rPr lang="en-US" dirty="0" err="1" smtClean="0"/>
              <a:t>Fiscalização</a:t>
            </a:r>
            <a:r>
              <a:rPr lang="en-US" dirty="0" smtClean="0"/>
              <a:t> </a:t>
            </a:r>
            <a:r>
              <a:rPr lang="en-US" dirty="0" err="1" smtClean="0"/>
              <a:t>Orientativa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Previsão</a:t>
            </a:r>
            <a:r>
              <a:rPr lang="en-US" dirty="0" smtClean="0"/>
              <a:t> de </a:t>
            </a:r>
            <a:r>
              <a:rPr lang="en-US" dirty="0" err="1" smtClean="0"/>
              <a:t>Troca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 entre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Fiscos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6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 err="1" smtClean="0"/>
              <a:t>Problemas</a:t>
            </a:r>
            <a:r>
              <a:rPr lang="en-US" sz="4200" dirty="0" smtClean="0"/>
              <a:t> </a:t>
            </a:r>
            <a:r>
              <a:rPr lang="en-US" sz="4200" dirty="0" err="1"/>
              <a:t>n</a:t>
            </a:r>
            <a:r>
              <a:rPr lang="en-US" sz="4200" dirty="0" err="1" smtClean="0"/>
              <a:t>ão</a:t>
            </a:r>
            <a:r>
              <a:rPr lang="en-US" sz="4200" dirty="0" smtClean="0"/>
              <a:t> </a:t>
            </a:r>
            <a:r>
              <a:rPr lang="en-US" sz="4200" dirty="0" err="1" smtClean="0"/>
              <a:t>Solucionados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905000"/>
            <a:ext cx="8001000" cy="4725938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“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no Simples”/. Co-</a:t>
            </a:r>
            <a:r>
              <a:rPr lang="en-US" dirty="0" err="1" smtClean="0"/>
              <a:t>existência</a:t>
            </a:r>
            <a:r>
              <a:rPr lang="en-US" dirty="0" smtClean="0"/>
              <a:t> com outros regimes. – ICMS </a:t>
            </a:r>
            <a:r>
              <a:rPr lang="en-US" dirty="0" err="1" smtClean="0"/>
              <a:t>Substituição</a:t>
            </a:r>
            <a:r>
              <a:rPr lang="en-US" dirty="0" smtClean="0"/>
              <a:t> </a:t>
            </a:r>
            <a:r>
              <a:rPr lang="en-US" dirty="0" err="1" smtClean="0"/>
              <a:t>tributária</a:t>
            </a:r>
            <a:r>
              <a:rPr lang="en-US" dirty="0" smtClean="0"/>
              <a:t> e o DEFAL. </a:t>
            </a:r>
          </a:p>
          <a:p>
            <a:pPr algn="just"/>
            <a:r>
              <a:rPr lang="en-US" b="1" dirty="0" err="1" smtClean="0"/>
              <a:t>Tetos</a:t>
            </a:r>
            <a:r>
              <a:rPr lang="en-US" b="1" dirty="0" smtClean="0"/>
              <a:t> </a:t>
            </a:r>
            <a:r>
              <a:rPr lang="en-US" b="1" dirty="0" err="1" smtClean="0"/>
              <a:t>Diferenciados</a:t>
            </a:r>
            <a:r>
              <a:rPr lang="en-US" b="1" dirty="0" smtClean="0"/>
              <a:t>! </a:t>
            </a:r>
            <a:r>
              <a:rPr lang="en-US" b="1" dirty="0" err="1" smtClean="0"/>
              <a:t>Pacto</a:t>
            </a:r>
            <a:r>
              <a:rPr lang="en-US" b="1" dirty="0" smtClean="0"/>
              <a:t> </a:t>
            </a:r>
            <a:r>
              <a:rPr lang="en-US" b="1" dirty="0" err="1" smtClean="0"/>
              <a:t>federativo</a:t>
            </a:r>
            <a:r>
              <a:rPr lang="en-US" b="1" dirty="0" smtClean="0"/>
              <a:t> “</a:t>
            </a:r>
            <a:r>
              <a:rPr lang="en-US" b="1" dirty="0" err="1" smtClean="0"/>
              <a:t>capenga</a:t>
            </a:r>
            <a:r>
              <a:rPr lang="en-US" b="1" dirty="0" smtClean="0"/>
              <a:t>"</a:t>
            </a:r>
          </a:p>
          <a:p>
            <a:pPr algn="just"/>
            <a:r>
              <a:rPr lang="en-US" dirty="0" err="1" smtClean="0"/>
              <a:t>Impossibilidade</a:t>
            </a:r>
            <a:r>
              <a:rPr lang="en-US" dirty="0" smtClean="0"/>
              <a:t> de </a:t>
            </a:r>
            <a:r>
              <a:rPr lang="en-US" dirty="0" err="1" smtClean="0"/>
              <a:t>aproveitamento</a:t>
            </a:r>
            <a:r>
              <a:rPr lang="en-US" dirty="0" smtClean="0"/>
              <a:t> de </a:t>
            </a:r>
            <a:r>
              <a:rPr lang="en-US" dirty="0" err="1" smtClean="0"/>
              <a:t>prejuízos</a:t>
            </a:r>
            <a:r>
              <a:rPr lang="en-US" dirty="0" smtClean="0"/>
              <a:t> – </a:t>
            </a:r>
            <a:r>
              <a:rPr lang="en-US" dirty="0" err="1" smtClean="0"/>
              <a:t>Problemas</a:t>
            </a:r>
            <a:r>
              <a:rPr lang="en-US" dirty="0" smtClean="0"/>
              <a:t> de </a:t>
            </a:r>
            <a:r>
              <a:rPr lang="en-US" dirty="0" err="1" smtClean="0"/>
              <a:t>Fluxo</a:t>
            </a:r>
            <a:r>
              <a:rPr lang="en-US" dirty="0" smtClean="0"/>
              <a:t> de </a:t>
            </a:r>
            <a:r>
              <a:rPr lang="en-US" dirty="0" err="1" smtClean="0"/>
              <a:t>Caixa</a:t>
            </a:r>
            <a:r>
              <a:rPr lang="en-US" dirty="0" smtClean="0"/>
              <a:t> (OCDE)</a:t>
            </a:r>
          </a:p>
          <a:p>
            <a:pPr algn="just"/>
            <a:r>
              <a:rPr lang="en-US" dirty="0" err="1" smtClean="0"/>
              <a:t>Aplicabilidade</a:t>
            </a:r>
            <a:r>
              <a:rPr lang="en-US" dirty="0" smtClean="0"/>
              <a:t> a </a:t>
            </a:r>
            <a:r>
              <a:rPr lang="en-US" dirty="0" err="1" smtClean="0"/>
              <a:t>toda</a:t>
            </a:r>
            <a:r>
              <a:rPr lang="en-US" dirty="0" smtClean="0"/>
              <a:t> e </a:t>
            </a:r>
            <a:r>
              <a:rPr lang="en-US" dirty="0" err="1" smtClean="0"/>
              <a:t>novas</a:t>
            </a:r>
            <a:r>
              <a:rPr lang="en-US" dirty="0" smtClean="0"/>
              <a:t> as </a:t>
            </a:r>
            <a:r>
              <a:rPr lang="en-US" dirty="0" err="1" smtClean="0"/>
              <a:t>formas</a:t>
            </a:r>
            <a:r>
              <a:rPr lang="en-US" dirty="0" smtClean="0"/>
              <a:t> de </a:t>
            </a:r>
            <a:r>
              <a:rPr lang="en-US" dirty="0" err="1" smtClean="0"/>
              <a:t>empreendedorismo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 err="1" smtClean="0"/>
              <a:t>Problemas</a:t>
            </a:r>
            <a:r>
              <a:rPr lang="en-US" sz="4200" dirty="0" smtClean="0"/>
              <a:t> </a:t>
            </a:r>
            <a:r>
              <a:rPr lang="en-US" sz="4200" dirty="0" err="1"/>
              <a:t>n</a:t>
            </a:r>
            <a:r>
              <a:rPr lang="en-US" sz="4200" dirty="0" err="1" smtClean="0"/>
              <a:t>ão</a:t>
            </a:r>
            <a:r>
              <a:rPr lang="en-US" sz="4200" dirty="0" smtClean="0"/>
              <a:t> </a:t>
            </a:r>
            <a:r>
              <a:rPr lang="en-US" sz="4200" dirty="0" err="1" smtClean="0"/>
              <a:t>Solucionados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905000"/>
            <a:ext cx="8001000" cy="4725938"/>
          </a:xfrm>
        </p:spPr>
        <p:txBody>
          <a:bodyPr>
            <a:normAutofit/>
          </a:bodyPr>
          <a:lstStyle/>
          <a:p>
            <a:r>
              <a:rPr lang="en-US" dirty="0" smtClean="0"/>
              <a:t>As </a:t>
            </a:r>
            <a:r>
              <a:rPr lang="en-US" dirty="0" err="1"/>
              <a:t>pesadas</a:t>
            </a:r>
            <a:r>
              <a:rPr lang="en-US" dirty="0"/>
              <a:t> </a:t>
            </a:r>
            <a:r>
              <a:rPr lang="en-US" dirty="0" err="1"/>
              <a:t>causadas</a:t>
            </a:r>
            <a:r>
              <a:rPr lang="en-US" dirty="0"/>
              <a:t> de </a:t>
            </a:r>
            <a:r>
              <a:rPr lang="en-US" dirty="0" err="1"/>
              <a:t>exclusão</a:t>
            </a:r>
            <a:r>
              <a:rPr lang="en-US" dirty="0"/>
              <a:t> x </a:t>
            </a:r>
            <a:r>
              <a:rPr lang="en-US" dirty="0" err="1"/>
              <a:t>Privatização</a:t>
            </a:r>
            <a:r>
              <a:rPr lang="en-US" dirty="0"/>
              <a:t> do </a:t>
            </a:r>
            <a:r>
              <a:rPr lang="en-US" dirty="0" err="1" smtClean="0"/>
              <a:t>Gestão</a:t>
            </a:r>
            <a:r>
              <a:rPr lang="en-US" dirty="0" smtClean="0"/>
              <a:t> </a:t>
            </a:r>
            <a:r>
              <a:rPr lang="en-US" dirty="0" err="1" smtClean="0"/>
              <a:t>Tributária</a:t>
            </a:r>
            <a:r>
              <a:rPr lang="en-US" dirty="0" smtClean="0"/>
              <a:t> – </a:t>
            </a:r>
            <a:r>
              <a:rPr lang="en-US" dirty="0" err="1" smtClean="0"/>
              <a:t>Lançamento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homologação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err="1" smtClean="0"/>
              <a:t>Previsão</a:t>
            </a:r>
            <a:r>
              <a:rPr lang="en-US" dirty="0" smtClean="0"/>
              <a:t> de </a:t>
            </a:r>
            <a:r>
              <a:rPr lang="en-US" dirty="0" err="1" smtClean="0"/>
              <a:t>fiscalização</a:t>
            </a:r>
            <a:r>
              <a:rPr lang="en-US" dirty="0" smtClean="0"/>
              <a:t> </a:t>
            </a:r>
            <a:r>
              <a:rPr lang="en-US" dirty="0" err="1" smtClean="0"/>
              <a:t>orientativa</a:t>
            </a:r>
            <a:r>
              <a:rPr lang="en-US" dirty="0" smtClean="0"/>
              <a:t> </a:t>
            </a:r>
            <a:r>
              <a:rPr lang="en-US" dirty="0" err="1" smtClean="0"/>
              <a:t>conseguirá</a:t>
            </a:r>
            <a:r>
              <a:rPr lang="en-US" dirty="0" smtClean="0"/>
              <a:t> </a:t>
            </a:r>
            <a:r>
              <a:rPr lang="en-US" dirty="0" err="1" smtClean="0"/>
              <a:t>levar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superação</a:t>
            </a:r>
            <a:r>
              <a:rPr lang="en-US" dirty="0" smtClean="0"/>
              <a:t> da </a:t>
            </a:r>
            <a:r>
              <a:rPr lang="en-US" dirty="0" err="1" smtClean="0"/>
              <a:t>relação</a:t>
            </a:r>
            <a:r>
              <a:rPr lang="en-US" dirty="0" smtClean="0"/>
              <a:t> </a:t>
            </a:r>
            <a:r>
              <a:rPr lang="en-US" dirty="0" err="1" smtClean="0"/>
              <a:t>tensa</a:t>
            </a:r>
            <a:r>
              <a:rPr lang="en-US" dirty="0" smtClean="0"/>
              <a:t> entre </a:t>
            </a:r>
            <a:r>
              <a:rPr lang="en-US" dirty="0" err="1" smtClean="0"/>
              <a:t>Fisco</a:t>
            </a:r>
            <a:r>
              <a:rPr lang="en-US" dirty="0" smtClean="0"/>
              <a:t> e </a:t>
            </a:r>
            <a:r>
              <a:rPr lang="en-US" dirty="0" err="1" smtClean="0"/>
              <a:t>contribuinte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Adequação</a:t>
            </a:r>
            <a:r>
              <a:rPr lang="en-US" dirty="0" smtClean="0"/>
              <a:t> do Simples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escopo</a:t>
            </a:r>
            <a:r>
              <a:rPr lang="en-US" dirty="0" smtClean="0"/>
              <a:t> de </a:t>
            </a:r>
            <a:r>
              <a:rPr lang="en-US" dirty="0" err="1" smtClean="0"/>
              <a:t>coibir</a:t>
            </a:r>
            <a:r>
              <a:rPr lang="en-US" dirty="0" smtClean="0"/>
              <a:t> </a:t>
            </a:r>
            <a:r>
              <a:rPr lang="en-US" dirty="0" err="1" smtClean="0"/>
              <a:t>informalidade</a:t>
            </a:r>
            <a:r>
              <a:rPr lang="en-US" dirty="0" smtClean="0"/>
              <a:t>/ </a:t>
            </a:r>
            <a:r>
              <a:rPr lang="en-US" dirty="0" err="1" smtClean="0"/>
              <a:t>sonegação</a:t>
            </a:r>
            <a:r>
              <a:rPr lang="en-US" dirty="0" smtClean="0"/>
              <a:t> se </a:t>
            </a:r>
            <a:r>
              <a:rPr lang="en-US" dirty="0" err="1" smtClean="0"/>
              <a:t>adequar</a:t>
            </a:r>
            <a:r>
              <a:rPr lang="en-US" dirty="0" smtClean="0"/>
              <a:t> </a:t>
            </a:r>
            <a:r>
              <a:rPr lang="en-US" dirty="0" err="1" smtClean="0"/>
              <a:t>às</a:t>
            </a:r>
            <a:r>
              <a:rPr lang="en-US" dirty="0" smtClean="0"/>
              <a:t> micro e </a:t>
            </a:r>
            <a:r>
              <a:rPr lang="en-US" dirty="0" err="1" smtClean="0"/>
              <a:t>pequenas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É</a:t>
            </a:r>
            <a:r>
              <a:rPr lang="en-US" dirty="0" smtClean="0"/>
              <a:t> o Simples simples?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60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21" y="274638"/>
            <a:ext cx="8621889" cy="1143000"/>
          </a:xfrm>
        </p:spPr>
        <p:txBody>
          <a:bodyPr/>
          <a:lstStyle/>
          <a:p>
            <a:r>
              <a:rPr lang="en-US" sz="4600" dirty="0" err="1" smtClean="0"/>
              <a:t>Tratamento</a:t>
            </a:r>
            <a:r>
              <a:rPr lang="en-US" sz="4600" dirty="0" smtClean="0"/>
              <a:t> </a:t>
            </a:r>
            <a:r>
              <a:rPr lang="en-US" sz="4600" dirty="0" err="1" smtClean="0"/>
              <a:t>Jurídico</a:t>
            </a:r>
            <a:r>
              <a:rPr lang="en-US" sz="4600" dirty="0" smtClean="0"/>
              <a:t> </a:t>
            </a:r>
            <a:r>
              <a:rPr lang="en-US" sz="4600" dirty="0" err="1" smtClean="0"/>
              <a:t>Adequado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MPE / MEIS são mais frágeis. Custo de </a:t>
            </a:r>
            <a:r>
              <a:rPr lang="pt-BR" dirty="0" err="1" smtClean="0"/>
              <a:t>compliance</a:t>
            </a:r>
            <a:r>
              <a:rPr lang="pt-BR" dirty="0" smtClean="0"/>
              <a:t> e aplicação da legislação tributária.  </a:t>
            </a:r>
            <a:r>
              <a:rPr lang="pt-BR" dirty="0" err="1" smtClean="0"/>
              <a:t>X</a:t>
            </a:r>
            <a:r>
              <a:rPr lang="pt-BR" dirty="0" smtClean="0"/>
              <a:t> Neutralidade (OCDE)</a:t>
            </a:r>
          </a:p>
          <a:p>
            <a:r>
              <a:rPr lang="pt-BR" dirty="0" smtClean="0"/>
              <a:t>Risco de Incentivar que as MPE permaneçam pequenas.(OCDE)</a:t>
            </a:r>
          </a:p>
          <a:p>
            <a:r>
              <a:rPr lang="pt-BR" dirty="0" smtClean="0"/>
              <a:t>Necessidade de adequação do regime diferenciado a cada tipo de MPE (OCDE)</a:t>
            </a:r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067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21" y="274638"/>
            <a:ext cx="8621889" cy="1143000"/>
          </a:xfrm>
        </p:spPr>
        <p:txBody>
          <a:bodyPr/>
          <a:lstStyle/>
          <a:p>
            <a:r>
              <a:rPr lang="en-US" sz="4600" dirty="0" err="1" smtClean="0"/>
              <a:t>Relatório</a:t>
            </a:r>
            <a:r>
              <a:rPr lang="en-US" sz="4600" dirty="0" smtClean="0"/>
              <a:t> 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dirty="0" smtClean="0"/>
              <a:t>“Quando um clara razão para intervir existe, a vantagem de fazer isso através do sistema tributário ao invés de outras intervenções devem ser consideradas. Se benefícios tributários são concedidos, eles devem ser considerados os custos de fazê-lo, incluindo o risco de criar novas distorções e barreiras para crescer, ou de aumentar a complexidade. </a:t>
            </a:r>
            <a:r>
              <a:rPr lang="pt-BR" b="1" dirty="0" smtClean="0"/>
              <a:t>Qualquer benefício fiscal deve, portanto, identificar claramente o problema que eles visam evitar, introduzindo novas distorções ou consequências.”</a:t>
            </a:r>
            <a:r>
              <a:rPr lang="pt-BR" dirty="0" smtClean="0"/>
              <a:t> ( OCDE) </a:t>
            </a:r>
          </a:p>
          <a:p>
            <a:endParaRPr lang="pt-BR" dirty="0"/>
          </a:p>
          <a:p>
            <a:endParaRPr lang="pt-BR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8733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601602" y="293259"/>
            <a:ext cx="51503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Para </a:t>
            </a:r>
            <a:r>
              <a:rPr lang="en-US" sz="6600" b="1" dirty="0" smtClean="0"/>
              <a:t>quê ?</a:t>
            </a:r>
            <a:endParaRPr lang="pt-BR" sz="6600" dirty="0"/>
          </a:p>
        </p:txBody>
      </p:sp>
      <p:sp>
        <p:nvSpPr>
          <p:cNvPr id="6" name="Retângulo 5"/>
          <p:cNvSpPr/>
          <p:nvPr/>
        </p:nvSpPr>
        <p:spPr>
          <a:xfrm>
            <a:off x="2818259" y="2298805"/>
            <a:ext cx="49336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/>
              <a:t>Por quê</a:t>
            </a:r>
            <a:r>
              <a:rPr lang="en-US" sz="6600" b="1" dirty="0" smtClean="0"/>
              <a:t>?</a:t>
            </a:r>
            <a:endParaRPr lang="pt-BR" sz="6600" dirty="0"/>
          </a:p>
        </p:txBody>
      </p:sp>
      <p:sp>
        <p:nvSpPr>
          <p:cNvPr id="7" name="Retângulo 6"/>
          <p:cNvSpPr/>
          <p:nvPr/>
        </p:nvSpPr>
        <p:spPr>
          <a:xfrm>
            <a:off x="2285999" y="4402245"/>
            <a:ext cx="6202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/>
              <a:t>Para </a:t>
            </a:r>
            <a:r>
              <a:rPr lang="en-US" sz="6600" b="1" dirty="0"/>
              <a:t>quem?</a:t>
            </a:r>
            <a:endParaRPr lang="pt-BR" sz="6600" dirty="0"/>
          </a:p>
        </p:txBody>
      </p:sp>
    </p:spTree>
    <p:extLst>
      <p:ext uri="{BB962C8B-B14F-4D97-AF65-F5344CB8AC3E}">
        <p14:creationId xmlns:p14="http://schemas.microsoft.com/office/powerpoint/2010/main" val="39189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Estatuto</a:t>
            </a:r>
            <a:r>
              <a:rPr lang="en-US" dirty="0" smtClean="0"/>
              <a:t> </a:t>
            </a:r>
            <a:r>
              <a:rPr lang="en-US" dirty="0" err="1" smtClean="0"/>
              <a:t>Jurídico</a:t>
            </a:r>
            <a:r>
              <a:rPr lang="en-US" dirty="0" smtClean="0"/>
              <a:t> da MPE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99" y="1310837"/>
            <a:ext cx="8304513" cy="5352585"/>
          </a:xfrm>
        </p:spPr>
        <p:txBody>
          <a:bodyPr>
            <a:normAutofit/>
          </a:bodyPr>
          <a:lstStyle/>
          <a:p>
            <a:endParaRPr lang="en-US" sz="2700" dirty="0" smtClean="0"/>
          </a:p>
          <a:p>
            <a:r>
              <a:rPr lang="en-US" sz="2700" dirty="0" err="1" smtClean="0"/>
              <a:t>Aplicação</a:t>
            </a:r>
            <a:r>
              <a:rPr lang="en-US" sz="2700" dirty="0" smtClean="0"/>
              <a:t> de </a:t>
            </a:r>
            <a:r>
              <a:rPr lang="en-US" sz="2700" dirty="0" err="1" smtClean="0"/>
              <a:t>Isonomia</a:t>
            </a:r>
            <a:r>
              <a:rPr lang="en-US" sz="2700" dirty="0" smtClean="0"/>
              <a:t>?</a:t>
            </a:r>
          </a:p>
          <a:p>
            <a:r>
              <a:rPr lang="en-US" sz="2700" dirty="0" err="1" smtClean="0"/>
              <a:t>Diminuir</a:t>
            </a:r>
            <a:r>
              <a:rPr lang="en-US" sz="2700" dirty="0" smtClean="0"/>
              <a:t> a </a:t>
            </a:r>
            <a:r>
              <a:rPr lang="en-US" sz="2700" dirty="0" err="1" smtClean="0"/>
              <a:t>informalidade</a:t>
            </a:r>
            <a:r>
              <a:rPr lang="en-US" sz="2700" dirty="0" smtClean="0"/>
              <a:t>? ( </a:t>
            </a:r>
            <a:r>
              <a:rPr lang="en-US" sz="2700" dirty="0" err="1" smtClean="0"/>
              <a:t>Adin</a:t>
            </a:r>
            <a:r>
              <a:rPr lang="en-US" sz="2700" dirty="0"/>
              <a:t> </a:t>
            </a:r>
            <a:r>
              <a:rPr lang="en-US" sz="2700" dirty="0" smtClean="0"/>
              <a:t>1643)</a:t>
            </a:r>
          </a:p>
          <a:p>
            <a:r>
              <a:rPr lang="en-US" sz="2700" dirty="0" smtClean="0"/>
              <a:t>Forma de </a:t>
            </a:r>
            <a:r>
              <a:rPr lang="en-US" sz="2700" dirty="0" err="1"/>
              <a:t>i</a:t>
            </a:r>
            <a:r>
              <a:rPr lang="en-US" sz="2700" dirty="0" err="1" smtClean="0"/>
              <a:t>ntegração</a:t>
            </a:r>
            <a:r>
              <a:rPr lang="en-US" sz="2700" dirty="0" smtClean="0"/>
              <a:t> </a:t>
            </a:r>
            <a:r>
              <a:rPr lang="en-US" sz="2700" dirty="0" err="1" smtClean="0"/>
              <a:t>federativa</a:t>
            </a:r>
            <a:r>
              <a:rPr lang="en-US" sz="2700" dirty="0" smtClean="0"/>
              <a:t>?</a:t>
            </a:r>
          </a:p>
          <a:p>
            <a:r>
              <a:rPr lang="en-US" sz="2700" dirty="0" err="1" smtClean="0"/>
              <a:t>Mecanismo</a:t>
            </a:r>
            <a:r>
              <a:rPr lang="en-US" sz="2700" dirty="0" smtClean="0"/>
              <a:t> de </a:t>
            </a:r>
            <a:r>
              <a:rPr lang="en-US" sz="2700" dirty="0" err="1" smtClean="0"/>
              <a:t>política</a:t>
            </a:r>
            <a:r>
              <a:rPr lang="en-US" sz="2700" dirty="0" smtClean="0"/>
              <a:t> </a:t>
            </a:r>
            <a:r>
              <a:rPr lang="en-US" sz="2700" dirty="0" err="1" smtClean="0"/>
              <a:t>pública</a:t>
            </a:r>
            <a:r>
              <a:rPr lang="en-US" sz="2700" dirty="0" smtClean="0"/>
              <a:t> – </a:t>
            </a:r>
            <a:r>
              <a:rPr lang="en-US" sz="2700" dirty="0" err="1" smtClean="0"/>
              <a:t>incentivo</a:t>
            </a:r>
            <a:r>
              <a:rPr lang="en-US" sz="2700" dirty="0" smtClean="0"/>
              <a:t> fiscal?/ </a:t>
            </a:r>
            <a:r>
              <a:rPr lang="en-US" sz="2700" dirty="0" err="1" smtClean="0"/>
              <a:t>Renúncia</a:t>
            </a:r>
            <a:r>
              <a:rPr lang="en-US" sz="2700" dirty="0" smtClean="0"/>
              <a:t> Fiscal</a:t>
            </a:r>
          </a:p>
          <a:p>
            <a:r>
              <a:rPr lang="en-US" sz="2700" dirty="0" err="1" smtClean="0"/>
              <a:t>Todos</a:t>
            </a:r>
            <a:r>
              <a:rPr lang="en-US" sz="2700" dirty="0" smtClean="0"/>
              <a:t>?</a:t>
            </a:r>
          </a:p>
          <a:p>
            <a:endParaRPr lang="en-US" dirty="0"/>
          </a:p>
        </p:txBody>
      </p:sp>
      <p:sp>
        <p:nvSpPr>
          <p:cNvPr id="4" name="Retângulo 3"/>
          <p:cNvSpPr/>
          <p:nvPr/>
        </p:nvSpPr>
        <p:spPr>
          <a:xfrm>
            <a:off x="793545" y="5745707"/>
            <a:ext cx="6357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Relevância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dessa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consideração</a:t>
            </a:r>
            <a:r>
              <a:rPr lang="en-US" sz="32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074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Estatuto</a:t>
            </a:r>
            <a:r>
              <a:rPr lang="en-US" dirty="0" smtClean="0"/>
              <a:t> </a:t>
            </a:r>
            <a:r>
              <a:rPr lang="en-US" dirty="0" err="1" smtClean="0"/>
              <a:t>Jurídico</a:t>
            </a:r>
            <a:r>
              <a:rPr lang="en-US" dirty="0" smtClean="0"/>
              <a:t> da MPE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err="1" smtClean="0"/>
              <a:t>Aplicação</a:t>
            </a:r>
            <a:r>
              <a:rPr lang="en-US" dirty="0" smtClean="0"/>
              <a:t> de </a:t>
            </a:r>
            <a:r>
              <a:rPr lang="en-US" dirty="0" err="1" smtClean="0"/>
              <a:t>Isonomia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Diminuir</a:t>
            </a:r>
            <a:r>
              <a:rPr lang="en-US" dirty="0" smtClean="0"/>
              <a:t> a </a:t>
            </a:r>
            <a:r>
              <a:rPr lang="en-US" dirty="0" err="1" smtClean="0"/>
              <a:t>informalidade</a:t>
            </a:r>
            <a:r>
              <a:rPr lang="en-US" dirty="0" smtClean="0"/>
              <a:t>? ( </a:t>
            </a:r>
            <a:r>
              <a:rPr lang="en-US" dirty="0" err="1" smtClean="0"/>
              <a:t>Adin</a:t>
            </a:r>
            <a:r>
              <a:rPr lang="en-US" dirty="0"/>
              <a:t> </a:t>
            </a:r>
            <a:r>
              <a:rPr lang="en-US" dirty="0" smtClean="0"/>
              <a:t>1643)</a:t>
            </a:r>
          </a:p>
          <a:p>
            <a:r>
              <a:rPr lang="en-US" dirty="0" smtClean="0"/>
              <a:t>Forma de </a:t>
            </a:r>
            <a:r>
              <a:rPr lang="en-US" dirty="0" err="1"/>
              <a:t>i</a:t>
            </a:r>
            <a:r>
              <a:rPr lang="en-US" dirty="0" err="1" smtClean="0"/>
              <a:t>ntegração</a:t>
            </a:r>
            <a:r>
              <a:rPr lang="en-US" dirty="0" smtClean="0"/>
              <a:t> </a:t>
            </a:r>
            <a:r>
              <a:rPr lang="en-US" dirty="0" err="1" smtClean="0"/>
              <a:t>federativa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Mecanismo</a:t>
            </a:r>
            <a:r>
              <a:rPr lang="en-US" dirty="0" smtClean="0"/>
              <a:t> de </a:t>
            </a:r>
            <a:r>
              <a:rPr lang="en-US" dirty="0" err="1" smtClean="0"/>
              <a:t>política</a:t>
            </a:r>
            <a:r>
              <a:rPr lang="en-US" dirty="0" smtClean="0"/>
              <a:t> </a:t>
            </a:r>
            <a:r>
              <a:rPr lang="en-US" dirty="0" err="1" smtClean="0"/>
              <a:t>pública</a:t>
            </a:r>
            <a:r>
              <a:rPr lang="en-US" dirty="0" smtClean="0"/>
              <a:t> – </a:t>
            </a:r>
            <a:r>
              <a:rPr lang="en-US" dirty="0" err="1" smtClean="0"/>
              <a:t>incentivo</a:t>
            </a:r>
            <a:r>
              <a:rPr lang="en-US" dirty="0" smtClean="0"/>
              <a:t> fiscal?</a:t>
            </a:r>
          </a:p>
          <a:p>
            <a:r>
              <a:rPr lang="en-US" dirty="0" err="1" smtClean="0"/>
              <a:t>Renúncia</a:t>
            </a:r>
            <a:r>
              <a:rPr lang="en-US" dirty="0" smtClean="0"/>
              <a:t> Fiscal</a:t>
            </a:r>
          </a:p>
          <a:p>
            <a:r>
              <a:rPr lang="en-US" dirty="0" err="1" smtClean="0"/>
              <a:t>Todos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Relevância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dessa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consideração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14" y="450242"/>
            <a:ext cx="9208827" cy="6120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93446" y="6180753"/>
            <a:ext cx="4082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Fonte</a:t>
            </a:r>
            <a:r>
              <a:rPr lang="en-US" b="1" dirty="0" smtClean="0"/>
              <a:t> </a:t>
            </a:r>
            <a:r>
              <a:rPr lang="en-US" b="1" dirty="0"/>
              <a:t>(</a:t>
            </a:r>
            <a:r>
              <a:rPr lang="en-US" b="1" dirty="0" err="1" smtClean="0"/>
              <a:t>Imagem</a:t>
            </a:r>
            <a:r>
              <a:rPr lang="en-US" b="1" dirty="0" smtClean="0"/>
              <a:t> </a:t>
            </a:r>
            <a:r>
              <a:rPr lang="en-US" b="1" dirty="0"/>
              <a:t>Google / </a:t>
            </a:r>
            <a:r>
              <a:rPr lang="en-US" b="1" dirty="0" err="1"/>
              <a:t>Reprodução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490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b="1" dirty="0" err="1" smtClean="0"/>
              <a:t>Mudanças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realizadas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pela</a:t>
            </a:r>
            <a:r>
              <a:rPr lang="en-US" sz="6000" b="1" dirty="0" smtClean="0"/>
              <a:t> LC </a:t>
            </a:r>
            <a:r>
              <a:rPr lang="en-US" sz="6000" b="1" dirty="0" err="1" smtClean="0"/>
              <a:t>n.</a:t>
            </a:r>
            <a:r>
              <a:rPr lang="en-US" sz="6000" b="1" baseline="30000" dirty="0" err="1" smtClean="0"/>
              <a:t>o</a:t>
            </a:r>
            <a:r>
              <a:rPr lang="en-US" sz="6000" b="1" baseline="30000" dirty="0" smtClean="0"/>
              <a:t> </a:t>
            </a:r>
            <a:r>
              <a:rPr lang="en-US" sz="6000" b="1" dirty="0" smtClean="0"/>
              <a:t>155/2016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3427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err="1" smtClean="0"/>
              <a:t>Critérios</a:t>
            </a:r>
            <a:r>
              <a:rPr lang="en-US" sz="3800" dirty="0" smtClean="0"/>
              <a:t> </a:t>
            </a:r>
            <a:r>
              <a:rPr lang="en-US" sz="3800" dirty="0" err="1" smtClean="0"/>
              <a:t>para</a:t>
            </a:r>
            <a:r>
              <a:rPr lang="en-US" sz="3800" dirty="0" smtClean="0"/>
              <a:t> </a:t>
            </a:r>
            <a:r>
              <a:rPr lang="en-US" sz="3800" dirty="0" err="1" smtClean="0"/>
              <a:t>Definição</a:t>
            </a:r>
            <a:r>
              <a:rPr lang="en-US" sz="3800" dirty="0" smtClean="0"/>
              <a:t> </a:t>
            </a:r>
            <a:r>
              <a:rPr lang="en-US" sz="3800" dirty="0" err="1" smtClean="0"/>
              <a:t>como</a:t>
            </a:r>
            <a:r>
              <a:rPr lang="en-US" sz="3800" dirty="0" smtClean="0"/>
              <a:t> MPE  / MEI</a:t>
            </a:r>
            <a:endParaRPr lang="en-US" sz="3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3587322"/>
              </p:ext>
            </p:extLst>
          </p:nvPr>
        </p:nvGraphicFramePr>
        <p:xfrm>
          <a:off x="243770" y="1742650"/>
          <a:ext cx="8734110" cy="3516125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911370"/>
                <a:gridCol w="2500334"/>
                <a:gridCol w="3322406"/>
              </a:tblGrid>
              <a:tr h="5264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Teto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Receita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Bruta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Anual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Antes</a:t>
                      </a:r>
                      <a:r>
                        <a:rPr lang="en-US" baseline="0" dirty="0" smtClean="0"/>
                        <a:t> LC n. 155/2016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Após</a:t>
                      </a:r>
                      <a:endParaRPr lang="en-US" dirty="0"/>
                    </a:p>
                  </a:txBody>
                  <a:tcPr/>
                </a:tc>
              </a:tr>
              <a:tr h="90870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Microempreendedor</a:t>
                      </a:r>
                      <a:r>
                        <a:rPr lang="en-US" baseline="0" dirty="0" smtClean="0"/>
                        <a:t> individual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R$60.000,00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R$81.000,00</a:t>
                      </a:r>
                      <a:endParaRPr lang="en-US" dirty="0"/>
                    </a:p>
                  </a:txBody>
                  <a:tcPr/>
                </a:tc>
              </a:tr>
              <a:tr h="5264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Microempresa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R$360.000,00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----------</a:t>
                      </a:r>
                      <a:endParaRPr lang="en-US" dirty="0"/>
                    </a:p>
                  </a:txBody>
                  <a:tcPr/>
                </a:tc>
              </a:tr>
              <a:tr h="5264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Empresa</a:t>
                      </a:r>
                      <a:r>
                        <a:rPr lang="en-US" baseline="0" dirty="0" smtClean="0"/>
                        <a:t> de </a:t>
                      </a:r>
                      <a:r>
                        <a:rPr lang="en-US" baseline="0" dirty="0" err="1" smtClean="0"/>
                        <a:t>pequeno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porte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R$3.600.000,00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R$ 4.800.000,00</a:t>
                      </a:r>
                      <a:endParaRPr lang="en-US" dirty="0"/>
                    </a:p>
                  </a:txBody>
                  <a:tcPr/>
                </a:tc>
              </a:tr>
              <a:tr h="9087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Teto</a:t>
                      </a:r>
                      <a:r>
                        <a:rPr lang="en-US" dirty="0" smtClean="0"/>
                        <a:t> era </a:t>
                      </a:r>
                      <a:r>
                        <a:rPr lang="en-US" dirty="0" err="1" smtClean="0"/>
                        <a:t>aplicável</a:t>
                      </a:r>
                      <a:r>
                        <a:rPr lang="en-US" dirty="0" smtClean="0"/>
                        <a:t> a </a:t>
                      </a:r>
                      <a:r>
                        <a:rPr lang="en-US" dirty="0" err="1" smtClean="0"/>
                        <a:t>Estados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Municípios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Para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fins de ICMS e ISS continua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aplicável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FF0000"/>
                          </a:solidFill>
                        </a:rPr>
                        <a:t>teto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de    R$3.600.000,00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6450" y="4670323"/>
            <a:ext cx="9077550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100" dirty="0" smtClean="0">
              <a:solidFill>
                <a:srgbClr val="FFFF00"/>
              </a:solidFill>
            </a:endParaRPr>
          </a:p>
          <a:p>
            <a:endParaRPr lang="en-US" sz="2100" dirty="0">
              <a:solidFill>
                <a:srgbClr val="FFFF00"/>
              </a:solidFill>
            </a:endParaRPr>
          </a:p>
          <a:p>
            <a:r>
              <a:rPr lang="en-US" sz="2100" dirty="0" smtClean="0"/>
              <a:t>CRÍTICA:  </a:t>
            </a:r>
            <a:r>
              <a:rPr lang="en-US" sz="2100" dirty="0" err="1" smtClean="0"/>
              <a:t>Inflação</a:t>
            </a:r>
            <a:r>
              <a:rPr lang="en-US" sz="2100" dirty="0" smtClean="0"/>
              <a:t> </a:t>
            </a:r>
            <a:r>
              <a:rPr lang="en-US" sz="2100" dirty="0" err="1" smtClean="0"/>
              <a:t>acumulada</a:t>
            </a:r>
            <a:r>
              <a:rPr lang="en-US" sz="2100" dirty="0" smtClean="0"/>
              <a:t> dos </a:t>
            </a:r>
            <a:r>
              <a:rPr lang="en-US" sz="2100" dirty="0" err="1" smtClean="0"/>
              <a:t>últimos</a:t>
            </a:r>
            <a:r>
              <a:rPr lang="en-US" sz="2100" dirty="0" smtClean="0"/>
              <a:t> 10 </a:t>
            </a:r>
            <a:r>
              <a:rPr lang="en-US" sz="2100" dirty="0" err="1" smtClean="0"/>
              <a:t>anos</a:t>
            </a:r>
            <a:r>
              <a:rPr lang="en-US" sz="2100" dirty="0" smtClean="0"/>
              <a:t>,</a:t>
            </a:r>
            <a:r>
              <a:rPr lang="en-US" sz="2100" dirty="0"/>
              <a:t> </a:t>
            </a:r>
            <a:r>
              <a:rPr lang="en-US" sz="2100" dirty="0" err="1" smtClean="0"/>
              <a:t>aproximados</a:t>
            </a:r>
            <a:r>
              <a:rPr lang="en-US" sz="2100" dirty="0" smtClean="0"/>
              <a:t> 90%.-</a:t>
            </a:r>
            <a:br>
              <a:rPr lang="en-US" sz="2100" dirty="0" smtClean="0"/>
            </a:br>
            <a:r>
              <a:rPr lang="en-US" sz="2100" dirty="0" err="1" smtClean="0"/>
              <a:t>partindo</a:t>
            </a:r>
            <a:r>
              <a:rPr lang="en-US" sz="2100" dirty="0" smtClean="0"/>
              <a:t> do valor original R$2.400.000,00 valor </a:t>
            </a:r>
            <a:r>
              <a:rPr lang="en-US" sz="2100" dirty="0" err="1" smtClean="0"/>
              <a:t>deveria</a:t>
            </a:r>
            <a:r>
              <a:rPr lang="en-US" sz="2100" dirty="0" smtClean="0"/>
              <a:t> </a:t>
            </a:r>
            <a:r>
              <a:rPr lang="en-US" sz="2100" dirty="0" err="1" smtClean="0"/>
              <a:t>ser</a:t>
            </a:r>
            <a:r>
              <a:rPr lang="en-US" sz="2100" dirty="0" smtClean="0"/>
              <a:t> de R$4.560.000,00</a:t>
            </a:r>
          </a:p>
          <a:p>
            <a:endParaRPr lang="en-US" sz="2100" dirty="0">
              <a:solidFill>
                <a:srgbClr val="FFFF00"/>
              </a:solidFill>
            </a:endParaRPr>
          </a:p>
          <a:p>
            <a:r>
              <a:rPr lang="en-US" sz="2100" b="1" dirty="0" err="1" smtClean="0"/>
              <a:t>Poder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Legislativo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optou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reduzir</a:t>
            </a:r>
            <a:r>
              <a:rPr lang="en-US" sz="2100" b="1" dirty="0" smtClean="0"/>
              <a:t> o campo de </a:t>
            </a:r>
            <a:r>
              <a:rPr lang="en-US" sz="2100" b="1" dirty="0" err="1" smtClean="0"/>
              <a:t>aplicação</a:t>
            </a:r>
            <a:r>
              <a:rPr lang="en-US" sz="2100" b="1" dirty="0" smtClean="0"/>
              <a:t> do </a:t>
            </a:r>
            <a:r>
              <a:rPr lang="en-US" sz="2100" b="1" dirty="0" err="1" smtClean="0"/>
              <a:t>benefício</a:t>
            </a:r>
            <a:r>
              <a:rPr lang="en-US" sz="21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745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velogue">
  <a:themeElements>
    <a:clrScheme name="Tradition">
      <a:dk1>
        <a:srgbClr val="000000"/>
      </a:dk1>
      <a:lt1>
        <a:srgbClr val="FFFFFF"/>
      </a:lt1>
      <a:dk2>
        <a:srgbClr val="59480D"/>
      </a:dk2>
      <a:lt2>
        <a:srgbClr val="D28E11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velogue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Travelogue.thmx</Template>
  <TotalTime>449</TotalTime>
  <Words>1111</Words>
  <Application>Microsoft Office PowerPoint</Application>
  <PresentationFormat>Apresentação na tela (4:3)</PresentationFormat>
  <Paragraphs>164</Paragraphs>
  <Slides>23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8" baseType="lpstr">
      <vt:lpstr>Calibri</vt:lpstr>
      <vt:lpstr>Calisto MT</vt:lpstr>
      <vt:lpstr>Mistral</vt:lpstr>
      <vt:lpstr>Wingdings 2</vt:lpstr>
      <vt:lpstr>Travelogue</vt:lpstr>
      <vt:lpstr>LC n.o 155/2016 </vt:lpstr>
      <vt:lpstr>Mudanças econômicas e as MPE</vt:lpstr>
      <vt:lpstr>Tratamento Jurídico Adequado</vt:lpstr>
      <vt:lpstr>Relatório </vt:lpstr>
      <vt:lpstr>Apresentação do PowerPoint</vt:lpstr>
      <vt:lpstr>Estatuto Jurídico da MPE</vt:lpstr>
      <vt:lpstr>Estatuto Jurídico da MPE</vt:lpstr>
      <vt:lpstr>Mudanças realizadas pela LC n.o 155/2016</vt:lpstr>
      <vt:lpstr>Critérios para Definição como MPE  / MEI</vt:lpstr>
      <vt:lpstr>Nova Fórmula para Cálculo do Simples</vt:lpstr>
      <vt:lpstr>Nova Forma de Apuração do Simples</vt:lpstr>
      <vt:lpstr>A beleza e o Simples</vt:lpstr>
      <vt:lpstr>A beleza e o Simples</vt:lpstr>
      <vt:lpstr>Mudanças nos Anexos da Lei</vt:lpstr>
      <vt:lpstr>Enquadramento da Prestação de Serviços</vt:lpstr>
      <vt:lpstr>Inclusão das pequenas produtoras de bebidas alcoólicas </vt:lpstr>
      <vt:lpstr>Inclusão das pequenas produtoras de bebidas alcoólicas </vt:lpstr>
      <vt:lpstr>Alterações do MEI</vt:lpstr>
      <vt:lpstr>Investidor-Anjo.</vt:lpstr>
      <vt:lpstr>Investidor-Anjo.</vt:lpstr>
      <vt:lpstr>Outras Mudanças Pontuais</vt:lpstr>
      <vt:lpstr>Problemas não Solucionados</vt:lpstr>
      <vt:lpstr>Problemas não Solucionados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LC n.o 155/2016 </dc:title>
  <dc:creator>Pilar Coutinho</dc:creator>
  <cp:lastModifiedBy>nantes</cp:lastModifiedBy>
  <cp:revision>38</cp:revision>
  <cp:lastPrinted>2017-03-13T20:34:46Z</cp:lastPrinted>
  <dcterms:created xsi:type="dcterms:W3CDTF">2017-03-13T15:31:54Z</dcterms:created>
  <dcterms:modified xsi:type="dcterms:W3CDTF">2017-03-15T19:17:53Z</dcterms:modified>
</cp:coreProperties>
</file>