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sldIdLst>
    <p:sldId id="257" r:id="rId3"/>
    <p:sldId id="263" r:id="rId4"/>
    <p:sldId id="311" r:id="rId5"/>
    <p:sldId id="312" r:id="rId6"/>
    <p:sldId id="313" r:id="rId7"/>
    <p:sldId id="264" r:id="rId8"/>
    <p:sldId id="271" r:id="rId9"/>
    <p:sldId id="273" r:id="rId10"/>
    <p:sldId id="314" r:id="rId11"/>
    <p:sldId id="291" r:id="rId12"/>
    <p:sldId id="294" r:id="rId13"/>
    <p:sldId id="289" r:id="rId14"/>
    <p:sldId id="290" r:id="rId15"/>
    <p:sldId id="275" r:id="rId16"/>
    <p:sldId id="292" r:id="rId17"/>
    <p:sldId id="274" r:id="rId18"/>
    <p:sldId id="278" r:id="rId19"/>
    <p:sldId id="310" r:id="rId20"/>
    <p:sldId id="279" r:id="rId21"/>
    <p:sldId id="308" r:id="rId22"/>
    <p:sldId id="309" r:id="rId23"/>
    <p:sldId id="277" r:id="rId24"/>
    <p:sldId id="282" r:id="rId25"/>
    <p:sldId id="293" r:id="rId26"/>
    <p:sldId id="281" r:id="rId27"/>
    <p:sldId id="280" r:id="rId28"/>
    <p:sldId id="288" r:id="rId29"/>
    <p:sldId id="297" r:id="rId30"/>
    <p:sldId id="284" r:id="rId31"/>
    <p:sldId id="283" r:id="rId32"/>
    <p:sldId id="296" r:id="rId33"/>
    <p:sldId id="299" r:id="rId34"/>
    <p:sldId id="300" r:id="rId35"/>
    <p:sldId id="301" r:id="rId36"/>
    <p:sldId id="295" r:id="rId37"/>
    <p:sldId id="302" r:id="rId38"/>
    <p:sldId id="303" r:id="rId39"/>
    <p:sldId id="305" r:id="rId40"/>
    <p:sldId id="304" r:id="rId41"/>
    <p:sldId id="306" r:id="rId42"/>
    <p:sldId id="307" r:id="rId43"/>
    <p:sldId id="259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8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3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6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 userDrawn="1"/>
        </p:nvSpPr>
        <p:spPr>
          <a:xfrm>
            <a:off x="7884368" y="6926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Finanças</a:t>
            </a:r>
          </a:p>
        </p:txBody>
      </p:sp>
    </p:spTree>
    <p:extLst>
      <p:ext uri="{BB962C8B-B14F-4D97-AF65-F5344CB8AC3E}">
        <p14:creationId xmlns:p14="http://schemas.microsoft.com/office/powerpoint/2010/main" val="153075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 userDrawn="1"/>
        </p:nvSpPr>
        <p:spPr>
          <a:xfrm>
            <a:off x="7884368" y="6926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Finanças</a:t>
            </a:r>
          </a:p>
        </p:txBody>
      </p:sp>
      <p:sp>
        <p:nvSpPr>
          <p:cNvPr id="3" name="CaixaDeTexto 2"/>
          <p:cNvSpPr txBox="1"/>
          <p:nvPr userDrawn="1"/>
        </p:nvSpPr>
        <p:spPr>
          <a:xfrm>
            <a:off x="0" y="580526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R.</a:t>
            </a:r>
            <a:r>
              <a:rPr lang="pt-BR" sz="1100" baseline="0" dirty="0"/>
              <a:t> Espírito Santo, 605, Centro, BH/MG</a:t>
            </a:r>
          </a:p>
          <a:p>
            <a:pPr algn="ctr"/>
            <a:r>
              <a:rPr lang="pt-BR" sz="1100" baseline="0" dirty="0"/>
              <a:t>CEP 30160-919 – Tel.: 31 3277-4442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6680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418BBF-79ED-4F43-BE3D-A475424A1C5F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FBF4DF-79DF-4D7C-BB5D-AD0FD2ED5B4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0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4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5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0A3-D9A4-416A-9CD0-6868A6796D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AF85-B4E9-45B6-9706-37F128ED38CF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D0A3-D9A4-416A-9CD0-6868A6796D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AF85-B4E9-45B6-9706-37F128ED38C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5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4522514"/>
          </a:xfrm>
          <a:prstGeom prst="rect">
            <a:avLst/>
          </a:prstGeom>
        </p:spPr>
        <p:txBody>
          <a:bodyPr/>
          <a:lstStyle/>
          <a:p>
            <a:br>
              <a:rPr lang="pt-BR" dirty="0">
                <a:solidFill>
                  <a:srgbClr val="00B0F0"/>
                </a:solidFill>
              </a:rPr>
            </a:br>
            <a:br>
              <a:rPr lang="pt-BR" dirty="0"/>
            </a:br>
            <a:br>
              <a:rPr lang="pt-BR" dirty="0"/>
            </a:br>
            <a:r>
              <a:rPr lang="pt-BR" b="1" dirty="0"/>
              <a:t>Regras Gerais do ISSQN</a:t>
            </a:r>
          </a:p>
        </p:txBody>
      </p:sp>
    </p:spTree>
    <p:extLst>
      <p:ext uri="{BB962C8B-B14F-4D97-AF65-F5344CB8AC3E}">
        <p14:creationId xmlns:p14="http://schemas.microsoft.com/office/powerpoint/2010/main" val="97425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467080" y="1982450"/>
            <a:ext cx="62098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 Fato Gerador:</a:t>
            </a:r>
          </a:p>
          <a:p>
            <a:pPr algn="ctr"/>
            <a:r>
              <a:rPr lang="pt-BR" sz="4400" b="1" dirty="0"/>
              <a:t>PRESTAÇÃO DE SERVIÇOS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6" y="3789040"/>
            <a:ext cx="43688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505053" y="2705725"/>
            <a:ext cx="8133893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/>
              <a:t> Inclusive proveniente do exterior,</a:t>
            </a:r>
          </a:p>
          <a:p>
            <a:pPr algn="ctr"/>
            <a:r>
              <a:rPr lang="pt-BR" sz="4400" b="1" dirty="0"/>
              <a:t>cujo resultado aqui se verifique</a:t>
            </a:r>
          </a:p>
        </p:txBody>
      </p:sp>
    </p:spTree>
    <p:extLst>
      <p:ext uri="{BB962C8B-B14F-4D97-AF65-F5344CB8AC3E}">
        <p14:creationId xmlns:p14="http://schemas.microsoft.com/office/powerpoint/2010/main" val="146837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2235110" y="1982450"/>
            <a:ext cx="46737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 Objeto Contratado</a:t>
            </a:r>
          </a:p>
          <a:p>
            <a:pPr algn="ctr"/>
            <a:r>
              <a:rPr lang="pt-BR" sz="4400" b="1" dirty="0"/>
              <a:t>NÃO SUBJETIVO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43" y="3789040"/>
            <a:ext cx="362632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5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314763" y="1982450"/>
            <a:ext cx="6514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 FINALIDADE Contratada</a:t>
            </a:r>
          </a:p>
          <a:p>
            <a:pPr algn="ctr"/>
            <a:r>
              <a:rPr lang="pt-BR" sz="4400" b="1" dirty="0"/>
              <a:t>Serviço MEIO x serviço FIM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1"/>
            <a:ext cx="45365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92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691680" y="3825622"/>
            <a:ext cx="58986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Mutação Constitucional:</a:t>
            </a:r>
          </a:p>
          <a:p>
            <a:pPr algn="ctr"/>
            <a:r>
              <a:rPr lang="pt-BR" sz="4400" b="1" dirty="0"/>
              <a:t>Uso, Utilidade, </a:t>
            </a:r>
          </a:p>
          <a:p>
            <a:pPr algn="ctr"/>
            <a:r>
              <a:rPr lang="pt-BR" sz="4400" b="1" dirty="0"/>
              <a:t>Facilidade, Conforto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0" y="500633"/>
            <a:ext cx="350748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080242" y="3044279"/>
            <a:ext cx="698351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 err="1"/>
              <a:t>Sinalagma</a:t>
            </a:r>
            <a:r>
              <a:rPr lang="pt-BR" sz="4400" b="1" dirty="0"/>
              <a:t> contratual e preço</a:t>
            </a:r>
          </a:p>
        </p:txBody>
      </p:sp>
    </p:spTree>
    <p:extLst>
      <p:ext uri="{BB962C8B-B14F-4D97-AF65-F5344CB8AC3E}">
        <p14:creationId xmlns:p14="http://schemas.microsoft.com/office/powerpoint/2010/main" val="100724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3707904" y="2079138"/>
            <a:ext cx="514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Regra:</a:t>
            </a:r>
          </a:p>
          <a:p>
            <a:pPr algn="ctr"/>
            <a:r>
              <a:rPr lang="pt-BR" sz="4400" b="1" dirty="0"/>
              <a:t>LOCAL DO </a:t>
            </a:r>
          </a:p>
          <a:p>
            <a:pPr algn="ctr"/>
            <a:r>
              <a:rPr lang="pt-BR" sz="4400" b="1" dirty="0"/>
              <a:t>ESTABELECIMENTO PRESTADOR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29523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4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323528" y="1228397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/>
              <a:t>REsp</a:t>
            </a:r>
            <a:r>
              <a:rPr lang="pt-BR" sz="4000" dirty="0"/>
              <a:t> 1.060.210 – SC</a:t>
            </a:r>
          </a:p>
          <a:p>
            <a:pPr algn="ctr"/>
            <a:r>
              <a:rPr lang="pt-BR" sz="4000" dirty="0"/>
              <a:t>(2013)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dirty="0"/>
              <a:t>-a relação é perfectibilizada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dirty="0"/>
              <a:t>-poderes decisórios</a:t>
            </a:r>
            <a:endParaRPr lang="pt-BR" sz="4000" b="1" dirty="0"/>
          </a:p>
          <a:p>
            <a:pPr algn="ctr"/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05531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467544" y="162880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/>
              <a:t>REsp</a:t>
            </a:r>
            <a:r>
              <a:rPr lang="pt-BR" sz="4000" dirty="0"/>
              <a:t> 1.060.210 – SC</a:t>
            </a:r>
          </a:p>
          <a:p>
            <a:pPr algn="ctr"/>
            <a:r>
              <a:rPr lang="pt-BR" sz="4000" dirty="0"/>
              <a:t>(2013)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dirty="0"/>
              <a:t>-a relação é perfectibilizada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dirty="0"/>
              <a:t>-poderes decisórios</a:t>
            </a:r>
            <a:endParaRPr lang="pt-BR" sz="4000" b="1" dirty="0"/>
          </a:p>
          <a:p>
            <a:pPr algn="ctr"/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95663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968922" y="4293096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EXCEÇÃO: </a:t>
            </a:r>
          </a:p>
          <a:p>
            <a:pPr algn="ctr"/>
            <a:r>
              <a:rPr lang="pt-BR" sz="4400" b="1" dirty="0">
                <a:solidFill>
                  <a:srgbClr val="002060"/>
                </a:solidFill>
              </a:rPr>
              <a:t>art. 3º</a:t>
            </a:r>
            <a:r>
              <a:rPr lang="pt-BR" sz="4400" b="1" dirty="0"/>
              <a:t>, LC 116/03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4864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6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909AB5-E82A-490A-A548-0A34D849A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24" y="2057524"/>
            <a:ext cx="2742952" cy="27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323528" y="920621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“Considera-se </a:t>
            </a:r>
          </a:p>
          <a:p>
            <a:pPr algn="ctr"/>
            <a:r>
              <a:rPr lang="pt-BR" sz="4000" b="1" dirty="0"/>
              <a:t>estabelecimento prestador </a:t>
            </a:r>
          </a:p>
          <a:p>
            <a:pPr algn="ctr"/>
            <a:r>
              <a:rPr lang="pt-BR" sz="4000" b="1" dirty="0"/>
              <a:t>o local onde o contribuinte desenvolva </a:t>
            </a:r>
          </a:p>
          <a:p>
            <a:pPr algn="ctr"/>
            <a:r>
              <a:rPr lang="pt-BR" sz="4000" b="1" dirty="0"/>
              <a:t>a atividade de prestar serviços, </a:t>
            </a:r>
          </a:p>
          <a:p>
            <a:pPr algn="ctr"/>
            <a:r>
              <a:rPr lang="pt-BR" sz="4000" b="1" dirty="0"/>
              <a:t>de modo permanente ou temporário, </a:t>
            </a:r>
          </a:p>
          <a:p>
            <a:pPr algn="ctr"/>
            <a:r>
              <a:rPr lang="pt-BR" sz="4000" b="1" dirty="0"/>
              <a:t>e que configure unidade econômica ou profissional...”</a:t>
            </a:r>
          </a:p>
          <a:p>
            <a:pPr algn="ctr"/>
            <a:r>
              <a:rPr lang="pt-BR" sz="4000" b="1" dirty="0"/>
              <a:t>(art. 4º, LC 116/03)</a:t>
            </a:r>
          </a:p>
        </p:txBody>
      </p:sp>
    </p:spTree>
    <p:extLst>
      <p:ext uri="{BB962C8B-B14F-4D97-AF65-F5344CB8AC3E}">
        <p14:creationId xmlns:p14="http://schemas.microsoft.com/office/powerpoint/2010/main" val="2042986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323528" y="1843950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Universalidade da obra 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b="1" dirty="0" err="1"/>
              <a:t>Resp</a:t>
            </a:r>
            <a:r>
              <a:rPr lang="pt-BR" sz="4000" b="1" dirty="0"/>
              <a:t>: 111.712-1 SP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b="1" dirty="0"/>
              <a:t>Cuidado</a:t>
            </a:r>
          </a:p>
        </p:txBody>
      </p:sp>
    </p:spTree>
    <p:extLst>
      <p:ext uri="{BB962C8B-B14F-4D97-AF65-F5344CB8AC3E}">
        <p14:creationId xmlns:p14="http://schemas.microsoft.com/office/powerpoint/2010/main" val="62199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2051720" y="1700808"/>
            <a:ext cx="51235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Contribuinte:</a:t>
            </a:r>
          </a:p>
          <a:p>
            <a:pPr algn="ctr"/>
            <a:r>
              <a:rPr lang="pt-BR" sz="4400" b="1" dirty="0"/>
              <a:t>Prestador do serviço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91374"/>
            <a:ext cx="7560840" cy="29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6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979712" y="1334378"/>
            <a:ext cx="55165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Responsabilidade </a:t>
            </a:r>
          </a:p>
          <a:p>
            <a:pPr algn="ctr"/>
            <a:r>
              <a:rPr lang="pt-BR" sz="4400" b="1" dirty="0"/>
              <a:t>pelo crédito tributário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0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708506" y="1351508"/>
            <a:ext cx="7726987" cy="415498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/>
              <a:t>Base de Cálculo</a:t>
            </a:r>
          </a:p>
          <a:p>
            <a:pPr algn="ctr"/>
            <a:r>
              <a:rPr lang="pt-BR" sz="4400" b="1" dirty="0"/>
              <a:t>Valor do Serviço</a:t>
            </a:r>
          </a:p>
          <a:p>
            <a:pPr algn="ctr"/>
            <a:r>
              <a:rPr lang="pt-BR" sz="4400" b="1" u="sng" dirty="0"/>
              <a:t>Materiais</a:t>
            </a:r>
            <a:r>
              <a:rPr lang="pt-BR" sz="4400" b="1" dirty="0"/>
              <a:t> - 7.02 e 7.05</a:t>
            </a:r>
          </a:p>
          <a:p>
            <a:pPr algn="ctr"/>
            <a:r>
              <a:rPr lang="pt-BR" sz="4400" b="1" dirty="0"/>
              <a:t>*Planos de saúde, 17.04, Feiras, </a:t>
            </a:r>
          </a:p>
          <a:p>
            <a:pPr algn="ctr"/>
            <a:r>
              <a:rPr lang="pt-BR" sz="4400" b="1" dirty="0"/>
              <a:t>publicidade, turismo...</a:t>
            </a:r>
          </a:p>
          <a:p>
            <a:pPr algn="ctr"/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572073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979712" y="4149080"/>
            <a:ext cx="5533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Limites de ALÍQUOTAS</a:t>
            </a:r>
          </a:p>
          <a:p>
            <a:pPr algn="ctr"/>
            <a:r>
              <a:rPr lang="pt-BR" sz="4400" b="1" dirty="0"/>
              <a:t>2% </a:t>
            </a:r>
            <a:r>
              <a:rPr lang="pt-BR" sz="3200" b="1" dirty="0"/>
              <a:t>a</a:t>
            </a:r>
            <a:r>
              <a:rPr lang="pt-BR" sz="4400" b="1" dirty="0"/>
              <a:t> 5%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4439076" cy="274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95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2446995" y="1844824"/>
            <a:ext cx="43220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Simples Nacional</a:t>
            </a:r>
          </a:p>
          <a:p>
            <a:pPr algn="ctr"/>
            <a:r>
              <a:rPr lang="pt-BR" sz="4400" b="1" dirty="0"/>
              <a:t>Tabela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429000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9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790216" y="2348880"/>
            <a:ext cx="5537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SPL (Art. 9º DL 406/68)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38" y="3717032"/>
            <a:ext cx="346206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0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318795" y="2348880"/>
            <a:ext cx="8479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err="1"/>
              <a:t>Uniprofissional</a:t>
            </a:r>
            <a:r>
              <a:rPr lang="pt-BR" sz="4400" b="1" dirty="0"/>
              <a:t>, pessoal, específico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38" y="3717032"/>
            <a:ext cx="346206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9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3491880" y="2374900"/>
            <a:ext cx="6690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Defesa </a:t>
            </a:r>
          </a:p>
          <a:p>
            <a:pPr algn="ctr"/>
            <a:r>
              <a:rPr lang="pt-BR" sz="4400" b="1" dirty="0"/>
              <a:t>contra </a:t>
            </a:r>
          </a:p>
          <a:p>
            <a:pPr algn="ctr"/>
            <a:r>
              <a:rPr lang="pt-BR" sz="4400" b="1" dirty="0"/>
              <a:t>Guerra Fiscal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4179"/>
            <a:ext cx="3619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62250"/>
            <a:ext cx="3048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4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408826" y="2028616"/>
            <a:ext cx="632634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LC 157/16</a:t>
            </a:r>
          </a:p>
          <a:p>
            <a:pPr algn="ctr"/>
            <a:r>
              <a:rPr lang="pt-BR" sz="4400" b="1" dirty="0"/>
              <a:t>Plano e Seguro de Saúde</a:t>
            </a:r>
          </a:p>
          <a:p>
            <a:pPr algn="ctr"/>
            <a:r>
              <a:rPr lang="pt-BR" sz="4400" b="1" dirty="0"/>
              <a:t>Leasing* </a:t>
            </a:r>
          </a:p>
          <a:p>
            <a:pPr algn="ctr"/>
            <a:r>
              <a:rPr lang="pt-BR" sz="4400" b="1" dirty="0"/>
              <a:t>Intermediação de leasing*</a:t>
            </a:r>
          </a:p>
        </p:txBody>
      </p:sp>
    </p:spTree>
    <p:extLst>
      <p:ext uri="{BB962C8B-B14F-4D97-AF65-F5344CB8AC3E}">
        <p14:creationId xmlns:p14="http://schemas.microsoft.com/office/powerpoint/2010/main" val="1586729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022310" y="3044279"/>
            <a:ext cx="709937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/>
              <a:t>Classificando conforme a lista</a:t>
            </a:r>
          </a:p>
        </p:txBody>
      </p:sp>
    </p:spTree>
    <p:extLst>
      <p:ext uri="{BB962C8B-B14F-4D97-AF65-F5344CB8AC3E}">
        <p14:creationId xmlns:p14="http://schemas.microsoft.com/office/powerpoint/2010/main" val="1160221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016475" y="1351508"/>
            <a:ext cx="7111049" cy="415498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/>
              <a:t>Subsunção na Lista</a:t>
            </a:r>
          </a:p>
          <a:p>
            <a:pPr algn="ctr"/>
            <a:r>
              <a:rPr lang="pt-BR" sz="4400" dirty="0"/>
              <a:t>7.01 – Engenharia...</a:t>
            </a:r>
          </a:p>
          <a:p>
            <a:pPr algn="ctr"/>
            <a:r>
              <a:rPr lang="pt-BR" sz="4400" dirty="0"/>
              <a:t>7.03 – Elaboração de projetos </a:t>
            </a:r>
          </a:p>
          <a:p>
            <a:pPr algn="ctr"/>
            <a:r>
              <a:rPr lang="pt-BR" sz="4400" dirty="0"/>
              <a:t>executivos para trabalhos de </a:t>
            </a:r>
          </a:p>
          <a:p>
            <a:pPr algn="ctr"/>
            <a:r>
              <a:rPr lang="pt-BR" sz="4400" dirty="0"/>
              <a:t>engenharia.</a:t>
            </a:r>
          </a:p>
          <a:p>
            <a:pPr algn="ctr"/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533581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2688087" y="3044279"/>
            <a:ext cx="3767826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/>
              <a:t>Mais específico</a:t>
            </a:r>
          </a:p>
        </p:txBody>
      </p:sp>
    </p:spTree>
    <p:extLst>
      <p:ext uri="{BB962C8B-B14F-4D97-AF65-F5344CB8AC3E}">
        <p14:creationId xmlns:p14="http://schemas.microsoft.com/office/powerpoint/2010/main" val="2026914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44703" y="2705725"/>
            <a:ext cx="905459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/>
              <a:t>Similaridade</a:t>
            </a:r>
          </a:p>
          <a:p>
            <a:pPr algn="ctr"/>
            <a:r>
              <a:rPr lang="pt-BR" sz="4400" dirty="0"/>
              <a:t>12.07 – Shows...festivais e congêneres.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819988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872126" y="2705725"/>
            <a:ext cx="5399747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dirty="0"/>
              <a:t>Pontos problemáticos </a:t>
            </a:r>
          </a:p>
          <a:p>
            <a:pPr algn="ctr"/>
            <a:r>
              <a:rPr lang="pt-BR" sz="4400" b="1" dirty="0"/>
              <a:t>na aplicação da lista</a:t>
            </a:r>
          </a:p>
        </p:txBody>
      </p:sp>
    </p:spTree>
    <p:extLst>
      <p:ext uri="{BB962C8B-B14F-4D97-AF65-F5344CB8AC3E}">
        <p14:creationId xmlns:p14="http://schemas.microsoft.com/office/powerpoint/2010/main" val="176101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498705" y="889843"/>
            <a:ext cx="8146589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dirty="0"/>
              <a:t>7.02 – </a:t>
            </a:r>
            <a:r>
              <a:rPr lang="pt-BR" sz="3600" b="1" dirty="0"/>
              <a:t>Execução</a:t>
            </a:r>
            <a:r>
              <a:rPr lang="pt-BR" sz="3600" dirty="0"/>
              <a:t>, por administração, empreitada ou </a:t>
            </a:r>
            <a:r>
              <a:rPr lang="pt-BR" sz="3600" dirty="0" err="1"/>
              <a:t>subempreitada</a:t>
            </a:r>
            <a:r>
              <a:rPr lang="pt-BR" sz="3600" dirty="0"/>
              <a:t>, </a:t>
            </a:r>
            <a:r>
              <a:rPr lang="pt-BR" sz="3600" b="1" dirty="0"/>
              <a:t>de obras </a:t>
            </a:r>
            <a:r>
              <a:rPr lang="pt-BR" sz="3600" dirty="0"/>
              <a:t>de construção civil, hidráulica ou elétrica e de outras obras semelhantes, inclusive sondagem,  perfuração de poços, escavação,  drenagem e irrigação, terraplanagem, pavimentação, </a:t>
            </a:r>
          </a:p>
          <a:p>
            <a:pPr algn="ctr"/>
            <a:r>
              <a:rPr lang="pt-BR" sz="3600" dirty="0"/>
              <a:t>concretagem e a instalação e montagem </a:t>
            </a:r>
          </a:p>
          <a:p>
            <a:pPr algn="ctr"/>
            <a:r>
              <a:rPr lang="pt-BR" sz="3600" dirty="0"/>
              <a:t>de produtos, peças e equipamentos </a:t>
            </a:r>
          </a:p>
        </p:txBody>
      </p:sp>
    </p:spTree>
    <p:extLst>
      <p:ext uri="{BB962C8B-B14F-4D97-AF65-F5344CB8AC3E}">
        <p14:creationId xmlns:p14="http://schemas.microsoft.com/office/powerpoint/2010/main" val="1550642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-30927" y="2367171"/>
            <a:ext cx="9205853" cy="212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dirty="0"/>
              <a:t>7.19 – Acompanhamento e fiscalização </a:t>
            </a:r>
          </a:p>
          <a:p>
            <a:pPr algn="ctr"/>
            <a:r>
              <a:rPr lang="pt-BR" sz="4400" dirty="0"/>
              <a:t>da execução de obras de engenharia, </a:t>
            </a:r>
          </a:p>
          <a:p>
            <a:pPr algn="ctr"/>
            <a:r>
              <a:rPr lang="pt-BR" sz="4400" dirty="0"/>
              <a:t>arquitetura e urbanismo.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147126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-49361" y="1720840"/>
            <a:ext cx="9242722" cy="34163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3600" dirty="0"/>
              <a:t>7.21 – Pesquisa, perfuração, cimentação, </a:t>
            </a:r>
          </a:p>
          <a:p>
            <a:pPr algn="ctr"/>
            <a:r>
              <a:rPr lang="pt-BR" sz="3600" dirty="0"/>
              <a:t>mergulho, </a:t>
            </a:r>
            <a:r>
              <a:rPr lang="pt-BR" sz="3600" dirty="0" err="1"/>
              <a:t>perfilagem</a:t>
            </a:r>
            <a:r>
              <a:rPr lang="pt-BR" sz="3600" dirty="0"/>
              <a:t>, </a:t>
            </a:r>
            <a:r>
              <a:rPr lang="pt-BR" sz="3600" dirty="0" err="1"/>
              <a:t>concretação</a:t>
            </a:r>
            <a:r>
              <a:rPr lang="pt-BR" sz="3600" dirty="0"/>
              <a:t>, </a:t>
            </a:r>
          </a:p>
          <a:p>
            <a:pPr algn="ctr"/>
            <a:r>
              <a:rPr lang="pt-BR" sz="3600" b="1" dirty="0" err="1"/>
              <a:t>testemunhagem</a:t>
            </a:r>
            <a:r>
              <a:rPr lang="pt-BR" sz="3600" dirty="0"/>
              <a:t>, pescaria, estimulação e </a:t>
            </a:r>
          </a:p>
          <a:p>
            <a:pPr algn="ctr"/>
            <a:r>
              <a:rPr lang="pt-BR" sz="3600" dirty="0"/>
              <a:t>outros serviços relacionados com a </a:t>
            </a:r>
          </a:p>
          <a:p>
            <a:pPr algn="ctr"/>
            <a:r>
              <a:rPr lang="pt-BR" sz="3600" dirty="0"/>
              <a:t>exploração e </a:t>
            </a:r>
            <a:r>
              <a:rPr lang="pt-BR" sz="3600" dirty="0" err="1"/>
              <a:t>explotação</a:t>
            </a:r>
            <a:r>
              <a:rPr lang="pt-BR" sz="3600" dirty="0"/>
              <a:t> de petróleo, gás natural</a:t>
            </a:r>
          </a:p>
          <a:p>
            <a:pPr algn="ctr"/>
            <a:r>
              <a:rPr lang="pt-BR" sz="3600" dirty="0"/>
              <a:t> e de outros recursos minerais.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193241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-98990" y="2274838"/>
            <a:ext cx="9341980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3600" dirty="0"/>
              <a:t>14.06 – Instalação e montagem de aparelhos, </a:t>
            </a:r>
          </a:p>
          <a:p>
            <a:pPr algn="ctr"/>
            <a:r>
              <a:rPr lang="pt-BR" sz="3600" dirty="0"/>
              <a:t>máquinas e equipamentos, inclusive </a:t>
            </a:r>
          </a:p>
          <a:p>
            <a:pPr algn="ctr"/>
            <a:r>
              <a:rPr lang="pt-BR" sz="3600" dirty="0"/>
              <a:t>montagem industrial, prestados ao usuário final, </a:t>
            </a:r>
          </a:p>
          <a:p>
            <a:pPr algn="ctr"/>
            <a:r>
              <a:rPr lang="pt-BR" sz="3600" dirty="0"/>
              <a:t>exclusivamente com material por ele fornecido.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0315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53" y="2380878"/>
            <a:ext cx="3743293" cy="20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210902" y="2459504"/>
            <a:ext cx="8722195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000" dirty="0"/>
              <a:t>31.01 - Serviços técnicos em edificações, </a:t>
            </a:r>
          </a:p>
          <a:p>
            <a:pPr algn="ctr"/>
            <a:r>
              <a:rPr lang="pt-BR" sz="4000" dirty="0"/>
              <a:t>eletrônica, eletrotécnica, mecânica, </a:t>
            </a:r>
          </a:p>
          <a:p>
            <a:pPr algn="ctr"/>
            <a:r>
              <a:rPr lang="pt-BR" sz="4000" dirty="0"/>
              <a:t>telecomunicações e congêneres.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52260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78077" y="1628507"/>
            <a:ext cx="8987845" cy="36009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3800" dirty="0"/>
              <a:t>17.02 – Datilografia, digitação, estenografia, </a:t>
            </a:r>
          </a:p>
          <a:p>
            <a:pPr algn="ctr"/>
            <a:r>
              <a:rPr lang="pt-BR" sz="3800" dirty="0"/>
              <a:t>expediente, secretaria em geral, </a:t>
            </a:r>
          </a:p>
          <a:p>
            <a:pPr algn="ctr"/>
            <a:r>
              <a:rPr lang="pt-BR" sz="3800" dirty="0"/>
              <a:t>resposta audível, redação, edição, </a:t>
            </a:r>
          </a:p>
          <a:p>
            <a:pPr algn="ctr"/>
            <a:r>
              <a:rPr lang="pt-BR" sz="3800" dirty="0"/>
              <a:t>interpretação, revisão, tradução, </a:t>
            </a:r>
          </a:p>
          <a:p>
            <a:pPr algn="ctr"/>
            <a:r>
              <a:rPr lang="pt-BR" sz="3800" b="1" dirty="0"/>
              <a:t>apoio e </a:t>
            </a:r>
            <a:r>
              <a:rPr lang="pt-BR" sz="3800" b="1" dirty="0" err="1"/>
              <a:t>infra-estrutura</a:t>
            </a:r>
            <a:r>
              <a:rPr lang="pt-BR" sz="3800" b="1" dirty="0"/>
              <a:t> administrativa </a:t>
            </a:r>
          </a:p>
          <a:p>
            <a:pPr algn="ctr"/>
            <a:r>
              <a:rPr lang="pt-BR" sz="3800" b="1" dirty="0"/>
              <a:t>e congêneres.</a:t>
            </a:r>
          </a:p>
        </p:txBody>
      </p:sp>
    </p:spTree>
    <p:extLst>
      <p:ext uri="{BB962C8B-B14F-4D97-AF65-F5344CB8AC3E}">
        <p14:creationId xmlns:p14="http://schemas.microsoft.com/office/powerpoint/2010/main" val="3675817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6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3A136E-DE69-42E5-BACE-64AB3A41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524000"/>
            <a:ext cx="664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085850"/>
            <a:ext cx="5933653" cy="46863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346137" y="2705725"/>
            <a:ext cx="6480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SERVICIZAÇÃO</a:t>
            </a:r>
          </a:p>
          <a:p>
            <a:pPr algn="ctr"/>
            <a:r>
              <a:rPr lang="pt-BR" sz="4400" b="1" dirty="0" err="1"/>
              <a:t>Product</a:t>
            </a:r>
            <a:r>
              <a:rPr lang="pt-BR" sz="4400" b="1" dirty="0"/>
              <a:t>-as-a-Service</a:t>
            </a:r>
          </a:p>
        </p:txBody>
      </p:sp>
    </p:spTree>
    <p:extLst>
      <p:ext uri="{BB962C8B-B14F-4D97-AF65-F5344CB8AC3E}">
        <p14:creationId xmlns:p14="http://schemas.microsoft.com/office/powerpoint/2010/main" val="99905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2911482" y="2705725"/>
            <a:ext cx="34650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 Regras Gerais</a:t>
            </a:r>
            <a:br>
              <a:rPr lang="pt-BR" sz="4400" b="1" dirty="0"/>
            </a:br>
            <a:r>
              <a:rPr lang="pt-BR" sz="4400" b="1" dirty="0"/>
              <a:t>NACIONAIS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152776" cy="261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05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B00B4-1DA2-4150-8927-AC8376EF7BE1}"/>
              </a:ext>
            </a:extLst>
          </p:cNvPr>
          <p:cNvSpPr txBox="1"/>
          <p:nvPr/>
        </p:nvSpPr>
        <p:spPr>
          <a:xfrm>
            <a:off x="1955194" y="3044279"/>
            <a:ext cx="523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 Replicação municipal</a:t>
            </a:r>
          </a:p>
        </p:txBody>
      </p:sp>
    </p:spTree>
    <p:extLst>
      <p:ext uri="{BB962C8B-B14F-4D97-AF65-F5344CB8AC3E}">
        <p14:creationId xmlns:p14="http://schemas.microsoft.com/office/powerpoint/2010/main" val="709332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440</Words>
  <Application>Microsoft Office PowerPoint</Application>
  <PresentationFormat>Apresentação na tela (4:3)</PresentationFormat>
  <Paragraphs>104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Tema do Office</vt:lpstr>
      <vt:lpstr>1_Tema do Office</vt:lpstr>
      <vt:lpstr>   Regras Gerais do ISSQN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IRINEU VIEIRA BUENO JUNIOR</dc:creator>
  <cp:lastModifiedBy>IRINEU VIEIRA BUENO JUNIOR</cp:lastModifiedBy>
  <cp:revision>139</cp:revision>
  <dcterms:created xsi:type="dcterms:W3CDTF">2017-02-07T13:32:31Z</dcterms:created>
  <dcterms:modified xsi:type="dcterms:W3CDTF">2018-08-08T20:00:41Z</dcterms:modified>
</cp:coreProperties>
</file>