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1"/>
  </p:notesMasterIdLst>
  <p:sldIdLst>
    <p:sldId id="779" r:id="rId2"/>
    <p:sldId id="1989" r:id="rId3"/>
    <p:sldId id="1990" r:id="rId4"/>
    <p:sldId id="1991" r:id="rId5"/>
    <p:sldId id="1992" r:id="rId6"/>
    <p:sldId id="1993" r:id="rId7"/>
    <p:sldId id="1994" r:id="rId8"/>
    <p:sldId id="2122" r:id="rId9"/>
    <p:sldId id="1995" r:id="rId10"/>
    <p:sldId id="1996" r:id="rId11"/>
    <p:sldId id="2166" r:id="rId12"/>
    <p:sldId id="1997" r:id="rId13"/>
    <p:sldId id="2204" r:id="rId14"/>
    <p:sldId id="2205" r:id="rId15"/>
    <p:sldId id="2206" r:id="rId16"/>
    <p:sldId id="1998" r:id="rId17"/>
    <p:sldId id="2001" r:id="rId18"/>
    <p:sldId id="2003" r:id="rId19"/>
    <p:sldId id="2202" r:id="rId20"/>
    <p:sldId id="2203" r:id="rId21"/>
    <p:sldId id="2224" r:id="rId22"/>
    <p:sldId id="2225" r:id="rId23"/>
    <p:sldId id="2158" r:id="rId24"/>
    <p:sldId id="2005" r:id="rId25"/>
    <p:sldId id="2016" r:id="rId26"/>
    <p:sldId id="2126" r:id="rId27"/>
    <p:sldId id="2017" r:id="rId28"/>
    <p:sldId id="2018" r:id="rId29"/>
    <p:sldId id="1273" r:id="rId30"/>
    <p:sldId id="1274" r:id="rId31"/>
    <p:sldId id="1915" r:id="rId32"/>
    <p:sldId id="1275" r:id="rId33"/>
    <p:sldId id="1276" r:id="rId34"/>
    <p:sldId id="1277" r:id="rId35"/>
    <p:sldId id="1278" r:id="rId36"/>
    <p:sldId id="1677" r:id="rId37"/>
    <p:sldId id="2020" r:id="rId38"/>
    <p:sldId id="2021" r:id="rId39"/>
    <p:sldId id="2022" r:id="rId40"/>
    <p:sldId id="2243" r:id="rId41"/>
    <p:sldId id="2244" r:id="rId42"/>
    <p:sldId id="2023" r:id="rId43"/>
    <p:sldId id="2033" r:id="rId44"/>
    <p:sldId id="2034" r:id="rId45"/>
    <p:sldId id="2035" r:id="rId46"/>
    <p:sldId id="2036" r:id="rId47"/>
    <p:sldId id="2037" r:id="rId48"/>
    <p:sldId id="2038" r:id="rId49"/>
    <p:sldId id="2167" r:id="rId50"/>
    <p:sldId id="2039" r:id="rId51"/>
    <p:sldId id="2040" r:id="rId52"/>
    <p:sldId id="2041" r:id="rId53"/>
    <p:sldId id="2042" r:id="rId54"/>
    <p:sldId id="2043" r:id="rId55"/>
    <p:sldId id="2134" r:id="rId56"/>
    <p:sldId id="2044" r:id="rId57"/>
    <p:sldId id="2162" r:id="rId58"/>
    <p:sldId id="2045" r:id="rId59"/>
    <p:sldId id="2046" r:id="rId60"/>
    <p:sldId id="2047" r:id="rId61"/>
    <p:sldId id="2048" r:id="rId62"/>
    <p:sldId id="2049" r:id="rId63"/>
    <p:sldId id="2050" r:id="rId64"/>
    <p:sldId id="2051" r:id="rId65"/>
    <p:sldId id="2052" r:id="rId66"/>
    <p:sldId id="2053" r:id="rId67"/>
    <p:sldId id="2054" r:id="rId68"/>
    <p:sldId id="2055" r:id="rId69"/>
    <p:sldId id="2056" r:id="rId70"/>
    <p:sldId id="2057" r:id="rId71"/>
    <p:sldId id="2118" r:id="rId72"/>
    <p:sldId id="2058" r:id="rId73"/>
    <p:sldId id="2235" r:id="rId74"/>
    <p:sldId id="2060" r:id="rId75"/>
    <p:sldId id="2061" r:id="rId76"/>
    <p:sldId id="2062" r:id="rId77"/>
    <p:sldId id="2064" r:id="rId78"/>
    <p:sldId id="2065" r:id="rId79"/>
    <p:sldId id="2230" r:id="rId80"/>
    <p:sldId id="2233" r:id="rId81"/>
    <p:sldId id="2234" r:id="rId82"/>
    <p:sldId id="2070" r:id="rId83"/>
    <p:sldId id="2071" r:id="rId84"/>
    <p:sldId id="2072" r:id="rId85"/>
    <p:sldId id="2242" r:id="rId86"/>
    <p:sldId id="2181" r:id="rId87"/>
    <p:sldId id="2073" r:id="rId88"/>
    <p:sldId id="2075" r:id="rId89"/>
    <p:sldId id="2078" r:id="rId90"/>
    <p:sldId id="2079" r:id="rId91"/>
    <p:sldId id="2080" r:id="rId92"/>
    <p:sldId id="2081" r:id="rId93"/>
    <p:sldId id="2238" r:id="rId94"/>
    <p:sldId id="2239" r:id="rId95"/>
    <p:sldId id="2135" r:id="rId96"/>
    <p:sldId id="1896" r:id="rId97"/>
    <p:sldId id="1897" r:id="rId98"/>
    <p:sldId id="2087" r:id="rId99"/>
    <p:sldId id="2088" r:id="rId100"/>
    <p:sldId id="2089" r:id="rId101"/>
    <p:sldId id="2094" r:id="rId102"/>
    <p:sldId id="2175" r:id="rId103"/>
    <p:sldId id="2176" r:id="rId104"/>
    <p:sldId id="2177" r:id="rId105"/>
    <p:sldId id="2178" r:id="rId106"/>
    <p:sldId id="2164" r:id="rId107"/>
    <p:sldId id="2165" r:id="rId108"/>
    <p:sldId id="2240" r:id="rId109"/>
    <p:sldId id="2241" r:id="rId110"/>
    <p:sldId id="2102" r:id="rId111"/>
    <p:sldId id="2103" r:id="rId112"/>
    <p:sldId id="2223" r:id="rId113"/>
    <p:sldId id="1568" r:id="rId114"/>
    <p:sldId id="1914" r:id="rId115"/>
    <p:sldId id="2146" r:id="rId116"/>
    <p:sldId id="2179" r:id="rId117"/>
    <p:sldId id="2147" r:id="rId118"/>
    <p:sldId id="2219" r:id="rId119"/>
    <p:sldId id="2209" r:id="rId120"/>
    <p:sldId id="2220" r:id="rId121"/>
    <p:sldId id="2221" r:id="rId122"/>
    <p:sldId id="2248" r:id="rId123"/>
    <p:sldId id="2222" r:id="rId124"/>
    <p:sldId id="2245" r:id="rId125"/>
    <p:sldId id="2246" r:id="rId126"/>
    <p:sldId id="2247" r:id="rId127"/>
    <p:sldId id="2210" r:id="rId128"/>
    <p:sldId id="2116" r:id="rId129"/>
    <p:sldId id="2117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2" autoAdjust="0"/>
    <p:restoredTop sz="93617"/>
  </p:normalViewPr>
  <p:slideViewPr>
    <p:cSldViewPr>
      <p:cViewPr>
        <p:scale>
          <a:sx n="85" d="100"/>
          <a:sy n="85" d="100"/>
        </p:scale>
        <p:origin x="71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notesMaster" Target="notesMasters/notesMaster1.xml"/><Relationship Id="rId132" Type="http://schemas.openxmlformats.org/officeDocument/2006/relationships/presProps" Target="presProps.xml"/><Relationship Id="rId133" Type="http://schemas.openxmlformats.org/officeDocument/2006/relationships/viewProps" Target="viewProps.xml"/><Relationship Id="rId134" Type="http://schemas.openxmlformats.org/officeDocument/2006/relationships/theme" Target="theme/theme1.xml"/><Relationship Id="rId13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8DD0B-DB83-4461-A73D-BDB0A5AE884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DE12B8E-6AC1-4090-9EEE-89B83E4AF533}">
      <dgm:prSet phldrT="[Texto]" custT="1"/>
      <dgm:spPr/>
      <dgm:t>
        <a:bodyPr/>
        <a:lstStyle/>
        <a:p>
          <a:r>
            <a:rPr lang="pt-BR" sz="2800" dirty="0" smtClean="0"/>
            <a:t>Texto-base</a:t>
          </a:r>
          <a:endParaRPr lang="pt-BR" sz="2800" dirty="0"/>
        </a:p>
      </dgm:t>
    </dgm:pt>
    <dgm:pt modelId="{7746FDD6-DF52-45B2-8E9C-6CA3E942DA89}" type="parTrans" cxnId="{801DC5AF-1CAF-4B14-9787-17009C446AE5}">
      <dgm:prSet/>
      <dgm:spPr/>
      <dgm:t>
        <a:bodyPr/>
        <a:lstStyle/>
        <a:p>
          <a:endParaRPr lang="pt-BR"/>
        </a:p>
      </dgm:t>
    </dgm:pt>
    <dgm:pt modelId="{F5D21ED9-0F4B-479E-A6C6-588D2B18F534}" type="sibTrans" cxnId="{801DC5AF-1CAF-4B14-9787-17009C446AE5}">
      <dgm:prSet/>
      <dgm:spPr/>
      <dgm:t>
        <a:bodyPr/>
        <a:lstStyle/>
        <a:p>
          <a:endParaRPr lang="pt-BR"/>
        </a:p>
      </dgm:t>
    </dgm:pt>
    <dgm:pt modelId="{E19BED8B-01A1-4415-BE88-ABFEA535C008}">
      <dgm:prSet phldrT="[Texto]"/>
      <dgm:spPr/>
      <dgm:t>
        <a:bodyPr/>
        <a:lstStyle/>
        <a:p>
          <a:r>
            <a:rPr lang="pt-BR" dirty="0" smtClean="0"/>
            <a:t>coerência e coesão</a:t>
          </a:r>
          <a:endParaRPr lang="pt-BR" dirty="0"/>
        </a:p>
      </dgm:t>
    </dgm:pt>
    <dgm:pt modelId="{3AA7EC1D-AA0F-41C3-8A28-CF62DC519406}" type="parTrans" cxnId="{A92BC023-29F2-491E-A32E-8649855BF7AA}">
      <dgm:prSet/>
      <dgm:spPr/>
      <dgm:t>
        <a:bodyPr/>
        <a:lstStyle/>
        <a:p>
          <a:endParaRPr lang="pt-BR"/>
        </a:p>
      </dgm:t>
    </dgm:pt>
    <dgm:pt modelId="{C44AA1E3-B185-4318-A1B6-6E31829002B1}" type="sibTrans" cxnId="{A92BC023-29F2-491E-A32E-8649855BF7AA}">
      <dgm:prSet/>
      <dgm:spPr/>
      <dgm:t>
        <a:bodyPr/>
        <a:lstStyle/>
        <a:p>
          <a:endParaRPr lang="pt-BR"/>
        </a:p>
      </dgm:t>
    </dgm:pt>
    <dgm:pt modelId="{0EC420F7-8167-44F5-9C55-779088654CE7}">
      <dgm:prSet phldrT="[Texto]" custT="1"/>
      <dgm:spPr/>
      <dgm:t>
        <a:bodyPr/>
        <a:lstStyle/>
        <a:p>
          <a:r>
            <a:rPr lang="pt-BR" sz="2400" b="1" dirty="0" smtClean="0"/>
            <a:t>Enunciado/comando</a:t>
          </a:r>
          <a:endParaRPr lang="pt-BR" sz="2400" b="1" dirty="0"/>
        </a:p>
      </dgm:t>
    </dgm:pt>
    <dgm:pt modelId="{DCAF010D-89E0-4961-9AC7-9F7AC8E9AE8B}" type="parTrans" cxnId="{3D3D9E38-76BD-4566-8573-83ACBB8E7BDE}">
      <dgm:prSet/>
      <dgm:spPr/>
      <dgm:t>
        <a:bodyPr/>
        <a:lstStyle/>
        <a:p>
          <a:endParaRPr lang="pt-BR"/>
        </a:p>
      </dgm:t>
    </dgm:pt>
    <dgm:pt modelId="{EF92CEC4-22E2-4D73-8F46-9B280ED6C65A}" type="sibTrans" cxnId="{3D3D9E38-76BD-4566-8573-83ACBB8E7BDE}">
      <dgm:prSet/>
      <dgm:spPr/>
      <dgm:t>
        <a:bodyPr/>
        <a:lstStyle/>
        <a:p>
          <a:endParaRPr lang="pt-BR"/>
        </a:p>
      </dgm:t>
    </dgm:pt>
    <dgm:pt modelId="{DB9F9849-5C77-4A8B-849F-12DDDB88DB2B}">
      <dgm:prSet phldrT="[Texto]"/>
      <dgm:spPr/>
      <dgm:t>
        <a:bodyPr/>
        <a:lstStyle/>
        <a:p>
          <a:r>
            <a:rPr lang="pt-BR" dirty="0" smtClean="0"/>
            <a:t>Coerência e coesão</a:t>
          </a:r>
          <a:endParaRPr lang="pt-BR" dirty="0"/>
        </a:p>
      </dgm:t>
    </dgm:pt>
    <dgm:pt modelId="{5D4623A9-4DB7-4163-8DCC-0BDF95CCC648}" type="parTrans" cxnId="{087E3947-D76C-457A-BE99-4EE3D32C604A}">
      <dgm:prSet/>
      <dgm:spPr/>
      <dgm:t>
        <a:bodyPr/>
        <a:lstStyle/>
        <a:p>
          <a:endParaRPr lang="pt-BR"/>
        </a:p>
      </dgm:t>
    </dgm:pt>
    <dgm:pt modelId="{A8A5BDF0-826A-4942-9578-DAB150C47999}" type="sibTrans" cxnId="{087E3947-D76C-457A-BE99-4EE3D32C604A}">
      <dgm:prSet/>
      <dgm:spPr/>
      <dgm:t>
        <a:bodyPr/>
        <a:lstStyle/>
        <a:p>
          <a:endParaRPr lang="pt-BR"/>
        </a:p>
      </dgm:t>
    </dgm:pt>
    <dgm:pt modelId="{D55AC162-97FB-4527-A3EE-F1A39BC9175C}">
      <dgm:prSet phldrT="[Texto]" custT="1"/>
      <dgm:spPr/>
      <dgm:t>
        <a:bodyPr/>
        <a:lstStyle/>
        <a:p>
          <a:r>
            <a:rPr lang="pt-BR" sz="2400" b="1" dirty="0" smtClean="0"/>
            <a:t>Opções/Alternativas</a:t>
          </a:r>
          <a:endParaRPr lang="pt-BR" sz="2400" b="1" dirty="0"/>
        </a:p>
      </dgm:t>
    </dgm:pt>
    <dgm:pt modelId="{D89C5B9A-EE14-4B97-BC1C-BCD89311365B}" type="parTrans" cxnId="{A6FB6445-FEE0-4F73-A4B8-53386BF72759}">
      <dgm:prSet/>
      <dgm:spPr/>
      <dgm:t>
        <a:bodyPr/>
        <a:lstStyle/>
        <a:p>
          <a:endParaRPr lang="pt-BR"/>
        </a:p>
      </dgm:t>
    </dgm:pt>
    <dgm:pt modelId="{44F2D0BD-EA8A-46F1-9103-E15021624356}" type="sibTrans" cxnId="{A6FB6445-FEE0-4F73-A4B8-53386BF72759}">
      <dgm:prSet/>
      <dgm:spPr/>
      <dgm:t>
        <a:bodyPr/>
        <a:lstStyle/>
        <a:p>
          <a:endParaRPr lang="pt-BR"/>
        </a:p>
      </dgm:t>
    </dgm:pt>
    <dgm:pt modelId="{789414D6-0210-4D8A-89BD-0A65C850A8BD}" type="pres">
      <dgm:prSet presAssocID="{FC58DD0B-DB83-4461-A73D-BDB0A5AE88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0712984-9521-4402-AC38-B4E82841E326}" type="pres">
      <dgm:prSet presAssocID="{D55AC162-97FB-4527-A3EE-F1A39BC9175C}" presName="boxAndChildren" presStyleCnt="0"/>
      <dgm:spPr/>
    </dgm:pt>
    <dgm:pt modelId="{0C9F0CC5-E4AA-40F8-B6A0-BA0919F91D9E}" type="pres">
      <dgm:prSet presAssocID="{D55AC162-97FB-4527-A3EE-F1A39BC9175C}" presName="parentTextBox" presStyleLbl="node1" presStyleIdx="0" presStyleCnt="3"/>
      <dgm:spPr/>
      <dgm:t>
        <a:bodyPr/>
        <a:lstStyle/>
        <a:p>
          <a:endParaRPr lang="pt-BR"/>
        </a:p>
      </dgm:t>
    </dgm:pt>
    <dgm:pt modelId="{893D5FE5-E503-4FC0-9FC2-D51AEB875940}" type="pres">
      <dgm:prSet presAssocID="{EF92CEC4-22E2-4D73-8F46-9B280ED6C65A}" presName="sp" presStyleCnt="0"/>
      <dgm:spPr/>
    </dgm:pt>
    <dgm:pt modelId="{0C1EFD00-6B65-4AF2-8B67-E3131B374883}" type="pres">
      <dgm:prSet presAssocID="{0EC420F7-8167-44F5-9C55-779088654CE7}" presName="arrowAndChildren" presStyleCnt="0"/>
      <dgm:spPr/>
    </dgm:pt>
    <dgm:pt modelId="{E8B18AB3-0ED3-4B3A-9FB6-F8BD47F321FF}" type="pres">
      <dgm:prSet presAssocID="{0EC420F7-8167-44F5-9C55-779088654CE7}" presName="parentTextArrow" presStyleLbl="node1" presStyleIdx="0" presStyleCnt="3"/>
      <dgm:spPr/>
      <dgm:t>
        <a:bodyPr/>
        <a:lstStyle/>
        <a:p>
          <a:endParaRPr lang="pt-BR"/>
        </a:p>
      </dgm:t>
    </dgm:pt>
    <dgm:pt modelId="{EEF7F837-F602-4561-B6E0-A6E2FF295195}" type="pres">
      <dgm:prSet presAssocID="{0EC420F7-8167-44F5-9C55-779088654CE7}" presName="arrow" presStyleLbl="node1" presStyleIdx="1" presStyleCnt="3"/>
      <dgm:spPr/>
      <dgm:t>
        <a:bodyPr/>
        <a:lstStyle/>
        <a:p>
          <a:endParaRPr lang="pt-BR"/>
        </a:p>
      </dgm:t>
    </dgm:pt>
    <dgm:pt modelId="{3C507547-9429-4FB9-944E-461613D85BC8}" type="pres">
      <dgm:prSet presAssocID="{0EC420F7-8167-44F5-9C55-779088654CE7}" presName="descendantArrow" presStyleCnt="0"/>
      <dgm:spPr/>
    </dgm:pt>
    <dgm:pt modelId="{6CEFE353-A91F-4F79-8B09-644FA6372FCC}" type="pres">
      <dgm:prSet presAssocID="{DB9F9849-5C77-4A8B-849F-12DDDB88DB2B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D16B03-98C2-483B-BC00-C5BE0F88A1E3}" type="pres">
      <dgm:prSet presAssocID="{F5D21ED9-0F4B-479E-A6C6-588D2B18F534}" presName="sp" presStyleCnt="0"/>
      <dgm:spPr/>
    </dgm:pt>
    <dgm:pt modelId="{3F1DCD8D-8705-4B02-A686-B5CD9A1F90F7}" type="pres">
      <dgm:prSet presAssocID="{2DE12B8E-6AC1-4090-9EEE-89B83E4AF533}" presName="arrowAndChildren" presStyleCnt="0"/>
      <dgm:spPr/>
    </dgm:pt>
    <dgm:pt modelId="{9D4936E1-1083-4853-B194-0BFA8CD85D42}" type="pres">
      <dgm:prSet presAssocID="{2DE12B8E-6AC1-4090-9EEE-89B83E4AF533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83E2CD99-910B-4F06-B952-F7F687162626}" type="pres">
      <dgm:prSet presAssocID="{2DE12B8E-6AC1-4090-9EEE-89B83E4AF533}" presName="arrow" presStyleLbl="node1" presStyleIdx="2" presStyleCnt="3" custAng="0"/>
      <dgm:spPr/>
      <dgm:t>
        <a:bodyPr/>
        <a:lstStyle/>
        <a:p>
          <a:endParaRPr lang="pt-BR"/>
        </a:p>
      </dgm:t>
    </dgm:pt>
    <dgm:pt modelId="{277A3C7E-B8F7-4B8C-8A2A-3B1EBBE1AE78}" type="pres">
      <dgm:prSet presAssocID="{2DE12B8E-6AC1-4090-9EEE-89B83E4AF533}" presName="descendantArrow" presStyleCnt="0"/>
      <dgm:spPr/>
    </dgm:pt>
    <dgm:pt modelId="{F935113C-487B-4320-93B0-58DE35471700}" type="pres">
      <dgm:prSet presAssocID="{E19BED8B-01A1-4415-BE88-ABFEA535C008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87E3947-D76C-457A-BE99-4EE3D32C604A}" srcId="{0EC420F7-8167-44F5-9C55-779088654CE7}" destId="{DB9F9849-5C77-4A8B-849F-12DDDB88DB2B}" srcOrd="0" destOrd="0" parTransId="{5D4623A9-4DB7-4163-8DCC-0BDF95CCC648}" sibTransId="{A8A5BDF0-826A-4942-9578-DAB150C47999}"/>
    <dgm:cxn modelId="{3D3D9E38-76BD-4566-8573-83ACBB8E7BDE}" srcId="{FC58DD0B-DB83-4461-A73D-BDB0A5AE8849}" destId="{0EC420F7-8167-44F5-9C55-779088654CE7}" srcOrd="1" destOrd="0" parTransId="{DCAF010D-89E0-4961-9AC7-9F7AC8E9AE8B}" sibTransId="{EF92CEC4-22E2-4D73-8F46-9B280ED6C65A}"/>
    <dgm:cxn modelId="{3DEED10E-4D0B-42B3-8535-16A16115D81D}" type="presOf" srcId="{0EC420F7-8167-44F5-9C55-779088654CE7}" destId="{E8B18AB3-0ED3-4B3A-9FB6-F8BD47F321FF}" srcOrd="0" destOrd="0" presId="urn:microsoft.com/office/officeart/2005/8/layout/process4"/>
    <dgm:cxn modelId="{A6FB6445-FEE0-4F73-A4B8-53386BF72759}" srcId="{FC58DD0B-DB83-4461-A73D-BDB0A5AE8849}" destId="{D55AC162-97FB-4527-A3EE-F1A39BC9175C}" srcOrd="2" destOrd="0" parTransId="{D89C5B9A-EE14-4B97-BC1C-BCD89311365B}" sibTransId="{44F2D0BD-EA8A-46F1-9103-E15021624356}"/>
    <dgm:cxn modelId="{A92BC023-29F2-491E-A32E-8649855BF7AA}" srcId="{2DE12B8E-6AC1-4090-9EEE-89B83E4AF533}" destId="{E19BED8B-01A1-4415-BE88-ABFEA535C008}" srcOrd="0" destOrd="0" parTransId="{3AA7EC1D-AA0F-41C3-8A28-CF62DC519406}" sibTransId="{C44AA1E3-B185-4318-A1B6-6E31829002B1}"/>
    <dgm:cxn modelId="{B5FEA0D7-7A35-43C4-B640-88CB5B81F68A}" type="presOf" srcId="{2DE12B8E-6AC1-4090-9EEE-89B83E4AF533}" destId="{9D4936E1-1083-4853-B194-0BFA8CD85D42}" srcOrd="0" destOrd="0" presId="urn:microsoft.com/office/officeart/2005/8/layout/process4"/>
    <dgm:cxn modelId="{CC32BD74-9FB7-4E7F-B562-D6F90EB51236}" type="presOf" srcId="{2DE12B8E-6AC1-4090-9EEE-89B83E4AF533}" destId="{83E2CD99-910B-4F06-B952-F7F687162626}" srcOrd="1" destOrd="0" presId="urn:microsoft.com/office/officeart/2005/8/layout/process4"/>
    <dgm:cxn modelId="{DFFD3DEA-A190-4930-AA88-8460DFA716D5}" type="presOf" srcId="{DB9F9849-5C77-4A8B-849F-12DDDB88DB2B}" destId="{6CEFE353-A91F-4F79-8B09-644FA6372FCC}" srcOrd="0" destOrd="0" presId="urn:microsoft.com/office/officeart/2005/8/layout/process4"/>
    <dgm:cxn modelId="{868AB991-BD1B-4BB6-873B-43ACA3616642}" type="presOf" srcId="{E19BED8B-01A1-4415-BE88-ABFEA535C008}" destId="{F935113C-487B-4320-93B0-58DE35471700}" srcOrd="0" destOrd="0" presId="urn:microsoft.com/office/officeart/2005/8/layout/process4"/>
    <dgm:cxn modelId="{801DC5AF-1CAF-4B14-9787-17009C446AE5}" srcId="{FC58DD0B-DB83-4461-A73D-BDB0A5AE8849}" destId="{2DE12B8E-6AC1-4090-9EEE-89B83E4AF533}" srcOrd="0" destOrd="0" parTransId="{7746FDD6-DF52-45B2-8E9C-6CA3E942DA89}" sibTransId="{F5D21ED9-0F4B-479E-A6C6-588D2B18F534}"/>
    <dgm:cxn modelId="{FC089B08-A216-4A59-860B-15D881403942}" type="presOf" srcId="{FC58DD0B-DB83-4461-A73D-BDB0A5AE8849}" destId="{789414D6-0210-4D8A-89BD-0A65C850A8BD}" srcOrd="0" destOrd="0" presId="urn:microsoft.com/office/officeart/2005/8/layout/process4"/>
    <dgm:cxn modelId="{2EFC297E-AE45-4310-92E5-9BA725898CA8}" type="presOf" srcId="{0EC420F7-8167-44F5-9C55-779088654CE7}" destId="{EEF7F837-F602-4561-B6E0-A6E2FF295195}" srcOrd="1" destOrd="0" presId="urn:microsoft.com/office/officeart/2005/8/layout/process4"/>
    <dgm:cxn modelId="{A29DBF90-5104-4437-B355-583DB658DD2C}" type="presOf" srcId="{D55AC162-97FB-4527-A3EE-F1A39BC9175C}" destId="{0C9F0CC5-E4AA-40F8-B6A0-BA0919F91D9E}" srcOrd="0" destOrd="0" presId="urn:microsoft.com/office/officeart/2005/8/layout/process4"/>
    <dgm:cxn modelId="{A9C2F087-0796-4730-8C5B-ADEF095736BF}" type="presParOf" srcId="{789414D6-0210-4D8A-89BD-0A65C850A8BD}" destId="{10712984-9521-4402-AC38-B4E82841E326}" srcOrd="0" destOrd="0" presId="urn:microsoft.com/office/officeart/2005/8/layout/process4"/>
    <dgm:cxn modelId="{B8AE8730-F18D-4E00-9B6E-2BF340E2AA56}" type="presParOf" srcId="{10712984-9521-4402-AC38-B4E82841E326}" destId="{0C9F0CC5-E4AA-40F8-B6A0-BA0919F91D9E}" srcOrd="0" destOrd="0" presId="urn:microsoft.com/office/officeart/2005/8/layout/process4"/>
    <dgm:cxn modelId="{074A6DD4-149C-4E49-8F82-ED20E3829DC7}" type="presParOf" srcId="{789414D6-0210-4D8A-89BD-0A65C850A8BD}" destId="{893D5FE5-E503-4FC0-9FC2-D51AEB875940}" srcOrd="1" destOrd="0" presId="urn:microsoft.com/office/officeart/2005/8/layout/process4"/>
    <dgm:cxn modelId="{C7AF42B0-617C-4BF7-AA08-60B1BE05C19C}" type="presParOf" srcId="{789414D6-0210-4D8A-89BD-0A65C850A8BD}" destId="{0C1EFD00-6B65-4AF2-8B67-E3131B374883}" srcOrd="2" destOrd="0" presId="urn:microsoft.com/office/officeart/2005/8/layout/process4"/>
    <dgm:cxn modelId="{021ED38D-EC1A-4BC3-B2F5-8473E8F762E7}" type="presParOf" srcId="{0C1EFD00-6B65-4AF2-8B67-E3131B374883}" destId="{E8B18AB3-0ED3-4B3A-9FB6-F8BD47F321FF}" srcOrd="0" destOrd="0" presId="urn:microsoft.com/office/officeart/2005/8/layout/process4"/>
    <dgm:cxn modelId="{A7FCDDA7-18A1-47C5-9BE1-9EA07016A7BF}" type="presParOf" srcId="{0C1EFD00-6B65-4AF2-8B67-E3131B374883}" destId="{EEF7F837-F602-4561-B6E0-A6E2FF295195}" srcOrd="1" destOrd="0" presId="urn:microsoft.com/office/officeart/2005/8/layout/process4"/>
    <dgm:cxn modelId="{9DBEE745-DBA5-4BD9-B155-D3864C901627}" type="presParOf" srcId="{0C1EFD00-6B65-4AF2-8B67-E3131B374883}" destId="{3C507547-9429-4FB9-944E-461613D85BC8}" srcOrd="2" destOrd="0" presId="urn:microsoft.com/office/officeart/2005/8/layout/process4"/>
    <dgm:cxn modelId="{04D87D3B-E4DF-4222-BF9F-979EEB756081}" type="presParOf" srcId="{3C507547-9429-4FB9-944E-461613D85BC8}" destId="{6CEFE353-A91F-4F79-8B09-644FA6372FCC}" srcOrd="0" destOrd="0" presId="urn:microsoft.com/office/officeart/2005/8/layout/process4"/>
    <dgm:cxn modelId="{7D62BEC9-6271-4834-8CB1-5AB757791761}" type="presParOf" srcId="{789414D6-0210-4D8A-89BD-0A65C850A8BD}" destId="{B8D16B03-98C2-483B-BC00-C5BE0F88A1E3}" srcOrd="3" destOrd="0" presId="urn:microsoft.com/office/officeart/2005/8/layout/process4"/>
    <dgm:cxn modelId="{19D17530-6A0C-4528-9235-DBAA479C5994}" type="presParOf" srcId="{789414D6-0210-4D8A-89BD-0A65C850A8BD}" destId="{3F1DCD8D-8705-4B02-A686-B5CD9A1F90F7}" srcOrd="4" destOrd="0" presId="urn:microsoft.com/office/officeart/2005/8/layout/process4"/>
    <dgm:cxn modelId="{07B63ED6-27E9-4B6A-B511-39C7ACAC47C4}" type="presParOf" srcId="{3F1DCD8D-8705-4B02-A686-B5CD9A1F90F7}" destId="{9D4936E1-1083-4853-B194-0BFA8CD85D42}" srcOrd="0" destOrd="0" presId="urn:microsoft.com/office/officeart/2005/8/layout/process4"/>
    <dgm:cxn modelId="{4880B7D7-7236-4EF4-8E92-A6C52FAF8E01}" type="presParOf" srcId="{3F1DCD8D-8705-4B02-A686-B5CD9A1F90F7}" destId="{83E2CD99-910B-4F06-B952-F7F687162626}" srcOrd="1" destOrd="0" presId="urn:microsoft.com/office/officeart/2005/8/layout/process4"/>
    <dgm:cxn modelId="{CB5C7481-0BD0-4CC8-BE89-B35323522A08}" type="presParOf" srcId="{3F1DCD8D-8705-4B02-A686-B5CD9A1F90F7}" destId="{277A3C7E-B8F7-4B8C-8A2A-3B1EBBE1AE78}" srcOrd="2" destOrd="0" presId="urn:microsoft.com/office/officeart/2005/8/layout/process4"/>
    <dgm:cxn modelId="{AB44F108-18B9-4952-A46A-A34C694CD5CC}" type="presParOf" srcId="{277A3C7E-B8F7-4B8C-8A2A-3B1EBBE1AE78}" destId="{F935113C-487B-4320-93B0-58DE3547170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9573E-B726-44E8-A991-C14934B83EE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07E78DE-4F3A-4BF3-82B2-B673E15861BF}">
      <dgm:prSet phldrT="[Texto]"/>
      <dgm:spPr/>
      <dgm:t>
        <a:bodyPr/>
        <a:lstStyle/>
        <a:p>
          <a:r>
            <a:rPr lang="pt-BR" b="1" dirty="0" smtClean="0"/>
            <a:t>Texto-base</a:t>
          </a:r>
          <a:endParaRPr lang="pt-BR" b="1" dirty="0"/>
        </a:p>
      </dgm:t>
    </dgm:pt>
    <dgm:pt modelId="{97008389-3C63-4673-BF38-73FEDF0D5A15}" type="parTrans" cxnId="{B5791765-DBC2-4BAF-919E-F1DE4AA61D39}">
      <dgm:prSet/>
      <dgm:spPr/>
      <dgm:t>
        <a:bodyPr/>
        <a:lstStyle/>
        <a:p>
          <a:endParaRPr lang="pt-BR"/>
        </a:p>
      </dgm:t>
    </dgm:pt>
    <dgm:pt modelId="{0D561AC2-C543-4CE9-A6BD-0198199077AA}" type="sibTrans" cxnId="{B5791765-DBC2-4BAF-919E-F1DE4AA61D39}">
      <dgm:prSet/>
      <dgm:spPr/>
      <dgm:t>
        <a:bodyPr/>
        <a:lstStyle/>
        <a:p>
          <a:endParaRPr lang="pt-BR"/>
        </a:p>
      </dgm:t>
    </dgm:pt>
    <dgm:pt modelId="{9EE85651-5DC6-4D3B-BAB6-E977485ECE57}">
      <dgm:prSet phldrT="[Texto]"/>
      <dgm:spPr/>
      <dgm:t>
        <a:bodyPr/>
        <a:lstStyle/>
        <a:p>
          <a:r>
            <a:rPr lang="pt-BR" dirty="0" smtClean="0"/>
            <a:t>Texto, gráfico, tabela, figura, esquema, simulacro, estudo de caso</a:t>
          </a:r>
          <a:endParaRPr lang="pt-BR" dirty="0"/>
        </a:p>
      </dgm:t>
    </dgm:pt>
    <dgm:pt modelId="{427BDC55-892E-4001-896C-91AEF485CF0F}" type="parTrans" cxnId="{8B662918-C91E-4AAE-96E3-6F4A68DD62B1}">
      <dgm:prSet/>
      <dgm:spPr/>
      <dgm:t>
        <a:bodyPr/>
        <a:lstStyle/>
        <a:p>
          <a:endParaRPr lang="pt-BR"/>
        </a:p>
      </dgm:t>
    </dgm:pt>
    <dgm:pt modelId="{38E7EE5B-DF4F-45FD-8B45-352B0B8E2DFB}" type="sibTrans" cxnId="{8B662918-C91E-4AAE-96E3-6F4A68DD62B1}">
      <dgm:prSet/>
      <dgm:spPr/>
      <dgm:t>
        <a:bodyPr/>
        <a:lstStyle/>
        <a:p>
          <a:endParaRPr lang="pt-BR"/>
        </a:p>
      </dgm:t>
    </dgm:pt>
    <dgm:pt modelId="{26A01DBE-6433-4954-AD4B-C0177ECE8B83}">
      <dgm:prSet phldrT="[Texto]"/>
      <dgm:spPr/>
      <dgm:t>
        <a:bodyPr/>
        <a:lstStyle/>
        <a:p>
          <a:r>
            <a:rPr lang="pt-BR" b="1" dirty="0" smtClean="0"/>
            <a:t>enunciado</a:t>
          </a:r>
          <a:endParaRPr lang="pt-BR" b="1" dirty="0"/>
        </a:p>
      </dgm:t>
    </dgm:pt>
    <dgm:pt modelId="{3B226BFD-5181-41AE-8461-1ABCEFC59928}" type="parTrans" cxnId="{08695EF7-A5C6-494B-902A-D906273BD3CD}">
      <dgm:prSet/>
      <dgm:spPr/>
      <dgm:t>
        <a:bodyPr/>
        <a:lstStyle/>
        <a:p>
          <a:endParaRPr lang="pt-BR"/>
        </a:p>
      </dgm:t>
    </dgm:pt>
    <dgm:pt modelId="{DEE035A2-35BC-4059-A745-EE1E9C26332D}" type="sibTrans" cxnId="{08695EF7-A5C6-494B-902A-D906273BD3CD}">
      <dgm:prSet/>
      <dgm:spPr/>
      <dgm:t>
        <a:bodyPr/>
        <a:lstStyle/>
        <a:p>
          <a:endParaRPr lang="pt-BR"/>
        </a:p>
      </dgm:t>
    </dgm:pt>
    <dgm:pt modelId="{934537AF-6FDE-47DA-B9C5-2CE549F3E1DB}">
      <dgm:prSet phldrT="[Texto]"/>
      <dgm:spPr/>
      <dgm:t>
        <a:bodyPr/>
        <a:lstStyle/>
        <a:p>
          <a:r>
            <a:rPr lang="pt-BR" dirty="0" smtClean="0"/>
            <a:t>Comando – explicitação do desafio proposto para evidenciar o desenvolvimento da competência</a:t>
          </a:r>
          <a:endParaRPr lang="pt-BR" dirty="0"/>
        </a:p>
      </dgm:t>
    </dgm:pt>
    <dgm:pt modelId="{58B9C14F-BA2F-4EFF-90CB-D6CAF322AB4B}" type="parTrans" cxnId="{47B80BAE-F93B-4FD1-9F64-4AC66BFC527D}">
      <dgm:prSet/>
      <dgm:spPr/>
      <dgm:t>
        <a:bodyPr/>
        <a:lstStyle/>
        <a:p>
          <a:endParaRPr lang="pt-BR"/>
        </a:p>
      </dgm:t>
    </dgm:pt>
    <dgm:pt modelId="{EECB05E7-77CA-4506-A321-8F59DB1E8E49}" type="sibTrans" cxnId="{47B80BAE-F93B-4FD1-9F64-4AC66BFC527D}">
      <dgm:prSet/>
      <dgm:spPr/>
      <dgm:t>
        <a:bodyPr/>
        <a:lstStyle/>
        <a:p>
          <a:endParaRPr lang="pt-BR"/>
        </a:p>
      </dgm:t>
    </dgm:pt>
    <dgm:pt modelId="{6D1017A9-0F19-44A9-A06D-6F212A483D51}">
      <dgm:prSet phldrT="[Texto]"/>
      <dgm:spPr/>
      <dgm:t>
        <a:bodyPr/>
        <a:lstStyle/>
        <a:p>
          <a:r>
            <a:rPr lang="pt-BR" dirty="0" smtClean="0"/>
            <a:t>Gabarito – opção correta (concretização do desafio proposto)</a:t>
          </a:r>
          <a:endParaRPr lang="pt-BR" dirty="0"/>
        </a:p>
      </dgm:t>
    </dgm:pt>
    <dgm:pt modelId="{3BCC1127-416E-46C6-8B83-EC896FFE3FCF}" type="parTrans" cxnId="{8E803980-77A3-4864-97CA-F207129FEBD7}">
      <dgm:prSet/>
      <dgm:spPr/>
      <dgm:t>
        <a:bodyPr/>
        <a:lstStyle/>
        <a:p>
          <a:endParaRPr lang="pt-BR"/>
        </a:p>
      </dgm:t>
    </dgm:pt>
    <dgm:pt modelId="{D5C4E353-8FF0-400D-94AF-D2F5CAABF205}" type="sibTrans" cxnId="{8E803980-77A3-4864-97CA-F207129FEBD7}">
      <dgm:prSet/>
      <dgm:spPr/>
      <dgm:t>
        <a:bodyPr/>
        <a:lstStyle/>
        <a:p>
          <a:endParaRPr lang="pt-BR"/>
        </a:p>
      </dgm:t>
    </dgm:pt>
    <dgm:pt modelId="{4F3106FA-FEC6-49AD-AF71-19B703897D06}">
      <dgm:prSet phldrT="[Texto]"/>
      <dgm:spPr/>
      <dgm:t>
        <a:bodyPr/>
        <a:lstStyle/>
        <a:p>
          <a:r>
            <a:rPr lang="pt-BR" b="1" dirty="0" smtClean="0"/>
            <a:t>alternativas</a:t>
          </a:r>
          <a:endParaRPr lang="pt-BR" b="1" dirty="0"/>
        </a:p>
      </dgm:t>
    </dgm:pt>
    <dgm:pt modelId="{DD38626A-F249-4F50-B0C1-EEA30A99BD88}" type="sibTrans" cxnId="{3838E168-3C1E-4D80-A9A2-3AB06B3ADEE6}">
      <dgm:prSet/>
      <dgm:spPr/>
      <dgm:t>
        <a:bodyPr/>
        <a:lstStyle/>
        <a:p>
          <a:endParaRPr lang="pt-BR"/>
        </a:p>
      </dgm:t>
    </dgm:pt>
    <dgm:pt modelId="{AEC2CF77-2894-47DE-A75D-7B6CC70134DE}" type="parTrans" cxnId="{3838E168-3C1E-4D80-A9A2-3AB06B3ADEE6}">
      <dgm:prSet/>
      <dgm:spPr/>
      <dgm:t>
        <a:bodyPr/>
        <a:lstStyle/>
        <a:p>
          <a:endParaRPr lang="pt-BR"/>
        </a:p>
      </dgm:t>
    </dgm:pt>
    <dgm:pt modelId="{A1E2AE09-A603-4477-B176-10524353A739}">
      <dgm:prSet phldrT="[Texto]"/>
      <dgm:spPr/>
      <dgm:t>
        <a:bodyPr/>
        <a:lstStyle/>
        <a:p>
          <a:r>
            <a:rPr lang="pt-BR" dirty="0" err="1" smtClean="0"/>
            <a:t>Distratores</a:t>
          </a:r>
          <a:r>
            <a:rPr lang="pt-BR" dirty="0" smtClean="0"/>
            <a:t> – opções incorretas</a:t>
          </a:r>
          <a:endParaRPr lang="pt-BR" dirty="0"/>
        </a:p>
      </dgm:t>
    </dgm:pt>
    <dgm:pt modelId="{6E3168A5-CE58-4C49-B98C-BCD9AE4907ED}" type="parTrans" cxnId="{3D024ACF-F53C-496B-B1D1-F795ED82A92C}">
      <dgm:prSet/>
      <dgm:spPr/>
      <dgm:t>
        <a:bodyPr/>
        <a:lstStyle/>
        <a:p>
          <a:endParaRPr lang="pt-BR"/>
        </a:p>
      </dgm:t>
    </dgm:pt>
    <dgm:pt modelId="{AD67A535-6B00-4E6D-AB93-39C672057DEF}" type="sibTrans" cxnId="{3D024ACF-F53C-496B-B1D1-F795ED82A92C}">
      <dgm:prSet/>
      <dgm:spPr/>
      <dgm:t>
        <a:bodyPr/>
        <a:lstStyle/>
        <a:p>
          <a:endParaRPr lang="pt-BR"/>
        </a:p>
      </dgm:t>
    </dgm:pt>
    <dgm:pt modelId="{38054067-ECE3-4C15-A92E-216B9BAEDAA8}" type="pres">
      <dgm:prSet presAssocID="{AE29573E-B726-44E8-A991-C14934B83E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3AFF6B5-A05B-4AC7-9C0F-5674E170F843}" type="pres">
      <dgm:prSet presAssocID="{007E78DE-4F3A-4BF3-82B2-B673E15861BF}" presName="composite" presStyleCnt="0"/>
      <dgm:spPr/>
    </dgm:pt>
    <dgm:pt modelId="{BF72464B-887C-4299-A5C6-0DA43B7E6634}" type="pres">
      <dgm:prSet presAssocID="{007E78DE-4F3A-4BF3-82B2-B673E15861B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4A872A-3B72-4AC2-BAD9-65844E17E41F}" type="pres">
      <dgm:prSet presAssocID="{007E78DE-4F3A-4BF3-82B2-B673E15861B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071F96-0466-4116-AC4E-D951C9881DFF}" type="pres">
      <dgm:prSet presAssocID="{0D561AC2-C543-4CE9-A6BD-0198199077AA}" presName="sp" presStyleCnt="0"/>
      <dgm:spPr/>
    </dgm:pt>
    <dgm:pt modelId="{47875490-F39B-488D-B608-084EC48D66A6}" type="pres">
      <dgm:prSet presAssocID="{26A01DBE-6433-4954-AD4B-C0177ECE8B83}" presName="composite" presStyleCnt="0"/>
      <dgm:spPr/>
    </dgm:pt>
    <dgm:pt modelId="{386DBFF7-48D8-4554-A0A9-A279C70DE467}" type="pres">
      <dgm:prSet presAssocID="{26A01DBE-6433-4954-AD4B-C0177ECE8B8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76FE4C-CDAD-4462-BB98-B97478F2C2CB}" type="pres">
      <dgm:prSet presAssocID="{26A01DBE-6433-4954-AD4B-C0177ECE8B8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48F1CE-2047-4437-97A1-1C4AB7D69AF7}" type="pres">
      <dgm:prSet presAssocID="{DEE035A2-35BC-4059-A745-EE1E9C26332D}" presName="sp" presStyleCnt="0"/>
      <dgm:spPr/>
    </dgm:pt>
    <dgm:pt modelId="{9FBFAB7E-3CC3-4E94-8424-1C1C4FF1AA11}" type="pres">
      <dgm:prSet presAssocID="{4F3106FA-FEC6-49AD-AF71-19B703897D06}" presName="composite" presStyleCnt="0"/>
      <dgm:spPr/>
    </dgm:pt>
    <dgm:pt modelId="{BD850853-4824-4204-A3E5-BDFCBEFBAE19}" type="pres">
      <dgm:prSet presAssocID="{4F3106FA-FEC6-49AD-AF71-19B703897D0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06FF56-DCD3-4830-83DA-97A291A23F1C}" type="pres">
      <dgm:prSet presAssocID="{4F3106FA-FEC6-49AD-AF71-19B703897D0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0814AE7-5D5E-4802-A344-3848B646ACA9}" type="presOf" srcId="{9EE85651-5DC6-4D3B-BAB6-E977485ECE57}" destId="{EA4A872A-3B72-4AC2-BAD9-65844E17E41F}" srcOrd="0" destOrd="0" presId="urn:microsoft.com/office/officeart/2005/8/layout/chevron2"/>
    <dgm:cxn modelId="{9EE7B1DE-9E68-4A6F-B68F-7F0DDB35016A}" type="presOf" srcId="{934537AF-6FDE-47DA-B9C5-2CE549F3E1DB}" destId="{B376FE4C-CDAD-4462-BB98-B97478F2C2CB}" srcOrd="0" destOrd="0" presId="urn:microsoft.com/office/officeart/2005/8/layout/chevron2"/>
    <dgm:cxn modelId="{644F0F57-AD03-4BFA-9D95-DA1E693202AD}" type="presOf" srcId="{6D1017A9-0F19-44A9-A06D-6F212A483D51}" destId="{0006FF56-DCD3-4830-83DA-97A291A23F1C}" srcOrd="0" destOrd="0" presId="urn:microsoft.com/office/officeart/2005/8/layout/chevron2"/>
    <dgm:cxn modelId="{6674DC96-77A0-496A-A85F-90D153AC4E47}" type="presOf" srcId="{4F3106FA-FEC6-49AD-AF71-19B703897D06}" destId="{BD850853-4824-4204-A3E5-BDFCBEFBAE19}" srcOrd="0" destOrd="0" presId="urn:microsoft.com/office/officeart/2005/8/layout/chevron2"/>
    <dgm:cxn modelId="{9D622883-5012-4472-9AEA-CE4E36A5274E}" type="presOf" srcId="{007E78DE-4F3A-4BF3-82B2-B673E15861BF}" destId="{BF72464B-887C-4299-A5C6-0DA43B7E6634}" srcOrd="0" destOrd="0" presId="urn:microsoft.com/office/officeart/2005/8/layout/chevron2"/>
    <dgm:cxn modelId="{3D024ACF-F53C-496B-B1D1-F795ED82A92C}" srcId="{4F3106FA-FEC6-49AD-AF71-19B703897D06}" destId="{A1E2AE09-A603-4477-B176-10524353A739}" srcOrd="1" destOrd="0" parTransId="{6E3168A5-CE58-4C49-B98C-BCD9AE4907ED}" sibTransId="{AD67A535-6B00-4E6D-AB93-39C672057DEF}"/>
    <dgm:cxn modelId="{8B662918-C91E-4AAE-96E3-6F4A68DD62B1}" srcId="{007E78DE-4F3A-4BF3-82B2-B673E15861BF}" destId="{9EE85651-5DC6-4D3B-BAB6-E977485ECE57}" srcOrd="0" destOrd="0" parTransId="{427BDC55-892E-4001-896C-91AEF485CF0F}" sibTransId="{38E7EE5B-DF4F-45FD-8B45-352B0B8E2DFB}"/>
    <dgm:cxn modelId="{47B80BAE-F93B-4FD1-9F64-4AC66BFC527D}" srcId="{26A01DBE-6433-4954-AD4B-C0177ECE8B83}" destId="{934537AF-6FDE-47DA-B9C5-2CE549F3E1DB}" srcOrd="0" destOrd="0" parTransId="{58B9C14F-BA2F-4EFF-90CB-D6CAF322AB4B}" sibTransId="{EECB05E7-77CA-4506-A321-8F59DB1E8E49}"/>
    <dgm:cxn modelId="{DABC2B9A-ECA7-41E6-962A-9BF889C41068}" type="presOf" srcId="{A1E2AE09-A603-4477-B176-10524353A739}" destId="{0006FF56-DCD3-4830-83DA-97A291A23F1C}" srcOrd="0" destOrd="1" presId="urn:microsoft.com/office/officeart/2005/8/layout/chevron2"/>
    <dgm:cxn modelId="{08695EF7-A5C6-494B-902A-D906273BD3CD}" srcId="{AE29573E-B726-44E8-A991-C14934B83EE5}" destId="{26A01DBE-6433-4954-AD4B-C0177ECE8B83}" srcOrd="1" destOrd="0" parTransId="{3B226BFD-5181-41AE-8461-1ABCEFC59928}" sibTransId="{DEE035A2-35BC-4059-A745-EE1E9C26332D}"/>
    <dgm:cxn modelId="{3838E168-3C1E-4D80-A9A2-3AB06B3ADEE6}" srcId="{AE29573E-B726-44E8-A991-C14934B83EE5}" destId="{4F3106FA-FEC6-49AD-AF71-19B703897D06}" srcOrd="2" destOrd="0" parTransId="{AEC2CF77-2894-47DE-A75D-7B6CC70134DE}" sibTransId="{DD38626A-F249-4F50-B0C1-EEA30A99BD88}"/>
    <dgm:cxn modelId="{8E803980-77A3-4864-97CA-F207129FEBD7}" srcId="{4F3106FA-FEC6-49AD-AF71-19B703897D06}" destId="{6D1017A9-0F19-44A9-A06D-6F212A483D51}" srcOrd="0" destOrd="0" parTransId="{3BCC1127-416E-46C6-8B83-EC896FFE3FCF}" sibTransId="{D5C4E353-8FF0-400D-94AF-D2F5CAABF205}"/>
    <dgm:cxn modelId="{933A6D7B-BAC3-4BF9-8D2D-49067DD2E65B}" type="presOf" srcId="{26A01DBE-6433-4954-AD4B-C0177ECE8B83}" destId="{386DBFF7-48D8-4554-A0A9-A279C70DE467}" srcOrd="0" destOrd="0" presId="urn:microsoft.com/office/officeart/2005/8/layout/chevron2"/>
    <dgm:cxn modelId="{B5791765-DBC2-4BAF-919E-F1DE4AA61D39}" srcId="{AE29573E-B726-44E8-A991-C14934B83EE5}" destId="{007E78DE-4F3A-4BF3-82B2-B673E15861BF}" srcOrd="0" destOrd="0" parTransId="{97008389-3C63-4673-BF38-73FEDF0D5A15}" sibTransId="{0D561AC2-C543-4CE9-A6BD-0198199077AA}"/>
    <dgm:cxn modelId="{9BE95602-1CEE-47E8-A32E-5788B910AD09}" type="presOf" srcId="{AE29573E-B726-44E8-A991-C14934B83EE5}" destId="{38054067-ECE3-4C15-A92E-216B9BAEDAA8}" srcOrd="0" destOrd="0" presId="urn:microsoft.com/office/officeart/2005/8/layout/chevron2"/>
    <dgm:cxn modelId="{F67C7273-F24D-4D79-B52B-FD81FFA80E99}" type="presParOf" srcId="{38054067-ECE3-4C15-A92E-216B9BAEDAA8}" destId="{A3AFF6B5-A05B-4AC7-9C0F-5674E170F843}" srcOrd="0" destOrd="0" presId="urn:microsoft.com/office/officeart/2005/8/layout/chevron2"/>
    <dgm:cxn modelId="{AEBAD74E-68CB-4E79-A18E-BA4E8922F887}" type="presParOf" srcId="{A3AFF6B5-A05B-4AC7-9C0F-5674E170F843}" destId="{BF72464B-887C-4299-A5C6-0DA43B7E6634}" srcOrd="0" destOrd="0" presId="urn:microsoft.com/office/officeart/2005/8/layout/chevron2"/>
    <dgm:cxn modelId="{D0326066-8ED0-46B4-8111-37BACA2DFB0C}" type="presParOf" srcId="{A3AFF6B5-A05B-4AC7-9C0F-5674E170F843}" destId="{EA4A872A-3B72-4AC2-BAD9-65844E17E41F}" srcOrd="1" destOrd="0" presId="urn:microsoft.com/office/officeart/2005/8/layout/chevron2"/>
    <dgm:cxn modelId="{733DD878-0300-4E05-8174-CE340C19256F}" type="presParOf" srcId="{38054067-ECE3-4C15-A92E-216B9BAEDAA8}" destId="{8E071F96-0466-4116-AC4E-D951C9881DFF}" srcOrd="1" destOrd="0" presId="urn:microsoft.com/office/officeart/2005/8/layout/chevron2"/>
    <dgm:cxn modelId="{C8D3D81A-A29F-484B-BAE1-A63A2D91909A}" type="presParOf" srcId="{38054067-ECE3-4C15-A92E-216B9BAEDAA8}" destId="{47875490-F39B-488D-B608-084EC48D66A6}" srcOrd="2" destOrd="0" presId="urn:microsoft.com/office/officeart/2005/8/layout/chevron2"/>
    <dgm:cxn modelId="{EC3D3FFF-9D6B-4B36-AF75-9614C9ABC50A}" type="presParOf" srcId="{47875490-F39B-488D-B608-084EC48D66A6}" destId="{386DBFF7-48D8-4554-A0A9-A279C70DE467}" srcOrd="0" destOrd="0" presId="urn:microsoft.com/office/officeart/2005/8/layout/chevron2"/>
    <dgm:cxn modelId="{35DF9F76-6772-48C1-B960-BB7F39782620}" type="presParOf" srcId="{47875490-F39B-488D-B608-084EC48D66A6}" destId="{B376FE4C-CDAD-4462-BB98-B97478F2C2CB}" srcOrd="1" destOrd="0" presId="urn:microsoft.com/office/officeart/2005/8/layout/chevron2"/>
    <dgm:cxn modelId="{4E7304A2-B69D-4826-8F10-D9848868767D}" type="presParOf" srcId="{38054067-ECE3-4C15-A92E-216B9BAEDAA8}" destId="{B848F1CE-2047-4437-97A1-1C4AB7D69AF7}" srcOrd="3" destOrd="0" presId="urn:microsoft.com/office/officeart/2005/8/layout/chevron2"/>
    <dgm:cxn modelId="{385CB61D-C310-4449-827F-31EA03776212}" type="presParOf" srcId="{38054067-ECE3-4C15-A92E-216B9BAEDAA8}" destId="{9FBFAB7E-3CC3-4E94-8424-1C1C4FF1AA11}" srcOrd="4" destOrd="0" presId="urn:microsoft.com/office/officeart/2005/8/layout/chevron2"/>
    <dgm:cxn modelId="{CD56902F-810A-434A-B3B7-C2386865C92A}" type="presParOf" srcId="{9FBFAB7E-3CC3-4E94-8424-1C1C4FF1AA11}" destId="{BD850853-4824-4204-A3E5-BDFCBEFBAE19}" srcOrd="0" destOrd="0" presId="urn:microsoft.com/office/officeart/2005/8/layout/chevron2"/>
    <dgm:cxn modelId="{ABBEB8EE-EEEF-47D9-AB71-8714181B8E1A}" type="presParOf" srcId="{9FBFAB7E-3CC3-4E94-8424-1C1C4FF1AA11}" destId="{0006FF56-DCD3-4830-83DA-97A291A23F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F0CC5-E4AA-40F8-B6A0-BA0919F91D9E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Opções/Alternativas</a:t>
          </a:r>
          <a:endParaRPr lang="pt-BR" sz="2400" b="1" kern="1200" dirty="0"/>
        </a:p>
      </dsp:txBody>
      <dsp:txXfrm>
        <a:off x="0" y="3059187"/>
        <a:ext cx="6096000" cy="1004093"/>
      </dsp:txXfrm>
    </dsp:sp>
    <dsp:sp modelId="{EEF7F837-F602-4561-B6E0-A6E2FF295195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Enunciado/comando</a:t>
          </a:r>
          <a:endParaRPr lang="pt-BR" sz="2400" b="1" kern="1200" dirty="0"/>
        </a:p>
      </dsp:txBody>
      <dsp:txXfrm rot="-10800000">
        <a:off x="0" y="1529953"/>
        <a:ext cx="6096000" cy="542047"/>
      </dsp:txXfrm>
    </dsp:sp>
    <dsp:sp modelId="{6CEFE353-A91F-4F79-8B09-644FA6372FCC}">
      <dsp:nvSpPr>
        <dsp:cNvPr id="0" name=""/>
        <dsp:cNvSpPr/>
      </dsp:nvSpPr>
      <dsp:spPr>
        <a:xfrm>
          <a:off x="0" y="2072001"/>
          <a:ext cx="6096000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Coerência e coesão</a:t>
          </a:r>
          <a:endParaRPr lang="pt-BR" sz="2700" kern="1200" dirty="0"/>
        </a:p>
      </dsp:txBody>
      <dsp:txXfrm>
        <a:off x="0" y="2072001"/>
        <a:ext cx="6096000" cy="461744"/>
      </dsp:txXfrm>
    </dsp:sp>
    <dsp:sp modelId="{83E2CD99-910B-4F06-B952-F7F687162626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Texto-base</a:t>
          </a:r>
          <a:endParaRPr lang="pt-BR" sz="2800" kern="1200" dirty="0"/>
        </a:p>
      </dsp:txBody>
      <dsp:txXfrm rot="-10800000">
        <a:off x="0" y="718"/>
        <a:ext cx="6096000" cy="542047"/>
      </dsp:txXfrm>
    </dsp:sp>
    <dsp:sp modelId="{F935113C-487B-4320-93B0-58DE35471700}">
      <dsp:nvSpPr>
        <dsp:cNvPr id="0" name=""/>
        <dsp:cNvSpPr/>
      </dsp:nvSpPr>
      <dsp:spPr>
        <a:xfrm>
          <a:off x="0" y="542766"/>
          <a:ext cx="6096000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coerência e coesão</a:t>
          </a:r>
          <a:endParaRPr lang="pt-BR" sz="2700" kern="1200" dirty="0"/>
        </a:p>
      </dsp:txBody>
      <dsp:txXfrm>
        <a:off x="0" y="542766"/>
        <a:ext cx="6096000" cy="461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2464B-887C-4299-A5C6-0DA43B7E6634}">
      <dsp:nvSpPr>
        <dsp:cNvPr id="0" name=""/>
        <dsp:cNvSpPr/>
      </dsp:nvSpPr>
      <dsp:spPr>
        <a:xfrm rot="5400000">
          <a:off x="-296046" y="298566"/>
          <a:ext cx="1973645" cy="13815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 smtClean="0"/>
            <a:t>Texto-base</a:t>
          </a:r>
          <a:endParaRPr lang="pt-BR" sz="2100" b="1" kern="1200" dirty="0"/>
        </a:p>
      </dsp:txBody>
      <dsp:txXfrm rot="-5400000">
        <a:off x="2" y="693295"/>
        <a:ext cx="1381551" cy="592094"/>
      </dsp:txXfrm>
    </dsp:sp>
    <dsp:sp modelId="{EA4A872A-3B72-4AC2-BAD9-65844E17E41F}">
      <dsp:nvSpPr>
        <dsp:cNvPr id="0" name=""/>
        <dsp:cNvSpPr/>
      </dsp:nvSpPr>
      <dsp:spPr>
        <a:xfrm rot="5400000">
          <a:off x="4261809" y="-2877738"/>
          <a:ext cx="1282869" cy="70433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Texto, gráfico, tabela, figura, esquema, simulacro, estudo de caso</a:t>
          </a:r>
          <a:endParaRPr lang="pt-BR" sz="2500" kern="1200" dirty="0"/>
        </a:p>
      </dsp:txBody>
      <dsp:txXfrm rot="-5400000">
        <a:off x="1381552" y="65144"/>
        <a:ext cx="6980759" cy="1157619"/>
      </dsp:txXfrm>
    </dsp:sp>
    <dsp:sp modelId="{386DBFF7-48D8-4554-A0A9-A279C70DE467}">
      <dsp:nvSpPr>
        <dsp:cNvPr id="0" name=""/>
        <dsp:cNvSpPr/>
      </dsp:nvSpPr>
      <dsp:spPr>
        <a:xfrm rot="5400000">
          <a:off x="-296046" y="2081532"/>
          <a:ext cx="1973645" cy="13815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 smtClean="0"/>
            <a:t>enunciado</a:t>
          </a:r>
          <a:endParaRPr lang="pt-BR" sz="2100" b="1" kern="1200" dirty="0"/>
        </a:p>
      </dsp:txBody>
      <dsp:txXfrm rot="-5400000">
        <a:off x="2" y="2476261"/>
        <a:ext cx="1381551" cy="592094"/>
      </dsp:txXfrm>
    </dsp:sp>
    <dsp:sp modelId="{B376FE4C-CDAD-4462-BB98-B97478F2C2CB}">
      <dsp:nvSpPr>
        <dsp:cNvPr id="0" name=""/>
        <dsp:cNvSpPr/>
      </dsp:nvSpPr>
      <dsp:spPr>
        <a:xfrm rot="5400000">
          <a:off x="4261809" y="-1094772"/>
          <a:ext cx="1282869" cy="70433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Comando – explicitação do desafio proposto para evidenciar o desenvolvimento da competência</a:t>
          </a:r>
          <a:endParaRPr lang="pt-BR" sz="2500" kern="1200" dirty="0"/>
        </a:p>
      </dsp:txBody>
      <dsp:txXfrm rot="-5400000">
        <a:off x="1381552" y="1848110"/>
        <a:ext cx="6980759" cy="1157619"/>
      </dsp:txXfrm>
    </dsp:sp>
    <dsp:sp modelId="{BD850853-4824-4204-A3E5-BDFCBEFBAE19}">
      <dsp:nvSpPr>
        <dsp:cNvPr id="0" name=""/>
        <dsp:cNvSpPr/>
      </dsp:nvSpPr>
      <dsp:spPr>
        <a:xfrm rot="5400000">
          <a:off x="-296046" y="3864498"/>
          <a:ext cx="1973645" cy="13815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 smtClean="0"/>
            <a:t>alternativas</a:t>
          </a:r>
          <a:endParaRPr lang="pt-BR" sz="2100" b="1" kern="1200" dirty="0"/>
        </a:p>
      </dsp:txBody>
      <dsp:txXfrm rot="-5400000">
        <a:off x="2" y="4259227"/>
        <a:ext cx="1381551" cy="592094"/>
      </dsp:txXfrm>
    </dsp:sp>
    <dsp:sp modelId="{0006FF56-DCD3-4830-83DA-97A291A23F1C}">
      <dsp:nvSpPr>
        <dsp:cNvPr id="0" name=""/>
        <dsp:cNvSpPr/>
      </dsp:nvSpPr>
      <dsp:spPr>
        <a:xfrm rot="5400000">
          <a:off x="4261809" y="688193"/>
          <a:ext cx="1282869" cy="70433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Gabarito – opção correta (concretização do desafio proposto)</a:t>
          </a:r>
          <a:endParaRPr lang="pt-B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err="1" smtClean="0"/>
            <a:t>Distratores</a:t>
          </a:r>
          <a:r>
            <a:rPr lang="pt-BR" sz="2500" kern="1200" dirty="0" smtClean="0"/>
            <a:t> – opções incorretas</a:t>
          </a:r>
          <a:endParaRPr lang="pt-BR" sz="2500" kern="1200" dirty="0"/>
        </a:p>
      </dsp:txBody>
      <dsp:txXfrm rot="-5400000">
        <a:off x="1381552" y="3631076"/>
        <a:ext cx="6980759" cy="1157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C7D19E0-9BD2-4F76-8CC1-C4B3BE2423CA}" type="datetimeFigureOut">
              <a:rPr lang="pt-BR"/>
              <a:pPr>
                <a:defRPr/>
              </a:pPr>
              <a:t>04/08/17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128CB45-7CCC-47F3-B4E2-CE197AE49E59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604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0B52F-D267-44AA-A5F1-2FC423140E30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CA4FA-9EEE-438E-83EC-EEF937C9961C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5588DE-2078-44B7-AC53-AC35818CBE2D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27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08211-7C01-4197-9BA5-9F55537B400F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53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BC5EFD-CBFE-40A6-86BD-84ED12E5835E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2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8AA91-52E3-4A10-BA9E-47376E615318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79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4986A-1C6F-4478-96FC-C6A7BE4E9061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0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9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83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58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90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69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85DBC-A9D1-41DF-9CE5-4D0E75047A66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9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7AEA6-9045-4DEF-BCF0-F4CBBD28B6E9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035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5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158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BC0924-3349-4852-A3B9-7C1B2716BBBB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469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73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90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7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E9CFB-2D20-40AD-886B-CFC5B1BE3722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268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74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736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10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752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90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80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209"/>
          <a:stretch/>
        </p:blipFill>
        <p:spPr>
          <a:xfrm>
            <a:off x="0" y="0"/>
            <a:ext cx="757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52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54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/>
              <a:pPr/>
              <a:t>04/08/17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13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7ADE-3B1A-45EE-9D8F-4F43A6B91113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04/08/17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m 6" descr="fundo-apresentação.jpg"/>
          <p:cNvPicPr>
            <a:picLocks noChangeAspect="1"/>
          </p:cNvPicPr>
          <p:nvPr userDrawn="1"/>
        </p:nvPicPr>
        <p:blipFill rotWithShape="1">
          <a:blip r:embed="rId2" cstate="print"/>
          <a:srcRect r="17325"/>
          <a:stretch/>
        </p:blipFill>
        <p:spPr>
          <a:xfrm>
            <a:off x="0" y="0"/>
            <a:ext cx="755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slideLayout" Target="../slideLayouts/slideLayout96.xml"/><Relationship Id="rId97" Type="http://schemas.openxmlformats.org/officeDocument/2006/relationships/slideLayout" Target="../slideLayouts/slideLayout97.xml"/><Relationship Id="rId98" Type="http://schemas.openxmlformats.org/officeDocument/2006/relationships/slideLayout" Target="../slideLayouts/slideLayout98.xml"/><Relationship Id="rId99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100" Type="http://schemas.openxmlformats.org/officeDocument/2006/relationships/theme" Target="../theme/theme1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0EEE82-1DAC-4490-89EA-5DDD8DA93566}" type="slidenum">
              <a:rPr lang="en-US" smtClean="0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9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  <p:sldLayoutId id="2147483724" r:id="rId46"/>
    <p:sldLayoutId id="2147483725" r:id="rId47"/>
    <p:sldLayoutId id="2147483726" r:id="rId48"/>
    <p:sldLayoutId id="2147483727" r:id="rId49"/>
    <p:sldLayoutId id="2147483728" r:id="rId50"/>
    <p:sldLayoutId id="2147483729" r:id="rId51"/>
    <p:sldLayoutId id="2147483730" r:id="rId52"/>
    <p:sldLayoutId id="2147483731" r:id="rId53"/>
    <p:sldLayoutId id="2147483789" r:id="rId54"/>
    <p:sldLayoutId id="2147483805" r:id="rId55"/>
    <p:sldLayoutId id="2147483806" r:id="rId56"/>
    <p:sldLayoutId id="2147483913" r:id="rId57"/>
    <p:sldLayoutId id="2147483928" r:id="rId58"/>
    <p:sldLayoutId id="2147483944" r:id="rId59"/>
    <p:sldLayoutId id="2147483945" r:id="rId60"/>
    <p:sldLayoutId id="2147483946" r:id="rId61"/>
    <p:sldLayoutId id="2147483947" r:id="rId62"/>
    <p:sldLayoutId id="2147483948" r:id="rId63"/>
    <p:sldLayoutId id="2147483949" r:id="rId64"/>
    <p:sldLayoutId id="2147483953" r:id="rId65"/>
    <p:sldLayoutId id="2147483957" r:id="rId66"/>
    <p:sldLayoutId id="2147483968" r:id="rId67"/>
    <p:sldLayoutId id="2147483969" r:id="rId68"/>
    <p:sldLayoutId id="2147483970" r:id="rId69"/>
    <p:sldLayoutId id="2147483973" r:id="rId70"/>
    <p:sldLayoutId id="2147483974" r:id="rId71"/>
    <p:sldLayoutId id="2147483977" r:id="rId72"/>
    <p:sldLayoutId id="2147483978" r:id="rId73"/>
    <p:sldLayoutId id="2147483979" r:id="rId74"/>
    <p:sldLayoutId id="2147483980" r:id="rId75"/>
    <p:sldLayoutId id="2147483981" r:id="rId76"/>
    <p:sldLayoutId id="2147483982" r:id="rId77"/>
    <p:sldLayoutId id="2147484055" r:id="rId78"/>
    <p:sldLayoutId id="2147484056" r:id="rId79"/>
    <p:sldLayoutId id="2147484057" r:id="rId80"/>
    <p:sldLayoutId id="2147484058" r:id="rId81"/>
    <p:sldLayoutId id="2147484063" r:id="rId82"/>
    <p:sldLayoutId id="2147484064" r:id="rId83"/>
    <p:sldLayoutId id="2147484065" r:id="rId84"/>
    <p:sldLayoutId id="2147484066" r:id="rId85"/>
    <p:sldLayoutId id="2147484067" r:id="rId86"/>
    <p:sldLayoutId id="2147484090" r:id="rId87"/>
    <p:sldLayoutId id="2147484107" r:id="rId88"/>
    <p:sldLayoutId id="2147484108" r:id="rId89"/>
    <p:sldLayoutId id="2147484109" r:id="rId90"/>
    <p:sldLayoutId id="2147484110" r:id="rId91"/>
    <p:sldLayoutId id="2147484111" r:id="rId92"/>
    <p:sldLayoutId id="2147484112" r:id="rId93"/>
    <p:sldLayoutId id="2147484115" r:id="rId94"/>
    <p:sldLayoutId id="2147484116" r:id="rId95"/>
    <p:sldLayoutId id="2147484120" r:id="rId96"/>
    <p:sldLayoutId id="2147484121" r:id="rId97"/>
    <p:sldLayoutId id="2147484122" r:id="rId98"/>
    <p:sldLayoutId id="2147484127" r:id="rId9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6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6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6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67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6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2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3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77.png"/><Relationship Id="rId3" Type="http://schemas.openxmlformats.org/officeDocument/2006/relationships/hyperlink" Target="mailto:rabelo@unb.br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59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0.xml"/><Relationship Id="rId2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4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tif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03564" y="366712"/>
            <a:ext cx="8157003" cy="735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de itens para o </a:t>
            </a:r>
            <a:r>
              <a:rPr lang="pt-BR" sz="3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Enade</a:t>
            </a: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perspectiva de avaliação de competências</a:t>
            </a:r>
            <a:endParaRPr lang="pt-B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Mauro Luiz Rabelo</a:t>
            </a:r>
          </a:p>
          <a:p>
            <a:pPr algn="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Universidade de Brasília</a:t>
            </a:r>
          </a:p>
          <a:p>
            <a:pPr algn="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Educa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ção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Superior - MEC</a:t>
            </a:r>
            <a:endParaRPr lang="pt-B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BPro-Bold" pitchFamily="50" charset="0"/>
            </a:endParaRPr>
          </a:p>
        </p:txBody>
      </p:sp>
      <p:sp>
        <p:nvSpPr>
          <p:cNvPr id="2" name="AutoShape 2" descr="data:image/jpeg;base64,/9j/4AAQSkZJRgABAQAAAQABAAD/2wCEAAkGBhQSEBQUEhQVFRUUFxcYFBgWFxYVFBYYHB0VFxQYFBYXHSYfFxkjGhgXHzIgJCcpLCwsFx4xNTAqNSYrLSkBCQoKDgwOGg8PGSkfHyUtNS01KSk1KSkqKTAqLCo0LSwsLDQsLCwsKTQsLCwsLCkpLCwsLCwpLCwsLCwsKiwsLP/AABEIAE0BSwMBIgACEQEDEQH/xAAbAAACAwEBAQAAAAAAAAAAAAAFBgAEBwEDAv/EAEUQAAIBAwEFAwcJBAoCAwAAAAECAwAEERIFBiExQRNRYQcUIjJxcrEzQlJTgZGSwdEVFiOhJDRiY4KissLh8DVFJUPS/8QAGQEBAQEBAQEAAAAAAAAAAAAAAAECAwQF/8QAKxEBAQACAAQDBgcAAAAAAAAAAAECEQMTITEEBRIiM0FRYXEyNIGxwdHw/9oADAMBAAIRAxEAPwDcalSpQSpUqUErwvboRxs7clGa96H7ety9u6rzxkeOONAn3m1pJGJLEdwBIA+6q/nL/Sf8R/WvKr+y9lmckB1Ujjg54jwoKvnL/Sf8R/WkrbgkjmIEkmlvSX025HmOfQ/GtQ/c6T6afcf0rPt8pVWVoCCXiI9IcjkZI7+teXxUno2+15Nbz9a3NdVjdXWEMhd/SOF9NjwHtPf8K0LYG8OcRynj81j18D40mbssJ4ZNA0i3Vcg8S2c8seyrVdeDr0TTx+PuV8Rlcpr6NNzXDS1u/vDyjlPgrHr4N+tMua6vCQdpXT9tJ6besw9Y9/DrVbzl/pt+Jv1r72j8tJ77fE17fss+b9tkYzjHXnigrecv9NvxN+tTzl/pt+Jv1ryNHo90XIB1rxAPI9aAN50/02/E361POn+m34m/Wjf7nv8AWL9zV39zn+sX7moA0W0JFOVkcf4if5GmbYO3zIezkxq+aR872jvofNuk6qTrU4BPI9KEWUpSRGHMMPjQGN7pT2qAEgaOQJA5tQLtD9JvvP60b3v+WX3B8WoZs2z7WVUzjOeOM8hnlQfFtesjhgTkd5OD4GnzZ96ssYdeR+8HqDQL9zf73/J/zRLY+xTAT/E1K3TTjj386ArSrvjPqaOIcT62PEnSn5000pWf8e/LcwpJHsX0V/nxoC13aKYvNlbDqilQMjOOA+w4PDxpOkLgkEsCOBGTz++je8s5S6VlOGCrj72q2NmRXgEoJRiMOBg8R35/7yoFjtD9JvvP60b3c2wwkEbElW4DPEqemPA16bR3XWKJnDsdIzggUEs2xIhHPUvxFAa3vlIkQAkDSeRPf4UA7RvpN95/Wju+Hyqe5+ZqhsfZXbsy6tOBnlnrjvoKsF26MGVjkHIyTT5s+/WWMOvXmO49RQP9zf73/J/zRDZGw2gJ/ialbmNOOPfzoC9SpUoJUqVKCVKlSglSpUoJUqVKCVw12pQJO8ezOyl1Aeg+SPA9R+dD7O6Mbq68wfv7xT3tOwE0ZQ9eR7j0pAliKsVYYIODQaHbXAdVZeTDIrEt/f8AyNx7y/6RWk7qbSw3ZNybingeo+0cazbf3/yNx7w/0ivJ4v8AA+95F7+/b+YNeTz+r3vux/7qu1R8nn9Xvfdj+LVerp4f3cePzT81n+n7JTHsDeHGI5Tw4BWPTwb9a8INhdrbLJH641ZHRsE49hoIy44Hgeo6/bXd8177QP8AGk99viaMf+t/x/7qAUf/APW/4/8AdQL9EtmbbeOQFmZl5EE5GPD2UNNMkG6IZQe0PEA+r3/bQGNrT/0Z2U/NyCPspL/aMv1j/iNNNzYGGykTWXwOBIxgcOH/AHvpRgTUyr3kD4Cg9HvpCCC7kHmCxxXtsi0MkyL0BBPsHH8qOruavWRj7AB+dGLDZkcIwgxnmTxJ9poFre/5ZfcHxagasRxBIPhwNHN7/ll9wfFqG7LtBLKqMSA2eXPrQMO7W2dY7Nz6Q9Un5w7vEimCgce6aKQQ7gg5HL9KNqKCrte67OF36hSB7TwH86EbnWuEdz846R7F5/efhXN8rvCpGOZOo/Z6o+0mjOzLTsoUT6IGfbzP880Cxvb8uPcHxarW5h4y/wCH86q72/Lj3B8Wq1uZzl/w/nQGNv8A9Wk9n5ike0+UT3h8RTxt/wDq0ns/MUj2nyie8vxFAa3w+VT3PzNA45Svqkj2Ej4Uc3w+VT3PzNVN3tnpNIyuCQFzwJHUd1AQ3Z2wc9lISc+oScnP0c/9600ChA3XgyCAwweHpGi4oO1KlSglSpUoJUqVKCVKlSglSpUoOGgm0N5OxkKGNuHI5HEd4o5Qrb2ye2j4euvFT+VBQ/fNfq2/EP0oLte/WZ9aoVJHpcc57j7a8jsyb6p/wmp+y5vqpPwmg8YCQ6456hj25FKm/n/kbj3h/pFaTsLYDaw8o0heIU8yfGkLfXYs7387JDKylhghGIPAcjivL4qW4dH2/JM8cOPblddP6XfJ5/V733Y/i1Xq89w9lzJBeB4pFLKmkMpBONWcZ51eGy5vqpPwmunAlnDm3k8zymXis7Oxu3Z/qye1via8dubAEuXThJ/JvA+PjVjd2IrboGBB9LgefM0SIrs+ezWRCpIYYI4HNH1QnZpwM4Yn7A3Gim29hCYalwJAOB6HwP619bv2zLbhXGDlsg+2gSKaLfexFRVKPwUDp0AHfQ7a+wXSQ9mrMrcRgZx3g1S/Zc31Un4TQMz7TF1BKsYOrT6pxk8uIpWtPlU99fiKtWVvPE4dYpMj+yeI6g+B/Kie0dlEyRzIjAOyl1xgqcjiR0oGmpUqUCpvhA3aI+PR06c+OWPH76DbPvOykV8Z09M4znI50+3lqsiFG5H/AKCKSLrYsqOV0MwHIgEgjvzQFv3y/uv83/FMNvcB0DLxBGRSH+y5fq3/AAn9KLbGuZYFcNG+nDMPRPBgMj7DQfMv8faGOaoceGE4n/Nn76bhS1ujZsDJIwIJwoyCM/OY8faPuNM1Am72/Lj3B8WqtsfbHm5bC6tWOuOWfCr289m7TgqjMNIGQCepoT+y5fq3/Cf0oCd9vQZY2TswNQxnVnHXuoTYpmVAOrr8RX3+zJfqn/CaNbu7CdXEkg06c6QeeeWSOnM0E3vtWyknzcaT4HORXjuf8s3ufmKa7iAOpVhkEcaA7E2U0Ny4IOjT6LdDxH86BhFdrgrtBKlSpQSpUqUEqVKlBnW8XllhhkaG1ie6mUlSFyEDDgRkAs3HuFBIvKJtuQs0dgpVThl7OQkHAbSfTBzgjp1FM0mxoNlRYs0JubmTRDrcsWkbJLH+wgy58B40zbD2QttAsYJZsku59aSRjmR2PeWJP8uld/XhjPZx391CNxt+BtBJA0ZhnhIE0ZzwznDLnBwcHmOGKahSTZ3kI2jfXupVghhjhkk+a0ikvJxHraVKL7SR0qbL36mnvYYlttMMqs+pn/jJGB6EskYGI1c40gnUe6ueWPXcQ71wiuMeFJtz5UbWOKeU6zHC/ZqwA0zyAEusHHLBerchmsyW9g50E3j3oW0Cjs5ZpH1aI4ULuQuCxPRQM8zQm38o8JW0DpIs12V0wjDyIrHAeTHJSPS9hr43k8oIhmNvaRG6uQPSVcCOIdTNJyXlnHTHEitY4XerBd3Z38gvpDHEk6uqkyB4ygjOcaXY8NR7h3GmXsxSZu9vwDsw314Y4wGcZiDENhiq6dXrMTyxwNfG6XlEa7u2t5LdoMx9rFqbLsmebrj0Mg5H51bw7d3XYO2gV9AUhX+/z/tSzgiH9GlaRGkwCJXUYPZHOdKNzbrnwp9HKsXG46EIoRtneWO2aBHyXuJFjjVRliT6zY6Ko4k0F3n8oiW83m1vE91c9Yo+SD+8fkvsoburIbyeTat0BEkSmK2VmUrEq/Ly6uRy2QD3D2VuYXvew0IGu1l+2vKxKRrsrcGAOqecT6ljkZiABCg9J+Z7/YKat69+IbBVD6pJ5Pk4Yxqdv/yuep/nU5eU1AS3g2/HZ27zzE6U6DizMeCqo6sTwxV+2m1qrYI1AHBGCMjOD4is42ZcTbXvU85gMENgdckTMG13B4xBvdTBII4E+NWt4fKgVaVLCLzgwgmaZjotosc8v88+APXhnlV5d7fEaFXMUv7N3j/+PhurggGREYqgY6mfGlI1b0ix5AeNDvJ/vXNeNeLcLoaCfSqYAKIRwViPWYEHJrHpurfkHLNTNedxcKiM7sFVQSxJwABxJJ7qR9h+Uw3l/wBhbwMbcKzNOxKjA4BlXGCpYYGTx41ZjcusD5UxWc3HleXziNYYGe2aZYTcEkKzk4PYqBmQCmC837t47iWJmbFumueQDMUWcaEY5yZGzwUAmlwynwDNipikWDysW5tHuXSSNBI0cKnBlnxpyY1HLBbB7j1p1tZtaq3EalBweBGQDgjoalxuPceuK7QDevfGGxRTJqeR+EUMY1SyHuVeg8Tw+FBdzd87q7u54riGOARxowQMXlUseAkI4A446cA8vGrMLZsPGmpiuGkXb/lFdC/mcInCSCIuzlEklJx2VuACZXHUjAHHjWcZcuwe6E7Y3ijtpII2yz3MgjjVRlj9Jj3Ko4k0A3g8o6wSi3ghe6usDVFGfRjOM/xJMYHX88UO3ZuhcSTbYvMRRohjt1Y5EUa/KvnkSzggEc8eIrpOHdbvYaPXKQ38qIFl5ybd1aVylnESDJc9FYKB6K5PjX3vV5ShYxIjR9peNGHaGMkrHw9Iu2MhQeXDJqcvLetB5rtKN/v4ltZwS3SMLiZQVto8vKzEeqo547yeXjyqnufvrdXV3PFcQxwCKNX0Bi0i6jwEjeqDp44OCOHjU9GWth5JoHvHvYtppHZTTyOGKxwprfSvrMeiqO+lseVDt7+K2soTNGZNMkxyEwOMhj4cQo45J48Mcwas7xeUIRTNb2cJurhAe0wdMMIGeM0nJccT+danDy3NwEt2N/Ib9isKTAouZO0jKBDwAUseBbrgdKZQaS9i78gbKF9eaE1F/kg2HOoqgQHizHHfx55rm5/lAa8upIJLdrcrGJIwzZYoT/8AYAMKcYOPGmWF62TpAzbb21Ha28k8pwkaknxPRR4k4H20G3d23fXNrFM0EMZkBYKWcEKSdBIx1XB+2ge8kZ2ptFbEZ82tNMt3/bkPGKL7uJ+2n+NAAABgAYAA4AdMeFS+zO26M227ty7i2u7jZ81ysUXZ25UEKNRDSPnSRlsBc9woklrtTaHC407Ptz6yRtrunHUdpyjz3jjT3proFPX07BC8oO6jfsnzeyiysbRt2S83VTlh4nODniat7pLO+GFr5lCDlxKRJcTv/aJ4qg729I8AMAU5EVzTU9fTQobw2jy2k8cRxI8Tqh5ekVIHHpx61mo8n14LW2i0o0smlJ2OnsrW3TDCJFHramALEesRg8K1s184q48S49IMz2Tu3dx7Tl7OIJEiCNLmXDSZODLNGvz5G9XjhVCgchgjDuvfR7NurfsdATtCzRnVPfuzei2RxWMKQSOZxjlmteC13TWudl/vorL7jYN69pZSSWyFbSSNhYxkanUKV1O78Neo6tHLGeZr6bce9m89uw4tp7uPAhGGdQMaUabOBqCjOB3ccZrTStdC1ObRmO7ezdozyxNdW6QNbIY4pTo0oCAHaKBeBlYADJIRQOAPKtNQcK6FroFZzyuVRllruheKt9Fp7ONnuJTKjf0i8LhmijDc44x6IbqeXU14jYt9dbHih827GOBYR5uW0yXWhh2gbIHZIRnAPEk8eAGdY01Ctb5t+Qyjauy9oG7sJvNVkKlysAOLW1GAIwzj544sWxzAAHDjfG69+NoyvmP+kRxB7sYzbquRJFbxnkxJ4MeQ4njwrR9FdC051+Ssr3d2LfG2vLKOI2yGW5JuJDl5dWRGsYPE59HMhPLOOPKhtXd6+OzYU800rFJCFtIzqMhBHaTXLDGQxGAOQDEnkMbEVqBKs4132Ga7xWW1le1u4o45GiDg2qYZIgQApUnBZscCykY5DgSSf3H2JPErPMghMrNI6ahJI8jYLPM44DGMKicAOZJprCV9AVi8S2a0hZ8ouypLjZ0qRLrbKMY847RVYM6ZHeoIoKGu9oWksUVsdnxGJkHaae1YlSAkaAARx5PFjxweA6jQDXzpqTOya0Mwsd0rq7NkHgFimzwAmsrMZZPQyyopAABXUGbOT04VWt9xb6K2uGOJp+2kNquUADSNhrqRuAaXSTpz6nQVrIFQit83JWUNubdQXNlHDAkyxrrlkk9GBXGVjRRzCR8XCgZZmJPHiNPsoGWMK762A9JsBcnrhR6o8Ksaa7isZ53LuhB2lsG7G1pJYI0InijVblyG80VciURxnm7cCOnHj1qp5OdlXsbTI0PYRG4eR5ZSWuZxn0VweGMDJc/SOOea0grUC1eZ7OtDx2hGzQyKhwzIwU9zEEKfvrLvJ9s67hjWAWDQzR6le7nbUiKTljCh5se5fRPMmtZr501MctTQym03MvVgvYWXRHqnkMiMDcXzMGaJSR6iDK5AIyQQOFcbY20LrZMMa26xC37DTbyEBrkxkFjJnGhOHBTgk5z0rV9NTTW+dVZN+6u0F2jazNFHPJ2bM8jnTbwO2VVI1XjpjTGAB6RYnPUXNmLd2d5dR+ZPdTXEmtbrKpGyMFwJWx/DVSD6K/oa0zRXdNLxbemhnLbu367SaUCOR54kXzo4CWgXIlWGI8STwK55k8etDN3N3L9re/txF5usrzntpSTcTEgqg48h3v3McVrOmqW2LvsbeWQDPZozY5A4GccKnMvbSEzdWe8eBLaOy/Z6RqFklkwTnGG83jx6TEjOtuA/tcKXJd1r5NlT2/YdmseciIh575y4/iMeYjCnOnmSAOArRNzdhC3t/XLGZzM3MKpcD0YwzMVUAAcSep60e0VeZq3SszvNiXzQWM0lshFo6kWUTAHSEKqxduDOGwdPIDvOaK7q7pXCXU99MyxvcnU0AAkZQPURpjwxyJCjmAM4HF401AKzeLbNIWtxLW5W3L3wUXEkjlsBdWjJEasy+tgZx3AimevkCvqsW76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AutoShape 4" descr="data:image/jpeg;base64,/9j/4AAQSkZJRgABAQAAAQABAAD/2wCEAAkGBhQSEBQUEhQVFRUUFxcYFBgWFxYVFBYYHB0VFxQYFBYXHSYfFxkjGhgXHzIgJCcpLCwsFx4xNTAqNSYrLSkBCQoKDgwOGg8PGSkfHyUtNS01KSk1KSkqKTAqLCo0LSwsLDQsLCwsKTQsLCwsLCkpLCwsLCwpLCwsLCwsKiwsLP/AABEIAE0BSwMBIgACEQEDEQH/xAAbAAACAwEBAQAAAAAAAAAAAAAFBgAEBwEDAv/EAEUQAAIBAwEFAwcJBAoCAwAAAAECAwAEERIFBiExQRNRYQcUIjJxcrEzQlJTgZGSwdEVFiOhJDRiY4KissLh8DVFJUPS/8QAGQEBAQEBAQEAAAAAAAAAAAAAAAECAwQF/8QAKxEBAQACAAQDBgcAAAAAAAAAAAECEQMTITEEBRIiM0FRYXEyNIGxwdHw/9oADAMBAAIRAxEAPwDcalSpQSpUqUErwvboRxs7clGa96H7ety9u6rzxkeOONAn3m1pJGJLEdwBIA+6q/nL/Sf8R/WvKr+y9lmckB1Ujjg54jwoKvnL/Sf8R/WkrbgkjmIEkmlvSX025HmOfQ/GtQ/c6T6afcf0rPt8pVWVoCCXiI9IcjkZI7+teXxUno2+15Nbz9a3NdVjdXWEMhd/SOF9NjwHtPf8K0LYG8OcRynj81j18D40mbssJ4ZNA0i3Vcg8S2c8seyrVdeDr0TTx+PuV8Rlcpr6NNzXDS1u/vDyjlPgrHr4N+tMua6vCQdpXT9tJ6besw9Y9/DrVbzl/pt+Jv1r72j8tJ77fE17fss+b9tkYzjHXnigrecv9NvxN+tTzl/pt+Jv1ryNHo90XIB1rxAPI9aAN50/02/E361POn+m34m/Wjf7nv8AWL9zV39zn+sX7moA0W0JFOVkcf4if5GmbYO3zIezkxq+aR872jvofNuk6qTrU4BPI9KEWUpSRGHMMPjQGN7pT2qAEgaOQJA5tQLtD9JvvP60b3v+WX3B8WoZs2z7WVUzjOeOM8hnlQfFtesjhgTkd5OD4GnzZ96ssYdeR+8HqDQL9zf73/J/zRLY+xTAT/E1K3TTjj386ArSrvjPqaOIcT62PEnSn5000pWf8e/LcwpJHsX0V/nxoC13aKYvNlbDqilQMjOOA+w4PDxpOkLgkEsCOBGTz++je8s5S6VlOGCrj72q2NmRXgEoJRiMOBg8R35/7yoFjtD9JvvP60b3c2wwkEbElW4DPEqemPA16bR3XWKJnDsdIzggUEs2xIhHPUvxFAa3vlIkQAkDSeRPf4UA7RvpN95/Wju+Hyqe5+ZqhsfZXbsy6tOBnlnrjvoKsF26MGVjkHIyTT5s+/WWMOvXmO49RQP9zf73/J/zRDZGw2gJ/ialbmNOOPfzoC9SpUoJUqVKCVKlSglSpUoJUqVKCVw12pQJO8ezOyl1Aeg+SPA9R+dD7O6Mbq68wfv7xT3tOwE0ZQ9eR7j0pAliKsVYYIODQaHbXAdVZeTDIrEt/f8AyNx7y/6RWk7qbSw3ZNybingeo+0cazbf3/yNx7w/0ivJ4v8AA+95F7+/b+YNeTz+r3vux/7qu1R8nn9Xvfdj+LVerp4f3cePzT81n+n7JTHsDeHGI5Tw4BWPTwb9a8INhdrbLJH641ZHRsE49hoIy44Hgeo6/bXd8177QP8AGk99viaMf+t/x/7qAUf/APW/4/8AdQL9EtmbbeOQFmZl5EE5GPD2UNNMkG6IZQe0PEA+r3/bQGNrT/0Z2U/NyCPspL/aMv1j/iNNNzYGGykTWXwOBIxgcOH/AHvpRgTUyr3kD4Cg9HvpCCC7kHmCxxXtsi0MkyL0BBPsHH8qOruavWRj7AB+dGLDZkcIwgxnmTxJ9poFre/5ZfcHxagasRxBIPhwNHN7/ll9wfFqG7LtBLKqMSA2eXPrQMO7W2dY7Nz6Q9Un5w7vEimCgce6aKQQ7gg5HL9KNqKCrte67OF36hSB7TwH86EbnWuEdz846R7F5/efhXN8rvCpGOZOo/Z6o+0mjOzLTsoUT6IGfbzP880Cxvb8uPcHxarW5h4y/wCH86q72/Lj3B8Wq1uZzl/w/nQGNv8A9Wk9n5ike0+UT3h8RTxt/wDq0ns/MUj2nyie8vxFAa3w+VT3PzNA45Svqkj2Ej4Uc3w+VT3PzNVN3tnpNIyuCQFzwJHUd1AQ3Z2wc9lISc+oScnP0c/9600ChA3XgyCAwweHpGi4oO1KlSglSpUoJUqVKCVKlSglSpUoOGgm0N5OxkKGNuHI5HEd4o5Qrb2ye2j4euvFT+VBQ/fNfq2/EP0oLte/WZ9aoVJHpcc57j7a8jsyb6p/wmp+y5vqpPwmg8YCQ6456hj25FKm/n/kbj3h/pFaTsLYDaw8o0heIU8yfGkLfXYs7387JDKylhghGIPAcjivL4qW4dH2/JM8cOPblddP6XfJ5/V733Y/i1Xq89w9lzJBeB4pFLKmkMpBONWcZ51eGy5vqpPwmunAlnDm3k8zymXis7Oxu3Z/qye1via8dubAEuXThJ/JvA+PjVjd2IrboGBB9LgefM0SIrs+ezWRCpIYYI4HNH1QnZpwM4Yn7A3Gim29hCYalwJAOB6HwP619bv2zLbhXGDlsg+2gSKaLfexFRVKPwUDp0AHfQ7a+wXSQ9mrMrcRgZx3g1S/Zc31Un4TQMz7TF1BKsYOrT6pxk8uIpWtPlU99fiKtWVvPE4dYpMj+yeI6g+B/Kie0dlEyRzIjAOyl1xgqcjiR0oGmpUqUCpvhA3aI+PR06c+OWPH76DbPvOykV8Z09M4znI50+3lqsiFG5H/AKCKSLrYsqOV0MwHIgEgjvzQFv3y/uv83/FMNvcB0DLxBGRSH+y5fq3/AAn9KLbGuZYFcNG+nDMPRPBgMj7DQfMv8faGOaoceGE4n/Nn76bhS1ujZsDJIwIJwoyCM/OY8faPuNM1Am72/Lj3B8WqtsfbHm5bC6tWOuOWfCr289m7TgqjMNIGQCepoT+y5fq3/Cf0oCd9vQZY2TswNQxnVnHXuoTYpmVAOrr8RX3+zJfqn/CaNbu7CdXEkg06c6QeeeWSOnM0E3vtWyknzcaT4HORXjuf8s3ufmKa7iAOpVhkEcaA7E2U0Ny4IOjT6LdDxH86BhFdrgrtBKlSpQSpUqUEqVKlBnW8XllhhkaG1ie6mUlSFyEDDgRkAs3HuFBIvKJtuQs0dgpVThl7OQkHAbSfTBzgjp1FM0mxoNlRYs0JubmTRDrcsWkbJLH+wgy58B40zbD2QttAsYJZsku59aSRjmR2PeWJP8uld/XhjPZx391CNxt+BtBJA0ZhnhIE0ZzwznDLnBwcHmOGKahSTZ3kI2jfXupVghhjhkk+a0ikvJxHraVKL7SR0qbL36mnvYYlttMMqs+pn/jJGB6EskYGI1c40gnUe6ueWPXcQ71wiuMeFJtz5UbWOKeU6zHC/ZqwA0zyAEusHHLBerchmsyW9g50E3j3oW0Cjs5ZpH1aI4ULuQuCxPRQM8zQm38o8JW0DpIs12V0wjDyIrHAeTHJSPS9hr43k8oIhmNvaRG6uQPSVcCOIdTNJyXlnHTHEitY4XerBd3Z38gvpDHEk6uqkyB4ygjOcaXY8NR7h3GmXsxSZu9vwDsw314Y4wGcZiDENhiq6dXrMTyxwNfG6XlEa7u2t5LdoMx9rFqbLsmebrj0Mg5H51bw7d3XYO2gV9AUhX+/z/tSzgiH9GlaRGkwCJXUYPZHOdKNzbrnwp9HKsXG46EIoRtneWO2aBHyXuJFjjVRliT6zY6Ko4k0F3n8oiW83m1vE91c9Yo+SD+8fkvsoburIbyeTat0BEkSmK2VmUrEq/Ly6uRy2QD3D2VuYXvew0IGu1l+2vKxKRrsrcGAOqecT6ljkZiABCg9J+Z7/YKat69+IbBVD6pJ5Pk4Yxqdv/yuep/nU5eU1AS3g2/HZ27zzE6U6DizMeCqo6sTwxV+2m1qrYI1AHBGCMjOD4is42ZcTbXvU85gMENgdckTMG13B4xBvdTBII4E+NWt4fKgVaVLCLzgwgmaZjotosc8v88+APXhnlV5d7fEaFXMUv7N3j/+PhurggGREYqgY6mfGlI1b0ix5AeNDvJ/vXNeNeLcLoaCfSqYAKIRwViPWYEHJrHpurfkHLNTNedxcKiM7sFVQSxJwABxJJ7qR9h+Uw3l/wBhbwMbcKzNOxKjA4BlXGCpYYGTx41ZjcusD5UxWc3HleXziNYYGe2aZYTcEkKzk4PYqBmQCmC837t47iWJmbFumueQDMUWcaEY5yZGzwUAmlwynwDNipikWDysW5tHuXSSNBI0cKnBlnxpyY1HLBbB7j1p1tZtaq3EalBweBGQDgjoalxuPceuK7QDevfGGxRTJqeR+EUMY1SyHuVeg8Tw+FBdzd87q7u54riGOARxowQMXlUseAkI4A446cA8vGrMLZsPGmpiuGkXb/lFdC/mcInCSCIuzlEklJx2VuACZXHUjAHHjWcZcuwe6E7Y3ijtpII2yz3MgjjVRlj9Jj3Ko4k0A3g8o6wSi3ghe6usDVFGfRjOM/xJMYHX88UO3ZuhcSTbYvMRRohjt1Y5EUa/KvnkSzggEc8eIrpOHdbvYaPXKQ38qIFl5ybd1aVylnESDJc9FYKB6K5PjX3vV5ShYxIjR9peNGHaGMkrHw9Iu2MhQeXDJqcvLetB5rtKN/v4ltZwS3SMLiZQVto8vKzEeqo547yeXjyqnufvrdXV3PFcQxwCKNX0Bi0i6jwEjeqDp44OCOHjU9GWth5JoHvHvYtppHZTTyOGKxwprfSvrMeiqO+lseVDt7+K2soTNGZNMkxyEwOMhj4cQo45J48Mcwas7xeUIRTNb2cJurhAe0wdMMIGeM0nJccT+danDy3NwEt2N/Ib9isKTAouZO0jKBDwAUseBbrgdKZQaS9i78gbKF9eaE1F/kg2HOoqgQHizHHfx55rm5/lAa8upIJLdrcrGJIwzZYoT/8AYAMKcYOPGmWF62TpAzbb21Ha28k8pwkaknxPRR4k4H20G3d23fXNrFM0EMZkBYKWcEKSdBIx1XB+2ge8kZ2ptFbEZ82tNMt3/bkPGKL7uJ+2n+NAAABgAYAA4AdMeFS+zO26M227ty7i2u7jZ81ysUXZ25UEKNRDSPnSRlsBc9woklrtTaHC407Ptz6yRtrunHUdpyjz3jjT3proFPX07BC8oO6jfsnzeyiysbRt2S83VTlh4nODniat7pLO+GFr5lCDlxKRJcTv/aJ4qg729I8AMAU5EVzTU9fTQobw2jy2k8cRxI8Tqh5ekVIHHpx61mo8n14LW2i0o0smlJ2OnsrW3TDCJFHramALEesRg8K1s184q48S49IMz2Tu3dx7Tl7OIJEiCNLmXDSZODLNGvz5G9XjhVCgchgjDuvfR7NurfsdATtCzRnVPfuzei2RxWMKQSOZxjlmteC13TWudl/vorL7jYN69pZSSWyFbSSNhYxkanUKV1O78Neo6tHLGeZr6bce9m89uw4tp7uPAhGGdQMaUabOBqCjOB3ccZrTStdC1ObRmO7ezdozyxNdW6QNbIY4pTo0oCAHaKBeBlYADJIRQOAPKtNQcK6FroFZzyuVRllruheKt9Fp7ONnuJTKjf0i8LhmijDc44x6IbqeXU14jYt9dbHih827GOBYR5uW0yXWhh2gbIHZIRnAPEk8eAGdY01Ctb5t+Qyjauy9oG7sJvNVkKlysAOLW1GAIwzj544sWxzAAHDjfG69+NoyvmP+kRxB7sYzbquRJFbxnkxJ4MeQ4njwrR9FdC051+Ssr3d2LfG2vLKOI2yGW5JuJDl5dWRGsYPE59HMhPLOOPKhtXd6+OzYU800rFJCFtIzqMhBHaTXLDGQxGAOQDEnkMbEVqBKs4132Ga7xWW1le1u4o45GiDg2qYZIgQApUnBZscCykY5DgSSf3H2JPErPMghMrNI6ahJI8jYLPM44DGMKicAOZJprCV9AVi8S2a0hZ8ouypLjZ0qRLrbKMY847RVYM6ZHeoIoKGu9oWksUVsdnxGJkHaae1YlSAkaAARx5PFjxweA6jQDXzpqTOya0Mwsd0rq7NkHgFimzwAmsrMZZPQyyopAABXUGbOT04VWt9xb6K2uGOJp+2kNquUADSNhrqRuAaXSTpz6nQVrIFQit83JWUNubdQXNlHDAkyxrrlkk9GBXGVjRRzCR8XCgZZmJPHiNPsoGWMK762A9JsBcnrhR6o8Ksaa7isZ53LuhB2lsG7G1pJYI0InijVblyG80VciURxnm7cCOnHj1qp5OdlXsbTI0PYRG4eR5ZSWuZxn0VweGMDJc/SOOea0grUC1eZ7OtDx2hGzQyKhwzIwU9zEEKfvrLvJ9s67hjWAWDQzR6le7nbUiKTljCh5se5fRPMmtZr501MctTQym03MvVgvYWXRHqnkMiMDcXzMGaJSR6iDK5AIyQQOFcbY20LrZMMa26xC37DTbyEBrkxkFjJnGhOHBTgk5z0rV9NTTW+dVZN+6u0F2jazNFHPJ2bM8jnTbwO2VVI1XjpjTGAB6RYnPUXNmLd2d5dR+ZPdTXEmtbrKpGyMFwJWx/DVSD6K/oa0zRXdNLxbemhnLbu367SaUCOR54kXzo4CWgXIlWGI8STwK55k8etDN3N3L9re/txF5usrzntpSTcTEgqg48h3v3McVrOmqW2LvsbeWQDPZozY5A4GccKnMvbSEzdWe8eBLaOy/Z6RqFklkwTnGG83jx6TEjOtuA/tcKXJd1r5NlT2/YdmseciIh575y4/iMeYjCnOnmSAOArRNzdhC3t/XLGZzM3MKpcD0YwzMVUAAcSep60e0VeZq3SszvNiXzQWM0lshFo6kWUTAHSEKqxduDOGwdPIDvOaK7q7pXCXU99MyxvcnU0AAkZQPURpjwxyJCjmAM4HF401AKzeLbNIWtxLW5W3L3wUXEkjlsBdWjJEasy+tgZx3AimevkCvqsW76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52400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IV FÓRUM MINEIRO DE EDUCADORES EM</a:t>
            </a:r>
          </a:p>
          <a:p>
            <a:pPr algn="ctr"/>
            <a:endParaRPr lang="en-US" sz="2800" b="1" dirty="0">
              <a:solidFill>
                <a:srgbClr val="0000FF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 CIÊNCIAS CONTÁBEIS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33400" y="-152400"/>
            <a:ext cx="8763000" cy="1143000"/>
          </a:xfrm>
        </p:spPr>
        <p:txBody>
          <a:bodyPr>
            <a:normAutofit/>
          </a:bodyPr>
          <a:lstStyle/>
          <a:p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PRESSUPOSTOS TEÓRICO-CONCEITUAIS DA AVALIAÇÃO</a:t>
            </a:r>
            <a:endParaRPr lang="pt-BR" sz="23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62000" y="1143000"/>
            <a:ext cx="8001000" cy="53784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pt-BR" sz="4000" dirty="0" smtClean="0"/>
              <a:t>Por que avaliar? </a:t>
            </a:r>
          </a:p>
          <a:p>
            <a:pPr lvl="1">
              <a:buFont typeface="Wingdings" pitchFamily="2" charset="2"/>
              <a:buNone/>
            </a:pPr>
            <a:r>
              <a:rPr lang="pt-BR" dirty="0" smtClean="0"/>
              <a:t>Justificativas/propósito</a:t>
            </a:r>
          </a:p>
          <a:p>
            <a:pPr>
              <a:buFont typeface="Wingdings" pitchFamily="2" charset="2"/>
              <a:buNone/>
            </a:pPr>
            <a:r>
              <a:rPr lang="pt-BR" sz="4000" dirty="0" smtClean="0"/>
              <a:t>O que avaliar? </a:t>
            </a:r>
          </a:p>
          <a:p>
            <a:pPr lvl="1">
              <a:buFont typeface="Wingdings" pitchFamily="2" charset="2"/>
              <a:buNone/>
            </a:pPr>
            <a:r>
              <a:rPr lang="pt-BR" dirty="0" smtClean="0"/>
              <a:t>Escolher o foco da avaliação</a:t>
            </a:r>
          </a:p>
          <a:p>
            <a:pPr>
              <a:buFont typeface="Wingdings" pitchFamily="2" charset="2"/>
              <a:buNone/>
            </a:pPr>
            <a:r>
              <a:rPr lang="pt-BR" sz="4200" dirty="0" smtClean="0"/>
              <a:t>Quem são os atores?</a:t>
            </a:r>
          </a:p>
          <a:p>
            <a:pPr lvl="1">
              <a:buFont typeface="Wingdings" pitchFamily="2" charset="2"/>
              <a:buNone/>
            </a:pPr>
            <a:r>
              <a:rPr lang="pt-BR" dirty="0" smtClean="0"/>
              <a:t>Definir o público-alvo</a:t>
            </a:r>
          </a:p>
          <a:p>
            <a:pPr>
              <a:buFont typeface="Wingdings" pitchFamily="2" charset="2"/>
              <a:buNone/>
            </a:pPr>
            <a:r>
              <a:rPr lang="pt-BR" sz="4000" dirty="0" smtClean="0"/>
              <a:t>Como avaliar?</a:t>
            </a:r>
          </a:p>
          <a:p>
            <a:pPr lvl="1">
              <a:buFont typeface="Wingdings" pitchFamily="2" charset="2"/>
              <a:buNone/>
            </a:pPr>
            <a:r>
              <a:rPr lang="pt-BR" dirty="0" smtClean="0"/>
              <a:t>Escolher a metodologia</a:t>
            </a:r>
          </a:p>
          <a:p>
            <a:pPr lvl="1">
              <a:buFont typeface="Wingdings" pitchFamily="2" charset="2"/>
              <a:buNone/>
            </a:pPr>
            <a:r>
              <a:rPr lang="pt-BR" dirty="0" smtClean="0"/>
              <a:t>Formular os indicadores (como medir os resultados?)</a:t>
            </a:r>
          </a:p>
          <a:p>
            <a:pPr lvl="1">
              <a:buFont typeface="Wingdings" pitchFamily="2" charset="2"/>
              <a:buNone/>
            </a:pPr>
            <a:r>
              <a:rPr lang="pt-BR" dirty="0" smtClean="0"/>
              <a:t>Definir meios de verificação dos indicadores</a:t>
            </a:r>
          </a:p>
          <a:p>
            <a:pPr marL="0" indent="0">
              <a:buClr>
                <a:schemeClr val="hlink"/>
              </a:buClr>
              <a:buSzPct val="120000"/>
              <a:buNone/>
              <a:defRPr/>
            </a:pP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lvl="1">
              <a:buFont typeface="Wingdings" pitchFamily="2" charset="2"/>
              <a:buNone/>
            </a:pPr>
            <a:endParaRPr lang="pt-BR" dirty="0" smtClean="0"/>
          </a:p>
          <a:p>
            <a:pPr algn="just"/>
            <a:endParaRPr lang="pt-BR" sz="2000" dirty="0" smtClean="0"/>
          </a:p>
          <a:p>
            <a:pPr algn="just"/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324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57200" y="1196975"/>
            <a:ext cx="8458200" cy="5329238"/>
          </a:xfrm>
        </p:spPr>
        <p:txBody>
          <a:bodyPr/>
          <a:lstStyle/>
          <a:p>
            <a:pPr algn="just">
              <a:buFont typeface="Wingdings" charset="2"/>
              <a:buChar char="§"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As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questões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devem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permitir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a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livre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expressão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do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pensamento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desenvolvimento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do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raciocínio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e a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integração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das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áreas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/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conteúdos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.</a:t>
            </a:r>
          </a:p>
          <a:p>
            <a:pPr algn="just">
              <a:buFont typeface="Wingdings" charset="2"/>
              <a:buChar char="§"/>
            </a:pP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Deve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-se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propor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questões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que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permitam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diversos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caminhos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ou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formas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de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resolução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.</a:t>
            </a:r>
          </a:p>
          <a:p>
            <a:pPr algn="just">
              <a:buFont typeface="Wingdings" charset="2"/>
              <a:buChar char="§"/>
            </a:pPr>
            <a:r>
              <a:rPr lang="en-US" sz="2800" dirty="0" smtClean="0">
                <a:latin typeface="Arial" charset="0"/>
                <a:ea typeface="ＭＳ Ｐゴシック" pitchFamily="34" charset="-128"/>
              </a:rPr>
              <a:t>A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tarefa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a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ser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desenvolvida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pelo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estudante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deve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ser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definida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de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maneira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específica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,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clara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 e </a:t>
            </a:r>
            <a:r>
              <a:rPr lang="en-US" sz="2800" dirty="0" err="1" smtClean="0">
                <a:latin typeface="Arial" charset="0"/>
                <a:ea typeface="ＭＳ Ｐゴシック" pitchFamily="34" charset="-128"/>
              </a:rPr>
              <a:t>completa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.</a:t>
            </a:r>
          </a:p>
          <a:p>
            <a:pPr algn="just">
              <a:buFont typeface="Wingdings" charset="2"/>
              <a:buChar char="§"/>
            </a:pP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questão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deve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conter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indicações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que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permitam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ao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estudante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saber a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abrangência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de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sua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resposta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para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ser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considerada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completa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. </a:t>
            </a:r>
            <a:endParaRPr lang="pt-BR" sz="2800" dirty="0" smtClean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4413" y="19987"/>
            <a:ext cx="8229600" cy="66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ITENS DISCURSIVOS</a:t>
            </a:r>
            <a:endParaRPr lang="pt-BR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851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33400" y="990600"/>
            <a:ext cx="8382000" cy="504031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Font typeface="Wingdings" charset="2"/>
              <a:buChar char="§"/>
            </a:pPr>
            <a:r>
              <a:rPr lang="pt-BR" sz="2100" dirty="0" smtClean="0"/>
              <a:t>Os comandos devem ser precisos</a:t>
            </a:r>
            <a:r>
              <a:rPr lang="pt-BR" sz="2100" dirty="0"/>
              <a:t>, não dando margem a dupla interpretação</a:t>
            </a:r>
            <a:r>
              <a:rPr lang="pt-BR" sz="2100" dirty="0" smtClean="0"/>
              <a:t>. Devem ser claros, indicando-se </a:t>
            </a:r>
            <a:r>
              <a:rPr lang="pt-BR" sz="2100" dirty="0"/>
              <a:t>a abrangência da resposta e os aspectos a abordar. </a:t>
            </a:r>
            <a:endParaRPr lang="pt-BR" sz="2100" dirty="0" smtClean="0"/>
          </a:p>
          <a:p>
            <a:pPr lvl="0" algn="just">
              <a:lnSpc>
                <a:spcPct val="120000"/>
              </a:lnSpc>
              <a:buFont typeface="Wingdings" charset="2"/>
              <a:buChar char="§"/>
            </a:pPr>
            <a:r>
              <a:rPr lang="pt-BR" sz="2100" dirty="0"/>
              <a:t>I</a:t>
            </a:r>
            <a:r>
              <a:rPr lang="pt-BR" sz="2100" dirty="0" smtClean="0"/>
              <a:t>ncluir </a:t>
            </a:r>
            <a:r>
              <a:rPr lang="pt-BR" sz="2100" dirty="0"/>
              <a:t>todas as informações necessárias para a resolução do item e que não serão objeto de avaliação, fornecendo textos motivadores, informações técnicas específicas, tabelas com dados a serem considerados, figuras e fórmulas que sejam necessárias para a resolução da proposta apresentada;</a:t>
            </a:r>
          </a:p>
          <a:p>
            <a:pPr lvl="0" algn="just">
              <a:lnSpc>
                <a:spcPct val="120000"/>
              </a:lnSpc>
              <a:buFont typeface="Wingdings" charset="2"/>
              <a:buChar char="§"/>
            </a:pPr>
            <a:r>
              <a:rPr lang="pt-BR" sz="2100" dirty="0"/>
              <a:t>N</a:t>
            </a:r>
            <a:r>
              <a:rPr lang="pt-BR" sz="2100" dirty="0" smtClean="0"/>
              <a:t>ão </a:t>
            </a:r>
            <a:r>
              <a:rPr lang="pt-BR" sz="2100" dirty="0"/>
              <a:t>empregar perguntas do tipo “Que”, “Quem”, “Quando” e “Onde”, pois, possivelmente, não avaliam a mobilização de recursos </a:t>
            </a:r>
            <a:r>
              <a:rPr lang="pt-BR" sz="2100" dirty="0" smtClean="0"/>
              <a:t>complexos </a:t>
            </a:r>
            <a:r>
              <a:rPr lang="pt-BR" sz="2100" dirty="0"/>
              <a:t>para a construção da resposta;</a:t>
            </a:r>
          </a:p>
          <a:p>
            <a:pPr lvl="0" algn="just">
              <a:lnSpc>
                <a:spcPct val="120000"/>
              </a:lnSpc>
              <a:buFont typeface="Wingdings" charset="2"/>
              <a:buChar char="§"/>
            </a:pPr>
            <a:r>
              <a:rPr lang="pt-BR" sz="2100" dirty="0"/>
              <a:t>n</a:t>
            </a:r>
            <a:r>
              <a:rPr lang="pt-BR" sz="2100" dirty="0" smtClean="0"/>
              <a:t>ão </a:t>
            </a:r>
            <a:r>
              <a:rPr lang="pt-BR" sz="2100" dirty="0"/>
              <a:t>empregar perguntas que simplesmente admitem a resposta “sim” ou “não”, pois os subitens de um item discursivo não podem depender uns dos outros de forma que errar um implique errar também o seguinte. </a:t>
            </a:r>
          </a:p>
          <a:p>
            <a:pPr lvl="0" algn="just">
              <a:lnSpc>
                <a:spcPct val="120000"/>
              </a:lnSpc>
              <a:buFont typeface="Wingdings" charset="2"/>
              <a:buChar char="§"/>
            </a:pPr>
            <a:r>
              <a:rPr lang="pt-BR" sz="2100" dirty="0" smtClean="0"/>
              <a:t>N</a:t>
            </a:r>
            <a:r>
              <a:rPr lang="en-US" sz="2100" dirty="0" err="1" smtClean="0"/>
              <a:t>ão</a:t>
            </a:r>
            <a:r>
              <a:rPr lang="en-US" sz="2100" dirty="0" smtClean="0"/>
              <a:t> se </a:t>
            </a:r>
            <a:r>
              <a:rPr lang="en-US" sz="2100" dirty="0" err="1" smtClean="0"/>
              <a:t>deve</a:t>
            </a:r>
            <a:r>
              <a:rPr lang="en-US" sz="2100" dirty="0" smtClean="0"/>
              <a:t> </a:t>
            </a:r>
            <a:r>
              <a:rPr lang="en-US" sz="2100" dirty="0" err="1" smtClean="0"/>
              <a:t>solicitar</a:t>
            </a:r>
            <a:r>
              <a:rPr lang="en-US" sz="2100" dirty="0" smtClean="0"/>
              <a:t> </a:t>
            </a:r>
            <a:r>
              <a:rPr lang="en-US" sz="2100" dirty="0" err="1" smtClean="0"/>
              <a:t>que</a:t>
            </a:r>
            <a:r>
              <a:rPr lang="en-US" sz="2100" dirty="0" smtClean="0"/>
              <a:t> a</a:t>
            </a:r>
            <a:r>
              <a:rPr lang="pt-BR" sz="2100" dirty="0" smtClean="0"/>
              <a:t> </a:t>
            </a:r>
            <a:r>
              <a:rPr lang="pt-BR" sz="2100" dirty="0"/>
              <a:t>questão seja respondida “de acordo com seus conhecimentos sobre”.</a:t>
            </a:r>
          </a:p>
          <a:p>
            <a:pPr algn="just">
              <a:lnSpc>
                <a:spcPct val="120000"/>
              </a:lnSpc>
              <a:buFont typeface="Wingdings" charset="2"/>
              <a:buChar char="§"/>
            </a:pPr>
            <a:endParaRPr lang="pt-BR" sz="2100" dirty="0" smtClean="0">
              <a:ea typeface="ＭＳ Ｐゴシック" pitchFamily="34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14400" y="76200"/>
            <a:ext cx="8229600" cy="66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ITENS DISCURSIVOS - comandos</a:t>
            </a:r>
          </a:p>
        </p:txBody>
      </p:sp>
    </p:spTree>
    <p:extLst>
      <p:ext uri="{BB962C8B-B14F-4D97-AF65-F5344CB8AC3E}">
        <p14:creationId xmlns:p14="http://schemas.microsoft.com/office/powerpoint/2010/main" val="19261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3.bp.blogspot.com/_q6yUM_U_F3s/SrFcQ_IIy8I/AAAAAAAACug/zPIRlJuJlAA/s400/pero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705600" cy="53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3810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Cuidado com o comando:</a:t>
            </a:r>
            <a:endParaRPr lang="pt-BR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486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5-11-08 às 15.19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89301" cy="4931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763000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4000"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SERÁ QUE FAZEMOS BOAS PERGUNTAS? </a:t>
            </a:r>
          </a:p>
        </p:txBody>
      </p:sp>
    </p:spTree>
    <p:extLst>
      <p:ext uri="{BB962C8B-B14F-4D97-AF65-F5344CB8AC3E}">
        <p14:creationId xmlns:p14="http://schemas.microsoft.com/office/powerpoint/2010/main" val="19217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ＭＳ Ｐゴシック" pitchFamily="34" charset="-128"/>
              </a:rPr>
              <a:t>Cuidado com o comando:</a:t>
            </a:r>
          </a:p>
        </p:txBody>
      </p:sp>
      <p:pic>
        <p:nvPicPr>
          <p:cNvPr id="60419" name="Picture 2" descr="C:\Documents and Settings\ricardo.cunha\Meus documentos\achei-o-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6634162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18443" r="14648" b="12466"/>
          <a:stretch/>
        </p:blipFill>
        <p:spPr bwMode="auto">
          <a:xfrm>
            <a:off x="152400" y="381000"/>
            <a:ext cx="8485727" cy="589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09600" y="735106"/>
            <a:ext cx="8382001" cy="6096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5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Recomendações</a:t>
            </a:r>
            <a:r>
              <a:rPr lang="pt-BR" sz="25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:</a:t>
            </a:r>
          </a:p>
          <a:p>
            <a:pPr algn="just">
              <a:buFont typeface="Wingdings" charset="2"/>
              <a:buChar char="§"/>
            </a:pPr>
            <a:r>
              <a:rPr lang="pt-BR" sz="2500" dirty="0" smtClean="0">
                <a:latin typeface="Arial" charset="0"/>
                <a:ea typeface="ＭＳ Ｐゴシック" pitchFamily="34" charset="-128"/>
                <a:cs typeface="Arial" charset="0"/>
              </a:rPr>
              <a:t>Para calcular o tempo necessário para a resolução da questão, deve ser elaborada uma resposta completa e adequada, registrando-se o tempo dispendido. </a:t>
            </a:r>
          </a:p>
          <a:p>
            <a:pPr lvl="0" algn="just">
              <a:buFont typeface="Wingdings" charset="2"/>
              <a:buChar char="§"/>
            </a:pPr>
            <a:r>
              <a:rPr lang="pt-BR" sz="2800" dirty="0" smtClean="0"/>
              <a:t>Na </a:t>
            </a:r>
            <a:r>
              <a:rPr lang="pt-BR" sz="2800" dirty="0"/>
              <a:t>resposta </a:t>
            </a:r>
            <a:r>
              <a:rPr lang="pt-BR" sz="2800" dirty="0" smtClean="0"/>
              <a:t>esperada, identificar </a:t>
            </a:r>
            <a:r>
              <a:rPr lang="pt-BR" sz="2800" dirty="0"/>
              <a:t>as partes essenciais (palavras-chave) que devem ser usadas como referência no processo de correção.</a:t>
            </a:r>
          </a:p>
          <a:p>
            <a:pPr lvl="0" algn="just">
              <a:buFont typeface="Wingdings" charset="2"/>
              <a:buChar char="§"/>
            </a:pPr>
            <a:r>
              <a:rPr lang="pt-BR" sz="2800" dirty="0"/>
              <a:t>Prever diferentes opções de respostas a serem consideradas como corretas e válidas</a:t>
            </a:r>
            <a:r>
              <a:rPr lang="pt-BR" sz="2800" dirty="0" smtClean="0"/>
              <a:t>.</a:t>
            </a:r>
          </a:p>
          <a:p>
            <a:pPr algn="just">
              <a:buFont typeface="Wingdings" charset="2"/>
              <a:buChar char="§"/>
            </a:pPr>
            <a:r>
              <a:rPr lang="pt-BR" sz="2800" dirty="0"/>
              <a:t>Prever o critério de atribuição de pontos (quesitos de avaliação), considerando a indicação do valor atribuído aos diferentes níveis de resposta de cada parte do item discursivo, </a:t>
            </a:r>
            <a:r>
              <a:rPr lang="pt-BR" sz="2800" dirty="0" smtClean="0"/>
              <a:t>conforme </a:t>
            </a:r>
            <a:r>
              <a:rPr lang="pt-BR" sz="2800" dirty="0"/>
              <a:t>a abrangência e </a:t>
            </a:r>
            <a:r>
              <a:rPr lang="pt-BR" sz="2800" dirty="0" smtClean="0"/>
              <a:t>o </a:t>
            </a:r>
            <a:r>
              <a:rPr lang="pt-BR" sz="2800" dirty="0"/>
              <a:t>desenvolvimento da resposta padrão.</a:t>
            </a:r>
          </a:p>
          <a:p>
            <a:pPr lvl="0" algn="just">
              <a:buFont typeface="Wingdings" charset="2"/>
              <a:buChar char="§"/>
            </a:pPr>
            <a:endParaRPr lang="pt-BR" sz="25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4413" y="19987"/>
            <a:ext cx="8229600" cy="66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ITENS DISCURSIVOS </a:t>
            </a:r>
            <a:r>
              <a:rPr lang="mr-I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–</a:t>
            </a: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pt-BR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Padr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ão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 de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resposta</a:t>
            </a:r>
            <a:endParaRPr lang="pt-BR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2022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0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0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0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0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0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506" grpId="0" build="p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09600" y="1219200"/>
            <a:ext cx="8382001" cy="51736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5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Recomendações</a:t>
            </a:r>
            <a:r>
              <a:rPr lang="pt-BR" sz="25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:</a:t>
            </a:r>
          </a:p>
          <a:p>
            <a:pPr algn="just">
              <a:buFont typeface="Wingdings" charset="2"/>
              <a:buChar char="§"/>
            </a:pPr>
            <a:r>
              <a:rPr lang="pt-BR" sz="2500" dirty="0" smtClean="0">
                <a:latin typeface="Arial" charset="0"/>
                <a:ea typeface="ＭＳ Ｐゴシック" pitchFamily="34" charset="-128"/>
                <a:cs typeface="Arial" charset="0"/>
              </a:rPr>
              <a:t>A elaboração do </a:t>
            </a:r>
            <a:r>
              <a:rPr lang="pt-BR" sz="2500" b="1" dirty="0" smtClean="0">
                <a:solidFill>
                  <a:srgbClr val="F07F09"/>
                </a:solidFill>
                <a:latin typeface="Arial" charset="0"/>
                <a:ea typeface="ＭＳ Ｐゴシック" pitchFamily="34" charset="-128"/>
                <a:cs typeface="Arial" charset="0"/>
              </a:rPr>
              <a:t>padrão de resposta</a:t>
            </a:r>
            <a:r>
              <a:rPr lang="pt-BR" sz="2500" dirty="0" smtClean="0">
                <a:solidFill>
                  <a:srgbClr val="F07F09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pt-BR" sz="2500" dirty="0" smtClean="0">
                <a:latin typeface="Arial" charset="0"/>
                <a:ea typeface="ＭＳ Ｐゴシック" pitchFamily="34" charset="-128"/>
                <a:cs typeface="Arial" charset="0"/>
              </a:rPr>
              <a:t>para a questão (resposta ideal) serve também para verificar eventuais falhas de redação bem como ausência de dados importantes e inadequação do grau de dificuldade ou de complexidade, em tempo hábil para que tais problemas sejam sanados.</a:t>
            </a:r>
          </a:p>
          <a:p>
            <a:pPr algn="just">
              <a:buFont typeface="Wingdings" charset="2"/>
              <a:buChar char="§"/>
            </a:pPr>
            <a:r>
              <a:rPr lang="pt-BR" sz="2500" dirty="0" smtClean="0">
                <a:latin typeface="Arial" charset="0"/>
                <a:ea typeface="ＭＳ Ｐゴシック" pitchFamily="34" charset="-128"/>
                <a:cs typeface="Arial" charset="0"/>
              </a:rPr>
              <a:t>Os </a:t>
            </a:r>
            <a:r>
              <a:rPr lang="pt-BR" sz="2500" b="1" dirty="0" smtClean="0">
                <a:solidFill>
                  <a:srgbClr val="F07F09"/>
                </a:solidFill>
                <a:latin typeface="Arial" charset="0"/>
                <a:ea typeface="ＭＳ Ｐゴシック" pitchFamily="34" charset="-128"/>
                <a:cs typeface="Arial" charset="0"/>
              </a:rPr>
              <a:t>parâmetros de avaliação</a:t>
            </a:r>
            <a:r>
              <a:rPr lang="pt-BR" sz="2500" dirty="0" smtClean="0">
                <a:solidFill>
                  <a:srgbClr val="F07F09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pt-BR" sz="2500" dirty="0" smtClean="0">
                <a:latin typeface="Arial" charset="0"/>
                <a:ea typeface="ＭＳ Ｐゴシック" pitchFamily="34" charset="-128"/>
                <a:cs typeface="Arial" charset="0"/>
              </a:rPr>
              <a:t>devem ser claramente definidos, ou seja, os enunciados devem definir claramente a(s) tarefa(s) a realizar, indicando a abrangência da resposta e os aspectos a abordar.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4413" y="19987"/>
            <a:ext cx="8229600" cy="66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ITENS DISCURSIVOS </a:t>
            </a:r>
            <a:r>
              <a:rPr lang="mr-I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–</a:t>
            </a: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pt-BR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Padr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ão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 de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resposta</a:t>
            </a:r>
            <a:endParaRPr lang="pt-BR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065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506" grpId="0" build="p"/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0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838200"/>
            <a:ext cx="840094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17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0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8534400" cy="45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1560" y="692696"/>
            <a:ext cx="8426896" cy="64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lang="pt-BR" sz="2000" dirty="0" smtClean="0">
                <a:latin typeface="Arial" charset="0"/>
                <a:cs typeface="Arial" charset="0"/>
              </a:rPr>
              <a:t>Reorientar </a:t>
            </a:r>
            <a:r>
              <a:rPr lang="pt-BR" sz="2000" dirty="0">
                <a:latin typeface="Arial" charset="0"/>
                <a:cs typeface="Arial" charset="0"/>
              </a:rPr>
              <a:t>o processo </a:t>
            </a:r>
            <a:r>
              <a:rPr lang="pt-BR" sz="2000" dirty="0" smtClean="0">
                <a:latin typeface="Arial" charset="0"/>
                <a:cs typeface="Arial" charset="0"/>
              </a:rPr>
              <a:t>de ensino</a:t>
            </a:r>
            <a:r>
              <a:rPr lang="pt-BR" sz="2000" dirty="0">
                <a:latin typeface="Arial" charset="0"/>
                <a:cs typeface="Arial" charset="0"/>
              </a:rPr>
              <a:t>-aprendizagem </a:t>
            </a:r>
            <a:r>
              <a:rPr lang="pt-BR" sz="2000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lang="pt-BR" sz="2000" dirty="0" smtClean="0">
                <a:latin typeface="Arial" charset="0"/>
                <a:cs typeface="Arial" charset="0"/>
              </a:rPr>
              <a:t> </a:t>
            </a:r>
            <a:r>
              <a:rPr lang="pt-BR" sz="2000" dirty="0">
                <a:latin typeface="Arial" charset="0"/>
                <a:cs typeface="Arial" charset="0"/>
              </a:rPr>
              <a:t>“avaliação para o </a:t>
            </a:r>
            <a:r>
              <a:rPr lang="pt-BR" sz="1900" dirty="0">
                <a:latin typeface="Arial" charset="0"/>
                <a:cs typeface="Arial" charset="0"/>
              </a:rPr>
              <a:t>desenvolvimento”, a partir de um olhar </a:t>
            </a:r>
            <a:r>
              <a:rPr lang="pt-BR" sz="1900" dirty="0" smtClean="0">
                <a:latin typeface="Arial" charset="0"/>
                <a:cs typeface="Arial" charset="0"/>
              </a:rPr>
              <a:t>externo;</a:t>
            </a:r>
            <a:endParaRPr lang="pt-BR" sz="1900" dirty="0">
              <a:latin typeface="Arial" charset="0"/>
              <a:cs typeface="Arial" charset="0"/>
            </a:endParaRP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lang="pt-BR" sz="1900" dirty="0" smtClean="0">
                <a:latin typeface="Arial" charset="0"/>
                <a:cs typeface="Arial" charset="0"/>
              </a:rPr>
              <a:t>Fomentar </a:t>
            </a:r>
            <a:r>
              <a:rPr lang="pt-BR" sz="1900" dirty="0">
                <a:latin typeface="Arial" charset="0"/>
                <a:cs typeface="Arial" charset="0"/>
              </a:rPr>
              <a:t>a introdução de estratégias de melhoria desse processo </a:t>
            </a:r>
            <a:r>
              <a:rPr lang="pt-BR" sz="1900" dirty="0" smtClean="0"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lang="pt-BR" sz="1900" dirty="0" smtClean="0">
                <a:latin typeface="Arial" charset="0"/>
                <a:cs typeface="Arial" charset="0"/>
              </a:rPr>
              <a:t> discussões/integração;</a:t>
            </a: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lang="pt-BR" sz="1900" dirty="0">
                <a:latin typeface="Arial" charset="0"/>
                <a:cs typeface="Arial" charset="0"/>
              </a:rPr>
              <a:t>Revelar o “oculto do aparente” (sutilezas) – questionários de percepção</a:t>
            </a:r>
            <a:r>
              <a:rPr lang="pt-BR" sz="1900" dirty="0" smtClean="0">
                <a:latin typeface="Arial" charset="0"/>
                <a:cs typeface="Arial" charset="0"/>
              </a:rPr>
              <a:t>;</a:t>
            </a: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lang="pt-BR" sz="1900" b="1" dirty="0" smtClean="0">
                <a:latin typeface="Arial" charset="0"/>
              </a:rPr>
              <a:t>Produzir relatórios para “iluminar” </a:t>
            </a:r>
            <a:r>
              <a:rPr lang="en-US" sz="1900" b="1" dirty="0" err="1" smtClean="0">
                <a:latin typeface="Arial" charset="0"/>
              </a:rPr>
              <a:t>os</a:t>
            </a:r>
            <a:r>
              <a:rPr lang="en-US" sz="1900" b="1" dirty="0" smtClean="0">
                <a:latin typeface="Arial" charset="0"/>
              </a:rPr>
              <a:t> </a:t>
            </a:r>
            <a:r>
              <a:rPr lang="en-US" sz="1900" b="1" dirty="0" err="1" smtClean="0">
                <a:latin typeface="Arial" charset="0"/>
              </a:rPr>
              <a:t>caminhos</a:t>
            </a:r>
            <a:r>
              <a:rPr lang="en-US" sz="1900" b="1" dirty="0" smtClean="0">
                <a:latin typeface="Arial" charset="0"/>
              </a:rPr>
              <a:t> </a:t>
            </a:r>
            <a:r>
              <a:rPr lang="en-US" sz="1900" b="1" dirty="0" err="1" smtClean="0">
                <a:latin typeface="Arial" charset="0"/>
              </a:rPr>
              <a:t>que</a:t>
            </a:r>
            <a:r>
              <a:rPr lang="en-US" sz="1900" b="1" dirty="0" smtClean="0">
                <a:latin typeface="Arial" charset="0"/>
              </a:rPr>
              <a:t> </a:t>
            </a:r>
            <a:r>
              <a:rPr lang="en-US" sz="1900" b="1" dirty="0" err="1" smtClean="0">
                <a:latin typeface="Arial" charset="0"/>
              </a:rPr>
              <a:t>deverão</a:t>
            </a:r>
            <a:r>
              <a:rPr lang="en-US" sz="1900" b="1" dirty="0" smtClean="0">
                <a:latin typeface="Arial" charset="0"/>
              </a:rPr>
              <a:t> ser </a:t>
            </a:r>
            <a:r>
              <a:rPr lang="en-US" sz="1900" b="1" dirty="0" err="1" smtClean="0">
                <a:latin typeface="Arial" charset="0"/>
              </a:rPr>
              <a:t>trilhados</a:t>
            </a:r>
            <a:r>
              <a:rPr lang="en-US" sz="1900" b="1" dirty="0" smtClean="0">
                <a:latin typeface="Arial" charset="0"/>
              </a:rPr>
              <a:t> </a:t>
            </a:r>
            <a:r>
              <a:rPr lang="en-US" sz="1900" b="1" dirty="0" err="1" smtClean="0">
                <a:latin typeface="Arial" charset="0"/>
              </a:rPr>
              <a:t>nas</a:t>
            </a:r>
            <a:r>
              <a:rPr lang="en-US" sz="1900" b="1" dirty="0" smtClean="0">
                <a:latin typeface="Arial" charset="0"/>
              </a:rPr>
              <a:t> </a:t>
            </a:r>
            <a:r>
              <a:rPr lang="en-US" sz="1900" b="1" dirty="0" err="1" smtClean="0">
                <a:latin typeface="Arial" charset="0"/>
              </a:rPr>
              <a:t>ações</a:t>
            </a:r>
            <a:r>
              <a:rPr lang="en-US" sz="1900" b="1" dirty="0" smtClean="0">
                <a:latin typeface="Arial" charset="0"/>
              </a:rPr>
              <a:t> </a:t>
            </a:r>
            <a:r>
              <a:rPr lang="en-US" sz="1900" b="1" dirty="0" err="1" smtClean="0">
                <a:latin typeface="Arial" charset="0"/>
              </a:rPr>
              <a:t>pedagógicas</a:t>
            </a:r>
            <a:r>
              <a:rPr lang="en-US" sz="1900" b="1" dirty="0" smtClean="0">
                <a:latin typeface="Arial" charset="0"/>
              </a:rPr>
              <a:t>;</a:t>
            </a:r>
            <a:endParaRPr lang="pt-BR" sz="1900" dirty="0" smtClean="0">
              <a:latin typeface="Arial" charset="0"/>
              <a:cs typeface="Arial" charset="0"/>
            </a:endParaRP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kumimoji="1" lang="pt-BR" sz="1900" dirty="0" smtClean="0">
                <a:latin typeface="Arial" charset="0"/>
              </a:rPr>
              <a:t>Criar </a:t>
            </a:r>
            <a:r>
              <a:rPr kumimoji="1" lang="pt-BR" sz="1900" dirty="0">
                <a:latin typeface="Arial" charset="0"/>
              </a:rPr>
              <a:t>condições para um pensar e um agir estratégicos (individuais e coletivos), sempre conectados ao propósito (razão de ser) da </a:t>
            </a:r>
            <a:r>
              <a:rPr kumimoji="1" lang="pt-BR" sz="1900" dirty="0" smtClean="0">
                <a:latin typeface="Arial" charset="0"/>
              </a:rPr>
              <a:t>instituição </a:t>
            </a:r>
            <a:r>
              <a:rPr kumimoji="1" lang="pt-BR" sz="1900" dirty="0" smtClean="0">
                <a:latin typeface="Arial" charset="0"/>
                <a:sym typeface="Wingdings" panose="05000000000000000000" pitchFamily="2" charset="2"/>
              </a:rPr>
              <a:t></a:t>
            </a:r>
            <a:r>
              <a:rPr kumimoji="1" lang="pt-BR" sz="1900" dirty="0" smtClean="0">
                <a:latin typeface="Arial" charset="0"/>
              </a:rPr>
              <a:t> </a:t>
            </a:r>
            <a:r>
              <a:rPr kumimoji="1" lang="pt-BR" sz="1900" dirty="0">
                <a:latin typeface="Arial" charset="0"/>
              </a:rPr>
              <a:t>suporte para </a:t>
            </a:r>
            <a:r>
              <a:rPr kumimoji="1" lang="pt-BR" sz="1900" dirty="0" smtClean="0">
                <a:latin typeface="Arial" charset="0"/>
              </a:rPr>
              <a:t>negociação;</a:t>
            </a:r>
            <a:endParaRPr kumimoji="1" lang="pt-BR" sz="1900" dirty="0">
              <a:latin typeface="Arial" charset="0"/>
            </a:endParaRP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kumimoji="1" lang="pt-BR" sz="1900" dirty="0">
                <a:latin typeface="Arial" charset="0"/>
              </a:rPr>
              <a:t>Motivar o </a:t>
            </a:r>
            <a:r>
              <a:rPr kumimoji="1" lang="pt-BR" sz="1900" dirty="0" smtClean="0">
                <a:latin typeface="Arial" charset="0"/>
              </a:rPr>
              <a:t>autodesenvolvimento </a:t>
            </a:r>
            <a:r>
              <a:rPr kumimoji="1" lang="pt-BR" sz="1900" dirty="0">
                <a:latin typeface="Arial" charset="0"/>
              </a:rPr>
              <a:t>das escolas </a:t>
            </a:r>
            <a:r>
              <a:rPr kumimoji="1" lang="pt-BR" sz="1900" dirty="0" smtClean="0">
                <a:latin typeface="Arial" charset="0"/>
                <a:sym typeface="Wingdings" panose="05000000000000000000" pitchFamily="2" charset="2"/>
              </a:rPr>
              <a:t></a:t>
            </a:r>
            <a:r>
              <a:rPr kumimoji="1" lang="pt-BR" sz="1900" dirty="0" smtClean="0">
                <a:latin typeface="Arial" charset="0"/>
              </a:rPr>
              <a:t> </a:t>
            </a:r>
            <a:r>
              <a:rPr kumimoji="1" lang="pt-BR" sz="1900" dirty="0">
                <a:latin typeface="Arial" charset="0"/>
              </a:rPr>
              <a:t>ferramenta para a melhoria e não para punição </a:t>
            </a:r>
            <a:r>
              <a:rPr kumimoji="1" lang="pt-BR" sz="1900" dirty="0" smtClean="0">
                <a:latin typeface="Arial" charset="0"/>
                <a:sym typeface="Wingdings" panose="05000000000000000000" pitchFamily="2" charset="2"/>
              </a:rPr>
              <a:t></a:t>
            </a:r>
            <a:r>
              <a:rPr kumimoji="1" lang="pt-BR" sz="1900" dirty="0" smtClean="0">
                <a:latin typeface="Arial" charset="0"/>
              </a:rPr>
              <a:t> </a:t>
            </a:r>
            <a:r>
              <a:rPr kumimoji="1" lang="pt-BR" sz="1900" dirty="0">
                <a:latin typeface="Arial" charset="0"/>
              </a:rPr>
              <a:t>continuar sempre </a:t>
            </a:r>
            <a:r>
              <a:rPr kumimoji="1" lang="pt-BR" sz="1900" dirty="0" smtClean="0">
                <a:latin typeface="Arial" charset="0"/>
              </a:rPr>
              <a:t>aprendendo;</a:t>
            </a:r>
            <a:endParaRPr kumimoji="1" lang="pt-BR" sz="1900" dirty="0">
              <a:latin typeface="Arial" charset="0"/>
            </a:endParaRP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r>
              <a:rPr lang="pt-BR" sz="1900" dirty="0">
                <a:latin typeface="Arial" charset="0"/>
              </a:rPr>
              <a:t>Levantar indicadores que apontem os “pontos positivos” e os “pontos negativos” de cada escola, no âmbito das práticas e </a:t>
            </a:r>
            <a:r>
              <a:rPr lang="pt-BR" sz="1900" dirty="0" smtClean="0">
                <a:latin typeface="Arial" charset="0"/>
              </a:rPr>
              <a:t>dos processos pedagógicos adotados;</a:t>
            </a:r>
            <a:endParaRPr lang="pt-BR" sz="1900" dirty="0">
              <a:latin typeface="Arial" charset="0"/>
            </a:endParaRPr>
          </a:p>
          <a:p>
            <a:pPr marL="292100" indent="-292100" algn="just">
              <a:lnSpc>
                <a:spcPct val="150000"/>
              </a:lnSpc>
            </a:pPr>
            <a:r>
              <a:rPr lang="pt-BR" sz="1900" b="1" dirty="0"/>
              <a:t>                      </a:t>
            </a:r>
            <a:endParaRPr lang="pt-BR" sz="1900" b="1" dirty="0" smtClean="0"/>
          </a:p>
          <a:p>
            <a:pPr marL="292100" indent="-292100" algn="ctr">
              <a:lnSpc>
                <a:spcPct val="150000"/>
              </a:lnSpc>
            </a:pPr>
            <a:r>
              <a:rPr lang="pt-BR" sz="1900" b="1" dirty="0" smtClean="0"/>
              <a:t>	Qualidade </a:t>
            </a:r>
            <a:r>
              <a:rPr lang="pt-BR" sz="1900" b="1" dirty="0"/>
              <a:t>da avaliação </a:t>
            </a:r>
            <a:r>
              <a:rPr lang="pt-BR" sz="1900" b="1" i="1" dirty="0"/>
              <a:t>versus</a:t>
            </a:r>
            <a:r>
              <a:rPr lang="pt-BR" sz="1900" b="1" dirty="0"/>
              <a:t> confiabilidade dos resultados</a:t>
            </a:r>
          </a:p>
          <a:p>
            <a:pPr marL="292100" indent="-292100" algn="just">
              <a:spcBef>
                <a:spcPct val="35000"/>
              </a:spcBef>
              <a:buFontTx/>
              <a:buChar char="•"/>
            </a:pPr>
            <a:endParaRPr lang="pt-BR" sz="2000" dirty="0">
              <a:latin typeface="Arial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211960" y="5661248"/>
            <a:ext cx="936625" cy="358775"/>
          </a:xfrm>
          <a:prstGeom prst="curvedRightArrow">
            <a:avLst>
              <a:gd name="adj1" fmla="val 20000"/>
              <a:gd name="adj2" fmla="val 40000"/>
              <a:gd name="adj3" fmla="val 87021"/>
            </a:avLst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>
              <a:solidFill>
                <a:srgbClr val="0000FF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505200" y="-59765"/>
            <a:ext cx="2595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POR QUE? 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27581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33400" y="924211"/>
            <a:ext cx="8305800" cy="570518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200" dirty="0" smtClean="0"/>
              <a:t>	O advogado José foi contratado por Antonio para propor ação indenizatória, julgada procedente. O advogado, porém,levantou a importância depositada pelo réu, negando-se a entregá-la ao seu cliente, sob a alegação de que as despesas que tivera e seus honorários superavam o valor da indenização, que foi inferior ao pretendido. Antonio moveu ação de prestação de contas contra José e noticiou o fato à autoridade policial, do que resultou processo criminal contra José pelo crime de apropriação indébita, sendo condenado à pena de 1 (um) ano e 4 (quatro) meses de reclusão e multa de dez dias-multa, fixando-se o dia-multa em um trigésimo do salário-mínimo. A pena privativa de liberdade foi convertida em pena de prestação de serviços à comunidade e de prestação pecuniária, esta no valor de cinco salários mínimos. Após estar definitivamente condenado, José faleceu, sem ter pago, ainda, o que devia a Antonio, conforme ficara assentado na ação de prestação de contas, cuja sentença transitou em julgado. </a:t>
            </a:r>
            <a:endParaRPr lang="pt-BR" sz="2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752600" y="1524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EXEMPLO COM PROBLEMAS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540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14400" y="9525"/>
            <a:ext cx="8229600" cy="1143000"/>
          </a:xfrm>
        </p:spPr>
        <p:txBody>
          <a:bodyPr/>
          <a:lstStyle/>
          <a:p>
            <a:pPr algn="l"/>
            <a:r>
              <a:rPr lang="pt-BR" sz="2400" b="1" dirty="0" smtClean="0"/>
              <a:t>Responda às seguintes questões: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62000" y="1524000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dirty="0" smtClean="0"/>
              <a:t>a) poderia Antonio, que não adiantara o valor das despesas, exigir prestação de contas de José?</a:t>
            </a:r>
          </a:p>
          <a:p>
            <a:pPr algn="r">
              <a:buNone/>
            </a:pPr>
            <a:r>
              <a:rPr lang="pt-BR" sz="2400" dirty="0" smtClean="0"/>
              <a:t>(valor: 3,0 pontos)</a:t>
            </a:r>
          </a:p>
          <a:p>
            <a:pPr marL="0" indent="0" algn="just">
              <a:buNone/>
            </a:pPr>
            <a:r>
              <a:rPr lang="pt-BR" sz="2400" dirty="0" smtClean="0"/>
              <a:t>b) os herdeiros de José terão de pagar o valor devido a Antonio conforme fixado na ação de prestação de contas?</a:t>
            </a:r>
          </a:p>
          <a:p>
            <a:pPr algn="r">
              <a:buNone/>
            </a:pPr>
            <a:r>
              <a:rPr lang="pt-BR" sz="2400" dirty="0" smtClean="0"/>
              <a:t>(valor: 3,0 pontos)</a:t>
            </a:r>
          </a:p>
          <a:p>
            <a:pPr marL="0" indent="0" algn="just">
              <a:buNone/>
            </a:pPr>
            <a:r>
              <a:rPr lang="pt-BR" sz="2400" dirty="0" smtClean="0"/>
              <a:t>c) há alguma conseqüência da condenação penal para os herdeiros de José ou em favor de Antonio?</a:t>
            </a:r>
          </a:p>
          <a:p>
            <a:pPr algn="r">
              <a:buNone/>
            </a:pPr>
            <a:r>
              <a:rPr lang="pt-BR" sz="2400" dirty="0" smtClean="0"/>
              <a:t>(valor: 4,0 pontos)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01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43000" y="23622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SEGUNDA </a:t>
            </a:r>
            <a:r>
              <a:rPr lang="pt-BR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</a:t>
            </a:r>
          </a:p>
          <a:p>
            <a:pPr algn="ctr"/>
            <a:endParaRPr lang="pt-BR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 dos Navios</a:t>
            </a:r>
            <a:endParaRPr lang="pt-BR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82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0" y="22860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DE REVISÃO DE ITENS</a:t>
            </a:r>
            <a:endParaRPr lang="pt-BR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8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3400" y="762000"/>
            <a:ext cx="8534400" cy="6045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/>
              <a:t>Qual é </a:t>
            </a:r>
            <a:r>
              <a:rPr lang="pt-BR" sz="2200" dirty="0" smtClean="0"/>
              <a:t>o perfil e a </a:t>
            </a:r>
            <a:r>
              <a:rPr lang="pt-BR" sz="2200" dirty="0"/>
              <a:t>competência </a:t>
            </a:r>
            <a:r>
              <a:rPr lang="pt-BR" sz="2200" dirty="0" smtClean="0"/>
              <a:t>que </a:t>
            </a:r>
            <a:r>
              <a:rPr lang="pt-BR" sz="2200" dirty="0"/>
              <a:t>se deseja avaliar com o item</a:t>
            </a:r>
            <a:r>
              <a:rPr lang="pt-BR" sz="2200" dirty="0" smtClean="0"/>
              <a:t>?</a:t>
            </a:r>
          </a:p>
          <a:p>
            <a:pPr algn="just">
              <a:lnSpc>
                <a:spcPct val="110000"/>
              </a:lnSpc>
            </a:pPr>
            <a:endParaRPr lang="pt-BR" sz="2200" dirty="0" smtClean="0"/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 smtClean="0">
                <a:solidFill>
                  <a:srgbClr val="558ED5"/>
                </a:solidFill>
              </a:rPr>
              <a:t>A redação do contexto está adequada? </a:t>
            </a:r>
            <a:endParaRPr lang="pt-BR" sz="2200" dirty="0">
              <a:solidFill>
                <a:srgbClr val="558ED5"/>
              </a:solidFill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>
                <a:solidFill>
                  <a:srgbClr val="558ED5"/>
                </a:solidFill>
              </a:rPr>
              <a:t>O texto-base é necessário à resolução do item e se articula com o </a:t>
            </a:r>
            <a:r>
              <a:rPr lang="pt-BR" sz="2200" dirty="0" smtClean="0">
                <a:solidFill>
                  <a:srgbClr val="558ED5"/>
                </a:solidFill>
              </a:rPr>
              <a:t>enunciado/comando? </a:t>
            </a:r>
            <a:endParaRPr lang="pt-BR" sz="2200" dirty="0">
              <a:solidFill>
                <a:srgbClr val="558ED5"/>
              </a:solidFill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 smtClean="0">
                <a:solidFill>
                  <a:srgbClr val="558ED5"/>
                </a:solidFill>
              </a:rPr>
              <a:t>O </a:t>
            </a:r>
            <a:r>
              <a:rPr lang="pt-BR" sz="2200" dirty="0">
                <a:solidFill>
                  <a:srgbClr val="558ED5"/>
                </a:solidFill>
              </a:rPr>
              <a:t>tamanho do contexto é adequado ao tempo disponível para resolução?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 smtClean="0">
                <a:solidFill>
                  <a:srgbClr val="558ED5"/>
                </a:solidFill>
              </a:rPr>
              <a:t>Os </a:t>
            </a:r>
            <a:r>
              <a:rPr lang="pt-BR" sz="2200" dirty="0">
                <a:solidFill>
                  <a:srgbClr val="558ED5"/>
                </a:solidFill>
              </a:rPr>
              <a:t>dados têm razoabilidade e são </a:t>
            </a:r>
            <a:r>
              <a:rPr lang="pt-BR" sz="2200" dirty="0" smtClean="0">
                <a:solidFill>
                  <a:srgbClr val="558ED5"/>
                </a:solidFill>
              </a:rPr>
              <a:t>necessários </a:t>
            </a:r>
            <a:r>
              <a:rPr lang="pt-BR" sz="2200" dirty="0">
                <a:solidFill>
                  <a:srgbClr val="558ED5"/>
                </a:solidFill>
              </a:rPr>
              <a:t>para a resolução</a:t>
            </a:r>
            <a:r>
              <a:rPr lang="pt-BR" sz="2200" dirty="0" smtClean="0">
                <a:solidFill>
                  <a:srgbClr val="558ED5"/>
                </a:solidFill>
              </a:rPr>
              <a:t>?</a:t>
            </a:r>
          </a:p>
          <a:p>
            <a:pPr algn="just">
              <a:lnSpc>
                <a:spcPct val="110000"/>
              </a:lnSpc>
            </a:pPr>
            <a:endParaRPr lang="pt-BR" sz="2200" dirty="0">
              <a:solidFill>
                <a:srgbClr val="558ED5"/>
              </a:solidFill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 smtClean="0">
                <a:solidFill>
                  <a:srgbClr val="008000"/>
                </a:solidFill>
              </a:rPr>
              <a:t>O </a:t>
            </a:r>
            <a:r>
              <a:rPr lang="pt-BR" sz="2200" dirty="0">
                <a:solidFill>
                  <a:srgbClr val="008000"/>
                </a:solidFill>
              </a:rPr>
              <a:t>enunciado está redigido sem o uso de termos que indicam negação?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 smtClean="0">
                <a:solidFill>
                  <a:srgbClr val="008000"/>
                </a:solidFill>
              </a:rPr>
              <a:t>O </a:t>
            </a:r>
            <a:r>
              <a:rPr lang="pt-BR" sz="2200" dirty="0">
                <a:solidFill>
                  <a:srgbClr val="008000"/>
                </a:solidFill>
              </a:rPr>
              <a:t>enunciado apresenta claramente um único problema a ser solucionado?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200" dirty="0" smtClean="0">
                <a:solidFill>
                  <a:srgbClr val="008000"/>
                </a:solidFill>
              </a:rPr>
              <a:t>O </a:t>
            </a:r>
            <a:r>
              <a:rPr lang="pt-BR" sz="2200" dirty="0">
                <a:solidFill>
                  <a:srgbClr val="008000"/>
                </a:solidFill>
              </a:rPr>
              <a:t>enunciado </a:t>
            </a:r>
            <a:r>
              <a:rPr lang="en-US" sz="2200" dirty="0" err="1" smtClean="0">
                <a:solidFill>
                  <a:srgbClr val="008000"/>
                </a:solidFill>
              </a:rPr>
              <a:t>é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isento</a:t>
            </a:r>
            <a:r>
              <a:rPr lang="en-US" sz="2200" dirty="0" smtClean="0">
                <a:solidFill>
                  <a:srgbClr val="008000"/>
                </a:solidFill>
              </a:rPr>
              <a:t> de </a:t>
            </a:r>
            <a:r>
              <a:rPr lang="pt-BR" sz="2200" dirty="0" smtClean="0">
                <a:solidFill>
                  <a:srgbClr val="008000"/>
                </a:solidFill>
              </a:rPr>
              <a:t>falha </a:t>
            </a:r>
            <a:r>
              <a:rPr lang="pt-BR" sz="2200" dirty="0">
                <a:solidFill>
                  <a:srgbClr val="008000"/>
                </a:solidFill>
              </a:rPr>
              <a:t>técnica que pode induzir a erro</a:t>
            </a:r>
            <a:r>
              <a:rPr lang="pt-BR" sz="2200" dirty="0" smtClean="0">
                <a:solidFill>
                  <a:srgbClr val="008000"/>
                </a:solidFill>
              </a:rPr>
              <a:t>?</a:t>
            </a:r>
            <a:endParaRPr lang="pt-BR" sz="2200" dirty="0">
              <a:solidFill>
                <a:srgbClr val="008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66800" y="76200"/>
            <a:ext cx="713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REVISÃO – </a:t>
            </a:r>
            <a:r>
              <a:rPr lang="pt-BR" sz="3200" b="1" smtClean="0">
                <a:solidFill>
                  <a:schemeClr val="accent1">
                    <a:lumMod val="75000"/>
                  </a:schemeClr>
                </a:solidFill>
              </a:rPr>
              <a:t>PERGUNTAS BÁSICAS</a:t>
            </a:r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5800" y="1143000"/>
            <a:ext cx="8077200" cy="558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5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As </a:t>
            </a:r>
            <a:r>
              <a:rPr lang="pt-BR" sz="25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imagens, gráficos ou desenhos são pertinentes e de boa qualidade? </a:t>
            </a:r>
            <a:endParaRPr lang="pt-BR" sz="25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10000"/>
              </a:lnSpc>
            </a:pPr>
            <a:endParaRPr lang="pt-BR" sz="25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5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 </a:t>
            </a: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opções/alternativas completam adequadamente o comando?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As opções/alternativas apresentam estrutura semelhante? São independentes?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Há exatamente uma opção inequivocamente correta? </a:t>
            </a:r>
            <a:r>
              <a:rPr lang="pt-BR" sz="25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 gabarito é único e não apresenta elementos atrativos que induzam a escolha pelo estudante</a:t>
            </a:r>
            <a:r>
              <a:rPr lang="pt-BR" sz="25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?)</a:t>
            </a:r>
            <a:endParaRPr lang="pt-BR" sz="2500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Os </a:t>
            </a:r>
            <a:r>
              <a:rPr lang="pt-BR" sz="25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distratores</a:t>
            </a: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são </a:t>
            </a:r>
            <a:r>
              <a:rPr lang="pt-BR" sz="25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plausíveis e não </a:t>
            </a: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induzem ao erro</a:t>
            </a:r>
            <a:r>
              <a:rPr lang="pt-BR" sz="25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pt-BR" sz="2500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Os </a:t>
            </a:r>
            <a:r>
              <a:rPr lang="pt-BR" sz="25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distratores</a:t>
            </a:r>
            <a:r>
              <a:rPr lang="pt-BR" sz="250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são claros, sem indução a erro?</a:t>
            </a:r>
          </a:p>
          <a:p>
            <a:pPr algn="just">
              <a:lnSpc>
                <a:spcPct val="110000"/>
              </a:lnSpc>
            </a:pPr>
            <a:endParaRPr lang="pt-BR" sz="2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71600" y="152400"/>
            <a:ext cx="713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REVISÃO – </a:t>
            </a:r>
            <a:r>
              <a:rPr lang="pt-BR" sz="3200" b="1" smtClean="0">
                <a:solidFill>
                  <a:schemeClr val="accent1">
                    <a:lumMod val="75000"/>
                  </a:schemeClr>
                </a:solidFill>
              </a:rPr>
              <a:t>PERGUNTAS BÁSICAS</a:t>
            </a:r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3400" y="990600"/>
            <a:ext cx="8153400" cy="536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400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O </a:t>
            </a:r>
            <a:r>
              <a:rPr lang="pt-BR" sz="2400" dirty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item é isento de erros conceituais?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400" dirty="0" smtClean="0">
                <a:solidFill>
                  <a:srgbClr val="000090"/>
                </a:solidFill>
                <a:latin typeface="Arial"/>
                <a:cs typeface="Arial"/>
              </a:rPr>
              <a:t>O </a:t>
            </a:r>
            <a:r>
              <a:rPr lang="pt-BR" sz="2400" dirty="0">
                <a:solidFill>
                  <a:srgbClr val="000090"/>
                </a:solidFill>
                <a:latin typeface="Arial"/>
                <a:cs typeface="Arial"/>
              </a:rPr>
              <a:t>item é isento de informações preconceituosas ou controversas?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400" dirty="0">
                <a:solidFill>
                  <a:srgbClr val="000090"/>
                </a:solidFill>
                <a:latin typeface="Arial"/>
                <a:cs typeface="Arial"/>
              </a:rPr>
              <a:t>O item está redigido </a:t>
            </a:r>
            <a:r>
              <a:rPr lang="pt-BR" sz="2400" dirty="0" smtClean="0">
                <a:solidFill>
                  <a:srgbClr val="000090"/>
                </a:solidFill>
                <a:latin typeface="Arial"/>
                <a:cs typeface="Arial"/>
              </a:rPr>
              <a:t>respeitando-se </a:t>
            </a:r>
            <a:r>
              <a:rPr lang="pt-BR" sz="2400" dirty="0">
                <a:solidFill>
                  <a:srgbClr val="000090"/>
                </a:solidFill>
                <a:latin typeface="Arial"/>
                <a:cs typeface="Arial"/>
              </a:rPr>
              <a:t>a norma padrão da língua portuguesa</a:t>
            </a:r>
            <a:r>
              <a:rPr lang="pt-BR" sz="2400" dirty="0" smtClean="0">
                <a:solidFill>
                  <a:srgbClr val="000090"/>
                </a:solidFill>
                <a:latin typeface="Arial"/>
                <a:cs typeface="Arial"/>
              </a:rPr>
              <a:t>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endParaRPr lang="pt-BR" sz="2400" dirty="0">
              <a:latin typeface="Arial"/>
              <a:cs typeface="Arial"/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400" dirty="0" smtClean="0">
                <a:latin typeface="Arial"/>
                <a:ea typeface="Calibri" charset="0"/>
                <a:cs typeface="Arial"/>
              </a:rPr>
              <a:t>O texto-base, ou qualquer outro elemento do item de apropriação pública, traz referência bibliográfica completa, de acordo com as normas da ABNT?</a:t>
            </a: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endParaRPr lang="pt-BR" sz="2400" dirty="0" smtClean="0">
              <a:latin typeface="Arial"/>
              <a:cs typeface="Arial"/>
            </a:endParaRPr>
          </a:p>
          <a:p>
            <a:pPr marL="342900" indent="-342900" algn="just">
              <a:lnSpc>
                <a:spcPct val="110000"/>
              </a:lnSpc>
              <a:buFont typeface="Wingdings" charset="2"/>
              <a:buChar char="§"/>
            </a:pP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Calibri" charset="0"/>
                <a:cs typeface="Arial"/>
              </a:rPr>
              <a:t>As </a:t>
            </a:r>
            <a:r>
              <a:rPr lang="pt-BR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Calibri" charset="0"/>
                <a:cs typeface="Arial"/>
              </a:rPr>
              <a:t>justificativas dos </a:t>
            </a:r>
            <a:r>
              <a:rPr lang="pt-BR" sz="2400" dirty="0" err="1">
                <a:solidFill>
                  <a:schemeClr val="accent5">
                    <a:lumMod val="75000"/>
                  </a:schemeClr>
                </a:solidFill>
                <a:latin typeface="Arial"/>
                <a:ea typeface="Calibri" charset="0"/>
                <a:cs typeface="Arial"/>
              </a:rPr>
              <a:t>distratores</a:t>
            </a:r>
            <a:r>
              <a:rPr lang="pt-BR" sz="2400" dirty="0">
                <a:solidFill>
                  <a:schemeClr val="accent5">
                    <a:lumMod val="75000"/>
                  </a:schemeClr>
                </a:solidFill>
                <a:latin typeface="Arial"/>
                <a:ea typeface="Calibri" charset="0"/>
                <a:cs typeface="Arial"/>
              </a:rPr>
              <a:t> e do gabarito esclarecem adequadamente cada uma das alternativas?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71600" y="152400"/>
            <a:ext cx="713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REVISÃO – </a:t>
            </a:r>
            <a:r>
              <a:rPr lang="pt-BR" sz="3200" b="1" smtClean="0">
                <a:solidFill>
                  <a:schemeClr val="accent1">
                    <a:lumMod val="75000"/>
                  </a:schemeClr>
                </a:solidFill>
              </a:rPr>
              <a:t>PERGUNTAS BÁSICAS</a:t>
            </a:r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0" y="22860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PARA ANÁLISE CRÍTICA</a:t>
            </a:r>
            <a:endParaRPr lang="pt-BR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0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1.28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384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172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</a:t>
            </a:r>
            <a:r>
              <a:rPr lang="en-US" smtClean="0"/>
              <a:t>.: </a:t>
            </a:r>
            <a:r>
              <a:rPr lang="en-US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504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1.0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85344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GAB.: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209800" y="1038465"/>
            <a:ext cx="4797917" cy="523220"/>
          </a:xfrm>
        </p:spPr>
        <p:txBody>
          <a:bodyPr wrap="none">
            <a:spAutoFit/>
          </a:bodyPr>
          <a:lstStyle/>
          <a:p>
            <a:pPr algn="l" fontAlgn="base"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charset="0"/>
              </a:rPr>
              <a:t>AVALIAÇÃO DE SISTEMAS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4" name="Seta para a direita 7"/>
          <p:cNvSpPr/>
          <p:nvPr/>
        </p:nvSpPr>
        <p:spPr>
          <a:xfrm rot="8057240">
            <a:off x="2144649" y="2076318"/>
            <a:ext cx="1247162" cy="80410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Seta para a direita 8"/>
          <p:cNvSpPr/>
          <p:nvPr/>
        </p:nvSpPr>
        <p:spPr>
          <a:xfrm rot="3344980">
            <a:off x="5322859" y="2105110"/>
            <a:ext cx="1390436" cy="70845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1715" y="3380069"/>
            <a:ext cx="346233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A8A8FE"/>
              </a:buClr>
              <a:buSzPct val="70000"/>
            </a:pPr>
            <a:r>
              <a:rPr lang="pt-BR" sz="2500" dirty="0">
                <a:latin typeface="+mn-lt"/>
                <a:cs typeface="Arial" charset="0"/>
              </a:rPr>
              <a:t>Fornecer diagnóstico e subsídios para a implementação ou manutenção de políticas educacionais.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37876" y="3356993"/>
            <a:ext cx="4032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A8A8FE"/>
              </a:buClr>
              <a:buSzPct val="70000"/>
            </a:pPr>
            <a:r>
              <a:rPr lang="pt-BR" sz="2500" dirty="0">
                <a:latin typeface="+mn-lt"/>
                <a:cs typeface="Arial" charset="0"/>
              </a:rPr>
              <a:t>Prover um contínuo monitoramento do sistema educacional com a finalidade de </a:t>
            </a:r>
            <a:r>
              <a:rPr lang="pt-BR" sz="2500" dirty="0" smtClean="0">
                <a:latin typeface="+mn-lt"/>
                <a:cs typeface="Arial" charset="0"/>
              </a:rPr>
              <a:t>avaliar </a:t>
            </a:r>
            <a:r>
              <a:rPr lang="pt-BR" sz="2500" dirty="0">
                <a:latin typeface="+mn-lt"/>
                <a:cs typeface="Arial" charset="0"/>
              </a:rPr>
              <a:t>os efeitos das políticas adotadas.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05200" y="86073"/>
            <a:ext cx="2419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POR QUE?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0847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1.1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9081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7467600" y="617974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GAB.: </a:t>
            </a:r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496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1.0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685800"/>
            <a:ext cx="8629351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</a:t>
            </a:r>
            <a:r>
              <a:rPr lang="en-US" smtClean="0"/>
              <a:t>.: </a:t>
            </a:r>
            <a:r>
              <a:rPr lang="en-US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674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44291"/>
          </a:xfrm>
          <a:prstGeom prst="rect">
            <a:avLst/>
          </a:prstGeom>
        </p:spPr>
      </p:pic>
      <p:pic>
        <p:nvPicPr>
          <p:cNvPr id="3" name="Picture 1" descr="Captura de Tela 2017-07-30 às 11.32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620"/>
            <a:ext cx="8305800" cy="2624380"/>
          </a:xfrm>
          <a:prstGeom prst="rect">
            <a:avLst/>
          </a:prstGeom>
        </p:spPr>
      </p:pic>
      <p:sp>
        <p:nvSpPr>
          <p:cNvPr id="4" name="TextBox 8"/>
          <p:cNvSpPr txBox="1"/>
          <p:nvPr/>
        </p:nvSpPr>
        <p:spPr>
          <a:xfrm>
            <a:off x="8001000" y="6477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 </a:t>
            </a:r>
            <a:r>
              <a:rPr lang="en-US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209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0.5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52253"/>
            <a:ext cx="5257800" cy="69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905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1.5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5" y="0"/>
            <a:ext cx="837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446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1.59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18024"/>
            <a:ext cx="8458200" cy="3110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GAB.: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997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7-30 às 10.59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46190"/>
            <a:ext cx="8534400" cy="3422937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7620000" y="57912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Gab </a:t>
            </a:r>
            <a:r>
              <a:rPr lang="en-US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5915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762000"/>
            <a:ext cx="8382000" cy="1390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300" baseline="30000" dirty="0" smtClean="0"/>
              <a:t>A urbanização no Brasil registrou marco histórico na década de 1970, quando o número de pessoas que viviam nas cidades ultrapassou o número daquelas que viviam no campo. No início deste século, em 2000, segundo dados do IBGE, mais de 80% da população brasileira já era urbana.</a:t>
            </a:r>
          </a:p>
          <a:p>
            <a:pPr algn="just"/>
            <a:r>
              <a:rPr lang="pt-PT" sz="2300" b="1" baseline="30000" dirty="0" smtClean="0"/>
              <a:t>Considerando essas informações, estabeleça a relação entre as charges:</a:t>
            </a:r>
            <a:endParaRPr lang="pt-PT" sz="2300" dirty="0"/>
          </a:p>
        </p:txBody>
      </p:sp>
      <p:sp>
        <p:nvSpPr>
          <p:cNvPr id="4" name="Rectangle 3"/>
          <p:cNvSpPr/>
          <p:nvPr/>
        </p:nvSpPr>
        <p:spPr>
          <a:xfrm>
            <a:off x="762000" y="4953000"/>
            <a:ext cx="80010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300" b="1" baseline="30000" dirty="0" smtClean="0"/>
              <a:t>Com base nas informações dadas e na relação proposta entre essas charges, é CORRETO afirmar que</a:t>
            </a:r>
          </a:p>
          <a:p>
            <a:r>
              <a:rPr lang="pt-BR" sz="2300" baseline="30000" dirty="0" smtClean="0"/>
              <a:t>A) a primeira charge é falsa, e a segunda é verdadeira.</a:t>
            </a:r>
          </a:p>
          <a:p>
            <a:r>
              <a:rPr lang="pt-BR" sz="2300" baseline="30000" dirty="0" err="1" smtClean="0"/>
              <a:t>B</a:t>
            </a:r>
            <a:r>
              <a:rPr lang="pt-BR" sz="2300" baseline="30000" dirty="0" smtClean="0"/>
              <a:t>) a primeira charge é verdadeira, e a segunda é falsa.</a:t>
            </a:r>
          </a:p>
          <a:p>
            <a:r>
              <a:rPr lang="pt-BR" sz="2300" baseline="30000" dirty="0" smtClean="0"/>
              <a:t>C) as duas charges são falsas.</a:t>
            </a:r>
          </a:p>
          <a:p>
            <a:r>
              <a:rPr lang="pt-BR" sz="2300" baseline="30000" dirty="0" err="1" smtClean="0"/>
              <a:t>D</a:t>
            </a:r>
            <a:r>
              <a:rPr lang="pt-BR" sz="2300" baseline="30000" dirty="0" smtClean="0"/>
              <a:t>) as duas charges são verdadeiras, e a segunda explica a primeira.</a:t>
            </a:r>
          </a:p>
          <a:p>
            <a:r>
              <a:rPr lang="pt-BR" sz="2300" baseline="30000" dirty="0" smtClean="0"/>
              <a:t>E) as duas charges são verdadeiras, mas a segunda não explica a primeira.</a:t>
            </a:r>
            <a:endParaRPr lang="pt-BR" sz="2300" dirty="0"/>
          </a:p>
        </p:txBody>
      </p:sp>
      <p:pic>
        <p:nvPicPr>
          <p:cNvPr id="6" name="Picture 5" descr="Captura de Tela 2017-07-30 às 11.3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3200400" cy="2525766"/>
          </a:xfrm>
          <a:prstGeom prst="rect">
            <a:avLst/>
          </a:prstGeom>
        </p:spPr>
      </p:pic>
      <p:pic>
        <p:nvPicPr>
          <p:cNvPr id="7" name="Picture 6" descr="Captura de Tela 2017-07-30 às 11.37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362200"/>
            <a:ext cx="312821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3287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ENADE 2009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0" y="6477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Gab 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982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2000" y="1524000"/>
            <a:ext cx="822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b="1" dirty="0" smtClean="0">
                <a:solidFill>
                  <a:srgbClr val="3333FF"/>
                </a:solidFill>
                <a:latin typeface="Arial"/>
                <a:cs typeface="Arial"/>
              </a:rPr>
              <a:t>DESENVOLVIMENTO PROFISSIONAL DOCENTE</a:t>
            </a:r>
          </a:p>
          <a:p>
            <a:pPr algn="just"/>
            <a:endParaRPr lang="pt-BR" sz="2600" dirty="0" smtClean="0">
              <a:latin typeface="Arial"/>
              <a:cs typeface="Arial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pt-BR" sz="2600" dirty="0" smtClean="0">
                <a:latin typeface="Arial"/>
                <a:cs typeface="Arial"/>
              </a:rPr>
              <a:t>Postura </a:t>
            </a:r>
            <a:r>
              <a:rPr lang="pt-BR" sz="2600" dirty="0">
                <a:latin typeface="Arial"/>
                <a:cs typeface="Arial"/>
              </a:rPr>
              <a:t>de reflexão constante sobre sua </a:t>
            </a:r>
            <a:r>
              <a:rPr lang="pt-BR" sz="2600" dirty="0" smtClean="0">
                <a:latin typeface="Arial"/>
                <a:cs typeface="Arial"/>
              </a:rPr>
              <a:t>prática.</a:t>
            </a:r>
            <a:endParaRPr lang="pt-BR" sz="2600" dirty="0">
              <a:latin typeface="Arial"/>
              <a:cs typeface="Arial"/>
            </a:endParaRPr>
          </a:p>
          <a:p>
            <a:endParaRPr lang="pt-BR" sz="2600" b="1" dirty="0" smtClean="0">
              <a:latin typeface="Arial"/>
              <a:cs typeface="Arial"/>
            </a:endParaRPr>
          </a:p>
          <a:p>
            <a:pPr lvl="2" algn="just"/>
            <a:r>
              <a:rPr lang="pt-BR" sz="2600" i="1" dirty="0" smtClean="0">
                <a:solidFill>
                  <a:srgbClr val="000000"/>
                </a:solidFill>
                <a:latin typeface="Arial"/>
                <a:cs typeface="Arial"/>
              </a:rPr>
              <a:t>Os </a:t>
            </a:r>
            <a:r>
              <a:rPr lang="pt-BR" sz="2600" i="1" dirty="0">
                <a:solidFill>
                  <a:srgbClr val="000000"/>
                </a:solidFill>
                <a:latin typeface="Arial"/>
                <a:cs typeface="Arial"/>
              </a:rPr>
              <a:t>homens são sábios na proporção, não da sua experiência, mas da sua capacidade para pensarem a experiência</a:t>
            </a:r>
            <a:r>
              <a:rPr lang="pt-BR" sz="2600" i="1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lvl="2" algn="just"/>
            <a:endParaRPr lang="pt-BR" sz="26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lvl="2" algn="r"/>
            <a:r>
              <a:rPr lang="pt-BR" sz="2600" b="1" dirty="0" smtClean="0">
                <a:latin typeface="Arial"/>
                <a:cs typeface="Arial"/>
              </a:rPr>
              <a:t>(Bernard Shaw)</a:t>
            </a:r>
            <a:endParaRPr lang="pt-BR" sz="2600" b="1" dirty="0">
              <a:latin typeface="Arial"/>
              <a:cs typeface="Arial"/>
            </a:endParaRPr>
          </a:p>
          <a:p>
            <a:pPr lvl="2" algn="just"/>
            <a:endParaRPr lang="pt-BR" sz="2600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pt-BR" sz="26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pt-BR"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90600" y="2286000"/>
            <a:ext cx="77403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Obrigado pela atenção.</a:t>
            </a:r>
          </a:p>
          <a:p>
            <a:pPr algn="ctr"/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hlinkClick r:id="rId3"/>
              </a:rPr>
              <a:t>rabelo@unb.br</a:t>
            </a:r>
            <a:endParaRPr lang="pt-BR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maurorabelo@mec.gov.br</a:t>
            </a:r>
            <a:endParaRPr lang="pt-B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124200"/>
            <a:ext cx="6845300" cy="33147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-152400"/>
            <a:ext cx="96123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pt-PT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PT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 QUE AVALIAR? </a:t>
            </a:r>
            <a:br>
              <a:rPr lang="pt-PT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pt-BR" sz="36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76" y="1066800"/>
            <a:ext cx="8509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152400"/>
            <a:ext cx="8356600" cy="184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0"/>
            <a:ext cx="8356600" cy="119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362200"/>
            <a:ext cx="8356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876800"/>
            <a:ext cx="8369300" cy="132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810000"/>
            <a:ext cx="901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6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8153400" cy="574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6073" y="228600"/>
            <a:ext cx="84379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DIRETRIZES CURRICULARES NACIONAIS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9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8297" y="-326037"/>
            <a:ext cx="9612313" cy="11525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pt-PT" sz="27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pt-PT" sz="27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PT" sz="27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O QUE AVALIAR? </a:t>
            </a:r>
            <a:br>
              <a:rPr lang="pt-PT" sz="27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DESENVOLVMENTO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pt-BR" sz="27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COMPETÊNCIAS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10308" y="1370543"/>
            <a:ext cx="8508292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/>
              <a:t>Capacidade do sujeito de mobilizar </a:t>
            </a:r>
            <a:endParaRPr lang="en-US" sz="2800" b="1" dirty="0"/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/>
              <a:t>conhecimentos</a:t>
            </a:r>
            <a:r>
              <a:rPr lang="pt-BR" sz="2800" b="1" dirty="0"/>
              <a:t>, saberes, processos cognitivos, esquemas mentais, afetos, habilidades, posturas </a:t>
            </a:r>
            <a:r>
              <a:rPr lang="pt-BR" sz="2700" b="1" dirty="0">
                <a:sym typeface="Wingdings 3" pitchFamily="18" charset="2"/>
              </a:rPr>
              <a:t>		</a:t>
            </a:r>
            <a:endParaRPr lang="pt-BR" sz="2700" b="1" dirty="0" smtClean="0">
              <a:sym typeface="Wingdings 3" pitchFamily="18" charset="2"/>
            </a:endParaRPr>
          </a:p>
          <a:p>
            <a:pPr algn="ctr">
              <a:defRPr/>
            </a:pPr>
            <a:endParaRPr lang="pt-BR" sz="2700" b="1" dirty="0">
              <a:sym typeface="Wingdings 3" pitchFamily="18" charset="2"/>
            </a:endParaRPr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endParaRPr lang="pt-BR" sz="2800" b="1" dirty="0" smtClean="0"/>
          </a:p>
          <a:p>
            <a:pPr algn="ctr">
              <a:defRPr/>
            </a:pPr>
            <a:r>
              <a:rPr lang="pt-BR" sz="2800" b="1" dirty="0" smtClean="0"/>
              <a:t>para </a:t>
            </a:r>
            <a:r>
              <a:rPr lang="pt-BR" sz="2800" b="1" dirty="0"/>
              <a:t>o enfrentamento de </a:t>
            </a:r>
            <a:r>
              <a:rPr lang="pt-BR" sz="2800" b="1" dirty="0" smtClean="0">
                <a:effectLst>
                  <a:outerShdw blurRad="38100" dist="38100" dir="2700000" algn="tl">
                    <a:srgbClr val="666600"/>
                  </a:outerShdw>
                </a:effectLst>
              </a:rPr>
              <a:t>situações-problema inusitadas.</a:t>
            </a:r>
            <a:endParaRPr lang="pt-BR" sz="2700" b="1" dirty="0">
              <a:sym typeface="Wingdings 3" pitchFamily="18" charset="2"/>
            </a:endParaRPr>
          </a:p>
        </p:txBody>
      </p:sp>
      <p:sp>
        <p:nvSpPr>
          <p:cNvPr id="5" name="Seta para baixo 1"/>
          <p:cNvSpPr/>
          <p:nvPr/>
        </p:nvSpPr>
        <p:spPr>
          <a:xfrm>
            <a:off x="4419597" y="1905000"/>
            <a:ext cx="647699" cy="751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1"/>
          <p:cNvSpPr/>
          <p:nvPr/>
        </p:nvSpPr>
        <p:spPr>
          <a:xfrm>
            <a:off x="4267200" y="3886200"/>
            <a:ext cx="88277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ângulo 7"/>
          <p:cNvSpPr/>
          <p:nvPr/>
        </p:nvSpPr>
        <p:spPr>
          <a:xfrm>
            <a:off x="3130176" y="6324600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Le </a:t>
            </a:r>
            <a:r>
              <a:rPr lang="pt-PT" sz="20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Boterf, Wittorski, </a:t>
            </a:r>
            <a:r>
              <a:rPr lang="pt-PT" sz="20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Zarifian</a:t>
            </a: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, </a:t>
            </a:r>
            <a:r>
              <a:rPr lang="pt-PT" sz="20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Perrenoud</a:t>
            </a: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rPr>
              <a:t> e outros</a:t>
            </a:r>
            <a:endParaRPr lang="pt-PT" sz="20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85786" y="609600"/>
            <a:ext cx="8358214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endParaRPr lang="pt-B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Antes de tudo, </a:t>
            </a:r>
          </a:p>
          <a:p>
            <a:pPr algn="ctr" eaLnBrk="1" hangingPunct="1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elaboram-se as</a:t>
            </a:r>
          </a:p>
          <a:p>
            <a:pPr eaLnBrk="1" hangingPunct="1"/>
            <a:endParaRPr lang="pt-B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MATRIZES </a:t>
            </a: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</a:t>
            </a:r>
            <a:r>
              <a:rPr lang="pt-BR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REFERÊNCIA</a:t>
            </a: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</a:t>
            </a:r>
            <a:r>
              <a:rPr lang="pt-B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/>
            <a:endParaRPr lang="pt-B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Tecnologia educacional - Suporte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metodológico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para a construção </a:t>
            </a:r>
          </a:p>
          <a:p>
            <a:pPr algn="ctr" eaLnBrk="1" hangingPunct="1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dos itens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96493" y="119601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MATRIZ DE REFERÊNCIA</a:t>
            </a:r>
          </a:p>
          <a:p>
            <a:pPr algn="ctr"/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O que avaliar?</a:t>
            </a:r>
            <a:endParaRPr lang="pt-BR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/>
          <p:nvPr/>
        </p:nvPicPr>
        <p:blipFill rotWithShape="1">
          <a:blip r:embed="rId2"/>
          <a:srcRect l="8661" t="11081" r="9646"/>
          <a:stretch/>
        </p:blipFill>
        <p:spPr bwMode="auto">
          <a:xfrm>
            <a:off x="656252" y="1440071"/>
            <a:ext cx="8305936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6200" y="6248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Rabelo (2013). Avalia</a:t>
            </a:r>
            <a:r>
              <a:rPr lang="en-US" dirty="0" err="1" smtClean="0"/>
              <a:t>ção</a:t>
            </a:r>
            <a:r>
              <a:rPr lang="en-US" dirty="0" smtClean="0"/>
              <a:t> </a:t>
            </a:r>
            <a:r>
              <a:rPr lang="en-US" dirty="0" err="1" smtClean="0"/>
              <a:t>Educacional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89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3" y="2057400"/>
            <a:ext cx="8534400" cy="438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" y="19424"/>
            <a:ext cx="8712200" cy="74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8712200" cy="102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743200"/>
            <a:ext cx="838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419600"/>
            <a:ext cx="6172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1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5800" y="2362200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 </a:t>
            </a:r>
            <a:r>
              <a:rPr lang="pt-BR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 de avaliar é um ato de investigar</a:t>
            </a:r>
            <a:r>
              <a:rPr lang="pt-BR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pt-BR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LUCKESI, 2011</a:t>
            </a:r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r"/>
            <a:endParaRPr lang="pt-BR" sz="3200" dirty="0"/>
          </a:p>
          <a:p>
            <a:endParaRPr lang="pt-BR" sz="3200" dirty="0" smtClean="0"/>
          </a:p>
          <a:p>
            <a:pPr algn="r"/>
            <a:r>
              <a:rPr lang="pt-BR" sz="1600" dirty="0"/>
              <a:t>LUCKESI</a:t>
            </a:r>
            <a:r>
              <a:rPr lang="pt-BR" sz="1600" dirty="0" smtClean="0"/>
              <a:t>, Cipriano </a:t>
            </a:r>
            <a:r>
              <a:rPr lang="pt-BR" sz="1600" dirty="0"/>
              <a:t>Carlos. </a:t>
            </a:r>
            <a:r>
              <a:rPr lang="pt-BR" sz="1600" b="1" dirty="0"/>
              <a:t>Avaliação da aprendizagem </a:t>
            </a:r>
            <a:r>
              <a:rPr lang="pt-BR" sz="1600" b="1" dirty="0" smtClean="0"/>
              <a:t>- componente </a:t>
            </a:r>
            <a:r>
              <a:rPr lang="pt-BR" sz="1600" b="1" dirty="0"/>
              <a:t>do ato pedagógico.</a:t>
            </a:r>
            <a:r>
              <a:rPr lang="pt-BR" sz="1600" dirty="0"/>
              <a:t> 1 ed., São Paulo: Cortez</a:t>
            </a:r>
            <a:r>
              <a:rPr lang="pt-BR" sz="1600" dirty="0" smtClean="0"/>
              <a:t>, 2011.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644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209800"/>
            <a:ext cx="8623300" cy="439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8712200" cy="7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1066800"/>
            <a:ext cx="8420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26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52400"/>
            <a:ext cx="838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smtClean="0"/>
              <a:t>Art. 5o A prova do Enade 2015, no componente específico da área de Ciências Contábeis, tomará como referência do perfil do egresso as seguintes características:</a:t>
            </a:r>
          </a:p>
          <a:p>
            <a:pPr algn="just"/>
            <a:endParaRPr lang="pt-BR" sz="2000" smtClean="0"/>
          </a:p>
          <a:p>
            <a:pPr marL="514350" indent="-514350" algn="just">
              <a:buFont typeface="+mj-lt"/>
              <a:buAutoNum type="romanUcPeriod"/>
            </a:pPr>
            <a:r>
              <a:rPr lang="pt-BR" sz="2000" smtClean="0"/>
              <a:t>compreensão das questões científicas, técnicas, sociais, contábeis, econômicas e financeiras em âmbito nacional e internacional e nos diferentes modelos de organização e segmentos econômicos;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pt-BR" sz="2000" smtClean="0"/>
              <a:t>capacidade para demonstrar raciocínio lógico, quantitativo e qualitativo na solução de questões em diferentes cenários;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pt-BR" sz="2000" smtClean="0"/>
              <a:t>aptidão para manifestar capacidade crítico-analítica, inclusive em atividades de apurações, auditorias, perícias, arbitragens e quantificações de informações financeiras, patrimoniais públicas e privadas, para os usuários da informação contábil;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pt-BR" sz="2000" smtClean="0"/>
              <a:t>proficiência ao utilizar a linguagem da Ciência Contábil de forma adequada à visão sistêmica, empreendedora, dinâmica, holística, sustentável e interdisciplinar da atividade contábil;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pt-BR" sz="2000" smtClean="0"/>
              <a:t>conhecedor das inovações tecnológicas aplicadas às informações contábeis; 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pt-BR" sz="2000" smtClean="0"/>
              <a:t>atuação pautada na ética profissional e com responsabilidade socioambiental.</a:t>
            </a: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4153850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28600"/>
            <a:ext cx="8305800" cy="6232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00" smtClean="0"/>
              <a:t>Art. 6o A prova do Enade 2015, no componente específico da área de Ciências Contábeis, avaliará se o estudante desenvolveu, no processo de formação, competências para:</a:t>
            </a:r>
          </a:p>
          <a:p>
            <a:pPr algn="just"/>
            <a:endParaRPr lang="pt-BR" sz="2100" smtClean="0"/>
          </a:p>
          <a:p>
            <a:pPr marL="400050" indent="-400050" algn="just">
              <a:buFont typeface="+mj-lt"/>
              <a:buAutoNum type="romanUcPeriod"/>
            </a:pPr>
            <a:r>
              <a:rPr lang="pt-BR" sz="2100" smtClean="0"/>
              <a:t>exercer as funções contábeis utilizando adequadamente terminologia e linguagem da Ciência Contábil;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pt-BR" sz="2100" smtClean="0"/>
              <a:t>praticar atividades de apurações, auditorias, perícias, arbitragens e quantificações de informações financeiras, patrimoniais públicas e privadas;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pt-BR" sz="2100" smtClean="0"/>
              <a:t>interpretar a normatização e pronunciamentos inerentes à contabilidade, gerando informações para o processo decisório;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pt-BR" sz="2100" smtClean="0"/>
              <a:t>construir pareceres e relatórios que contribuam para o desempenho da gestão dos usuários da informação contábil, quaisquer que sejam os modelos organizacionais;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pt-BR" sz="2100" smtClean="0"/>
              <a:t>organizar informações aos usuários para subsidiar o desenvolvimento tecnológico e sistemas de informações contábeis;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pt-BR" sz="2100" smtClean="0"/>
              <a:t>identificar as questões éticas profissionais e os impactos da responsabilidade socioambiental nas organizações.</a:t>
            </a:r>
            <a:endParaRPr lang="pt-BR" sz="2100"/>
          </a:p>
        </p:txBody>
      </p:sp>
    </p:spTree>
    <p:extLst>
      <p:ext uri="{BB962C8B-B14F-4D97-AF65-F5344CB8AC3E}">
        <p14:creationId xmlns:p14="http://schemas.microsoft.com/office/powerpoint/2010/main" val="2836897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2400" y="-106996"/>
            <a:ext cx="9396413" cy="936625"/>
          </a:xfrm>
        </p:spPr>
        <p:txBody>
          <a:bodyPr/>
          <a:lstStyle/>
          <a:p>
            <a:pPr algn="ctr" eaLnBrk="1" hangingPunct="1"/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</a:rPr>
              <a:t>COMO</a:t>
            </a:r>
            <a:r>
              <a:rPr lang="pt-BR" sz="23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</a:rPr>
              <a:t>AVALIAR? </a:t>
            </a:r>
            <a:br>
              <a:rPr lang="pt-BR" sz="23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altLang="pt-BR" sz="23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ETAPAS DO DESENVOLVIMENTO DE UMA AVALIAÇÃO EDUCACIONAL </a:t>
            </a:r>
            <a:endParaRPr lang="pt-BR" altLang="pt-BR" sz="23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91" y="1139339"/>
            <a:ext cx="4477248" cy="569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ta para a direita 2"/>
          <p:cNvSpPr/>
          <p:nvPr/>
        </p:nvSpPr>
        <p:spPr>
          <a:xfrm flipH="1">
            <a:off x="6629400" y="1524000"/>
            <a:ext cx="999505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2"/>
          <p:cNvSpPr/>
          <p:nvPr/>
        </p:nvSpPr>
        <p:spPr>
          <a:xfrm flipH="1">
            <a:off x="6763611" y="2361236"/>
            <a:ext cx="999505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48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2.gstatic.com/images?q=tbn:ANd9GcTVlpTkgbo8X7etgE0p8dwbUZIPU5-Aj0cPMvRwVwod0NRw-w8LZ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3991"/>
            <a:ext cx="6012077" cy="46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137196" y="3140968"/>
            <a:ext cx="50223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 </a:t>
            </a:r>
            <a:r>
              <a:rPr lang="pt-BR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metodologia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de 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construção de itens</a:t>
            </a:r>
          </a:p>
        </p:txBody>
      </p:sp>
      <p:pic>
        <p:nvPicPr>
          <p:cNvPr id="6" name="Picture 2" descr="http://t3.gstatic.com/images?q=tbn:ANd9GcRO3mgjhqSF-FOz6SXFxQEyBKlDfSbWFZa0EAYcb1Omv-5cCgW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3047736" cy="27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-372176" y="38100"/>
            <a:ext cx="8128027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914400" eaLnBrk="1" latinLnBrk="0" hangingPunct="1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pt-BR" sz="3600" dirty="0" smtClean="0"/>
              <a:t>COMO AVALIAR? 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7721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62000" y="2057400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sz="3200" dirty="0"/>
              <a:t>CONSTRUÇÃO DE </a:t>
            </a:r>
            <a:r>
              <a:rPr lang="pt-BR" sz="3200" dirty="0" smtClean="0"/>
              <a:t>BANCO </a:t>
            </a:r>
            <a:r>
              <a:rPr lang="pt-BR" sz="3200" dirty="0"/>
              <a:t>DE ITENS </a:t>
            </a:r>
          </a:p>
          <a:p>
            <a:endParaRPr lang="pt-BR" sz="3200" dirty="0"/>
          </a:p>
          <a:p>
            <a:r>
              <a:rPr lang="pt-BR" sz="3200" dirty="0"/>
              <a:t>ou </a:t>
            </a:r>
          </a:p>
          <a:p>
            <a:endParaRPr lang="pt-BR" sz="3200" dirty="0"/>
          </a:p>
          <a:p>
            <a:r>
              <a:rPr lang="pt-BR" sz="3200" dirty="0" smtClean="0"/>
              <a:t>ELABORAÇÃO </a:t>
            </a:r>
            <a:r>
              <a:rPr lang="pt-BR" sz="3200" dirty="0"/>
              <a:t>DE PROVA?</a:t>
            </a:r>
          </a:p>
        </p:txBody>
      </p:sp>
    </p:spTree>
    <p:extLst>
      <p:ext uri="{BB962C8B-B14F-4D97-AF65-F5344CB8AC3E}">
        <p14:creationId xmlns:p14="http://schemas.microsoft.com/office/powerpoint/2010/main" val="19893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9600" y="2057400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sz="3200" dirty="0" smtClean="0"/>
              <a:t>METODOLOGIA DE </a:t>
            </a:r>
          </a:p>
          <a:p>
            <a:endParaRPr lang="pt-BR" sz="3200" dirty="0"/>
          </a:p>
          <a:p>
            <a:r>
              <a:rPr lang="pt-BR" sz="3200" dirty="0" smtClean="0"/>
              <a:t>AN</a:t>
            </a:r>
            <a:r>
              <a:rPr lang="en-US" sz="3200" dirty="0" smtClean="0"/>
              <a:t>ÁLISE DE DESEMPENHO</a:t>
            </a:r>
          </a:p>
          <a:p>
            <a:endParaRPr lang="pt-BR" sz="3200" dirty="0" smtClean="0"/>
          </a:p>
          <a:p>
            <a:r>
              <a:rPr lang="pt-BR" sz="3200" dirty="0" smtClean="0"/>
              <a:t>UTILIZANDO-SE TRI OU APENAS TCT?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282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838200" y="836613"/>
            <a:ext cx="8305800" cy="4873625"/>
          </a:xfrm>
        </p:spPr>
        <p:txBody>
          <a:bodyPr>
            <a:noAutofit/>
          </a:bodyPr>
          <a:lstStyle/>
          <a:p>
            <a:r>
              <a:rPr lang="pt-BR" sz="2400" dirty="0" smtClean="0"/>
              <a:t>Traçar perfil dos especialistas;</a:t>
            </a:r>
          </a:p>
          <a:p>
            <a:r>
              <a:rPr lang="pt-BR" sz="2400" dirty="0" smtClean="0"/>
              <a:t>Selecionar especialistas;</a:t>
            </a:r>
          </a:p>
          <a:p>
            <a:r>
              <a:rPr lang="pt-BR" sz="2400" dirty="0" smtClean="0"/>
              <a:t>Capacitar equipes: elaboradores e revisores;</a:t>
            </a:r>
          </a:p>
          <a:p>
            <a:r>
              <a:rPr lang="pt-BR" sz="2400" dirty="0" smtClean="0"/>
              <a:t>Elaborar os itens;</a:t>
            </a:r>
          </a:p>
          <a:p>
            <a:r>
              <a:rPr lang="pt-BR" sz="2400" dirty="0" smtClean="0"/>
              <a:t>Revisar, revisar, revisar...</a:t>
            </a:r>
          </a:p>
          <a:p>
            <a:r>
              <a:rPr lang="pt-BR" sz="2400" dirty="0" smtClean="0"/>
              <a:t>Revisões: de forma/estrutura; técnico-pedagógica; linguística</a:t>
            </a:r>
            <a:r>
              <a:rPr lang="pt-BR" sz="2400" dirty="0"/>
              <a:t>; </a:t>
            </a:r>
            <a:r>
              <a:rPr lang="pt-BR" sz="2400" dirty="0" smtClean="0"/>
              <a:t>de respeito </a:t>
            </a:r>
            <a:r>
              <a:rPr lang="pt-BR" sz="2400" dirty="0"/>
              <a:t>às normas </a:t>
            </a:r>
            <a:r>
              <a:rPr lang="pt-BR" sz="2400" dirty="0" smtClean="0"/>
              <a:t>técnicas; de sensibilidade; final (estética, integridade, balanceamento de dificuldade blocos e de gabarito).</a:t>
            </a:r>
          </a:p>
          <a:p>
            <a:r>
              <a:rPr lang="pt-BR" sz="2400" dirty="0" smtClean="0"/>
              <a:t>Pronto para </a:t>
            </a:r>
            <a:r>
              <a:rPr lang="pt-BR" sz="2400" dirty="0" err="1" smtClean="0"/>
              <a:t>pré</a:t>
            </a:r>
            <a:r>
              <a:rPr lang="pt-BR" sz="2400" dirty="0" smtClean="0"/>
              <a:t>-testagem e iniciar a </a:t>
            </a:r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calibragem do banco... (quantitativos estabelecidos a partir da matriz)</a:t>
            </a:r>
          </a:p>
          <a:p>
            <a:r>
              <a:rPr lang="pt-BR" sz="2400" dirty="0"/>
              <a:t>a</a:t>
            </a:r>
            <a:r>
              <a:rPr lang="pt-BR" sz="2400" dirty="0" smtClean="0"/>
              <a:t>nalisar estatísticas e montar os blocos, respeitando as prioridades da matriz, com níveis de dificuldade semelhantes; contemplando as diversas áreas; balanceados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981200" y="304800"/>
            <a:ext cx="8077200" cy="687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BANCO DE ITENS </a:t>
            </a:r>
            <a:r>
              <a:rPr lang="mr-I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 ETAPAS</a:t>
            </a:r>
            <a:b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t3.gstatic.com/images?q=tbn:ANd9GcRO3mgjhqSF-FOz6SXFxQEyBKlDfSbWFZa0EAYcb1Omv-5cCgW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399"/>
            <a:ext cx="2650067" cy="23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72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498" y="34636"/>
            <a:ext cx="8563939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CATEGORIZAÇÃO - FORMATO DE ITENS -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rPr>
              <a:t>TIPOS MAIS COMUNS</a:t>
            </a:r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</a:br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pt-BR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1498" y="1597184"/>
            <a:ext cx="8648702" cy="504031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	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Múltipla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escolha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complementação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 simples;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resposta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única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;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interpretação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;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resposta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múltipla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;</a:t>
            </a:r>
          </a:p>
          <a:p>
            <a:pPr lvl="2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de </a:t>
            </a:r>
            <a:r>
              <a:rPr lang="en-US" sz="2800" dirty="0" err="1" smtClean="0">
                <a:latin typeface="Arial" pitchFamily="34" charset="0"/>
                <a:ea typeface="ＭＳ Ｐゴシック" pitchFamily="34" charset="-128"/>
              </a:rPr>
              <a:t>asserção-razão</a:t>
            </a:r>
            <a:r>
              <a:rPr lang="en-US" sz="2800" dirty="0" smtClean="0">
                <a:latin typeface="Arial" pitchFamily="34" charset="0"/>
                <a:ea typeface="ＭＳ Ｐゴシック" pitchFamily="34" charset="-128"/>
              </a:rPr>
              <a:t>.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</a:pPr>
            <a:endParaRPr lang="pt-B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</a:pPr>
            <a:r>
              <a:rPr lang="pt-B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Resposta </a:t>
            </a: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curta aberta ou de resposta construída;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Dissertativo (ou redação).</a:t>
            </a:r>
          </a:p>
          <a:p>
            <a:pPr lvl="1">
              <a:lnSpc>
                <a:spcPct val="90000"/>
              </a:lnSpc>
            </a:pPr>
            <a:endParaRPr lang="pt-BR" sz="2800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Chave direita 1"/>
          <p:cNvSpPr/>
          <p:nvPr/>
        </p:nvSpPr>
        <p:spPr>
          <a:xfrm>
            <a:off x="5410200" y="3124200"/>
            <a:ext cx="304800" cy="1371600"/>
          </a:xfrm>
          <a:prstGeom prst="rightBrace">
            <a:avLst/>
          </a:prstGeom>
          <a:noFill/>
          <a:ln w="38100"/>
          <a:effectLst>
            <a:outerShdw blurRad="50800" dist="50800" dir="5400000" sx="28000" sy="28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457200" y="94210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(de </a:t>
            </a: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acordo com a maneira deixada para os </a:t>
            </a:r>
            <a:r>
              <a:rPr lang="pt-BR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alunos </a:t>
            </a:r>
            <a:endParaRPr lang="pt-BR" b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expressarem </a:t>
            </a: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suas 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respostas)</a:t>
            </a: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pt-B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04765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23850" y="0"/>
            <a:ext cx="8820150" cy="5040313"/>
          </a:xfrm>
        </p:spPr>
        <p:txBody>
          <a:bodyPr/>
          <a:lstStyle/>
          <a:p>
            <a:pPr marL="457200" lvl="1" indent="0">
              <a:buNone/>
            </a:pPr>
            <a:r>
              <a:rPr lang="pt-BR" sz="2200" b="1" dirty="0">
                <a:solidFill>
                  <a:schemeClr val="tx2"/>
                </a:solidFill>
                <a:ea typeface="MS PGothic" pitchFamily="34" charset="-128"/>
              </a:rPr>
              <a:t> </a:t>
            </a:r>
            <a:endParaRPr lang="pt-BR" sz="2600" dirty="0" smtClean="0">
              <a:solidFill>
                <a:srgbClr val="FFFF0A"/>
              </a:solidFill>
              <a:ea typeface="MS PGothic" pitchFamily="34" charset="-128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pt-BR" sz="2600" dirty="0" smtClean="0">
                <a:solidFill>
                  <a:srgbClr val="FFFF0A"/>
                </a:solidFill>
                <a:ea typeface="MS PGothic" pitchFamily="34" charset="-128"/>
              </a:rPr>
              <a:t> </a:t>
            </a:r>
          </a:p>
          <a:p>
            <a:pPr marL="400050" lvl="2" indent="0">
              <a:buNone/>
            </a:pPr>
            <a:r>
              <a:rPr lang="pt-BR" b="1" dirty="0" smtClean="0">
                <a:solidFill>
                  <a:schemeClr val="tx2"/>
                </a:solidFill>
                <a:ea typeface="MS PGothic" pitchFamily="34" charset="-128"/>
              </a:rPr>
              <a:t>O </a:t>
            </a:r>
            <a:r>
              <a:rPr lang="pt-BR" b="1" dirty="0">
                <a:solidFill>
                  <a:schemeClr val="tx2"/>
                </a:solidFill>
                <a:ea typeface="MS PGothic" pitchFamily="34" charset="-128"/>
              </a:rPr>
              <a:t>item é uma unidade de proposição e contempla as    orientações da matriz de referência.</a:t>
            </a:r>
          </a:p>
          <a:p>
            <a:endParaRPr lang="pt-BR" sz="2600" dirty="0" smtClean="0">
              <a:solidFill>
                <a:srgbClr val="FFFF0A"/>
              </a:solidFill>
              <a:ea typeface="MS PGothic" pitchFamily="34" charset="-128"/>
            </a:endParaRPr>
          </a:p>
          <a:p>
            <a:endParaRPr lang="pt-BR" sz="2600" dirty="0" smtClean="0">
              <a:ea typeface="MS PGothic" pitchFamily="34" charset="-128"/>
            </a:endParaRPr>
          </a:p>
          <a:p>
            <a:endParaRPr lang="pt-BR" sz="2600" dirty="0" smtClean="0">
              <a:ea typeface="MS PGothic" pitchFamily="34" charset="-128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49768072"/>
              </p:ext>
            </p:extLst>
          </p:nvPr>
        </p:nvGraphicFramePr>
        <p:xfrm>
          <a:off x="1691680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962891" y="152400"/>
            <a:ext cx="6885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do item de múltipla escolha</a:t>
            </a:r>
            <a:endParaRPr lang="pt-BR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5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 idx="4294967295"/>
          </p:nvPr>
        </p:nvSpPr>
        <p:spPr>
          <a:xfrm>
            <a:off x="304800" y="228600"/>
            <a:ext cx="7921625" cy="52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OS ESTUDANTES PERCEBEM A AVALIAÇÃO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924801" cy="369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26959980"/>
              </p:ext>
            </p:extLst>
          </p:nvPr>
        </p:nvGraphicFramePr>
        <p:xfrm>
          <a:off x="611944" y="620688"/>
          <a:ext cx="84249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5781" name="CaixaDeTexto 4"/>
          <p:cNvSpPr txBox="1">
            <a:spLocks noChangeArrowheads="1"/>
          </p:cNvSpPr>
          <p:nvPr/>
        </p:nvSpPr>
        <p:spPr bwMode="auto">
          <a:xfrm>
            <a:off x="755650" y="5937250"/>
            <a:ext cx="81375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pt-BR" dirty="0">
                <a:solidFill>
                  <a:schemeClr val="tx2"/>
                </a:solidFill>
                <a:ea typeface="MS PGothic" pitchFamily="34" charset="-128"/>
              </a:rPr>
              <a:t>Justificativas das respostas (item de múltipla escolha) ou padrão de resposta esperado (item de resposta construída)</a:t>
            </a:r>
          </a:p>
          <a:p>
            <a:pPr eaLnBrk="1" hangingPunct="1"/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650" y="0"/>
            <a:ext cx="6885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do item de múltipla escolha</a:t>
            </a:r>
            <a:endParaRPr lang="pt-BR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6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55576" y="1124744"/>
            <a:ext cx="8064896" cy="5040313"/>
          </a:xfrm>
        </p:spPr>
        <p:txBody>
          <a:bodyPr/>
          <a:lstStyle/>
          <a:p>
            <a:pPr algn="just"/>
            <a:r>
              <a:rPr lang="pt-BR" sz="2600" dirty="0" smtClean="0">
                <a:ea typeface="ＭＳ Ｐゴシック" pitchFamily="34" charset="-128"/>
              </a:rPr>
              <a:t>O item deve ser estruturado de modo que se configure uma unidade de proposição e que contemple as orientações da matriz. </a:t>
            </a:r>
          </a:p>
          <a:p>
            <a:pPr algn="just"/>
            <a:r>
              <a:rPr lang="pt-BR" sz="2600" dirty="0" smtClean="0">
                <a:ea typeface="ＭＳ Ｐゴシック" pitchFamily="34" charset="-128"/>
              </a:rPr>
              <a:t>Devem ser observadas a </a:t>
            </a:r>
            <a:r>
              <a:rPr lang="pt-BR" sz="2600" dirty="0" smtClean="0">
                <a:solidFill>
                  <a:srgbClr val="C00000"/>
                </a:solidFill>
                <a:ea typeface="ＭＳ Ｐゴシック" pitchFamily="34" charset="-128"/>
              </a:rPr>
              <a:t>coerência e a coesão </a:t>
            </a:r>
            <a:r>
              <a:rPr lang="pt-BR" sz="2600" dirty="0" smtClean="0">
                <a:ea typeface="ＭＳ Ｐゴシック" pitchFamily="34" charset="-128"/>
              </a:rPr>
              <a:t>entre suas partes (texto-base, enunciado e alternativas), apresentando uma articulação entre elas, explicitando uma única situação-problema e uma </a:t>
            </a:r>
            <a:r>
              <a:rPr lang="pt-BR" sz="2600" dirty="0" smtClean="0">
                <a:solidFill>
                  <a:srgbClr val="C00000"/>
                </a:solidFill>
                <a:ea typeface="ＭＳ Ｐゴシック" pitchFamily="34" charset="-128"/>
              </a:rPr>
              <a:t>abordagem homogênea</a:t>
            </a:r>
            <a:r>
              <a:rPr lang="pt-BR" sz="2600" dirty="0" smtClean="0">
                <a:ea typeface="ＭＳ Ｐゴシック" pitchFamily="34" charset="-128"/>
              </a:rPr>
              <a:t> do conteúdo selecionado.</a:t>
            </a:r>
          </a:p>
          <a:p>
            <a:pPr algn="just"/>
            <a:r>
              <a:rPr lang="pt-BR" sz="2600" dirty="0" smtClean="0">
                <a:ea typeface="ＭＳ Ｐゴシック" pitchFamily="34" charset="-128"/>
              </a:rPr>
              <a:t>Devem ser apresentadas as justificativas das respostas, no caso de item de múltipla escolha, e o padrão de resposta esperado, para os itens de resposta construída pelo estudante.</a:t>
            </a:r>
          </a:p>
          <a:p>
            <a:pPr algn="just"/>
            <a:endParaRPr lang="pt-BR" sz="2600" dirty="0" smtClean="0">
              <a:ea typeface="ＭＳ Ｐゴシック" pitchFamily="34" charset="-128"/>
            </a:endParaRPr>
          </a:p>
          <a:p>
            <a:pPr algn="just"/>
            <a:endParaRPr lang="pt-BR" sz="2600" dirty="0" smtClean="0">
              <a:ea typeface="ＭＳ Ｐゴシック" pitchFamily="34" charset="-128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62000" y="229792"/>
            <a:ext cx="6885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do item de múltipla escolha</a:t>
            </a:r>
            <a:endParaRPr lang="pt-BR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2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371600" y="5715000"/>
            <a:ext cx="8388425" cy="54881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400" b="1" dirty="0" smtClean="0">
                <a:latin typeface="Arial" charset="0"/>
                <a:ea typeface="ＭＳ Ｐゴシック" pitchFamily="34" charset="-128"/>
              </a:rPr>
              <a:t>Contextualização </a:t>
            </a:r>
            <a:r>
              <a:rPr lang="pt-BR" sz="2400" b="1" i="1" dirty="0" smtClean="0">
                <a:latin typeface="Arial" charset="0"/>
                <a:ea typeface="ＭＳ Ｐゴシック" pitchFamily="34" charset="-128"/>
              </a:rPr>
              <a:t>versus </a:t>
            </a:r>
            <a:r>
              <a:rPr lang="pt-BR" sz="2400" b="1" dirty="0" smtClean="0">
                <a:latin typeface="Arial" charset="0"/>
                <a:ea typeface="ＭＳ Ｐゴシック" pitchFamily="34" charset="-128"/>
              </a:rPr>
              <a:t>textualização</a:t>
            </a:r>
          </a:p>
          <a:p>
            <a:pPr marL="0" indent="0">
              <a:buNone/>
            </a:pPr>
            <a:endParaRPr lang="pt-BR" sz="2400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43139" name="Rectangle 3"/>
          <p:cNvSpPr>
            <a:spLocks noChangeArrowheads="1"/>
          </p:cNvSpPr>
          <p:nvPr/>
        </p:nvSpPr>
        <p:spPr bwMode="auto">
          <a:xfrm>
            <a:off x="755575" y="115657"/>
            <a:ext cx="84963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ea typeface="ＭＳ Ｐゴシック" charset="-128"/>
                <a:cs typeface="ＭＳ Ｐゴシック" charset="-128"/>
              </a:rPr>
              <a:t>Texto de referência (texto-base)</a:t>
            </a:r>
          </a:p>
        </p:txBody>
      </p:sp>
      <p:sp>
        <p:nvSpPr>
          <p:cNvPr id="2" name="Retângulo 1"/>
          <p:cNvSpPr/>
          <p:nvPr/>
        </p:nvSpPr>
        <p:spPr>
          <a:xfrm>
            <a:off x="763071" y="1183932"/>
            <a:ext cx="79999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pt-BR" sz="2500" dirty="0"/>
              <a:t>Motiva </a:t>
            </a:r>
            <a:r>
              <a:rPr lang="pt-BR" sz="2500" dirty="0" smtClean="0"/>
              <a:t>ou </a:t>
            </a:r>
            <a:r>
              <a:rPr lang="pt-BR" sz="2500" dirty="0"/>
              <a:t>compõe a situação-problema </a:t>
            </a:r>
            <a:r>
              <a:rPr lang="pt-BR" sz="2500" dirty="0" smtClean="0"/>
              <a:t>ou o estudo de caso que ser</a:t>
            </a:r>
            <a:r>
              <a:rPr lang="en-US" sz="2500" dirty="0" err="1" smtClean="0"/>
              <a:t>á</a:t>
            </a:r>
            <a:r>
              <a:rPr lang="en-US" sz="2500" dirty="0" smtClean="0"/>
              <a:t> </a:t>
            </a:r>
            <a:r>
              <a:rPr lang="en-US" sz="2500" dirty="0" err="1" smtClean="0"/>
              <a:t>objeto</a:t>
            </a:r>
            <a:r>
              <a:rPr lang="en-US" sz="2500" dirty="0" smtClean="0"/>
              <a:t> de </a:t>
            </a:r>
            <a:r>
              <a:rPr lang="en-US" sz="2500" dirty="0" err="1" smtClean="0"/>
              <a:t>avaliação</a:t>
            </a:r>
            <a:r>
              <a:rPr lang="en-US" sz="2500" dirty="0" smtClean="0"/>
              <a:t> no item.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500" dirty="0" err="1" smtClean="0"/>
              <a:t>Pode</a:t>
            </a:r>
            <a:r>
              <a:rPr lang="en-US" sz="2500" dirty="0" smtClean="0"/>
              <a:t> </a:t>
            </a:r>
            <a:r>
              <a:rPr lang="en-US" sz="2500" dirty="0" err="1" smtClean="0"/>
              <a:t>ser</a:t>
            </a:r>
            <a:r>
              <a:rPr lang="en-US" sz="2500" dirty="0" smtClean="0"/>
              <a:t> </a:t>
            </a:r>
            <a:r>
              <a:rPr lang="pt-BR" sz="2500" dirty="0" smtClean="0"/>
              <a:t>formulado a partir da utiliza</a:t>
            </a:r>
            <a:r>
              <a:rPr lang="en-US" sz="2500" dirty="0" err="1" smtClean="0"/>
              <a:t>ção</a:t>
            </a:r>
            <a:r>
              <a:rPr lang="en-US" sz="2500" dirty="0" smtClean="0"/>
              <a:t> de um </a:t>
            </a:r>
            <a:r>
              <a:rPr lang="en-US" sz="2500" dirty="0" err="1" smtClean="0"/>
              <a:t>ou</a:t>
            </a:r>
            <a:r>
              <a:rPr lang="en-US" sz="2500" dirty="0" smtClean="0"/>
              <a:t> </a:t>
            </a:r>
            <a:r>
              <a:rPr lang="en-US" sz="2500" dirty="0" err="1" smtClean="0"/>
              <a:t>mais</a:t>
            </a:r>
            <a:r>
              <a:rPr lang="en-US" sz="2500" dirty="0" smtClean="0"/>
              <a:t> </a:t>
            </a:r>
            <a:r>
              <a:rPr lang="en-US" sz="2500" dirty="0" err="1" smtClean="0"/>
              <a:t>textos</a:t>
            </a:r>
            <a:r>
              <a:rPr lang="en-US" sz="2500" dirty="0" smtClean="0"/>
              <a:t>: </a:t>
            </a:r>
            <a:r>
              <a:rPr lang="pt-BR" sz="2500" dirty="0" smtClean="0"/>
              <a:t>verbais </a:t>
            </a:r>
            <a:r>
              <a:rPr lang="pt-BR" sz="2500" dirty="0"/>
              <a:t>e não </a:t>
            </a:r>
            <a:r>
              <a:rPr lang="pt-BR" sz="2500" dirty="0" smtClean="0"/>
              <a:t>verbais (imagens</a:t>
            </a:r>
            <a:r>
              <a:rPr lang="pt-BR" sz="2500" dirty="0"/>
              <a:t>, figuras, tabelas, gráficos ou infográficos, esquemas, quadros, experimentos, entre outros</a:t>
            </a:r>
            <a:r>
              <a:rPr lang="pt-BR" sz="2500" dirty="0" smtClean="0"/>
              <a:t>).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500" dirty="0" smtClean="0"/>
              <a:t>Podem ser de </a:t>
            </a:r>
            <a:r>
              <a:rPr lang="pt-BR" sz="2500" dirty="0"/>
              <a:t>dois tipos: </a:t>
            </a:r>
            <a:endParaRPr lang="pt-BR" sz="2500" dirty="0" smtClean="0"/>
          </a:p>
          <a:p>
            <a:pPr marL="914400" lvl="1" indent="-457200" algn="just">
              <a:buFont typeface="+mj-lt"/>
              <a:buAutoNum type="alphaLcPeriod"/>
            </a:pPr>
            <a:r>
              <a:rPr lang="pt-BR" sz="2500" dirty="0" smtClean="0"/>
              <a:t>criados </a:t>
            </a:r>
            <a:r>
              <a:rPr lang="pt-BR" sz="2500" dirty="0"/>
              <a:t>pelo próprio elaborador para o contexto do </a:t>
            </a:r>
            <a:r>
              <a:rPr lang="pt-BR" sz="2500" dirty="0" smtClean="0"/>
              <a:t>item; ou </a:t>
            </a:r>
          </a:p>
          <a:p>
            <a:pPr marL="914400" lvl="1" indent="-457200" algn="just">
              <a:buFont typeface="+mj-lt"/>
              <a:buAutoNum type="alphaLcPeriod"/>
            </a:pPr>
            <a:r>
              <a:rPr lang="pt-BR" sz="2500" dirty="0" smtClean="0"/>
              <a:t>referenciados </a:t>
            </a:r>
            <a:r>
              <a:rPr lang="pt-BR" sz="2500" dirty="0"/>
              <a:t>por publicações de apropriação </a:t>
            </a:r>
            <a:r>
              <a:rPr lang="pt-BR" sz="2500" dirty="0" smtClean="0"/>
              <a:t>pública</a:t>
            </a:r>
          </a:p>
          <a:p>
            <a:pPr algn="just"/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452346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24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43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3138" grpId="0" build="p"/>
      <p:bldP spid="12431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81000" y="76200"/>
            <a:ext cx="7467600" cy="642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EXEMPLO – AVALIAR CONTEXTO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19138"/>
            <a:ext cx="6858000" cy="5805487"/>
          </a:xfrm>
          <a:prstGeom prst="rect">
            <a:avLst/>
          </a:prstGeom>
          <a:noFill/>
          <a:ln w="38100" cap="sq">
            <a:solidFill>
              <a:srgbClr val="F07F0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47775"/>
            <a:ext cx="7645400" cy="5381625"/>
          </a:xfrm>
          <a:prstGeom prst="rect">
            <a:avLst/>
          </a:prstGeom>
          <a:noFill/>
          <a:ln w="38100" cap="sq">
            <a:solidFill>
              <a:srgbClr val="F07F0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381000" y="76200"/>
            <a:ext cx="7467600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28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EXEMPLO – AVALIAR CONTEXTO</a:t>
            </a:r>
            <a:endParaRPr lang="pt-BR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6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875"/>
            <a:ext cx="500062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644900"/>
            <a:ext cx="50006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471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niversidadedamagica.com.br/udm/novo/images/stories/site/univer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728118" y="1484784"/>
            <a:ext cx="611981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Problema das cartas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33600" y="188640"/>
            <a:ext cx="509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CONTEXTUALIZAÇÃO</a:t>
            </a:r>
            <a:endParaRPr lang="pt-BR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67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630238"/>
            <a:ext cx="5638800" cy="1143000"/>
          </a:xfrm>
        </p:spPr>
        <p:txBody>
          <a:bodyPr anchor="t">
            <a:normAutofit fontScale="90000"/>
          </a:bodyPr>
          <a:lstStyle/>
          <a:p>
            <a:r>
              <a:rPr lang="pt-BR" smtClean="0">
                <a:solidFill>
                  <a:srgbClr val="FF9900"/>
                </a:solidFill>
                <a:ea typeface="ＭＳ Ｐゴシック" pitchFamily="34" charset="-128"/>
              </a:rPr>
              <a:t/>
            </a:r>
            <a:br>
              <a:rPr lang="pt-BR" smtClean="0">
                <a:solidFill>
                  <a:srgbClr val="FF9900"/>
                </a:solidFill>
                <a:ea typeface="ＭＳ Ｐゴシック" pitchFamily="34" charset="-128"/>
              </a:rPr>
            </a:br>
            <a:endParaRPr lang="pt-BR" smtClean="0">
              <a:solidFill>
                <a:srgbClr val="FF9900"/>
              </a:solidFill>
              <a:ea typeface="ＭＳ Ｐゴシック" pitchFamily="34" charset="-128"/>
            </a:endParaRPr>
          </a:p>
        </p:txBody>
      </p:sp>
      <p:sp>
        <p:nvSpPr>
          <p:cNvPr id="1224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28080" y="877442"/>
            <a:ext cx="8424936" cy="5980558"/>
          </a:xfrm>
        </p:spPr>
        <p:txBody>
          <a:bodyPr>
            <a:noAutofit/>
          </a:bodyPr>
          <a:lstStyle/>
          <a:p>
            <a:pPr algn="just">
              <a:buFontTx/>
              <a:buNone/>
            </a:pPr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Objetividade</a:t>
            </a:r>
            <a:r>
              <a:rPr lang="pt-BR" sz="23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34" charset="-128"/>
              </a:rPr>
              <a:t> </a:t>
            </a:r>
          </a:p>
          <a:p>
            <a:pPr algn="just"/>
            <a:r>
              <a:rPr lang="pt-BR" sz="23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Vá </a:t>
            </a:r>
            <a:r>
              <a:rPr lang="pt-BR" sz="23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direto ao assunto. Use frases curtas, termos exatos, sem demonstração de erudição. </a:t>
            </a:r>
            <a:r>
              <a:rPr lang="pt-BR" sz="2300" dirty="0">
                <a:latin typeface="Arial" charset="0"/>
                <a:ea typeface="ＭＳ Ｐゴシック" pitchFamily="34" charset="-128"/>
              </a:rPr>
              <a:t>Períodos e parágrafos curtos são mais fáceis de serem redigidos e compreendidos, além de tornarem a leitura mais agradável e menos cansativa. </a:t>
            </a:r>
            <a:endParaRPr lang="pt-BR" sz="2300" dirty="0" smtClean="0">
              <a:latin typeface="Arial" charset="0"/>
              <a:ea typeface="ＭＳ Ｐゴシック" pitchFamily="34" charset="-128"/>
            </a:endParaRPr>
          </a:p>
          <a:p>
            <a:pPr algn="just">
              <a:buFontTx/>
              <a:buNone/>
            </a:pPr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Concisão</a:t>
            </a:r>
          </a:p>
          <a:p>
            <a:pPr algn="just"/>
            <a:r>
              <a:rPr lang="pt-BR" sz="23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Apresente </a:t>
            </a:r>
            <a:r>
              <a:rPr lang="pt-BR" sz="23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apenas as informações necessárias para a solução do problema proposto, isto é, elimine os excessos linguísticos que nada lhe acrescentam. </a:t>
            </a:r>
            <a:r>
              <a:rPr lang="pt-BR" sz="2300" dirty="0">
                <a:latin typeface="Arial" charset="0"/>
                <a:ea typeface="ＭＳ Ｐゴシック" pitchFamily="34" charset="-128"/>
              </a:rPr>
              <a:t>Um texto conciso é aquele que consegue transmitir um máximo de informações com um mínimo de </a:t>
            </a:r>
            <a:r>
              <a:rPr lang="pt-BR" sz="2300" dirty="0" smtClean="0">
                <a:latin typeface="Arial" charset="0"/>
                <a:ea typeface="ＭＳ Ｐゴシック" pitchFamily="34" charset="-128"/>
              </a:rPr>
              <a:t>palavras</a:t>
            </a:r>
            <a:endParaRPr lang="pt-BR" sz="2300" dirty="0">
              <a:latin typeface="Arial" charset="0"/>
              <a:ea typeface="ＭＳ Ｐゴシック" pitchFamily="34" charset="-128"/>
            </a:endParaRPr>
          </a:p>
          <a:p>
            <a:pPr algn="just">
              <a:buFontTx/>
              <a:buNone/>
            </a:pPr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Originalidade</a:t>
            </a:r>
          </a:p>
          <a:p>
            <a:pPr algn="just"/>
            <a:r>
              <a:rPr lang="pt-BR" sz="23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Construa </a:t>
            </a:r>
            <a:r>
              <a:rPr lang="pt-BR" sz="23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itens inéditos. </a:t>
            </a:r>
            <a:r>
              <a:rPr lang="pt-BR" sz="2300" dirty="0">
                <a:latin typeface="Arial" charset="0"/>
                <a:ea typeface="ＭＳ Ｐゴシック" pitchFamily="34" charset="-128"/>
              </a:rPr>
              <a:t>Não aproveite questão de provas, livros, apostilas, retirada da Internet, ou que já tenha sido aplicada em sala de aula, em vestibulares ou concursos ou em outra </a:t>
            </a:r>
            <a:r>
              <a:rPr lang="pt-BR" sz="2300" dirty="0" smtClean="0">
                <a:latin typeface="Arial" charset="0"/>
                <a:ea typeface="ＭＳ Ｐゴシック" pitchFamily="34" charset="-128"/>
              </a:rPr>
              <a:t>avaliação.</a:t>
            </a:r>
          </a:p>
          <a:p>
            <a:pPr algn="just">
              <a:buFontTx/>
              <a:buNone/>
            </a:pPr>
            <a:endParaRPr lang="pt-BR" sz="230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24708" name="Rectangle 4"/>
          <p:cNvSpPr>
            <a:spLocks noChangeArrowheads="1"/>
          </p:cNvSpPr>
          <p:nvPr/>
        </p:nvSpPr>
        <p:spPr bwMode="auto">
          <a:xfrm>
            <a:off x="971600" y="74043"/>
            <a:ext cx="7537896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A PROVA - a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spectos essenciais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2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22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4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4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24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24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4707" grpId="0" build="p"/>
      <p:bldP spid="122470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630238"/>
            <a:ext cx="5638800" cy="1143000"/>
          </a:xfrm>
        </p:spPr>
        <p:txBody>
          <a:bodyPr anchor="t">
            <a:normAutofit fontScale="90000"/>
          </a:bodyPr>
          <a:lstStyle/>
          <a:p>
            <a:r>
              <a:rPr lang="pt-BR" smtClean="0">
                <a:solidFill>
                  <a:srgbClr val="FF9900"/>
                </a:solidFill>
                <a:ea typeface="ＭＳ Ｐゴシック" pitchFamily="34" charset="-128"/>
              </a:rPr>
              <a:t/>
            </a:r>
            <a:br>
              <a:rPr lang="pt-BR" smtClean="0">
                <a:solidFill>
                  <a:srgbClr val="FF9900"/>
                </a:solidFill>
                <a:ea typeface="ＭＳ Ｐゴシック" pitchFamily="34" charset="-128"/>
              </a:rPr>
            </a:br>
            <a:endParaRPr lang="pt-BR" smtClean="0">
              <a:solidFill>
                <a:srgbClr val="FF9900"/>
              </a:solidFill>
              <a:ea typeface="ＭＳ Ｐゴシック" pitchFamily="34" charset="-128"/>
            </a:endParaRPr>
          </a:p>
        </p:txBody>
      </p:sp>
      <p:sp>
        <p:nvSpPr>
          <p:cNvPr id="1224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3568" y="1052736"/>
            <a:ext cx="8317432" cy="5805264"/>
          </a:xfrm>
        </p:spPr>
        <p:txBody>
          <a:bodyPr>
            <a:noAutofit/>
          </a:bodyPr>
          <a:lstStyle/>
          <a:p>
            <a:pPr algn="just">
              <a:buFontTx/>
              <a:buNone/>
            </a:pP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Ordem </a:t>
            </a: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direta</a:t>
            </a:r>
            <a:endParaRPr lang="pt-BR" sz="2200" b="1" dirty="0" smtClean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pitchFamily="34" charset="-128"/>
            </a:endParaRPr>
          </a:p>
          <a:p>
            <a:pPr algn="just"/>
            <a:r>
              <a:rPr lang="pt-BR" sz="22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Use </a:t>
            </a:r>
            <a:r>
              <a:rPr lang="pt-BR" sz="2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os termos essenciais das orações na sua ordem natural:</a:t>
            </a:r>
            <a:r>
              <a:rPr lang="pt-BR" sz="2200" dirty="0">
                <a:latin typeface="Arial" charset="0"/>
                <a:ea typeface="ＭＳ Ｐゴシック" pitchFamily="34" charset="-128"/>
              </a:rPr>
              <a:t> sujeito, verbo, complemento. </a:t>
            </a:r>
            <a:endParaRPr lang="pt-BR" sz="2200" dirty="0" smtClean="0">
              <a:latin typeface="Arial" charset="0"/>
              <a:ea typeface="ＭＳ Ｐゴシック" pitchFamily="34" charset="-128"/>
            </a:endParaRPr>
          </a:p>
          <a:p>
            <a:pPr algn="just">
              <a:buFontTx/>
              <a:buNone/>
            </a:pPr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Adequação</a:t>
            </a:r>
          </a:p>
          <a:p>
            <a:pPr algn="just"/>
            <a:r>
              <a:rPr lang="pt-BR" sz="2200" dirty="0" smtClean="0">
                <a:latin typeface="Arial" charset="0"/>
                <a:ea typeface="ＭＳ Ｐゴシック" pitchFamily="34" charset="-128"/>
              </a:rPr>
              <a:t>Procure </a:t>
            </a:r>
            <a:r>
              <a:rPr lang="pt-BR" sz="2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adequar a prova ao nível exigido e ao perfil profissional desejado</a:t>
            </a:r>
            <a:r>
              <a:rPr lang="pt-BR" sz="2200" dirty="0">
                <a:latin typeface="Arial" charset="0"/>
                <a:ea typeface="ＭＳ Ｐゴシック" pitchFamily="34" charset="-128"/>
              </a:rPr>
              <a:t>. Muitas vezes, o elaborador, na tentativa de tornar o item mais difícil, utiliza informações irrelevantes ou obscuras, ou palavras rebuscadas ou semanticamente fora da capacidade de compreensão dos respondentes, o que pode dificultar a análise da real proficiência do indivíduo na competência </a:t>
            </a:r>
            <a:r>
              <a:rPr lang="pt-BR" sz="2200" dirty="0" smtClean="0">
                <a:latin typeface="Arial" charset="0"/>
                <a:ea typeface="ＭＳ Ｐゴシック" pitchFamily="34" charset="-128"/>
              </a:rPr>
              <a:t>investigada.</a:t>
            </a:r>
          </a:p>
          <a:p>
            <a:pPr algn="just">
              <a:buNone/>
            </a:pPr>
            <a:r>
              <a:rPr lang="pt-BR" sz="22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</a:rPr>
              <a:t>Simplicidade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Escolha 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cada palavra. </a:t>
            </a:r>
            <a:r>
              <a:rPr lang="pt-BR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Evite preciosismos, palavras rebuscadas, termos técnicos </a:t>
            </a:r>
            <a:r>
              <a:rPr lang="pt-BR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desnecessários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0" y="74043"/>
            <a:ext cx="7537896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A PROVA - a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spectos essenciais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35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4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4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4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2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24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4707" grpId="0" build="p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630238"/>
            <a:ext cx="5638800" cy="1143000"/>
          </a:xfrm>
        </p:spPr>
        <p:txBody>
          <a:bodyPr anchor="t">
            <a:normAutofit fontScale="90000"/>
          </a:bodyPr>
          <a:lstStyle/>
          <a:p>
            <a:r>
              <a:rPr lang="pt-BR" smtClean="0">
                <a:solidFill>
                  <a:srgbClr val="FF9900"/>
                </a:solidFill>
                <a:ea typeface="ＭＳ Ｐゴシック" pitchFamily="34" charset="-128"/>
              </a:rPr>
              <a:t/>
            </a:r>
            <a:br>
              <a:rPr lang="pt-BR" smtClean="0">
                <a:solidFill>
                  <a:srgbClr val="FF9900"/>
                </a:solidFill>
                <a:ea typeface="ＭＳ Ｐゴシック" pitchFamily="34" charset="-128"/>
              </a:rPr>
            </a:br>
            <a:endParaRPr lang="pt-BR" smtClean="0">
              <a:solidFill>
                <a:srgbClr val="FF9900"/>
              </a:solidFill>
              <a:ea typeface="ＭＳ Ｐゴシック" pitchFamily="34" charset="-128"/>
            </a:endParaRPr>
          </a:p>
        </p:txBody>
      </p:sp>
      <p:sp>
        <p:nvSpPr>
          <p:cNvPr id="12247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6652" y="882700"/>
            <a:ext cx="8424936" cy="5975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3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Correção da linguagem</a:t>
            </a:r>
            <a:endParaRPr lang="pt-BR" sz="2300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just"/>
            <a:r>
              <a:rPr lang="pt-BR" sz="23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Adote o padrão culto</a:t>
            </a:r>
            <a:r>
              <a:rPr lang="pt-BR" sz="2300" dirty="0">
                <a:latin typeface="Arial" charset="0"/>
                <a:ea typeface="ＭＳ Ｐゴシック" pitchFamily="34" charset="-128"/>
              </a:rPr>
              <a:t>, redigido de forma apropriada e correta</a:t>
            </a:r>
          </a:p>
          <a:p>
            <a:pPr algn="just">
              <a:buFontTx/>
              <a:buNone/>
            </a:pPr>
            <a:endParaRPr lang="pt-BR" sz="2300" dirty="0">
              <a:latin typeface="Arial" charset="0"/>
              <a:ea typeface="ＭＳ Ｐゴシック" pitchFamily="34" charset="-128"/>
            </a:endParaRPr>
          </a:p>
          <a:p>
            <a:pPr marL="0" indent="0" algn="just">
              <a:buNone/>
            </a:pPr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Clareza</a:t>
            </a:r>
          </a:p>
          <a:p>
            <a:pPr algn="just"/>
            <a:r>
              <a:rPr lang="pt-BR" sz="2300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Seja </a:t>
            </a:r>
            <a:r>
              <a:rPr lang="pt-BR" sz="23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explícito, transmita o conteúdo do texto ao interlocutor de maneira que ele compreenda a mensagem. </a:t>
            </a:r>
            <a:r>
              <a:rPr lang="pt-BR" sz="23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Esclareça os conceitos que não são objetos da avaliação. Precise os termos técnicos. Evite as expressões ou palavras de uso restrito à sua área de especialização e que não são de domínio dos estudantes. </a:t>
            </a:r>
            <a:endParaRPr lang="pt-BR" sz="23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 algn="just">
              <a:buNone/>
            </a:pPr>
            <a:endParaRPr lang="pt-BR" sz="23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91580" y="4587850"/>
            <a:ext cx="8257976" cy="5975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3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pt-BR" sz="23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Precisão</a:t>
            </a:r>
          </a:p>
          <a:p>
            <a:pPr algn="just"/>
            <a:r>
              <a:rPr lang="pt-BR" sz="2300" dirty="0" smtClean="0">
                <a:latin typeface="Arial" pitchFamily="34" charset="0"/>
                <a:cs typeface="Arial" pitchFamily="34" charset="0"/>
              </a:rPr>
              <a:t>Seja preciso na redação e </a:t>
            </a:r>
            <a:r>
              <a:rPr lang="pt-BR" sz="2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não deixe dúvidas quanto à sua interpretação</a:t>
            </a:r>
            <a:r>
              <a:rPr lang="pt-BR" sz="2300" dirty="0" smtClean="0">
                <a:latin typeface="Arial" pitchFamily="34" charset="0"/>
                <a:cs typeface="Arial" pitchFamily="34" charset="0"/>
              </a:rPr>
              <a:t>. Um bom item é aquele que admite uma única interpretação e uma só resposta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0" y="74043"/>
            <a:ext cx="7537896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A PROVA - a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spectos essenciais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87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4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4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4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4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4707" grpId="0" build="p"/>
      <p:bldP spid="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 idx="4294967295"/>
          </p:nvPr>
        </p:nvSpPr>
        <p:spPr>
          <a:xfrm>
            <a:off x="266699" y="152400"/>
            <a:ext cx="7921625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 QUE CAI NA PROVA...</a:t>
            </a:r>
            <a:endParaRPr lang="pt-BR" sz="3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770"/>
          <a:stretch/>
        </p:blipFill>
        <p:spPr bwMode="auto">
          <a:xfrm>
            <a:off x="914399" y="1981200"/>
            <a:ext cx="7962899" cy="443143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1689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914400"/>
            <a:ext cx="5562600" cy="36557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9" y="3429000"/>
            <a:ext cx="5949568" cy="332534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352800" y="152400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CLAREZA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875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0" y="1676400"/>
            <a:ext cx="8279319" cy="389128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352800" y="152400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>
              <a:buNone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CLAREZA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9396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title" idx="4294967295"/>
          </p:nvPr>
        </p:nvSpPr>
        <p:spPr>
          <a:xfrm>
            <a:off x="685800" y="-8430"/>
            <a:ext cx="8458200" cy="990600"/>
          </a:xfrm>
        </p:spPr>
        <p:txBody>
          <a:bodyPr anchor="ctr">
            <a:noAutofit/>
          </a:bodyPr>
          <a:lstStyle/>
          <a:p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ontuação errada </a:t>
            </a:r>
            <a:r>
              <a:rPr lang="mr-I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t-BR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mudan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ça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 significado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824359" y="4876800"/>
            <a:ext cx="8135937" cy="1543050"/>
          </a:xfrm>
        </p:spPr>
        <p:txBody>
          <a:bodyPr>
            <a:no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charset="2"/>
              <a:buChar char="ü"/>
              <a:defRPr/>
            </a:pPr>
            <a:r>
              <a:rPr lang="pt-BR" sz="2400" dirty="0" smtClean="0"/>
              <a:t>Um fazendeiro possui um bezerro e a mãe do fazendeiro também é o pai do bezerro.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charset="2"/>
              <a:buChar char="ü"/>
              <a:defRPr/>
            </a:pPr>
            <a:r>
              <a:rPr lang="pt-BR" sz="2400" dirty="0" smtClean="0"/>
              <a:t>Um fazendeiro possui um bezerro e a mãe; do fazendeiro também é o pai do bezerro.</a:t>
            </a:r>
          </a:p>
        </p:txBody>
      </p:sp>
      <p:sp>
        <p:nvSpPr>
          <p:cNvPr id="15363" name="Espaço Reservado para Conteúdo 2"/>
          <p:cNvSpPr txBox="1">
            <a:spLocks/>
          </p:cNvSpPr>
          <p:nvPr/>
        </p:nvSpPr>
        <p:spPr bwMode="auto">
          <a:xfrm>
            <a:off x="539551" y="1571611"/>
            <a:ext cx="3499049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Não espere.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Não, espere.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endParaRPr lang="pt-BR" sz="2400" dirty="0" smtClean="0"/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Isso, só ele resolve.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Isso só, ele resolve.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endParaRPr lang="pt-BR" sz="2400" dirty="0"/>
          </a:p>
          <a:p>
            <a:pPr marL="82296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</a:pPr>
            <a:endParaRPr lang="pt-BR" sz="2400" dirty="0" smtClean="0"/>
          </a:p>
        </p:txBody>
      </p:sp>
      <p:sp>
        <p:nvSpPr>
          <p:cNvPr id="15364" name="Espaço Reservado para Conteúdo 2"/>
          <p:cNvSpPr txBox="1">
            <a:spLocks/>
          </p:cNvSpPr>
          <p:nvPr/>
        </p:nvSpPr>
        <p:spPr bwMode="auto">
          <a:xfrm>
            <a:off x="4495800" y="1136172"/>
            <a:ext cx="4464496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Aceito obrigado.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Aceito, obrigado.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endParaRPr lang="pt-BR" sz="2400" dirty="0" smtClean="0"/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Esse meritíssimo é corrupto.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Esse, meritíssimo, é corrupto.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endParaRPr lang="pt-BR" sz="2400" dirty="0" smtClean="0"/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Não quero ler, professora.</a:t>
            </a:r>
          </a:p>
          <a:p>
            <a:pPr marL="425196" indent="-34290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charset="2"/>
              <a:buChar char="ü"/>
            </a:pPr>
            <a:r>
              <a:rPr lang="pt-BR" sz="2400" dirty="0" smtClean="0"/>
              <a:t>Não, quero ler professora.</a:t>
            </a:r>
          </a:p>
        </p:txBody>
      </p:sp>
    </p:spTree>
    <p:extLst>
      <p:ext uri="{BB962C8B-B14F-4D97-AF65-F5344CB8AC3E}">
        <p14:creationId xmlns:p14="http://schemas.microsoft.com/office/powerpoint/2010/main" val="12362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4"/>
          <p:cNvSpPr>
            <a:spLocks noGrp="1"/>
          </p:cNvSpPr>
          <p:nvPr>
            <p:ph type="title" idx="4294967295"/>
          </p:nvPr>
        </p:nvSpPr>
        <p:spPr>
          <a:xfrm>
            <a:off x="683568" y="116632"/>
            <a:ext cx="8220075" cy="950168"/>
          </a:xfrm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Problemas comuns que podem ser evitados:</a:t>
            </a:r>
            <a:b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figuras de linguagem; ambiguidade</a:t>
            </a:r>
            <a:b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pt-BR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7890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743065" y="1524000"/>
            <a:ext cx="8424936" cy="449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Karl Marx dividiu a sociedade em duas classes: a burguesia e o proletariado.</a:t>
            </a:r>
          </a:p>
          <a:p>
            <a:pPr>
              <a:defRPr/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Karl Marx defendeu a ideia de que a sociedade é formada por duas classes: a burguesia e o proletariado.</a:t>
            </a:r>
          </a:p>
          <a:p>
            <a:pPr>
              <a:defRPr/>
            </a:pP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Chegou ao pronto-socorro de um hospital desidratado, </a:t>
            </a:r>
            <a:r>
              <a:rPr lang="pt-BR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hipotenso</a:t>
            </a: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taquicárdico</a:t>
            </a: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Chegou desidratado, </a:t>
            </a:r>
            <a:r>
              <a:rPr lang="pt-BR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hipotenso</a:t>
            </a: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taquicárdico</a:t>
            </a: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ao pronto-socorro de um hospital.</a:t>
            </a:r>
          </a:p>
          <a:p>
            <a:pPr>
              <a:defRPr/>
            </a:pP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Nos procedimentos cirúrgicos potencialmente contaminados de emergência, (...)</a:t>
            </a:r>
          </a:p>
          <a:p>
            <a:pPr>
              <a:defRPr/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Nos procedimentos cirúrgicos de emergência potencialmente contaminados, (...)</a:t>
            </a:r>
          </a:p>
        </p:txBody>
      </p:sp>
    </p:spTree>
    <p:extLst>
      <p:ext uri="{BB962C8B-B14F-4D97-AF65-F5344CB8AC3E}">
        <p14:creationId xmlns:p14="http://schemas.microsoft.com/office/powerpoint/2010/main" val="13351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74675" y="1143000"/>
            <a:ext cx="8569325" cy="4495800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  <a:defRPr/>
            </a:pPr>
            <a:endParaRPr lang="pt-BR" sz="24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Após um acidente automobilístico, um jovem de 25 anos chegou ao pronto-socorro, (...)</a:t>
            </a:r>
          </a:p>
          <a:p>
            <a:pPr>
              <a:defRPr/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Um jovem de 25 anos foi encaminhado ao pronto-socorro após ter sofrido um acidente automobilístico, (...)</a:t>
            </a:r>
          </a:p>
          <a:p>
            <a:pPr>
              <a:defRPr/>
            </a:pPr>
            <a:endParaRPr lang="pt-BR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(...) condenado pelo crime do artigo (...)</a:t>
            </a:r>
          </a:p>
          <a:p>
            <a:pPr>
              <a:defRPr/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(...) condenado por ter cometido o crime previsto no artigo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t-BR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empregado pleiteou danos morais (...)</a:t>
            </a:r>
          </a:p>
          <a:p>
            <a:pPr>
              <a:defRPr/>
            </a:pPr>
            <a:r>
              <a:rPr lang="pt-BR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 empregado pleiteou indenização por danos morais (...)</a:t>
            </a:r>
          </a:p>
        </p:txBody>
      </p:sp>
      <p:sp>
        <p:nvSpPr>
          <p:cNvPr id="63491" name="Título 4"/>
          <p:cNvSpPr>
            <a:spLocks noGrp="1"/>
          </p:cNvSpPr>
          <p:nvPr>
            <p:ph type="title" idx="4294967295"/>
          </p:nvPr>
        </p:nvSpPr>
        <p:spPr>
          <a:xfrm>
            <a:off x="446087" y="-152400"/>
            <a:ext cx="8697913" cy="11430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pitchFamily="34" charset="-128"/>
                <a:cs typeface="Arial" charset="0"/>
              </a:rPr>
              <a:t>Problemas comuns que podem ser evitados </a:t>
            </a:r>
          </a:p>
        </p:txBody>
      </p:sp>
    </p:spTree>
    <p:extLst>
      <p:ext uri="{BB962C8B-B14F-4D97-AF65-F5344CB8AC3E}">
        <p14:creationId xmlns:p14="http://schemas.microsoft.com/office/powerpoint/2010/main" val="5480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62000" y="942978"/>
            <a:ext cx="82809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Impessoalidade</a:t>
            </a:r>
          </a:p>
          <a:p>
            <a:pPr algn="just"/>
            <a:r>
              <a:rPr lang="pt-BR" sz="2800" dirty="0">
                <a:latin typeface="Arial" pitchFamily="34" charset="0"/>
                <a:cs typeface="Arial" pitchFamily="34" charset="0"/>
              </a:rPr>
              <a:t>A linguagem deve ser despersonalizada, por isso, </a:t>
            </a:r>
            <a:r>
              <a:rPr lang="pt-BR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evite impressões e expressões pessoais</a:t>
            </a:r>
            <a:r>
              <a:rPr lang="pt-BR" sz="2800" dirty="0">
                <a:latin typeface="Arial" pitchFamily="34" charset="0"/>
                <a:cs typeface="Arial" pitchFamily="34" charset="0"/>
              </a:rPr>
              <a:t>, próprias do gênero literário ou da fala informal. Evite ainda chavões e gírias. </a:t>
            </a:r>
            <a:endParaRPr lang="pt-BR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pt-BR" sz="28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Julgamento de valor (uso de adjetivos 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advérbios)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BR" sz="2800" dirty="0">
                <a:latin typeface="Arial" pitchFamily="34" charset="0"/>
                <a:cs typeface="Arial" pitchFamily="34" charset="0"/>
              </a:rPr>
              <a:t>Tenha cuidado especial com </a:t>
            </a:r>
            <a:r>
              <a:rPr lang="pt-BR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 uso de adjetivos e advérbios, principalmente para tornarem as frases verdadeiras ou falsas, pois eles podem apresentar forte carga de subjetividade ou imprecisão e criar ambiguidade para o julgamento</a:t>
            </a:r>
            <a:endParaRPr lang="pt-BR" sz="2800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1600" y="74043"/>
            <a:ext cx="7537896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A PROVA - a</a:t>
            </a:r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spectos essenciais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116632"/>
            <a:ext cx="6769100" cy="65246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pt-B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PODER DE DISCRIMINAÇÃO</a:t>
            </a:r>
          </a:p>
        </p:txBody>
      </p:sp>
      <p:sp>
        <p:nvSpPr>
          <p:cNvPr id="12257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219200"/>
            <a:ext cx="8299450" cy="4525963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  <a:buFont typeface="Wingdings" charset="2"/>
              <a:buChar char="§"/>
            </a:pPr>
            <a:r>
              <a:rPr lang="pt-BR" sz="2800" dirty="0" smtClean="0">
                <a:latin typeface="Arial" charset="0"/>
                <a:ea typeface="ＭＳ Ｐゴシック" pitchFamily="34" charset="-128"/>
              </a:rPr>
              <a:t>As questões da prova devem ser </a:t>
            </a:r>
            <a:r>
              <a:rPr lang="pt-BR" sz="2800" b="1" dirty="0" smtClean="0">
                <a:latin typeface="Arial" charset="0"/>
                <a:ea typeface="ＭＳ Ｐゴシック" pitchFamily="34" charset="-128"/>
              </a:rPr>
              <a:t>discriminativas</a:t>
            </a:r>
            <a:r>
              <a:rPr lang="pt-BR" sz="2800" dirty="0" smtClean="0">
                <a:latin typeface="Arial" charset="0"/>
                <a:ea typeface="ＭＳ Ｐゴシック" pitchFamily="34" charset="-128"/>
              </a:rPr>
              <a:t>: os estudantes que apresentam melhor desempenho na prova devem ser mais bem sucedidos, em cada questão, do que aqueles que apresentam desempenho fraco;</a:t>
            </a:r>
          </a:p>
          <a:p>
            <a:pPr algn="just">
              <a:lnSpc>
                <a:spcPct val="120000"/>
              </a:lnSpc>
              <a:buFont typeface="Wingdings" charset="2"/>
              <a:buChar char="§"/>
            </a:pPr>
            <a:endParaRPr lang="pt-BR" sz="2800" dirty="0" smtClean="0">
              <a:latin typeface="Arial" charset="0"/>
              <a:ea typeface="ＭＳ Ｐゴシック" pitchFamily="34" charset="-128"/>
            </a:endParaRPr>
          </a:p>
          <a:p>
            <a:pPr algn="just">
              <a:lnSpc>
                <a:spcPct val="120000"/>
              </a:lnSpc>
              <a:buFont typeface="Wingdings" charset="2"/>
              <a:buChar char="§"/>
            </a:pPr>
            <a:r>
              <a:rPr lang="pt-BR" sz="2800" dirty="0" smtClean="0">
                <a:latin typeface="Arial" charset="0"/>
                <a:ea typeface="ＭＳ Ｐゴシック" pitchFamily="34" charset="-128"/>
              </a:rPr>
              <a:t>Questões com </a:t>
            </a:r>
            <a:r>
              <a:rPr lang="pt-BR" sz="2800" b="1" dirty="0" smtClean="0">
                <a:latin typeface="Arial" charset="0"/>
                <a:ea typeface="ＭＳ Ｐゴシック" pitchFamily="34" charset="-128"/>
              </a:rPr>
              <a:t>índice médio</a:t>
            </a:r>
            <a:r>
              <a:rPr lang="pt-BR" sz="2800" dirty="0" smtClean="0">
                <a:latin typeface="Arial" charset="0"/>
                <a:ea typeface="ＭＳ Ｐゴシック" pitchFamily="34" charset="-128"/>
              </a:rPr>
              <a:t> de dificuldade apresentam, em geral, bons índices de discriminação;</a:t>
            </a:r>
          </a:p>
          <a:p>
            <a:pPr algn="just">
              <a:lnSpc>
                <a:spcPct val="120000"/>
              </a:lnSpc>
              <a:buFont typeface="Wingdings" charset="2"/>
              <a:buChar char="§"/>
            </a:pPr>
            <a:endParaRPr lang="pt-BR" sz="2800" dirty="0" smtClean="0">
              <a:latin typeface="Arial" charset="0"/>
              <a:ea typeface="ＭＳ Ｐゴシック" pitchFamily="34" charset="-128"/>
            </a:endParaRPr>
          </a:p>
          <a:p>
            <a:pPr algn="just">
              <a:lnSpc>
                <a:spcPct val="120000"/>
              </a:lnSpc>
              <a:buFont typeface="Wingdings" charset="2"/>
              <a:buChar char="§"/>
            </a:pPr>
            <a:r>
              <a:rPr lang="pt-BR" sz="2800" dirty="0" smtClean="0">
                <a:latin typeface="Arial" charset="0"/>
                <a:ea typeface="ＭＳ Ｐゴシック" pitchFamily="34" charset="-128"/>
              </a:rPr>
              <a:t>Questões extremamente fáceis ou extremamente difíceis não discriminam.</a:t>
            </a:r>
          </a:p>
        </p:txBody>
      </p:sp>
    </p:spTree>
    <p:extLst>
      <p:ext uri="{BB962C8B-B14F-4D97-AF65-F5344CB8AC3E}">
        <p14:creationId xmlns:p14="http://schemas.microsoft.com/office/powerpoint/2010/main" val="46264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5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25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25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5730" grpId="0"/>
      <p:bldP spid="122573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 idx="4294967295"/>
          </p:nvPr>
        </p:nvSpPr>
        <p:spPr>
          <a:xfrm>
            <a:off x="228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ANÁLISE GRÁFICA DO ITEM (AGI)</a:t>
            </a:r>
          </a:p>
        </p:txBody>
      </p:sp>
      <p:pic>
        <p:nvPicPr>
          <p:cNvPr id="34819" name="Image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125538"/>
            <a:ext cx="7747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50825" y="5732463"/>
          <a:ext cx="8640761" cy="936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095"/>
                <a:gridCol w="1224108"/>
                <a:gridCol w="1080095"/>
                <a:gridCol w="936083"/>
                <a:gridCol w="1080095"/>
                <a:gridCol w="1080095"/>
                <a:gridCol w="1080095"/>
                <a:gridCol w="1080095"/>
              </a:tblGrid>
              <a:tr h="501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Gabarito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Dificuldade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Bisserial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p_A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p_B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p_C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p_D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p_E</a:t>
                      </a:r>
                      <a:endParaRPr lang="pt-B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</a:tr>
              <a:tr h="43468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cs typeface="Times New Roman"/>
                        </a:rPr>
                        <a:t>E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0,13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0,47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0,11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0,16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0,44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0,15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0,13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9" marR="44449" marT="0" marB="0" anchor="ctr"/>
                </a:tc>
              </a:tr>
            </a:tbl>
          </a:graphicData>
        </a:graphic>
      </p:graphicFrame>
      <p:sp>
        <p:nvSpPr>
          <p:cNvPr id="34849" name="Rectangle 4"/>
          <p:cNvSpPr>
            <a:spLocks noChangeArrowheads="1"/>
          </p:cNvSpPr>
          <p:nvPr/>
        </p:nvSpPr>
        <p:spPr bwMode="auto">
          <a:xfrm>
            <a:off x="457200" y="3679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49263"/>
            <a:endParaRPr lang="pt-BR" sz="1800">
              <a:latin typeface="Arial" charset="0"/>
              <a:cs typeface="Arial" charset="0"/>
            </a:endParaRPr>
          </a:p>
        </p:txBody>
      </p:sp>
      <p:sp>
        <p:nvSpPr>
          <p:cNvPr id="34850" name="Text Box 3"/>
          <p:cNvSpPr txBox="1">
            <a:spLocks noChangeArrowheads="1"/>
          </p:cNvSpPr>
          <p:nvPr/>
        </p:nvSpPr>
        <p:spPr bwMode="auto">
          <a:xfrm>
            <a:off x="1997075" y="4318000"/>
            <a:ext cx="364013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pt-BR" sz="1800">
              <a:latin typeface="Arial" charset="0"/>
              <a:cs typeface="Arial" charset="0"/>
            </a:endParaRPr>
          </a:p>
        </p:txBody>
      </p:sp>
      <p:sp>
        <p:nvSpPr>
          <p:cNvPr id="34851" name="Rectangle 5"/>
          <p:cNvSpPr>
            <a:spLocks noChangeArrowheads="1"/>
          </p:cNvSpPr>
          <p:nvPr/>
        </p:nvSpPr>
        <p:spPr bwMode="auto">
          <a:xfrm>
            <a:off x="457200" y="4137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449263"/>
            <a:endParaRPr lang="pt-BR" sz="1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892480" cy="76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O PASSO A PASSO DA ELABORAÇÃO DO ITEM  </a:t>
            </a:r>
          </a:p>
        </p:txBody>
      </p:sp>
      <p:sp>
        <p:nvSpPr>
          <p:cNvPr id="13414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33400" y="1371600"/>
            <a:ext cx="8352928" cy="5038725"/>
          </a:xfrm>
        </p:spPr>
        <p:txBody>
          <a:bodyPr>
            <a:noAutofit/>
          </a:bodyPr>
          <a:lstStyle/>
          <a:p>
            <a:pPr lvl="0" algn="just">
              <a:buFont typeface="Wingdings" charset="2"/>
              <a:buChar char="§"/>
            </a:pPr>
            <a:r>
              <a:rPr lang="pt-BR" sz="2500" dirty="0"/>
              <a:t>Na matriz de referência, selecione </a:t>
            </a:r>
            <a:r>
              <a:rPr lang="pt-BR" sz="2500" dirty="0" smtClean="0"/>
              <a:t>o recurso a </a:t>
            </a:r>
            <a:r>
              <a:rPr lang="pt-BR" sz="2500" dirty="0"/>
              <a:t>ser </a:t>
            </a:r>
            <a:r>
              <a:rPr lang="pt-BR" sz="2500" dirty="0" smtClean="0"/>
              <a:t>avaliado, </a:t>
            </a:r>
            <a:r>
              <a:rPr lang="pt-BR" sz="2500" dirty="0"/>
              <a:t>observe a </a:t>
            </a:r>
            <a:r>
              <a:rPr lang="pt-BR" sz="2500" dirty="0" smtClean="0"/>
              <a:t>característica de perfil a ele associado </a:t>
            </a:r>
            <a:r>
              <a:rPr lang="pt-BR" sz="2500" dirty="0"/>
              <a:t>e </a:t>
            </a:r>
            <a:r>
              <a:rPr lang="pt-BR" sz="2500" dirty="0" smtClean="0"/>
              <a:t>os objeto</a:t>
            </a:r>
            <a:r>
              <a:rPr lang="pt-BR" sz="2500" dirty="0"/>
              <a:t>s</a:t>
            </a:r>
            <a:r>
              <a:rPr lang="pt-BR" sz="2500" dirty="0" smtClean="0"/>
              <a:t> </a:t>
            </a:r>
            <a:r>
              <a:rPr lang="pt-BR" sz="2500" dirty="0"/>
              <a:t>de </a:t>
            </a:r>
            <a:r>
              <a:rPr lang="pt-BR" sz="2500" dirty="0" smtClean="0"/>
              <a:t>conhecimento </a:t>
            </a:r>
            <a:r>
              <a:rPr lang="pt-BR" sz="2500" dirty="0"/>
              <a:t>que serão abordados. </a:t>
            </a:r>
            <a:endParaRPr lang="pt-BR" sz="2500" dirty="0" smtClean="0"/>
          </a:p>
          <a:p>
            <a:pPr lvl="0" algn="just">
              <a:buFont typeface="Wingdings" charset="2"/>
              <a:buChar char="§"/>
            </a:pPr>
            <a:endParaRPr lang="pt-BR" sz="2500" dirty="0" smtClean="0"/>
          </a:p>
          <a:p>
            <a:pPr lvl="0" algn="just">
              <a:buFont typeface="Wingdings" charset="2"/>
              <a:buChar char="§"/>
            </a:pPr>
            <a:r>
              <a:rPr lang="pt-BR" sz="2500" dirty="0" smtClean="0"/>
              <a:t>Utilize </a:t>
            </a:r>
            <a:r>
              <a:rPr lang="pt-BR" sz="2500" dirty="0"/>
              <a:t>os objetos de conhecimento (conteúdos) como meio no processo de avaliação; as questões deverão avaliar o desenvolvimento de </a:t>
            </a:r>
            <a:r>
              <a:rPr lang="pt-BR" sz="2500" dirty="0" smtClean="0"/>
              <a:t>determinadas competências que </a:t>
            </a:r>
            <a:r>
              <a:rPr lang="pt-BR" sz="2500" dirty="0"/>
              <a:t>contribuem para </a:t>
            </a:r>
            <a:r>
              <a:rPr lang="pt-BR" sz="2500" dirty="0" smtClean="0"/>
              <a:t>o desenvolvimento de determinada característica do perfil. </a:t>
            </a:r>
          </a:p>
          <a:p>
            <a:pPr algn="just">
              <a:buFont typeface="Wingdings" charset="2"/>
              <a:buChar char="§"/>
            </a:pPr>
            <a:endParaRPr lang="pt-BR" sz="2500" dirty="0" smtClean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r>
              <a:rPr lang="pt-BR" sz="25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Elabore </a:t>
            </a:r>
            <a:r>
              <a:rPr lang="pt-BR" sz="25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primeiro a situação-estímulo (texto-base), depois o enunciado/comando e, em seguida, as </a:t>
            </a:r>
            <a:r>
              <a:rPr lang="pt-BR" sz="2500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opções/alternativas.</a:t>
            </a:r>
            <a:endParaRPr lang="pt-BR" sz="2500" dirty="0">
              <a:solidFill>
                <a:srgbClr val="FF0000"/>
              </a:solidFill>
              <a:latin typeface="Arial" charset="0"/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endParaRPr lang="pt-BR" sz="2500" dirty="0"/>
          </a:p>
        </p:txBody>
      </p:sp>
      <p:sp>
        <p:nvSpPr>
          <p:cNvPr id="3" name="Retângulo 2"/>
          <p:cNvSpPr/>
          <p:nvPr/>
        </p:nvSpPr>
        <p:spPr>
          <a:xfrm>
            <a:off x="1993077" y="882134"/>
            <a:ext cx="523848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POSTURA DO ELABORADOR</a:t>
            </a:r>
          </a:p>
        </p:txBody>
      </p:sp>
    </p:spTree>
    <p:extLst>
      <p:ext uri="{BB962C8B-B14F-4D97-AF65-F5344CB8AC3E}">
        <p14:creationId xmlns:p14="http://schemas.microsoft.com/office/powerpoint/2010/main" val="710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250326" y="1600200"/>
          <a:ext cx="8760770" cy="4734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802"/>
                <a:gridCol w="919868"/>
                <a:gridCol w="843212"/>
                <a:gridCol w="766557"/>
                <a:gridCol w="766557"/>
                <a:gridCol w="843213"/>
                <a:gridCol w="843212"/>
                <a:gridCol w="843212"/>
                <a:gridCol w="766557"/>
                <a:gridCol w="788580"/>
              </a:tblGrid>
              <a:tr h="47343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Características de perfil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Competências técnicas 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Competências transversais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34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R1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R3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R4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R5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R6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R7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R8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R9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202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P1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OC1, OC3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 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OC1, OC2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OC1, OC2, 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202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P2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OC1, </a:t>
                      </a:r>
                      <a:r>
                        <a:rPr lang="pt-BR" sz="2000" dirty="0">
                          <a:effectLst/>
                        </a:rPr>
                        <a:t>OC2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OC1, 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OC2, 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OC1, OC2, 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68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</a:rPr>
                        <a:t>P3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OC1, 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OC1, OC2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OC1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 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OC2, 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OC3</a:t>
                      </a:r>
                      <a:endParaRPr lang="pt-BR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OC2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899592" y="13910"/>
            <a:ext cx="7820971" cy="101566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pt-BR"/>
            </a:defPPr>
            <a:lvl1pPr algn="ctr" defTabSz="457200" eaLnBrk="1" latinLnBrk="0" hangingPunct="1">
              <a:buNone/>
              <a:defRPr sz="3200"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pt-BR" sz="2000" dirty="0">
                <a:solidFill>
                  <a:srgbClr val="3366FF"/>
                </a:solidFill>
              </a:rPr>
              <a:t>Modelo de uma matriz que contempla os objetos de conhecimento </a:t>
            </a:r>
            <a:endParaRPr lang="pt-BR" sz="2000" dirty="0" smtClean="0">
              <a:solidFill>
                <a:srgbClr val="3366FF"/>
              </a:solidFill>
            </a:endParaRPr>
          </a:p>
          <a:p>
            <a:r>
              <a:rPr lang="pt-BR" sz="2000" dirty="0" smtClean="0">
                <a:solidFill>
                  <a:srgbClr val="3366FF"/>
                </a:solidFill>
              </a:rPr>
              <a:t>e </a:t>
            </a:r>
            <a:r>
              <a:rPr lang="pt-BR" sz="2000" dirty="0">
                <a:solidFill>
                  <a:srgbClr val="3366FF"/>
                </a:solidFill>
              </a:rPr>
              <a:t>suas relações com as competências e o perfil profissional de formação</a:t>
            </a:r>
          </a:p>
          <a:p>
            <a:endParaRPr lang="pt-BR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 b="33542"/>
          <a:stretch/>
        </p:blipFill>
        <p:spPr bwMode="auto">
          <a:xfrm>
            <a:off x="685800" y="1447800"/>
            <a:ext cx="8458200" cy="472365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7887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80628" y="1375374"/>
            <a:ext cx="8493224" cy="5038725"/>
          </a:xfrm>
        </p:spPr>
        <p:txBody>
          <a:bodyPr>
            <a:noAutofit/>
          </a:bodyPr>
          <a:lstStyle/>
          <a:p>
            <a:pPr algn="just">
              <a:buFont typeface="Wingdings" charset="2"/>
              <a:buChar char="§"/>
            </a:pPr>
            <a:r>
              <a:rPr lang="pt-BR" sz="2600" dirty="0" smtClean="0">
                <a:ea typeface="ＭＳ Ｐゴシック" pitchFamily="34" charset="-128"/>
              </a:rPr>
              <a:t>Construa uma situação-problema que possa ser desenvolvida com os dados que compõem o item, atentando-se para as orientações sobre cada tipo de item do exame.</a:t>
            </a:r>
          </a:p>
          <a:p>
            <a:pPr algn="just">
              <a:buFont typeface="Wingdings" charset="2"/>
              <a:buChar char="§"/>
            </a:pPr>
            <a:endParaRPr lang="pt-BR" sz="2600" dirty="0" smtClean="0"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r>
              <a:rPr lang="pt-BR" sz="2600" dirty="0">
                <a:ea typeface="ＭＳ Ｐゴシック" pitchFamily="34" charset="-128"/>
              </a:rPr>
              <a:t>Os itens deverão ser embasados em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situações-problema</a:t>
            </a:r>
            <a:r>
              <a:rPr lang="pt-BR" sz="2600" dirty="0">
                <a:ea typeface="ＭＳ Ｐゴシック" pitchFamily="34" charset="-128"/>
              </a:rPr>
              <a:t>, estudos de caso ou simulacros. Quanto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mais</a:t>
            </a:r>
            <a:r>
              <a:rPr lang="pt-B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próximos</a:t>
            </a:r>
            <a:r>
              <a:rPr lang="pt-B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r>
              <a:rPr lang="pt-BR" sz="2600" dirty="0">
                <a:ea typeface="ＭＳ Ｐゴシック" pitchFamily="34" charset="-128"/>
              </a:rPr>
              <a:t>do </a:t>
            </a:r>
            <a:r>
              <a:rPr lang="pt-BR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cotidiano</a:t>
            </a:r>
            <a:r>
              <a:rPr lang="pt-BR" sz="2600" dirty="0">
                <a:ea typeface="ＭＳ Ｐゴシック" pitchFamily="34" charset="-128"/>
              </a:rPr>
              <a:t> dos estudantes, melhor será o desempenho. </a:t>
            </a:r>
            <a:endParaRPr lang="pt-BR" sz="2600" dirty="0" smtClean="0"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endParaRPr lang="pt-BR" sz="2600" dirty="0" smtClean="0"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Escolha um texto </a:t>
            </a:r>
            <a:r>
              <a:rPr lang="pt-BR" sz="2600" dirty="0">
                <a:ea typeface="ＭＳ Ｐゴシック" pitchFamily="34" charset="-128"/>
              </a:rPr>
              <a:t>ou as referências que comporão o item, considerando o seu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tamanho</a:t>
            </a:r>
            <a:r>
              <a:rPr lang="pt-BR" sz="2600" dirty="0">
                <a:ea typeface="ＭＳ Ｐゴシック" pitchFamily="34" charset="-128"/>
              </a:rPr>
              <a:t> e o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tempo</a:t>
            </a:r>
            <a:r>
              <a:rPr lang="pt-BR" sz="2600" dirty="0">
                <a:ea typeface="ＭＳ Ｐゴシック" pitchFamily="34" charset="-128"/>
              </a:rPr>
              <a:t> dispendido para a leitura e interpretação dos dados para a resolução do item.</a:t>
            </a:r>
          </a:p>
          <a:p>
            <a:pPr algn="just">
              <a:buFont typeface="Wingdings" charset="2"/>
              <a:buChar char="§"/>
            </a:pPr>
            <a:endParaRPr lang="pt-BR" sz="2600" dirty="0" smtClean="0"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endParaRPr lang="pt-BR" sz="2600" dirty="0" smtClean="0"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endParaRPr lang="pt-BR" sz="2600" dirty="0" smtClean="0">
              <a:ea typeface="ＭＳ Ｐゴシック" pitchFamily="34" charset="-128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52600" y="152400"/>
            <a:ext cx="65532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POSTURA DO ELABORADOR</a:t>
            </a:r>
          </a:p>
        </p:txBody>
      </p:sp>
    </p:spTree>
    <p:extLst>
      <p:ext uri="{BB962C8B-B14F-4D97-AF65-F5344CB8AC3E}">
        <p14:creationId xmlns:p14="http://schemas.microsoft.com/office/powerpoint/2010/main" val="634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35856" y="1525488"/>
            <a:ext cx="8479544" cy="5040312"/>
          </a:xfrm>
        </p:spPr>
        <p:txBody>
          <a:bodyPr>
            <a:noAutofit/>
          </a:bodyPr>
          <a:lstStyle/>
          <a:p>
            <a:pPr lvl="0" algn="just">
              <a:buFont typeface="Wingdings" charset="2"/>
              <a:buChar char="§"/>
            </a:pPr>
            <a:r>
              <a:rPr lang="pt-BR" sz="2400" dirty="0" smtClean="0"/>
              <a:t>Pesquise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fontes </a:t>
            </a:r>
            <a:r>
              <a:rPr lang="pt-BR" sz="2400" dirty="0"/>
              <a:t>antes de decidir qual a melhor forma de abordar o assunto. A escolha de um bom contexto, que servirá de texto-base, é fundamental para a construção de um item de bom nível. </a:t>
            </a:r>
          </a:p>
          <a:p>
            <a:pPr lvl="0" algn="just">
              <a:buFont typeface="Wingdings" charset="2"/>
              <a:buChar char="§"/>
            </a:pPr>
            <a:r>
              <a:rPr lang="pt-BR" sz="2400" dirty="0"/>
              <a:t>Deve-se dar preferência a textos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 primária</a:t>
            </a:r>
            <a:r>
              <a:rPr lang="pt-BR" sz="2400" dirty="0"/>
              <a:t>, de autoria explícita, que sejam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curtos e integrais</a:t>
            </a:r>
            <a:r>
              <a:rPr lang="pt-BR" sz="2400" dirty="0"/>
              <a:t>,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fácil compreensão</a:t>
            </a:r>
            <a:r>
              <a:rPr lang="pt-BR" sz="2400" dirty="0"/>
              <a:t>, com linguagem adequada ao nível dos estudantes, que seja adequado aos objetivos da questão 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possibilitem a criação das opções de resposta: uma correta e as demais incorretas, mas plausíveis. </a:t>
            </a:r>
            <a:endParaRPr lang="pt-BR" sz="2400" dirty="0"/>
          </a:p>
          <a:p>
            <a:pPr lvl="0" algn="just">
              <a:buFont typeface="Wingdings" charset="2"/>
              <a:buChar char="§"/>
            </a:pPr>
            <a:r>
              <a:rPr lang="pt-BR" sz="2400" dirty="0"/>
              <a:t>São permitidos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recortes</a:t>
            </a:r>
            <a:r>
              <a:rPr lang="pt-BR" sz="2400" dirty="0"/>
              <a:t> no texto, desde que sejam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mantidas as ideias principais</a:t>
            </a:r>
            <a:r>
              <a:rPr lang="pt-BR" sz="2400" dirty="0"/>
              <a:t> e se indique que houve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adaptação</a:t>
            </a:r>
            <a:r>
              <a:rPr lang="pt-BR" sz="2400" dirty="0"/>
              <a:t>. </a:t>
            </a:r>
          </a:p>
          <a:p>
            <a:pPr lvl="0" algn="just">
              <a:buFont typeface="Wingdings" charset="2"/>
              <a:buChar char="§"/>
            </a:pPr>
            <a:endParaRPr lang="pt-BR" sz="2400" dirty="0"/>
          </a:p>
          <a:p>
            <a:pPr algn="just">
              <a:buFont typeface="Wingdings" charset="2"/>
              <a:buChar char="§"/>
            </a:pPr>
            <a:endParaRPr lang="pt-BR" sz="2400" dirty="0" smtClean="0">
              <a:ea typeface="ＭＳ Ｐゴシック" pitchFamily="34" charset="-128"/>
            </a:endParaRPr>
          </a:p>
          <a:p>
            <a:pPr algn="just">
              <a:buFont typeface="Wingdings" charset="2"/>
              <a:buChar char="§"/>
            </a:pPr>
            <a:endParaRPr lang="pt-BR" sz="2400" dirty="0" smtClean="0">
              <a:ea typeface="ＭＳ Ｐゴシック" pitchFamily="34" charset="-128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81000" y="0"/>
            <a:ext cx="889248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28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O PASSO A PASSO DA ELABORAÇÃO DO ITEM  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993077" y="882134"/>
            <a:ext cx="523848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t-BR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Arial" charset="0"/>
                <a:cs typeface="Arial" charset="0"/>
              </a:rPr>
              <a:t>POSTURA DO ELABORADOR</a:t>
            </a:r>
          </a:p>
        </p:txBody>
      </p:sp>
    </p:spTree>
    <p:extLst>
      <p:ext uri="{BB962C8B-B14F-4D97-AF65-F5344CB8AC3E}">
        <p14:creationId xmlns:p14="http://schemas.microsoft.com/office/powerpoint/2010/main" val="18082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5670" y="1412776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§"/>
            </a:pPr>
            <a:r>
              <a:rPr lang="pt-BR" sz="2400" dirty="0"/>
              <a:t>Siga 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ordem crescente ou decrescente </a:t>
            </a:r>
            <a:r>
              <a:rPr lang="pt-BR" sz="2400" dirty="0"/>
              <a:t>nas opções/alternativas numéricas, sem discrepâncias exageradas de valores que possam atrair para a resposta correta estudantes que não sabem, mas que acertam ao acaso simplesmente pela observação das opções de respostas apresentadas. </a:t>
            </a:r>
            <a:endParaRPr lang="pt-BR" sz="2400" dirty="0" smtClean="0"/>
          </a:p>
          <a:p>
            <a:pPr lvl="0" algn="just"/>
            <a:endParaRPr lang="pt-BR" sz="2400" dirty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/>
              <a:t>Siga uma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sequência lógica nas opções/alternativas</a:t>
            </a:r>
            <a:r>
              <a:rPr lang="pt-BR" sz="2400" dirty="0"/>
              <a:t>, seja a ordem crescente ou decrescente mencionada anteriormente, seja a ordem alfabética no caso de palavras ou expressões, seja a ordem cronológica dos eventos. </a:t>
            </a:r>
            <a:r>
              <a:rPr lang="pt-BR" sz="2400" dirty="0">
                <a:solidFill>
                  <a:srgbClr val="FF0000"/>
                </a:solidFill>
              </a:rPr>
              <a:t>No entanto, a ordem de tamanho das alternativas é a de </a:t>
            </a:r>
            <a:r>
              <a:rPr lang="pt-BR" sz="2400" dirty="0" smtClean="0">
                <a:solidFill>
                  <a:srgbClr val="FF0000"/>
                </a:solidFill>
              </a:rPr>
              <a:t>preferência</a:t>
            </a:r>
            <a:r>
              <a:rPr lang="pt-BR" sz="2400" dirty="0"/>
              <a:t>.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272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800" y="990600"/>
            <a:ext cx="815982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Redija as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opções/alternativas com extensão e estrutura semelhantes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mas, caso não seja possível, utilize o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formato trapezoidal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na apresentação. Eventuais diferenças de extensão podem induzir a escolha da resposta pelos estudantes;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Redija as opções/alternativas de modo a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completar de forma gramaticalmente correta o enunciado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; 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Mantenha o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paralelismo sintático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na apresentação das 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opções/alternativas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por exemplo: todas começando por verbo, ou por substantivo, ou por artigo;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Redija as opções/alternativas de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forma relativamente homogêneas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isto é, elas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 Unicode MS" pitchFamily="34" charset="-128"/>
                <a:cs typeface="Calibri" pitchFamily="34" charset="0"/>
              </a:rPr>
              <a:t>devem formar um conjunto equilibrado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(de sinais, de sintomas, de métodos, de exemplos, de quantidade de termos ou fatores, de figuras etc.);</a:t>
            </a:r>
            <a:r>
              <a:rPr kumimoji="0" lang="pt-B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8746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740552"/>
            <a:ext cx="9067800" cy="3441048"/>
          </a:xfrm>
          <a:prstGeom prst="rect">
            <a:avLst/>
          </a:prstGeom>
          <a:noFill/>
          <a:ln w="38100" cap="sq">
            <a:solidFill>
              <a:srgbClr val="F07F0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295400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  <a:r>
              <a:rPr lang="mr-IN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–</a:t>
            </a: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avaliar exemplo </a:t>
            </a:r>
          </a:p>
        </p:txBody>
      </p:sp>
    </p:spTree>
    <p:extLst>
      <p:ext uri="{BB962C8B-B14F-4D97-AF65-F5344CB8AC3E}">
        <p14:creationId xmlns:p14="http://schemas.microsoft.com/office/powerpoint/2010/main" val="10212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98155" y="1600200"/>
            <a:ext cx="812818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t-BR" sz="2600" dirty="0"/>
              <a:t>Redija, preferencialmente,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enunciados/comandos e opções/alternativas na forma afirmativa</a:t>
            </a:r>
            <a:r>
              <a:rPr lang="pt-BR" sz="2600" dirty="0"/>
              <a:t>. </a:t>
            </a:r>
            <a:r>
              <a:rPr lang="pt-BR" sz="2600" dirty="0" smtClean="0"/>
              <a:t>O fato de o  estudante identificar uma resposta incorreta, não significa que ele, necessariamente, reconheceria todas as corretas.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pt-BR" sz="2600" dirty="0" smtClean="0"/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600" dirty="0" err="1" smtClean="0"/>
              <a:t>Ocasionalmente</a:t>
            </a:r>
            <a:r>
              <a:rPr lang="en-US" sz="2600" dirty="0" smtClean="0"/>
              <a:t>, </a:t>
            </a:r>
            <a:r>
              <a:rPr lang="en-US" sz="2600" dirty="0" err="1" smtClean="0"/>
              <a:t>comandos</a:t>
            </a:r>
            <a:r>
              <a:rPr lang="en-US" sz="2600" dirty="0" smtClean="0"/>
              <a:t> </a:t>
            </a:r>
            <a:r>
              <a:rPr lang="en-US" sz="2600" dirty="0" err="1" smtClean="0"/>
              <a:t>negativos</a:t>
            </a:r>
            <a:r>
              <a:rPr lang="en-US" sz="2600" dirty="0" smtClean="0"/>
              <a:t> </a:t>
            </a:r>
            <a:r>
              <a:rPr lang="en-US" sz="2600" dirty="0" err="1" smtClean="0"/>
              <a:t>são</a:t>
            </a:r>
            <a:r>
              <a:rPr lang="en-US" sz="2600" dirty="0" smtClean="0"/>
              <a:t> </a:t>
            </a:r>
            <a:r>
              <a:rPr lang="en-US" sz="2600" dirty="0" err="1" smtClean="0"/>
              <a:t>apropriados</a:t>
            </a:r>
            <a:r>
              <a:rPr lang="en-US" sz="2600" dirty="0" smtClean="0"/>
              <a:t> </a:t>
            </a:r>
            <a:r>
              <a:rPr lang="en-US" sz="2600" dirty="0" err="1" smtClean="0"/>
              <a:t>em</a:t>
            </a:r>
            <a:r>
              <a:rPr lang="en-US" sz="2600" dirty="0" smtClean="0"/>
              <a:t> </a:t>
            </a:r>
            <a:r>
              <a:rPr lang="en-US" sz="2600" dirty="0" err="1" smtClean="0"/>
              <a:t>situações</a:t>
            </a:r>
            <a:r>
              <a:rPr lang="en-US" sz="2600" dirty="0" smtClean="0"/>
              <a:t> da </a:t>
            </a:r>
            <a:r>
              <a:rPr lang="en-US" sz="2600" dirty="0" err="1" smtClean="0"/>
              <a:t>área</a:t>
            </a:r>
            <a:r>
              <a:rPr lang="en-US" sz="2600" dirty="0" smtClean="0"/>
              <a:t> de </a:t>
            </a:r>
            <a:r>
              <a:rPr lang="en-US" sz="2600" dirty="0" err="1" smtClean="0"/>
              <a:t>saúde</a:t>
            </a:r>
            <a:r>
              <a:rPr lang="en-US" sz="2600" dirty="0" smtClean="0"/>
              <a:t> </a:t>
            </a:r>
            <a:r>
              <a:rPr lang="en-US" sz="2600" dirty="0" err="1" smtClean="0"/>
              <a:t>ou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envolvem</a:t>
            </a:r>
            <a:r>
              <a:rPr lang="en-US" sz="2600" dirty="0" smtClean="0"/>
              <a:t> </a:t>
            </a:r>
            <a:r>
              <a:rPr lang="en-US" sz="2600" dirty="0" err="1" smtClean="0"/>
              <a:t>normas</a:t>
            </a:r>
            <a:r>
              <a:rPr lang="en-US" sz="2600" dirty="0" smtClean="0"/>
              <a:t> de </a:t>
            </a:r>
            <a:r>
              <a:rPr lang="en-US" sz="2600" dirty="0" err="1" smtClean="0"/>
              <a:t>segurança</a:t>
            </a:r>
            <a:r>
              <a:rPr lang="en-US" sz="2600" dirty="0" smtClean="0"/>
              <a:t>, </a:t>
            </a:r>
            <a:r>
              <a:rPr lang="en-US" sz="2600" dirty="0" err="1" smtClean="0"/>
              <a:t>nas</a:t>
            </a:r>
            <a:r>
              <a:rPr lang="en-US" sz="2600" dirty="0" smtClean="0"/>
              <a:t> </a:t>
            </a:r>
            <a:r>
              <a:rPr lang="en-US" sz="2600" dirty="0" err="1" smtClean="0"/>
              <a:t>quais</a:t>
            </a:r>
            <a:r>
              <a:rPr lang="en-US" sz="2600" dirty="0" smtClean="0"/>
              <a:t> saber o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não</a:t>
            </a:r>
            <a:r>
              <a:rPr lang="en-US" sz="2600" dirty="0" smtClean="0"/>
              <a:t> </a:t>
            </a:r>
            <a:r>
              <a:rPr lang="en-US" sz="2600" dirty="0" err="1" smtClean="0"/>
              <a:t>deve</a:t>
            </a:r>
            <a:r>
              <a:rPr lang="en-US" sz="2600" dirty="0" smtClean="0"/>
              <a:t> </a:t>
            </a:r>
            <a:r>
              <a:rPr lang="en-US" sz="2600" dirty="0" err="1" smtClean="0"/>
              <a:t>ser</a:t>
            </a:r>
            <a:r>
              <a:rPr lang="en-US" sz="2600" dirty="0" smtClean="0"/>
              <a:t> </a:t>
            </a:r>
            <a:r>
              <a:rPr lang="en-US" sz="2600" dirty="0" err="1" smtClean="0"/>
              <a:t>feito</a:t>
            </a:r>
            <a:r>
              <a:rPr lang="en-US" sz="2600" dirty="0" smtClean="0"/>
              <a:t> é </a:t>
            </a:r>
            <a:r>
              <a:rPr lang="en-US" sz="2600" dirty="0" err="1" smtClean="0"/>
              <a:t>importante</a:t>
            </a:r>
            <a:r>
              <a:rPr lang="en-US" sz="2600" dirty="0" smtClean="0"/>
              <a:t>. </a:t>
            </a:r>
            <a:endParaRPr lang="pt-BR" sz="2600" dirty="0"/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3050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98154" y="1295400"/>
            <a:ext cx="831724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de interpretação, evite formulações do tipo “assinale a opção correta” ou “é correto afirmar que”, </a:t>
            </a:r>
            <a:r>
              <a:rPr lang="pt-BR" sz="2600" dirty="0"/>
              <a:t>pois, frequentemente, levam a cinco problemas diferentes nas alternativas e não deixam claro para o estudante o escopo da avaliação que se deseja, o desafio que é proposto e que deveria estar explícito no enunciado</a:t>
            </a:r>
            <a:r>
              <a:rPr lang="pt-BR" sz="2600" dirty="0" smtClean="0"/>
              <a:t>;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6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dirty="0"/>
              <a:t>Não use comando/enunciado do tipo “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relação ao tema XXX, pode-se afirmar que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”;</a:t>
            </a:r>
          </a:p>
          <a:p>
            <a:pPr lvl="0" algn="just"/>
            <a:endParaRPr lang="pt-BR" sz="26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dirty="0"/>
              <a:t>Utilize comando/enunciado na forma impessoal, </a:t>
            </a:r>
            <a:r>
              <a:rPr lang="pt-BR" sz="2600" dirty="0" smtClean="0"/>
              <a:t>evitando a </a:t>
            </a:r>
            <a:r>
              <a:rPr lang="pt-BR" sz="2600" dirty="0"/>
              <a:t>primeira pessoal do plural;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4748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 idx="4294967295"/>
          </p:nvPr>
        </p:nvSpPr>
        <p:spPr>
          <a:xfrm>
            <a:off x="512070" y="228600"/>
            <a:ext cx="8229600" cy="523220"/>
          </a:xfrm>
          <a:noFill/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+mn-cs"/>
              </a:rPr>
              <a:t>Para descontrair...</a:t>
            </a:r>
          </a:p>
        </p:txBody>
      </p:sp>
      <p:sp>
        <p:nvSpPr>
          <p:cNvPr id="32770" name="Retângulo 2"/>
          <p:cNvSpPr>
            <a:spLocks noChangeArrowheads="1"/>
          </p:cNvSpPr>
          <p:nvPr/>
        </p:nvSpPr>
        <p:spPr bwMode="auto">
          <a:xfrm>
            <a:off x="858769" y="1143000"/>
            <a:ext cx="75362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pt-BR" sz="3200" dirty="0">
              <a:latin typeface="Arial" charset="0"/>
              <a:cs typeface="Arial" charset="0"/>
            </a:endParaRPr>
          </a:p>
          <a:p>
            <a:r>
              <a:rPr lang="pt-BR" sz="3200" dirty="0">
                <a:latin typeface="Arial" charset="0"/>
                <a:cs typeface="Arial" charset="0"/>
              </a:rPr>
              <a:t>Professor: ― Cite cinco coisas que contenham leite. </a:t>
            </a:r>
          </a:p>
          <a:p>
            <a:r>
              <a:rPr lang="pt-BR" sz="3200" dirty="0">
                <a:latin typeface="Arial" charset="0"/>
                <a:cs typeface="Arial" charset="0"/>
              </a:rPr>
              <a:t>Aluno: ― Um queijo e quatro vacas. </a:t>
            </a:r>
          </a:p>
          <a:p>
            <a:endParaRPr lang="pt-BR" sz="3200" dirty="0">
              <a:latin typeface="Arial" charset="0"/>
              <a:cs typeface="Arial" charset="0"/>
            </a:endParaRPr>
          </a:p>
          <a:p>
            <a:r>
              <a:rPr lang="pt-BR" sz="3200" dirty="0">
                <a:latin typeface="Arial" charset="0"/>
                <a:cs typeface="Arial" charset="0"/>
              </a:rPr>
              <a:t>Professor: ― Quantos rins nós temos?</a:t>
            </a:r>
          </a:p>
          <a:p>
            <a:r>
              <a:rPr lang="pt-BR" sz="3200" dirty="0">
                <a:latin typeface="Arial" charset="0"/>
                <a:cs typeface="Arial" charset="0"/>
              </a:rPr>
              <a:t>Aluno: ― Quatro. </a:t>
            </a:r>
          </a:p>
          <a:p>
            <a:r>
              <a:rPr lang="pt-BR" sz="3200" dirty="0">
                <a:latin typeface="Arial" charset="0"/>
                <a:cs typeface="Arial" charset="0"/>
              </a:rPr>
              <a:t>Professor: ― Como assim?</a:t>
            </a:r>
          </a:p>
          <a:p>
            <a:r>
              <a:rPr lang="pt-BR" sz="3200" dirty="0">
                <a:latin typeface="Arial" charset="0"/>
                <a:cs typeface="Arial" charset="0"/>
              </a:rPr>
              <a:t>Aluno: ― Dois meus e dois seus.</a:t>
            </a:r>
          </a:p>
        </p:txBody>
      </p:sp>
    </p:spTree>
    <p:extLst>
      <p:ext uri="{BB962C8B-B14F-4D97-AF65-F5344CB8AC3E}">
        <p14:creationId xmlns:p14="http://schemas.microsoft.com/office/powerpoint/2010/main" val="12372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33362" y="1268760"/>
            <a:ext cx="8677275" cy="5360987"/>
          </a:xfrm>
          <a:ln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pt-BR" sz="2000" dirty="0"/>
              <a:t>A Cia. Eficiência fabrica equipamentos de irrigação agrícola modular. Em um determinado mês, produz e vende </a:t>
            </a:r>
            <a:r>
              <a:rPr lang="pt-BR" sz="2000" dirty="0" smtClean="0"/>
              <a:t>450 unidades </a:t>
            </a:r>
            <a:r>
              <a:rPr lang="pt-BR" sz="2000" dirty="0"/>
              <a:t>ao preço unitário de R$ 3.500,00. A estrutura de custos e despesas da empresa é a seguinte</a:t>
            </a:r>
            <a:r>
              <a:rPr lang="pt-BR" sz="2000" dirty="0" smtClean="0"/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t-BR" sz="2000" dirty="0"/>
          </a:p>
          <a:p>
            <a:pPr marL="0" indent="0">
              <a:buFont typeface="Wingdings" pitchFamily="2" charset="2"/>
              <a:buNone/>
              <a:defRPr/>
            </a:pPr>
            <a:endParaRPr lang="pt-BR" sz="20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pt-BR" sz="2000" dirty="0" smtClean="0">
              <a:ln>
                <a:solidFill>
                  <a:srgbClr val="F07F09"/>
                </a:solidFill>
              </a:ln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pt-BR" sz="2000" dirty="0" smtClean="0"/>
              <a:t>Com </a:t>
            </a:r>
            <a:r>
              <a:rPr lang="pt-BR" sz="2000" dirty="0"/>
              <a:t>base nos dados apresentados e considerando o conceito de alavancagem operacional é correto afirmar</a:t>
            </a:r>
            <a:r>
              <a:rPr lang="pt-BR" sz="2000" dirty="0" smtClean="0"/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t-BR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pt-BR" sz="2000" dirty="0"/>
              <a:t>(A</a:t>
            </a:r>
            <a:r>
              <a:rPr lang="pt-BR" sz="2000" dirty="0" smtClean="0"/>
              <a:t>) A </a:t>
            </a:r>
            <a:r>
              <a:rPr lang="pt-BR" sz="2000" dirty="0"/>
              <a:t>empresa opera com uma margem de </a:t>
            </a:r>
            <a:r>
              <a:rPr lang="pt-BR" sz="2000" dirty="0" smtClean="0"/>
              <a:t>segurança </a:t>
            </a:r>
            <a:r>
              <a:rPr lang="pt-BR" sz="2000" dirty="0"/>
              <a:t>de 20%.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pt-BR" sz="2000" dirty="0"/>
              <a:t>(B</a:t>
            </a:r>
            <a:r>
              <a:rPr lang="pt-BR" sz="2000" dirty="0" smtClean="0"/>
              <a:t>) A </a:t>
            </a:r>
            <a:r>
              <a:rPr lang="pt-BR" sz="2000" dirty="0"/>
              <a:t>empresa </a:t>
            </a:r>
            <a:r>
              <a:rPr lang="pt-BR" sz="2000" dirty="0" smtClean="0"/>
              <a:t>nessas </a:t>
            </a:r>
            <a:r>
              <a:rPr lang="pt-BR" sz="2000" dirty="0"/>
              <a:t>condições obtém um lucro de R</a:t>
            </a:r>
            <a:r>
              <a:rPr lang="pt-BR" sz="2000" dirty="0" smtClean="0"/>
              <a:t>$ 60.000,00</a:t>
            </a:r>
            <a:r>
              <a:rPr lang="pt-BR" sz="2000" dirty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pt-BR" sz="2000" dirty="0"/>
              <a:t>(C</a:t>
            </a:r>
            <a:r>
              <a:rPr lang="pt-BR" sz="2000" dirty="0" smtClean="0"/>
              <a:t>) O </a:t>
            </a:r>
            <a:r>
              <a:rPr lang="pt-BR" sz="2000" dirty="0"/>
              <a:t>ponto de equilíbrio da empresa se dá após a venda de 308 unidades.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pt-BR" sz="2000" dirty="0"/>
              <a:t>(D</a:t>
            </a:r>
            <a:r>
              <a:rPr lang="pt-BR" sz="2000" dirty="0" smtClean="0"/>
              <a:t>) A </a:t>
            </a:r>
            <a:r>
              <a:rPr lang="pt-BR" sz="2000" dirty="0"/>
              <a:t>empresa apura, no período, um prejuízo de R</a:t>
            </a:r>
            <a:r>
              <a:rPr lang="pt-BR" sz="2000" dirty="0" smtClean="0"/>
              <a:t>$ 100.000,00</a:t>
            </a:r>
            <a:r>
              <a:rPr lang="pt-BR" sz="2000" dirty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pt-BR" sz="2000" dirty="0"/>
              <a:t>(E</a:t>
            </a:r>
            <a:r>
              <a:rPr lang="pt-BR" sz="2000" dirty="0" smtClean="0"/>
              <a:t>) O </a:t>
            </a:r>
            <a:r>
              <a:rPr lang="pt-BR" sz="2000" dirty="0"/>
              <a:t>resultado da empresa é nulo.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t-BR" sz="2000" dirty="0"/>
          </a:p>
          <a:p>
            <a:pPr marL="0" indent="0">
              <a:buFont typeface="Wingdings" pitchFamily="2" charset="2"/>
              <a:buNone/>
              <a:defRPr/>
            </a:pPr>
            <a:endParaRPr lang="pt-BR" sz="2000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420938"/>
            <a:ext cx="5972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295400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  <a:r>
              <a:rPr lang="mr-IN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–</a:t>
            </a: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avaliar exemplo </a:t>
            </a:r>
          </a:p>
        </p:txBody>
      </p:sp>
    </p:spTree>
    <p:extLst>
      <p:ext uri="{BB962C8B-B14F-4D97-AF65-F5344CB8AC3E}">
        <p14:creationId xmlns:p14="http://schemas.microsoft.com/office/powerpoint/2010/main" val="16350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043608"/>
            <a:ext cx="835292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§"/>
            </a:pPr>
            <a:r>
              <a:rPr lang="pt-BR" sz="2300" dirty="0"/>
              <a:t>Selecione os </a:t>
            </a:r>
            <a:r>
              <a:rPr lang="pt-B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tópicos mais significativos </a:t>
            </a:r>
            <a:r>
              <a:rPr lang="pt-BR" sz="2300" dirty="0"/>
              <a:t>para a avaliação, de acordo com o número de itens previstos, respeitando rigorosamente a matriz de referência</a:t>
            </a:r>
            <a:r>
              <a:rPr lang="pt-BR" sz="2300" dirty="0" smtClean="0"/>
              <a:t>;</a:t>
            </a:r>
          </a:p>
          <a:p>
            <a:pPr lvl="0" algn="just"/>
            <a:endParaRPr lang="pt-BR" sz="23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300" dirty="0"/>
              <a:t>Os </a:t>
            </a:r>
            <a:r>
              <a:rPr lang="pt-B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devem ser discriminativos</a:t>
            </a:r>
            <a:r>
              <a:rPr lang="pt-BR" sz="2300" dirty="0"/>
              <a:t>: os examinandos que apresentam melhor desempenho na prova devem ser mais bem-sucedidos, em cada item, do que aqueles que apresentam baixo desempenho. Itens de média complexidade apresentam, em geral, bons índices de discriminação. Itens extremamente fáceis ou extremamente difíceis não discriminam</a:t>
            </a:r>
            <a:r>
              <a:rPr lang="pt-BR" sz="2300" dirty="0" smtClean="0"/>
              <a:t>;</a:t>
            </a:r>
          </a:p>
          <a:p>
            <a:pPr lvl="0" algn="just"/>
            <a:endParaRPr lang="pt-BR" sz="23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Construa </a:t>
            </a:r>
            <a:r>
              <a:rPr lang="pt-BR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itens independentes</a:t>
            </a:r>
            <a:r>
              <a:rPr lang="pt-BR" sz="2300" dirty="0"/>
              <a:t>, de modo que o acerto de um não fica subordinado ao acerto do outro</a:t>
            </a:r>
            <a:r>
              <a:rPr lang="pt-BR" sz="2300" dirty="0" smtClean="0"/>
              <a:t>;</a:t>
            </a:r>
            <a:endParaRPr lang="pt-BR" sz="23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39032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59" r="50133"/>
          <a:stretch/>
        </p:blipFill>
        <p:spPr bwMode="auto">
          <a:xfrm>
            <a:off x="762000" y="1295400"/>
            <a:ext cx="7848600" cy="490855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8173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914400"/>
            <a:ext cx="76328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formule itens com opções/alternativas encadeadas em que haja referência à alternativa anterior. </a:t>
            </a:r>
            <a:endParaRPr lang="pt-BR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pt-BR" sz="2600" dirty="0" smtClean="0"/>
              <a:t>As </a:t>
            </a:r>
            <a:r>
              <a:rPr lang="pt-BR" sz="2600" dirty="0"/>
              <a:t>informações necessárias para julgar cada alternativa devem estar presentes no texto-base ou no </a:t>
            </a:r>
            <a:r>
              <a:rPr lang="pt-BR" sz="2600" dirty="0" smtClean="0"/>
              <a:t>enunciado/comando.</a:t>
            </a:r>
            <a:endParaRPr lang="pt-BR" sz="2600" dirty="0"/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600" dirty="0" smtClean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consideração as condições em que será aplicada e respondida a prova</a:t>
            </a:r>
            <a:r>
              <a:rPr lang="pt-BR" sz="2600" dirty="0"/>
              <a:t>. </a:t>
            </a:r>
            <a:endParaRPr lang="pt-BR" sz="2600" dirty="0" smtClean="0"/>
          </a:p>
          <a:p>
            <a:pPr marL="742950" lvl="1" indent="-285750" algn="just">
              <a:buFont typeface="Wingdings" pitchFamily="2" charset="2"/>
              <a:buChar char="§"/>
            </a:pPr>
            <a:r>
              <a:rPr lang="pt-BR" sz="2600" dirty="0" smtClean="0"/>
              <a:t>Por </a:t>
            </a:r>
            <a:r>
              <a:rPr lang="pt-BR" sz="2600" dirty="0"/>
              <a:t>exemplo, sem consulta a qualquer tipo de material e sem uso da calculadora.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7373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908720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400" dirty="0" smtClean="0"/>
              <a:t>Além </a:t>
            </a:r>
            <a:r>
              <a:rPr lang="pt-BR" sz="2400" dirty="0"/>
              <a:t>disso, os itens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</a:t>
            </a:r>
            <a:r>
              <a:rPr lang="pt-BR" sz="2400" b="1" dirty="0"/>
              <a:t>: </a:t>
            </a:r>
            <a:endParaRPr lang="pt-BR" sz="2400" dirty="0"/>
          </a:p>
          <a:p>
            <a:pPr marL="285750" indent="-285750" algn="just">
              <a:buFont typeface="Wingdings" pitchFamily="2" charset="2"/>
              <a:buChar char="§"/>
            </a:pPr>
            <a:endParaRPr lang="pt-BR" sz="24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400" dirty="0" smtClean="0"/>
              <a:t>conter </a:t>
            </a:r>
            <a:r>
              <a:rPr lang="pt-BR" sz="2400" dirty="0"/>
              <a:t>situações, exemplos ou informações que possam se caracterizar como viés político, cultural, discriminação ou preconceito segundo raça, gênero, religião, origem, cultura ou outros</a:t>
            </a:r>
            <a:r>
              <a:rPr lang="pt-BR" sz="2400" dirty="0" smtClean="0"/>
              <a:t>;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4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400" dirty="0"/>
              <a:t>privilegiar abordagens, autores, teorias específicas ou mesmo editoras</a:t>
            </a:r>
            <a:r>
              <a:rPr lang="pt-BR" sz="2400" dirty="0" smtClean="0"/>
              <a:t>;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4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400" dirty="0" smtClean="0"/>
              <a:t>conter </a:t>
            </a:r>
            <a:r>
              <a:rPr lang="pt-BR" sz="2400" dirty="0"/>
              <a:t>textos da Internet sem que </a:t>
            </a:r>
            <a:r>
              <a:rPr lang="pt-BR" sz="2400" dirty="0" smtClean="0"/>
              <a:t>tenha sido feita </a:t>
            </a:r>
            <a:r>
              <a:rPr lang="pt-BR" sz="2400" dirty="0"/>
              <a:t>a devida conferência de sua originalidade e autoria</a:t>
            </a:r>
            <a:r>
              <a:rPr lang="pt-BR" sz="2400" dirty="0" smtClean="0"/>
              <a:t>;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4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400" dirty="0"/>
              <a:t>citar nomes fictícios jocosos ou </a:t>
            </a:r>
            <a:r>
              <a:rPr lang="pt-BR" sz="2400" dirty="0" smtClean="0"/>
              <a:t>que </a:t>
            </a:r>
            <a:r>
              <a:rPr lang="pt-BR" sz="2400" dirty="0"/>
              <a:t>se referem a pessoas públicas;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6207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7607" y="762000"/>
            <a:ext cx="813052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600" dirty="0"/>
              <a:t>Além disso, os itens </a:t>
            </a:r>
            <a:r>
              <a:rPr lang="pt-B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</a:t>
            </a:r>
            <a:r>
              <a:rPr lang="pt-BR" sz="2600" b="1" dirty="0"/>
              <a:t>: </a:t>
            </a:r>
            <a:endParaRPr lang="pt-BR" sz="2600" b="1" dirty="0" smtClean="0"/>
          </a:p>
          <a:p>
            <a:pPr algn="just"/>
            <a:endParaRPr lang="pt-BR" sz="26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dirty="0" smtClean="0"/>
              <a:t>fazer </a:t>
            </a:r>
            <a:r>
              <a:rPr lang="pt-BR" sz="2600" dirty="0"/>
              <a:t>qualquer tipo de propaganda comercial (marca de produto) ou política (apologias a programas de governo</a:t>
            </a:r>
            <a:r>
              <a:rPr lang="pt-BR" sz="2600" dirty="0" smtClean="0"/>
              <a:t>);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6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600" dirty="0" smtClean="0"/>
              <a:t>utilizar </a:t>
            </a:r>
            <a:r>
              <a:rPr lang="pt-BR" sz="2600" dirty="0"/>
              <a:t>subterfúgios que dificultem a resposta do estudante; </a:t>
            </a:r>
            <a:endParaRPr lang="pt-BR" sz="2600" dirty="0" smtClean="0"/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6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pt-BR" sz="2600" dirty="0"/>
              <a:t>apresentar redação muito semelhante entre o enunciado/comando e a resposta correta</a:t>
            </a:r>
            <a:r>
              <a:rPr lang="pt-BR" sz="2600" dirty="0" smtClean="0"/>
              <a:t>;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pt-BR" sz="2600" dirty="0" smtClean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pt-BR" sz="2600" dirty="0" smtClean="0"/>
              <a:t> </a:t>
            </a:r>
            <a:r>
              <a:rPr lang="pt-BR" sz="2600" dirty="0"/>
              <a:t>propiciar pistas que facilitem a resposta do estudante;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7676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01974" y="2209800"/>
            <a:ext cx="8305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/>
              <a:t>When conducting library research in education, which of the following is the best source </a:t>
            </a:r>
            <a:r>
              <a:rPr lang="en-US" sz="3000" dirty="0" smtClean="0"/>
              <a:t>to use </a:t>
            </a:r>
            <a:r>
              <a:rPr lang="en-US" sz="3000" dirty="0"/>
              <a:t>for identifying pertinent </a:t>
            </a:r>
            <a:r>
              <a:rPr lang="en-US" sz="3000" u="sng" dirty="0">
                <a:solidFill>
                  <a:srgbClr val="FF0000"/>
                </a:solidFill>
              </a:rPr>
              <a:t>journal</a:t>
            </a:r>
            <a:r>
              <a:rPr lang="en-US" sz="3000" u="sng" dirty="0"/>
              <a:t> </a:t>
            </a:r>
            <a:r>
              <a:rPr lang="en-US" sz="3000" dirty="0"/>
              <a:t>articles</a:t>
            </a:r>
            <a:r>
              <a:rPr lang="en-US" sz="3000" dirty="0" smtClean="0"/>
              <a:t>?</a:t>
            </a:r>
          </a:p>
          <a:p>
            <a:pPr algn="just"/>
            <a:endParaRPr lang="en-US" sz="3000" dirty="0"/>
          </a:p>
          <a:p>
            <a:pPr marL="514350" indent="-514350" algn="just">
              <a:buFont typeface="+mj-lt"/>
              <a:buAutoNum type="alphaUcPeriod"/>
            </a:pPr>
            <a:r>
              <a:rPr lang="en-US" sz="3000" i="1" dirty="0" smtClean="0"/>
              <a:t>A </a:t>
            </a:r>
            <a:r>
              <a:rPr lang="en-US" sz="3000" i="1" dirty="0"/>
              <a:t>Guide to Sources of Educational Information</a:t>
            </a:r>
            <a:r>
              <a:rPr lang="en-US" sz="3000" dirty="0"/>
              <a:t>.</a:t>
            </a:r>
          </a:p>
          <a:p>
            <a:pPr marL="514350" indent="-514350" algn="just">
              <a:buFont typeface="+mj-lt"/>
              <a:buAutoNum type="alphaUcPeriod"/>
            </a:pPr>
            <a:r>
              <a:rPr lang="en-US" sz="3000" i="1" dirty="0" smtClean="0"/>
              <a:t>Current </a:t>
            </a:r>
            <a:r>
              <a:rPr lang="en-US" sz="3000" i="1" dirty="0"/>
              <a:t>Index to </a:t>
            </a:r>
            <a:r>
              <a:rPr lang="en-US" sz="3000" i="1" u="sng" dirty="0">
                <a:solidFill>
                  <a:srgbClr val="FF0000"/>
                </a:solidFill>
              </a:rPr>
              <a:t>Journals</a:t>
            </a:r>
            <a:r>
              <a:rPr lang="en-US" sz="3000" i="1" dirty="0">
                <a:solidFill>
                  <a:srgbClr val="FF0000"/>
                </a:solidFill>
              </a:rPr>
              <a:t> i</a:t>
            </a:r>
            <a:r>
              <a:rPr lang="en-US" sz="3000" i="1" dirty="0"/>
              <a:t>n Education</a:t>
            </a:r>
            <a:r>
              <a:rPr lang="en-US" sz="3000" i="1" dirty="0" smtClean="0"/>
              <a:t>. (*)</a:t>
            </a:r>
            <a:endParaRPr lang="en-US" sz="3000" i="1" dirty="0"/>
          </a:p>
          <a:p>
            <a:pPr marL="514350" indent="-514350" algn="just">
              <a:buFont typeface="+mj-lt"/>
              <a:buAutoNum type="alphaUcPeriod"/>
            </a:pPr>
            <a:r>
              <a:rPr lang="pt-BR" sz="3000" i="1" dirty="0" err="1" smtClean="0"/>
              <a:t>Resources</a:t>
            </a:r>
            <a:r>
              <a:rPr lang="pt-BR" sz="3000" i="1" dirty="0" smtClean="0"/>
              <a:t> </a:t>
            </a:r>
            <a:r>
              <a:rPr lang="pt-BR" sz="3000" i="1" dirty="0"/>
              <a:t>in </a:t>
            </a:r>
            <a:r>
              <a:rPr lang="pt-BR" sz="3000" i="1" dirty="0" err="1" smtClean="0"/>
              <a:t>Education</a:t>
            </a:r>
            <a:r>
              <a:rPr lang="pt-BR" sz="3000" i="1" dirty="0" smtClean="0"/>
              <a:t>. </a:t>
            </a:r>
            <a:endParaRPr lang="pt-BR" sz="3000" i="1" dirty="0"/>
          </a:p>
          <a:p>
            <a:pPr marL="514350" indent="-514350" algn="just">
              <a:buFont typeface="+mj-lt"/>
              <a:buAutoNum type="alphaUcPeriod"/>
            </a:pPr>
            <a:r>
              <a:rPr lang="en-US" sz="3000" i="1" dirty="0" smtClean="0"/>
              <a:t>The </a:t>
            </a:r>
            <a:r>
              <a:rPr lang="en-US" sz="3000" i="1" dirty="0"/>
              <a:t>International Encyclopedia of Education.</a:t>
            </a:r>
            <a:endParaRPr lang="pt-BR" sz="3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057400" y="107698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ão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dê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pistas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– palavra-chave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9641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7938" y="886629"/>
            <a:ext cx="81305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800" dirty="0"/>
              <a:t>Além disso, os itens </a:t>
            </a:r>
            <a:r>
              <a:rPr lang="pt-BR" sz="2800" b="1" dirty="0" smtClean="0"/>
              <a:t>não </a:t>
            </a:r>
            <a:r>
              <a:rPr lang="pt-BR" sz="2800" b="1" dirty="0"/>
              <a:t>devem: </a:t>
            </a:r>
            <a:endParaRPr lang="pt-BR" sz="2800" dirty="0"/>
          </a:p>
          <a:p>
            <a:pPr lvl="0" algn="just"/>
            <a:endParaRPr lang="pt-BR" sz="28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800" dirty="0"/>
              <a:t>apresentar a opção correta com extensão bem diferente das demais, atraindo os estudantes para a resposta; </a:t>
            </a:r>
            <a:endParaRPr lang="pt-BR" sz="2800" dirty="0" smtClean="0"/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8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800" dirty="0"/>
              <a:t>apresentar enunciados/comandos vagos, que transformem as alternativas em um conjunto de frases soltas; </a:t>
            </a:r>
            <a:endParaRPr lang="pt-BR" sz="2800" dirty="0" smtClean="0"/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8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800" dirty="0"/>
              <a:t>fazer uso no enunciado/comando de termos negativos como: “falso”, “exceto”, “incorreto”, “não”, “errado”;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13329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908720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400" dirty="0"/>
              <a:t>Além disso, os itens </a:t>
            </a:r>
            <a:r>
              <a:rPr lang="pt-BR" sz="2400" b="1" dirty="0" smtClean="0"/>
              <a:t>não </a:t>
            </a:r>
            <a:r>
              <a:rPr lang="pt-BR" sz="2400" b="1" dirty="0"/>
              <a:t>devem: </a:t>
            </a:r>
            <a:endParaRPr lang="pt-BR" sz="2400" b="1" dirty="0" smtClean="0"/>
          </a:p>
          <a:p>
            <a:pPr algn="just"/>
            <a:endParaRPr lang="pt-BR" sz="24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400" dirty="0" smtClean="0"/>
              <a:t>fazer </a:t>
            </a:r>
            <a:r>
              <a:rPr lang="pt-BR" sz="2400" dirty="0"/>
              <a:t>uso no enunciado/comando dos termos “assinale”, “indique”, “aponte” e outros correlatos. (Exceto na questão do tipo asserção-razão, que já contempla uma chave de respostas específicas</a:t>
            </a:r>
            <a:r>
              <a:rPr lang="pt-BR" sz="2400" dirty="0" smtClean="0"/>
              <a:t>.)</a:t>
            </a:r>
          </a:p>
          <a:p>
            <a:pPr marL="285750" lvl="0" indent="-285750" algn="just">
              <a:buFont typeface="Wingdings" pitchFamily="2" charset="2"/>
              <a:buChar char="§"/>
            </a:pPr>
            <a:endParaRPr lang="pt-BR" sz="2400" dirty="0"/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pt-BR" sz="2400" dirty="0"/>
              <a:t>ter como elemento caracterizador </a:t>
            </a:r>
            <a:r>
              <a:rPr lang="pt-BR" sz="2400" dirty="0" smtClean="0"/>
              <a:t>do erro os termos: </a:t>
            </a:r>
            <a:r>
              <a:rPr lang="pt-BR" sz="2400" dirty="0"/>
              <a:t>“somente”, “apenas”, “nunca”, “jamais”, “raramente”, “exclusivamente”, “unicamente”, “sempre”, “totalmente”, “todo”, “pode ser”, “tudo”, “ninguém”, “nenhum”, “nada”, “algum”, “pode acontecer”, “pode haver”, “pouco”, “às vezes”, “qualquer”, entre outros. O estudante pode descartar uma opção de resposta apenas por conter um desses termos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8062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81000"/>
            <a:ext cx="7851775" cy="6172200"/>
          </a:xfrm>
          <a:prstGeom prst="rect">
            <a:avLst/>
          </a:prstGeom>
          <a:noFill/>
          <a:ln w="38100" cap="sq">
            <a:solidFill>
              <a:srgbClr val="F07F0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94216" y="-19110"/>
            <a:ext cx="2971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smtClean="0">
                <a:solidFill>
                  <a:schemeClr val="accent1"/>
                </a:solidFill>
                <a:latin typeface="+mj-lt"/>
                <a:ea typeface="+mn-ea"/>
              </a:rPr>
              <a:t>Contra-exemplo</a:t>
            </a:r>
            <a:r>
              <a:rPr lang="pt-BR" sz="2000" b="1" dirty="0" smtClean="0">
                <a:solidFill>
                  <a:schemeClr val="accent1"/>
                </a:solidFill>
                <a:latin typeface="+mj-lt"/>
                <a:ea typeface="+mn-ea"/>
              </a:rPr>
              <a:t> </a:t>
            </a:r>
            <a:r>
              <a:rPr lang="pt-BR" sz="2000" b="1" dirty="0" err="1">
                <a:solidFill>
                  <a:schemeClr val="accent1"/>
                </a:solidFill>
                <a:latin typeface="+mj-lt"/>
                <a:ea typeface="+mn-ea"/>
              </a:rPr>
              <a:t>Enade</a:t>
            </a:r>
            <a:endParaRPr lang="pt-BR" sz="2000" b="1" dirty="0">
              <a:solidFill>
                <a:schemeClr val="accent1"/>
              </a:solidFill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621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ângulo 2"/>
          <p:cNvSpPr>
            <a:spLocks noChangeArrowheads="1"/>
          </p:cNvSpPr>
          <p:nvPr/>
        </p:nvSpPr>
        <p:spPr bwMode="auto">
          <a:xfrm>
            <a:off x="611560" y="908720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É possível concluir desse julgamento que</a:t>
            </a:r>
          </a:p>
          <a:p>
            <a:pPr algn="just">
              <a:defRPr/>
            </a:pPr>
            <a:endParaRPr lang="pt-BR" sz="24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57200" algn="just">
              <a:buFont typeface="+mj-lt"/>
              <a:buAutoNum type="alphaUcPeriod"/>
              <a:defRPr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 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imposto federal incide sobre imóvel localizado na zona urbana, se tiver destinação agrícola.</a:t>
            </a:r>
          </a:p>
          <a:p>
            <a:pPr marL="457200" indent="-457200" algn="just">
              <a:buFont typeface="+mj-lt"/>
              <a:buAutoNum type="alphaUcPeriod"/>
              <a:defRPr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 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imposto municipal incidirá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sempre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sobre imóvel situado na zona urbana, qualquer que seja sua destinação.</a:t>
            </a:r>
          </a:p>
          <a:p>
            <a:pPr marL="457200" indent="-457200" algn="just">
              <a:buFont typeface="+mj-lt"/>
              <a:buAutoNum type="alphaUcPeriod"/>
              <a:defRPr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 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imposto federal e o imposto municipal incidem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sempre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cumulativamente sobre os imóveis destinados à atividade rural, se situados na zona urbana.</a:t>
            </a:r>
          </a:p>
          <a:p>
            <a:pPr marL="457200" indent="-457200" algn="just">
              <a:buFont typeface="+mj-lt"/>
              <a:buAutoNum type="alphaUcPeriod"/>
              <a:defRPr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somente</a:t>
            </a: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 imposto municipal incidirá sobre os imóveis rurais, mesmo que situados na zona urbana.</a:t>
            </a:r>
          </a:p>
          <a:p>
            <a:pPr marL="457200" indent="-457200" algn="just">
              <a:buFont typeface="+mj-lt"/>
              <a:buAutoNum type="alphaUcPeriod"/>
              <a:defRPr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 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imposto federal </a:t>
            </a:r>
            <a:r>
              <a:rPr lang="pt-BR" sz="24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sempre</a:t>
            </a:r>
            <a:r>
              <a:rPr lang="pt-BR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incidirá sobre os imóveis urbanos, qualquer que seja sua destinação.</a:t>
            </a:r>
          </a:p>
        </p:txBody>
      </p:sp>
    </p:spTree>
    <p:extLst>
      <p:ext uri="{BB962C8B-B14F-4D97-AF65-F5344CB8AC3E}">
        <p14:creationId xmlns:p14="http://schemas.microsoft.com/office/powerpoint/2010/main" val="661261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856357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t-BR" sz="2800" dirty="0"/>
              <a:t>Além disso, os itens </a:t>
            </a:r>
            <a:r>
              <a:rPr lang="pt-BR" sz="2800" b="1" dirty="0" smtClean="0"/>
              <a:t>não </a:t>
            </a:r>
            <a:r>
              <a:rPr lang="pt-BR" sz="2800" b="1" dirty="0"/>
              <a:t>devem: </a:t>
            </a:r>
            <a:endParaRPr lang="pt-BR" sz="2800" dirty="0" smtClean="0"/>
          </a:p>
          <a:p>
            <a:pPr marL="285750" lvl="0" indent="-285750" algn="just">
              <a:buFont typeface="Arial" pitchFamily="34" charset="0"/>
              <a:buChar char="•"/>
            </a:pPr>
            <a:endParaRPr lang="pt-BR" sz="2800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pt-BR" sz="2800" dirty="0" smtClean="0"/>
              <a:t>induzir </a:t>
            </a:r>
            <a:r>
              <a:rPr lang="pt-BR" sz="2800" dirty="0"/>
              <a:t>o estudante a selecionar a melhor alternativa, </a:t>
            </a:r>
            <a:r>
              <a:rPr lang="pt-BR" sz="2800" dirty="0" smtClean="0"/>
              <a:t>se </a:t>
            </a:r>
            <a:r>
              <a:rPr lang="pt-BR" sz="2800" dirty="0"/>
              <a:t>isso </a:t>
            </a:r>
            <a:r>
              <a:rPr lang="pt-BR" sz="2800" dirty="0" smtClean="0"/>
              <a:t>puder </a:t>
            </a:r>
            <a:r>
              <a:rPr lang="pt-BR" sz="2800" dirty="0"/>
              <a:t>ser contestado de acordo com outros pontos de vista; </a:t>
            </a:r>
            <a:endParaRPr lang="pt-BR" sz="2800" dirty="0" smtClean="0"/>
          </a:p>
          <a:p>
            <a:pPr marL="285750" lvl="0" indent="-285750" algn="just">
              <a:buFont typeface="Arial" pitchFamily="34" charset="0"/>
              <a:buChar char="•"/>
            </a:pPr>
            <a:endParaRPr lang="pt-BR" sz="2800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pt-BR" sz="2800" dirty="0"/>
              <a:t>tornar falsa uma afirmação simplesmente pela inclusão da palavra “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</a:t>
            </a:r>
            <a:r>
              <a:rPr lang="pt-BR" sz="2800" dirty="0"/>
              <a:t>” na frase, pelo uso do prefixo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t-BR" sz="2800" dirty="0"/>
              <a:t> em algum termo ou por outros artifícios similares, o que pode prejudicar a plausibilidade.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639741" y="-152400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MÚLTIPLA ESCOLHA </a:t>
            </a:r>
          </a:p>
        </p:txBody>
      </p:sp>
    </p:spTree>
    <p:extLst>
      <p:ext uri="{BB962C8B-B14F-4D97-AF65-F5344CB8AC3E}">
        <p14:creationId xmlns:p14="http://schemas.microsoft.com/office/powerpoint/2010/main" val="5996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908720"/>
            <a:ext cx="74888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 smtClean="0"/>
              <a:t>Os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distratores</a:t>
            </a:r>
            <a:r>
              <a:rPr lang="pt-BR" sz="2400" dirty="0"/>
              <a:t> indicam as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alternativas incorretas </a:t>
            </a:r>
            <a:r>
              <a:rPr lang="pt-BR" sz="2400" dirty="0"/>
              <a:t>à resolução da situação-problema proposta. </a:t>
            </a:r>
            <a:endParaRPr lang="pt-BR" sz="2400" dirty="0" smtClean="0"/>
          </a:p>
          <a:p>
            <a:pPr marL="800100" lvl="1" indent="-342900" algn="just">
              <a:buFont typeface="Wingdings" pitchFamily="2" charset="2"/>
              <a:buChar char="§"/>
            </a:pPr>
            <a:r>
              <a:rPr lang="pt-BR" sz="2400" dirty="0" smtClean="0"/>
              <a:t>Devem </a:t>
            </a:r>
            <a:r>
              <a:rPr lang="pt-BR" sz="2400" dirty="0"/>
              <a:t>ser redigidos com aparência de resposta correta, mas sendo inquestionavelmente incorretos. </a:t>
            </a:r>
            <a:endParaRPr lang="pt-BR" sz="2400" dirty="0" smtClean="0"/>
          </a:p>
          <a:p>
            <a:pPr algn="just"/>
            <a:endParaRPr lang="pt-BR" sz="2400" dirty="0" smtClean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 smtClean="0"/>
              <a:t>Devem </a:t>
            </a:r>
            <a:r>
              <a:rPr lang="pt-BR" sz="2400" dirty="0"/>
              <a:t>atender à característica de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plausibilidade</a:t>
            </a:r>
            <a:r>
              <a:rPr lang="pt-BR" sz="2400" dirty="0" smtClean="0"/>
              <a:t> (ou funcionalidade) </a:t>
            </a:r>
            <a:r>
              <a:rPr lang="pt-BR" sz="2400" dirty="0"/>
              <a:t>e, além disso, </a:t>
            </a:r>
            <a:endParaRPr lang="pt-BR" sz="2400" dirty="0" smtClean="0"/>
          </a:p>
          <a:p>
            <a:pPr lvl="2" algn="just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parecer corretas para aqueles participantes do exame que não desenvolveram a competência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avaliada</a:t>
            </a:r>
            <a:r>
              <a:rPr lang="pt-BR" sz="2400" dirty="0" smtClean="0"/>
              <a:t>.</a:t>
            </a:r>
          </a:p>
          <a:p>
            <a:pPr algn="just"/>
            <a:endParaRPr lang="pt-BR" sz="2400" dirty="0" smtClean="0"/>
          </a:p>
          <a:p>
            <a:pPr marL="342900" indent="-342900" algn="just">
              <a:buFont typeface="Wingdings" pitchFamily="2" charset="2"/>
              <a:buChar char="§"/>
            </a:pPr>
            <a:r>
              <a:rPr lang="pt-BR" sz="2400" dirty="0" smtClean="0"/>
              <a:t>Se o </a:t>
            </a:r>
            <a:r>
              <a:rPr lang="pt-BR" sz="2400" dirty="0" err="1"/>
              <a:t>distrator</a:t>
            </a:r>
            <a:r>
              <a:rPr lang="pt-BR" sz="2400" dirty="0"/>
              <a:t> retrata uma dificuldade real do participante com relação à competência avaliada, não devem ser criadas situações capazes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induzi-lo ao erro</a:t>
            </a:r>
            <a:r>
              <a:rPr lang="pt-BR" sz="2400" dirty="0"/>
              <a:t>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71076" y="-205549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</a:t>
            </a:r>
            <a:r>
              <a:rPr lang="pt-BR" sz="26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MÚLTIPLA ESCOLHA - DISTRATORES </a:t>
            </a:r>
            <a:endParaRPr lang="pt-BR" sz="2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00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 idx="4294967295"/>
          </p:nvPr>
        </p:nvSpPr>
        <p:spPr>
          <a:xfrm>
            <a:off x="609600" y="-76200"/>
            <a:ext cx="7921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os estudantes percebem a avaliação</a:t>
            </a:r>
            <a:b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PAPEL DO FEEDBACK</a:t>
            </a:r>
            <a:endParaRPr lang="pt-BR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47800" y="1143000"/>
            <a:ext cx="5852120" cy="55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98357" y="-34636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CARACTERIZAÇÃO DOS DISTRATORES  DE ACORDO COM A DISCRIMINAÇÃO E SEU SIGNIFICADO. </a:t>
            </a:r>
          </a:p>
          <a:p>
            <a:pPr algn="ctr"/>
            <a:endParaRPr lang="pt-BR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5693"/>
            <a:ext cx="8159824" cy="5235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1194" y="3581400"/>
            <a:ext cx="734481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APRENDER COM A ANÁLISE DOS ERROS E DOS ACERTOS DOS ESTUDANTES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618362" y="-228600"/>
            <a:ext cx="69922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ELABORANDO ITENS DE </a:t>
            </a:r>
            <a:r>
              <a:rPr lang="pt-BR" sz="28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MÚLTIPLA ESCOLHA</a:t>
            </a:r>
            <a:endParaRPr lang="pt-BR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62000" y="1447800"/>
            <a:ext cx="79984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ESCOLHA ADEQUADA DE CADA DISTRATOR PERMITE</a:t>
            </a:r>
          </a:p>
        </p:txBody>
      </p:sp>
    </p:spTree>
    <p:extLst>
      <p:ext uri="{BB962C8B-B14F-4D97-AF65-F5344CB8AC3E}">
        <p14:creationId xmlns:p14="http://schemas.microsoft.com/office/powerpoint/2010/main" val="2343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7029" y="228600"/>
            <a:ext cx="8281987" cy="53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TIPOS DE QUESTÕES DE MÚLTIPLA ESCOLHA</a:t>
            </a:r>
          </a:p>
        </p:txBody>
      </p:sp>
      <p:sp>
        <p:nvSpPr>
          <p:cNvPr id="1273859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1347788" y="1989138"/>
            <a:ext cx="7796212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buFontTx/>
              <a:buAutoNum type="arabicPeriod"/>
            </a:pPr>
            <a:r>
              <a:rPr lang="pt-BR" sz="3200" dirty="0" smtClean="0">
                <a:solidFill>
                  <a:schemeClr val="accent1"/>
                </a:solidFill>
                <a:latin typeface="Arial" charset="0"/>
              </a:rPr>
              <a:t>Múltipla escolha de complementação simples </a:t>
            </a:r>
            <a:r>
              <a:rPr lang="pt-BR" sz="3200" dirty="0" smtClean="0">
                <a:latin typeface="Arial" charset="0"/>
              </a:rPr>
              <a:t/>
            </a:r>
            <a:br>
              <a:rPr lang="pt-BR" sz="3200" dirty="0" smtClean="0">
                <a:latin typeface="Arial" charset="0"/>
              </a:rPr>
            </a:br>
            <a:endParaRPr lang="pt-BR" sz="3200" dirty="0" smtClean="0">
              <a:latin typeface="Arial" charset="0"/>
            </a:endParaRPr>
          </a:p>
          <a:p>
            <a:pPr marL="609600" indent="-609600">
              <a:buNone/>
            </a:pPr>
            <a:r>
              <a:rPr lang="pt-BR" sz="3200" dirty="0" smtClean="0">
                <a:latin typeface="Arial" charset="0"/>
              </a:rPr>
              <a:t>	O enunciado é redigido em forma de frase incompleta e as opções devem complementar a frase proposta.</a:t>
            </a:r>
          </a:p>
        </p:txBody>
      </p:sp>
    </p:spTree>
    <p:extLst>
      <p:ext uri="{BB962C8B-B14F-4D97-AF65-F5344CB8AC3E}">
        <p14:creationId xmlns:p14="http://schemas.microsoft.com/office/powerpoint/2010/main" val="1747065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73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58" grpId="0" animBg="1"/>
      <p:bldP spid="1273859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1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6096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5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990600" y="951508"/>
            <a:ext cx="7299325" cy="7493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pt-BR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2. Múltipla escolha de resposta única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990600" y="2133600"/>
            <a:ext cx="7804879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20000"/>
              </a:spcBef>
            </a:pPr>
            <a:r>
              <a:rPr lang="pt-BR" sz="2800" dirty="0"/>
              <a:t>	Tem quase a mesma estrutura da questão de complementação simples. A diferença é que o enunciado deve ser redigido em forma de pergunta e as </a:t>
            </a:r>
            <a:r>
              <a:rPr lang="pt-BR" sz="2800" dirty="0" smtClean="0"/>
              <a:t>opções </a:t>
            </a:r>
            <a:r>
              <a:rPr lang="pt-BR" sz="2800" dirty="0"/>
              <a:t>devem responder à pergunta. </a:t>
            </a:r>
            <a:endParaRPr lang="pt-BR" sz="2800" dirty="0" smtClean="0"/>
          </a:p>
          <a:p>
            <a:pPr marL="457200" indent="-457200" algn="just">
              <a:spcBef>
                <a:spcPct val="20000"/>
              </a:spcBef>
            </a:pPr>
            <a:endParaRPr lang="pt-BR" sz="2800" dirty="0" smtClean="0"/>
          </a:p>
          <a:p>
            <a:pPr marL="457200" indent="-457200" algn="just">
              <a:spcBef>
                <a:spcPct val="20000"/>
              </a:spcBef>
            </a:pPr>
            <a:r>
              <a:rPr lang="pt-BR" sz="2800" dirty="0"/>
              <a:t>	</a:t>
            </a:r>
            <a:r>
              <a:rPr lang="pt-BR" sz="2800" dirty="0" smtClean="0"/>
              <a:t>A escolha </a:t>
            </a:r>
            <a:r>
              <a:rPr lang="pt-BR" sz="2800" dirty="0"/>
              <a:t>por uma ou outra </a:t>
            </a:r>
            <a:r>
              <a:rPr lang="pt-BR" sz="2800" dirty="0" smtClean="0"/>
              <a:t>forma é </a:t>
            </a:r>
            <a:r>
              <a:rPr lang="pt-BR" sz="2800" dirty="0"/>
              <a:t>determinada pela facilidade, simplicidade e clareza na redação. </a:t>
            </a:r>
          </a:p>
          <a:p>
            <a:pPr marL="457200" indent="-457200"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03320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381000" y="990600"/>
            <a:ext cx="8305800" cy="452596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t-BR" sz="2800" dirty="0" smtClean="0"/>
              <a:t>	A empresa de exportação </a:t>
            </a:r>
            <a:r>
              <a:rPr lang="pt-BR" sz="2800" dirty="0" err="1" smtClean="0"/>
              <a:t>Ji-Paraná</a:t>
            </a:r>
            <a:r>
              <a:rPr lang="pt-BR" sz="2800" dirty="0" smtClean="0"/>
              <a:t> está fazendo uma atualização de seus cargos e salários. Iniciou o processo a partir da descrição de cargos, como é recomendado. O que é necessário ser considerado para se implementar uma descrição eficiente de cargos?</a:t>
            </a:r>
          </a:p>
          <a:p>
            <a:pPr algn="just">
              <a:buNone/>
            </a:pPr>
            <a:endParaRPr lang="pt-BR" sz="2800" dirty="0" smtClean="0"/>
          </a:p>
          <a:p>
            <a:pPr lvl="1">
              <a:buNone/>
            </a:pPr>
            <a:r>
              <a:rPr lang="pt-BR" dirty="0" smtClean="0"/>
              <a:t>A</a:t>
            </a:r>
            <a:r>
              <a:rPr lang="pt-BR" dirty="0"/>
              <a:t>) As condições de trabalho.</a:t>
            </a:r>
          </a:p>
          <a:p>
            <a:pPr lvl="1">
              <a:buNone/>
            </a:pPr>
            <a:r>
              <a:rPr lang="pt-BR" dirty="0"/>
              <a:t>B) Os requisitos físicos.</a:t>
            </a:r>
          </a:p>
          <a:p>
            <a:pPr lvl="1">
              <a:buNone/>
            </a:pPr>
            <a:r>
              <a:rPr lang="pt-BR" dirty="0"/>
              <a:t>C) Os requisitos mentais.</a:t>
            </a:r>
          </a:p>
          <a:p>
            <a:pPr lvl="1">
              <a:buNone/>
            </a:pPr>
            <a:r>
              <a:rPr lang="pt-BR" dirty="0"/>
              <a:t>D) As faixas salariais.</a:t>
            </a:r>
          </a:p>
          <a:p>
            <a:pPr lvl="1">
              <a:buNone/>
            </a:pPr>
            <a:r>
              <a:rPr lang="pt-BR" dirty="0"/>
              <a:t>E) As tarefas e </a:t>
            </a:r>
            <a:r>
              <a:rPr lang="pt-BR" dirty="0" smtClean="0"/>
              <a:t>as atribuições.</a:t>
            </a:r>
            <a:endParaRPr lang="pt-BR" dirty="0"/>
          </a:p>
          <a:p>
            <a:pPr>
              <a:buNone/>
            </a:pPr>
            <a:r>
              <a:rPr lang="pt-BR" sz="2800" dirty="0" smtClean="0"/>
              <a:t>	</a:t>
            </a:r>
          </a:p>
          <a:p>
            <a:pPr>
              <a:buNone/>
            </a:pPr>
            <a:endParaRPr lang="pt-BR" sz="2800" dirty="0"/>
          </a:p>
          <a:p>
            <a:pPr>
              <a:buNone/>
            </a:pPr>
            <a:endParaRPr lang="pt-BR" sz="2800" dirty="0"/>
          </a:p>
        </p:txBody>
      </p:sp>
      <p:sp>
        <p:nvSpPr>
          <p:cNvPr id="2" name="Retângulo 1"/>
          <p:cNvSpPr/>
          <p:nvPr/>
        </p:nvSpPr>
        <p:spPr>
          <a:xfrm>
            <a:off x="685800" y="228600"/>
            <a:ext cx="8209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MÚLTIPLA ESCOLHA DE RESPOSTA ÚNICA - EXEMPLO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620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43000" y="2362200"/>
            <a:ext cx="5562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200" dirty="0"/>
              <a:t>A) As faixas salariais.</a:t>
            </a:r>
          </a:p>
          <a:p>
            <a:pPr>
              <a:buNone/>
            </a:pPr>
            <a:r>
              <a:rPr lang="pt-BR" sz="3200" dirty="0" smtClean="0"/>
              <a:t>B</a:t>
            </a:r>
            <a:r>
              <a:rPr lang="pt-BR" sz="3200" dirty="0"/>
              <a:t>) Os requisitos físicos.</a:t>
            </a:r>
          </a:p>
          <a:p>
            <a:pPr>
              <a:buNone/>
            </a:pPr>
            <a:r>
              <a:rPr lang="pt-BR" sz="3200" dirty="0" smtClean="0"/>
              <a:t>C</a:t>
            </a:r>
            <a:r>
              <a:rPr lang="pt-BR" sz="3200" dirty="0"/>
              <a:t>) Os requisitos mentais.</a:t>
            </a:r>
          </a:p>
          <a:p>
            <a:pPr>
              <a:buNone/>
            </a:pPr>
            <a:r>
              <a:rPr lang="pt-BR" sz="3200" dirty="0" smtClean="0"/>
              <a:t>D) As tarefas e atribuições.</a:t>
            </a:r>
          </a:p>
          <a:p>
            <a:pPr>
              <a:buNone/>
            </a:pPr>
            <a:r>
              <a:rPr lang="pt-BR" sz="3200" dirty="0" smtClean="0"/>
              <a:t>E) As condições de trabalho.</a:t>
            </a:r>
            <a:endParaRPr lang="pt-BR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990600" y="228600"/>
            <a:ext cx="474912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charset="0"/>
              </a:defRPr>
            </a:lvl1pPr>
          </a:lstStyle>
          <a:p>
            <a:r>
              <a:rPr lang="pt-BR" b="1" dirty="0"/>
              <a:t>REORDENANDO AS OPÇÕES...</a:t>
            </a:r>
          </a:p>
        </p:txBody>
      </p:sp>
    </p:spTree>
    <p:extLst>
      <p:ext uri="{BB962C8B-B14F-4D97-AF65-F5344CB8AC3E}">
        <p14:creationId xmlns:p14="http://schemas.microsoft.com/office/powerpoint/2010/main" val="19876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0" y="990600"/>
            <a:ext cx="8153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3. Múltipla escolha de interpretação</a:t>
            </a:r>
          </a:p>
        </p:txBody>
      </p:sp>
      <p:sp>
        <p:nvSpPr>
          <p:cNvPr id="1277954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762000" y="2590800"/>
            <a:ext cx="7696200" cy="38163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400050" lvl="1" indent="0" algn="just">
              <a:buFontTx/>
              <a:buNone/>
            </a:pPr>
            <a:r>
              <a:rPr lang="pt-BR" sz="3000" dirty="0" smtClean="0">
                <a:latin typeface="Arial" charset="0"/>
              </a:rPr>
              <a:t>Formulada a partir de uma situação-estímulo (simulacro, estudo de caso, textos, </a:t>
            </a:r>
            <a:r>
              <a:rPr lang="pt-BR" sz="3000" dirty="0" err="1" smtClean="0">
                <a:latin typeface="Arial" charset="0"/>
              </a:rPr>
              <a:t>gr</a:t>
            </a:r>
            <a:r>
              <a:rPr lang="en-US" sz="3000" dirty="0" err="1" smtClean="0">
                <a:latin typeface="Arial" charset="0"/>
              </a:rPr>
              <a:t>áficos</a:t>
            </a:r>
            <a:r>
              <a:rPr lang="en-US" sz="3000" dirty="0" smtClean="0">
                <a:latin typeface="Arial" charset="0"/>
              </a:rPr>
              <a:t>, </a:t>
            </a:r>
            <a:r>
              <a:rPr lang="en-US" sz="3000" dirty="0" err="1" smtClean="0">
                <a:latin typeface="Arial" charset="0"/>
              </a:rPr>
              <a:t>esquemas</a:t>
            </a:r>
            <a:r>
              <a:rPr lang="en-US" sz="3000" dirty="0" smtClean="0">
                <a:latin typeface="Arial" charset="0"/>
              </a:rPr>
              <a:t> etc.),</a:t>
            </a:r>
            <a:r>
              <a:rPr lang="pt-BR" sz="3000" dirty="0" smtClean="0">
                <a:latin typeface="Arial" charset="0"/>
              </a:rPr>
              <a:t> que faz parte do problema e, a partir dela, o respondente organiza as ideias, dados ou informações para resolvê-lo. </a:t>
            </a:r>
          </a:p>
        </p:txBody>
      </p:sp>
    </p:spTree>
    <p:extLst>
      <p:ext uri="{BB962C8B-B14F-4D97-AF65-F5344CB8AC3E}">
        <p14:creationId xmlns:p14="http://schemas.microsoft.com/office/powerpoint/2010/main" val="536170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7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955" grpId="0" animBg="1"/>
      <p:bldP spid="127795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4800" y="228600"/>
            <a:ext cx="8229600" cy="7191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pt-BR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MÚLTIPLA ESCOLHA DE INTERPRETAÇÃO </a:t>
            </a:r>
            <a:r>
              <a:rPr lang="pt-BR" sz="1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continuação</a:t>
            </a:r>
          </a:p>
        </p:txBody>
      </p:sp>
      <p:sp>
        <p:nvSpPr>
          <p:cNvPr id="1278978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685800" y="1752600"/>
            <a:ext cx="8188036" cy="38163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 algn="just">
              <a:lnSpc>
                <a:spcPct val="140000"/>
              </a:lnSpc>
              <a:buFontTx/>
              <a:buNone/>
            </a:pPr>
            <a:r>
              <a:rPr lang="pt-BR" sz="3200" dirty="0" smtClean="0">
                <a:latin typeface="Arial" charset="0"/>
              </a:rPr>
              <a:t>O comando pode estruturar-se como frase incompleta ou pergunta. As opções devem responder à pergunta ou completar a frase do comando de forma clara e precisa, tomando-se cuidado com a plausibilidade dos </a:t>
            </a:r>
            <a:r>
              <a:rPr lang="pt-BR" sz="3200" dirty="0" err="1" smtClean="0">
                <a:latin typeface="Arial" charset="0"/>
              </a:rPr>
              <a:t>distratores</a:t>
            </a:r>
            <a:r>
              <a:rPr lang="pt-BR" sz="3200" dirty="0" smtClean="0">
                <a:latin typeface="Arial" charset="0"/>
              </a:rPr>
              <a:t>.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endParaRPr lang="pt-BR" sz="3200" dirty="0" smtClean="0">
              <a:latin typeface="Arial" charset="0"/>
            </a:endParaRPr>
          </a:p>
          <a:p>
            <a:pPr marL="0" indent="0" algn="just">
              <a:lnSpc>
                <a:spcPct val="140000"/>
              </a:lnSpc>
              <a:buFontTx/>
              <a:buNone/>
            </a:pPr>
            <a:r>
              <a:rPr lang="pt-BR" sz="3200" dirty="0" smtClean="0">
                <a:latin typeface="Arial" charset="0"/>
              </a:rPr>
              <a:t>Os estímulos podem servir de base para mais de uma questão, a exemplo do que ocorre em linguagens.</a:t>
            </a:r>
          </a:p>
        </p:txBody>
      </p:sp>
    </p:spTree>
    <p:extLst>
      <p:ext uri="{BB962C8B-B14F-4D97-AF65-F5344CB8AC3E}">
        <p14:creationId xmlns:p14="http://schemas.microsoft.com/office/powerpoint/2010/main" val="577101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8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78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79" grpId="0" animBg="1"/>
      <p:bldP spid="1278978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1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857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4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37611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81200" y="16435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É JUSTA A AVALIAÇÃO PRATICADA?</a:t>
            </a:r>
          </a:p>
          <a:p>
            <a:endParaRPr lang="pt-BR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52766" y="831621"/>
            <a:ext cx="3905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Avaliação </a:t>
            </a:r>
            <a:r>
              <a:rPr lang="pt-BR" sz="2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versus</a:t>
            </a:r>
            <a:r>
              <a:rPr lang="pt-BR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seleção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3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65" y="1371600"/>
            <a:ext cx="9144000" cy="38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59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4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6096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332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245424" cy="565305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1164" y="12669"/>
            <a:ext cx="8534400" cy="719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MÚLTIPLA ESCOLHA DE INTERPRETAÇÃO </a:t>
            </a:r>
            <a:r>
              <a:rPr lang="mr-IN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–</a:t>
            </a:r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avaliar </a:t>
            </a:r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contraexemplo</a:t>
            </a:r>
            <a:endParaRPr lang="pt-BR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8321"/>
            <a:ext cx="6048671" cy="67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38200" y="118321"/>
            <a:ext cx="1665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sz="4000" b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ENEM</a:t>
            </a:r>
            <a:endParaRPr lang="pt-BR" sz="4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33400" y="1143000"/>
            <a:ext cx="7416800" cy="719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pt-BR" sz="32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4. </a:t>
            </a:r>
            <a:r>
              <a:rPr lang="pt-BR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</a:rPr>
              <a:t>Múltipla escolha de resposta múltipla</a:t>
            </a:r>
          </a:p>
        </p:txBody>
      </p:sp>
      <p:sp>
        <p:nvSpPr>
          <p:cNvPr id="1284098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533400" y="1828800"/>
            <a:ext cx="8153400" cy="4824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pt-BR" sz="2800" dirty="0">
                <a:latin typeface="Arial" charset="0"/>
              </a:rPr>
              <a:t>	</a:t>
            </a:r>
            <a:r>
              <a:rPr lang="pt-BR" sz="2800" dirty="0" smtClean="0">
                <a:latin typeface="Arial" charset="0"/>
              </a:rPr>
              <a:t>Consiste de três a cinco afirmações relacionadas com a situa</a:t>
            </a:r>
            <a:r>
              <a:rPr lang="en-US" sz="2800" dirty="0" err="1" smtClean="0">
                <a:latin typeface="Arial" charset="0"/>
              </a:rPr>
              <a:t>ção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ou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estudo</a:t>
            </a:r>
            <a:r>
              <a:rPr lang="en-US" sz="2800" dirty="0" smtClean="0">
                <a:latin typeface="Arial" charset="0"/>
              </a:rPr>
              <a:t> de </a:t>
            </a:r>
            <a:r>
              <a:rPr lang="en-US" sz="2800" dirty="0" err="1" smtClean="0">
                <a:latin typeface="Arial" charset="0"/>
              </a:rPr>
              <a:t>caso</a:t>
            </a:r>
            <a:r>
              <a:rPr lang="en-US" sz="2800" dirty="0" smtClean="0">
                <a:latin typeface="Arial" charset="0"/>
              </a:rPr>
              <a:t> e </a:t>
            </a:r>
            <a:r>
              <a:rPr lang="en-US" sz="2800" dirty="0" err="1" smtClean="0">
                <a:latin typeface="Arial" charset="0"/>
              </a:rPr>
              <a:t>que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devem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ser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julgadas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como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certas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ou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dirty="0" err="1" smtClean="0">
                <a:latin typeface="Arial" charset="0"/>
              </a:rPr>
              <a:t>erradas</a:t>
            </a:r>
            <a:r>
              <a:rPr lang="en-US" sz="2800" dirty="0" smtClean="0">
                <a:latin typeface="Arial" charset="0"/>
              </a:rPr>
              <a:t>. </a:t>
            </a:r>
            <a:r>
              <a:rPr lang="en-US" sz="2800" dirty="0" err="1" smtClean="0">
                <a:latin typeface="Arial" charset="0"/>
              </a:rPr>
              <a:t>Nas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pt-BR" sz="2800" dirty="0" smtClean="0">
                <a:latin typeface="Arial" charset="0"/>
              </a:rPr>
              <a:t>alternativas de resposta, constam quais afirmações entre as apresentadas são verdadeiras em relação à situa</a:t>
            </a:r>
            <a:r>
              <a:rPr lang="en-US" sz="2800" dirty="0" err="1" smtClean="0">
                <a:latin typeface="Arial" charset="0"/>
              </a:rPr>
              <a:t>ção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pt-BR" sz="2800" dirty="0" smtClean="0">
                <a:latin typeface="Arial" charset="0"/>
              </a:rPr>
              <a:t>proposta.</a:t>
            </a:r>
          </a:p>
          <a:p>
            <a:pPr algn="just">
              <a:lnSpc>
                <a:spcPct val="110000"/>
              </a:lnSpc>
              <a:buNone/>
            </a:pPr>
            <a:endParaRPr lang="pt-BR" sz="2800" dirty="0" smtClean="0">
              <a:latin typeface="Arial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pt-BR" sz="2800" dirty="0" smtClean="0">
                <a:latin typeface="Arial" charset="0"/>
              </a:rPr>
              <a:t>	Para responder a essa questão, o estudante deve analisar e julgar a veracidade das  afirmações e identificar, nas </a:t>
            </a:r>
            <a:r>
              <a:rPr lang="pt-BR" sz="2800" dirty="0" err="1" smtClean="0">
                <a:latin typeface="Arial" charset="0"/>
              </a:rPr>
              <a:t>op</a:t>
            </a:r>
            <a:r>
              <a:rPr lang="en-US" sz="2800" dirty="0" err="1" smtClean="0">
                <a:latin typeface="Arial" charset="0"/>
              </a:rPr>
              <a:t>ções</a:t>
            </a:r>
            <a:r>
              <a:rPr lang="pt-BR" sz="2800" dirty="0" smtClean="0">
                <a:latin typeface="Arial" charset="0"/>
              </a:rPr>
              <a:t> de respostas, aquela que corresponde ao resultado da análise efetuada.</a:t>
            </a:r>
          </a:p>
        </p:txBody>
      </p:sp>
    </p:spTree>
    <p:extLst>
      <p:ext uri="{BB962C8B-B14F-4D97-AF65-F5344CB8AC3E}">
        <p14:creationId xmlns:p14="http://schemas.microsoft.com/office/powerpoint/2010/main" val="1407621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8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8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4099" grpId="0" animBg="1"/>
      <p:bldP spid="1284098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2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288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275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CustomShape 1"/>
          <p:cNvSpPr/>
          <p:nvPr/>
        </p:nvSpPr>
        <p:spPr>
          <a:xfrm>
            <a:off x="1073880" y="145080"/>
            <a:ext cx="7891920" cy="65203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9" name="Imagem 4"/>
          <p:cNvPicPr/>
          <p:nvPr/>
        </p:nvPicPr>
        <p:blipFill>
          <a:blip r:embed="rId2"/>
          <a:stretch/>
        </p:blipFill>
        <p:spPr>
          <a:xfrm>
            <a:off x="92880" y="145080"/>
            <a:ext cx="1065600" cy="1402560"/>
          </a:xfrm>
          <a:prstGeom prst="rect">
            <a:avLst/>
          </a:prstGeom>
          <a:ln>
            <a:noFill/>
          </a:ln>
        </p:spPr>
      </p:pic>
      <p:pic>
        <p:nvPicPr>
          <p:cNvPr id="690" name="Imagem 5"/>
          <p:cNvPicPr/>
          <p:nvPr/>
        </p:nvPicPr>
        <p:blipFill>
          <a:blip r:embed="rId2"/>
          <a:stretch/>
        </p:blipFill>
        <p:spPr>
          <a:xfrm>
            <a:off x="92880" y="1548360"/>
            <a:ext cx="1065600" cy="1223280"/>
          </a:xfrm>
          <a:prstGeom prst="rect">
            <a:avLst/>
          </a:prstGeom>
          <a:ln>
            <a:noFill/>
          </a:ln>
        </p:spPr>
      </p:pic>
      <p:pic>
        <p:nvPicPr>
          <p:cNvPr id="691" name="Imagem 3"/>
          <p:cNvPicPr/>
          <p:nvPr/>
        </p:nvPicPr>
        <p:blipFill>
          <a:blip r:embed="rId2"/>
          <a:stretch/>
        </p:blipFill>
        <p:spPr>
          <a:xfrm>
            <a:off x="92880" y="2750040"/>
            <a:ext cx="1065600" cy="1275120"/>
          </a:xfrm>
          <a:prstGeom prst="rect">
            <a:avLst/>
          </a:prstGeom>
          <a:ln>
            <a:noFill/>
          </a:ln>
        </p:spPr>
      </p:pic>
      <p:sp>
        <p:nvSpPr>
          <p:cNvPr id="692" name="CustomShape 2"/>
          <p:cNvSpPr/>
          <p:nvPr/>
        </p:nvSpPr>
        <p:spPr>
          <a:xfrm>
            <a:off x="0" y="0"/>
            <a:ext cx="9142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3"/>
          <p:cNvSpPr/>
          <p:nvPr/>
        </p:nvSpPr>
        <p:spPr>
          <a:xfrm>
            <a:off x="0" y="3613320"/>
            <a:ext cx="914292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4" name="Imagem 4"/>
          <p:cNvPicPr/>
          <p:nvPr/>
        </p:nvPicPr>
        <p:blipFill>
          <a:blip r:embed="rId2"/>
          <a:stretch/>
        </p:blipFill>
        <p:spPr>
          <a:xfrm>
            <a:off x="92880" y="4026240"/>
            <a:ext cx="1065600" cy="1311480"/>
          </a:xfrm>
          <a:prstGeom prst="rect">
            <a:avLst/>
          </a:prstGeom>
          <a:ln>
            <a:noFill/>
          </a:ln>
        </p:spPr>
      </p:pic>
      <p:pic>
        <p:nvPicPr>
          <p:cNvPr id="695" name="Imagem 4"/>
          <p:cNvPicPr/>
          <p:nvPr/>
        </p:nvPicPr>
        <p:blipFill>
          <a:blip r:embed="rId2"/>
          <a:stretch/>
        </p:blipFill>
        <p:spPr>
          <a:xfrm>
            <a:off x="92880" y="5338800"/>
            <a:ext cx="1065600" cy="1326240"/>
          </a:xfrm>
          <a:prstGeom prst="rect">
            <a:avLst/>
          </a:prstGeom>
          <a:ln>
            <a:noFill/>
          </a:ln>
        </p:spPr>
      </p:pic>
      <p:pic>
        <p:nvPicPr>
          <p:cNvPr id="696" name="Imagem 1"/>
          <p:cNvPicPr/>
          <p:nvPr/>
        </p:nvPicPr>
        <p:blipFill>
          <a:blip r:embed="rId3"/>
          <a:stretch/>
        </p:blipFill>
        <p:spPr>
          <a:xfrm>
            <a:off x="-1440" y="0"/>
            <a:ext cx="4551840" cy="4289760"/>
          </a:xfrm>
          <a:prstGeom prst="rect">
            <a:avLst/>
          </a:prstGeom>
          <a:ln>
            <a:noFill/>
          </a:ln>
        </p:spPr>
      </p:pic>
      <p:pic>
        <p:nvPicPr>
          <p:cNvPr id="697" name="Imagem 3"/>
          <p:cNvPicPr/>
          <p:nvPr/>
        </p:nvPicPr>
        <p:blipFill>
          <a:blip r:embed="rId4"/>
          <a:stretch/>
        </p:blipFill>
        <p:spPr>
          <a:xfrm>
            <a:off x="-3240" y="4313160"/>
            <a:ext cx="4005720" cy="1889640"/>
          </a:xfrm>
          <a:prstGeom prst="rect">
            <a:avLst/>
          </a:prstGeom>
          <a:ln>
            <a:noFill/>
          </a:ln>
        </p:spPr>
      </p:pic>
      <p:pic>
        <p:nvPicPr>
          <p:cNvPr id="698" name="Imagem 2"/>
          <p:cNvPicPr/>
          <p:nvPr/>
        </p:nvPicPr>
        <p:blipFill>
          <a:blip r:embed="rId5"/>
          <a:stretch/>
        </p:blipFill>
        <p:spPr>
          <a:xfrm>
            <a:off x="4551480" y="-15840"/>
            <a:ext cx="4556520" cy="4721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867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92959"/>
            <a:ext cx="6708747" cy="36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343400"/>
            <a:ext cx="29432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0476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09600" y="733082"/>
            <a:ext cx="8534400" cy="50403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100" dirty="0" err="1" smtClean="0"/>
              <a:t>Blablablablablablabla</a:t>
            </a:r>
            <a:endParaRPr lang="pt-BR" sz="2100" dirty="0" smtClean="0"/>
          </a:p>
          <a:p>
            <a:pPr marL="0" indent="0" algn="ctr">
              <a:buNone/>
            </a:pPr>
            <a:r>
              <a:rPr lang="pt-BR" sz="2100" dirty="0" err="1"/>
              <a:t>blablablablablablabla</a:t>
            </a:r>
            <a:endParaRPr lang="pt-BR" sz="2100" dirty="0"/>
          </a:p>
          <a:p>
            <a:pPr marL="0" indent="0" algn="ctr">
              <a:buNone/>
            </a:pPr>
            <a:r>
              <a:rPr lang="pt-BR" sz="2100" dirty="0" err="1"/>
              <a:t>blablablablablablabla</a:t>
            </a:r>
            <a:endParaRPr lang="pt-BR" sz="2100" dirty="0"/>
          </a:p>
          <a:p>
            <a:pPr marL="0" indent="0">
              <a:buNone/>
            </a:pPr>
            <a:endParaRPr lang="pt-BR" sz="2100" dirty="0" smtClean="0"/>
          </a:p>
          <a:p>
            <a:pPr marL="0" indent="0">
              <a:buNone/>
            </a:pPr>
            <a:r>
              <a:rPr lang="pt-BR" sz="2100" dirty="0" smtClean="0"/>
              <a:t>A </a:t>
            </a:r>
            <a:r>
              <a:rPr lang="pt-BR" sz="2100" dirty="0"/>
              <a:t>partir desses resultados, o tratamento aplicado </a:t>
            </a:r>
            <a:r>
              <a:rPr lang="pt-BR" sz="2100" dirty="0" smtClean="0"/>
              <a:t>mostra-se</a:t>
            </a:r>
            <a:endParaRPr lang="pt-BR" sz="2100" dirty="0"/>
          </a:p>
          <a:p>
            <a:pPr marL="400050" lvl="1" indent="0">
              <a:buNone/>
            </a:pPr>
            <a:r>
              <a:rPr lang="pt-BR" sz="2100" dirty="0"/>
              <a:t>I - seguramente eficaz, pois a redução constante dos comportamentos depressivos ao longo do tratamento é clara </a:t>
            </a:r>
            <a:r>
              <a:rPr lang="pt-BR" sz="2100" dirty="0" smtClean="0"/>
              <a:t>e inequívoca.</a:t>
            </a:r>
          </a:p>
          <a:p>
            <a:pPr marL="400050" lvl="1" indent="0">
              <a:buNone/>
            </a:pPr>
            <a:r>
              <a:rPr lang="pt-BR" sz="2100" dirty="0" smtClean="0"/>
              <a:t>II </a:t>
            </a:r>
            <a:r>
              <a:rPr lang="pt-BR" sz="2100" dirty="0"/>
              <a:t>- possivelmente eficaz, pois a redução dos comportamentos depressivos já ocorria antes mesmo do seu início.</a:t>
            </a:r>
          </a:p>
          <a:p>
            <a:pPr marL="400050" lvl="1" indent="0">
              <a:buNone/>
            </a:pPr>
            <a:r>
              <a:rPr lang="pt-BR" sz="2100" dirty="0"/>
              <a:t>III - provavelmente eficaz, pois os comportamentos depressivos reduziram-se durante o tratamento.</a:t>
            </a:r>
          </a:p>
          <a:p>
            <a:pPr marL="400050" lvl="1" indent="0">
              <a:buNone/>
            </a:pPr>
            <a:r>
              <a:rPr lang="pt-BR" sz="2100" dirty="0"/>
              <a:t>IV - certamente eficaz, pois os comportamentos mantiveram-se baixos mesmo após a sua interrupção.</a:t>
            </a:r>
          </a:p>
          <a:p>
            <a:pPr marL="0" indent="0">
              <a:buNone/>
            </a:pPr>
            <a:endParaRPr lang="pt-BR" sz="2100" dirty="0" smtClean="0"/>
          </a:p>
          <a:p>
            <a:pPr marL="0" indent="0">
              <a:buNone/>
            </a:pPr>
            <a:r>
              <a:rPr lang="pt-BR" sz="2100" dirty="0" smtClean="0"/>
              <a:t>É </a:t>
            </a:r>
            <a:r>
              <a:rPr lang="pt-BR" sz="2100" dirty="0"/>
              <a:t>correto </a:t>
            </a:r>
            <a:r>
              <a:rPr lang="pt-BR" sz="2100" dirty="0" smtClean="0"/>
              <a:t>apenas </a:t>
            </a:r>
            <a:r>
              <a:rPr lang="pt-BR" sz="2100" dirty="0"/>
              <a:t>o que se afirma </a:t>
            </a:r>
            <a:r>
              <a:rPr lang="pt-BR" sz="2100" dirty="0" smtClean="0"/>
              <a:t>em</a:t>
            </a:r>
            <a:endParaRPr lang="pt-BR" sz="2100" dirty="0"/>
          </a:p>
          <a:p>
            <a:pPr marL="0" indent="0">
              <a:buNone/>
            </a:pPr>
            <a:r>
              <a:rPr lang="pt-BR" sz="2100" dirty="0"/>
              <a:t>(A)I </a:t>
            </a:r>
            <a:r>
              <a:rPr lang="pt-BR" sz="2100" dirty="0" smtClean="0"/>
              <a:t>.      (</a:t>
            </a:r>
            <a:r>
              <a:rPr lang="pt-BR" sz="2100" dirty="0"/>
              <a:t>B)III</a:t>
            </a:r>
            <a:r>
              <a:rPr lang="pt-BR" sz="2100" dirty="0" smtClean="0"/>
              <a:t>.      (</a:t>
            </a:r>
            <a:r>
              <a:rPr lang="pt-BR" sz="2100" dirty="0"/>
              <a:t>C)I e I V</a:t>
            </a:r>
            <a:r>
              <a:rPr lang="pt-BR" sz="2100" dirty="0" smtClean="0"/>
              <a:t>.      (</a:t>
            </a:r>
            <a:r>
              <a:rPr lang="pt-BR" sz="2100" dirty="0"/>
              <a:t>D)II e III </a:t>
            </a:r>
            <a:r>
              <a:rPr lang="pt-BR" sz="2100" dirty="0" smtClean="0"/>
              <a:t>.      (</a:t>
            </a:r>
            <a:r>
              <a:rPr lang="pt-BR" sz="2100" dirty="0"/>
              <a:t>E)II e </a:t>
            </a:r>
            <a:r>
              <a:rPr lang="pt-BR" sz="2100" dirty="0" smtClean="0"/>
              <a:t>IV </a:t>
            </a:r>
            <a:r>
              <a:rPr lang="pt-BR" sz="2100" dirty="0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47800" y="2286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ENADE 2009 – AVALIAR PROBLEMAS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8145" y="914400"/>
            <a:ext cx="8153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Tudo </a:t>
            </a:r>
            <a:r>
              <a:rPr lang="pt-BR" sz="2400" dirty="0"/>
              <a:t>que está </a:t>
            </a:r>
            <a:r>
              <a:rPr lang="pt-BR" sz="2400" dirty="0" smtClean="0"/>
              <a:t>descrito </a:t>
            </a:r>
            <a:r>
              <a:rPr lang="pt-BR" sz="2400" dirty="0"/>
              <a:t>em cada afirmação é passível de julgamento, salvo se explicitado como hipótese</a:t>
            </a:r>
            <a:r>
              <a:rPr lang="pt-BR" sz="2400" dirty="0" smtClean="0"/>
              <a:t>.</a:t>
            </a:r>
          </a:p>
          <a:p>
            <a:endParaRPr lang="pt-BR" sz="2400" dirty="0"/>
          </a:p>
          <a:p>
            <a:r>
              <a:rPr lang="pt-BR" sz="2400" dirty="0" smtClean="0"/>
              <a:t>Em </a:t>
            </a:r>
            <a:r>
              <a:rPr lang="pt-BR" sz="2400" dirty="0"/>
              <a:t>vez de escrever na afirmação que deve ser </a:t>
            </a:r>
            <a:r>
              <a:rPr lang="pt-BR" sz="2400" dirty="0" smtClean="0"/>
              <a:t>julgada</a:t>
            </a:r>
          </a:p>
          <a:p>
            <a:endParaRPr lang="pt-BR" sz="2400" dirty="0"/>
          </a:p>
          <a:p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</a:t>
            </a:r>
            <a:r>
              <a:rPr lang="pt-B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de futebol foi vencedor em duas das três partidas em que disputou no último </a:t>
            </a:r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campeonato, (...)</a:t>
            </a:r>
          </a:p>
          <a:p>
            <a:endParaRPr lang="pt-BR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dirty="0" smtClean="0"/>
              <a:t>é </a:t>
            </a:r>
            <a:r>
              <a:rPr lang="pt-BR" sz="2400" dirty="0"/>
              <a:t>preferível redigi-la do seguinte modo: </a:t>
            </a:r>
            <a:endParaRPr lang="pt-BR" sz="2400" dirty="0" smtClean="0"/>
          </a:p>
          <a:p>
            <a:endParaRPr lang="pt-BR" sz="2400" dirty="0"/>
          </a:p>
          <a:p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Suponha </a:t>
            </a:r>
            <a:r>
              <a:rPr lang="pt-BR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um time de futebol venceu duas das três partidas em que disputou no último campeonato. Nessa </a:t>
            </a:r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situação, (...)</a:t>
            </a:r>
            <a:endParaRPr lang="pt-BR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0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3789784" cy="5292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4"/>
          <p:cNvSpPr txBox="1">
            <a:spLocks noGrp="1"/>
          </p:cNvSpPr>
          <p:nvPr>
            <p:ph type="title" idx="4294967295"/>
          </p:nvPr>
        </p:nvSpPr>
        <p:spPr>
          <a:xfrm>
            <a:off x="609600" y="152400"/>
            <a:ext cx="7921625" cy="52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COMO DEVERIA SER   &gt;&gt;&gt;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45892" y="2057400"/>
            <a:ext cx="8610600" cy="4525963"/>
          </a:xfrm>
          <a:noFill/>
          <a:ln/>
        </p:spPr>
        <p:txBody>
          <a:bodyPr>
            <a:normAutofit fontScale="85000" lnSpcReduction="10000"/>
          </a:bodyPr>
          <a:lstStyle/>
          <a:p>
            <a:pPr algn="just">
              <a:buFontTx/>
              <a:buNone/>
            </a:pPr>
            <a:r>
              <a:rPr lang="pt-BR" sz="2800" dirty="0" smtClean="0">
                <a:latin typeface="Arial" charset="0"/>
              </a:rPr>
              <a:t>  	Também </a:t>
            </a:r>
            <a:r>
              <a:rPr lang="pt-BR" sz="2800" dirty="0">
                <a:latin typeface="Arial" charset="0"/>
              </a:rPr>
              <a:t>conhecida como análise de relações, </a:t>
            </a:r>
            <a:r>
              <a:rPr lang="pt-BR" sz="2800" dirty="0" smtClean="0">
                <a:latin typeface="Arial" charset="0"/>
              </a:rPr>
              <a:t>constitui-se </a:t>
            </a:r>
            <a:r>
              <a:rPr lang="pt-BR" sz="2800" dirty="0">
                <a:latin typeface="Arial" charset="0"/>
              </a:rPr>
              <a:t>de duas proposições ligadas pela palavra </a:t>
            </a:r>
            <a:endParaRPr lang="pt-BR" sz="2800" dirty="0" smtClean="0">
              <a:latin typeface="Arial" charset="0"/>
            </a:endParaRPr>
          </a:p>
          <a:p>
            <a:pPr algn="just">
              <a:buFontTx/>
              <a:buNone/>
            </a:pPr>
            <a:endParaRPr lang="pt-BR" sz="2800" dirty="0" smtClean="0">
              <a:latin typeface="Arial" charset="0"/>
            </a:endParaRPr>
          </a:p>
          <a:p>
            <a:pPr algn="ctr">
              <a:buFontTx/>
              <a:buNone/>
            </a:pPr>
            <a:r>
              <a:rPr lang="pt-BR" sz="2800" dirty="0" smtClean="0">
                <a:latin typeface="Arial" charset="0"/>
              </a:rPr>
              <a:t>PORQUE</a:t>
            </a:r>
            <a:r>
              <a:rPr lang="pt-BR" sz="2800" dirty="0">
                <a:latin typeface="Arial" charset="0"/>
              </a:rPr>
              <a:t>, </a:t>
            </a:r>
            <a:endParaRPr lang="pt-BR" sz="2800" dirty="0" smtClean="0">
              <a:latin typeface="Arial" charset="0"/>
            </a:endParaRPr>
          </a:p>
          <a:p>
            <a:pPr algn="just">
              <a:buFontTx/>
              <a:buNone/>
            </a:pPr>
            <a:endParaRPr lang="pt-BR" sz="2800" dirty="0" smtClean="0">
              <a:latin typeface="Arial" charset="0"/>
            </a:endParaRPr>
          </a:p>
          <a:p>
            <a:pPr algn="just">
              <a:buFontTx/>
              <a:buNone/>
            </a:pPr>
            <a:r>
              <a:rPr lang="pt-BR" sz="2800" dirty="0" smtClean="0">
                <a:latin typeface="Arial" charset="0"/>
              </a:rPr>
              <a:t>	sendo que a </a:t>
            </a:r>
            <a:r>
              <a:rPr lang="pt-BR" sz="2800" dirty="0">
                <a:latin typeface="Arial" charset="0"/>
              </a:rPr>
              <a:t>segunda </a:t>
            </a:r>
            <a:r>
              <a:rPr lang="pt-BR" sz="2800" dirty="0" smtClean="0">
                <a:latin typeface="Arial" charset="0"/>
              </a:rPr>
              <a:t>é </a:t>
            </a:r>
            <a:r>
              <a:rPr lang="pt-BR" sz="2800" dirty="0">
                <a:latin typeface="Arial" charset="0"/>
              </a:rPr>
              <a:t>razão ou justificativa da primeira. </a:t>
            </a:r>
            <a:endParaRPr lang="pt-BR" sz="2800" dirty="0" smtClean="0">
              <a:latin typeface="Arial" charset="0"/>
            </a:endParaRPr>
          </a:p>
          <a:p>
            <a:pPr algn="just">
              <a:buFontTx/>
              <a:buNone/>
            </a:pPr>
            <a:endParaRPr lang="pt-BR" sz="2800" dirty="0" smtClean="0">
              <a:latin typeface="Arial" charset="0"/>
            </a:endParaRPr>
          </a:p>
          <a:p>
            <a:pPr algn="just">
              <a:buFontTx/>
              <a:buNone/>
            </a:pPr>
            <a:r>
              <a:rPr lang="pt-BR" sz="2800" dirty="0" smtClean="0">
                <a:latin typeface="Arial" charset="0"/>
              </a:rPr>
              <a:t>	Compõe </a:t>
            </a:r>
            <a:r>
              <a:rPr lang="pt-BR" sz="2800" dirty="0">
                <a:latin typeface="Arial" charset="0"/>
              </a:rPr>
              <a:t>a questão, ainda, uma chave de respostas, onde são apresentadas as </a:t>
            </a:r>
            <a:r>
              <a:rPr lang="pt-BR" sz="2800" dirty="0" smtClean="0">
                <a:latin typeface="Arial" charset="0"/>
              </a:rPr>
              <a:t>opções </a:t>
            </a:r>
            <a:r>
              <a:rPr lang="pt-BR" sz="2800" dirty="0">
                <a:latin typeface="Arial" charset="0"/>
              </a:rPr>
              <a:t>de resposta, propriamente ditas, e cada uma delas contém uma afirmação sobre a veracidade ou falsidade das proposições e a relação de causalidade entre elas.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2138" y="1066800"/>
            <a:ext cx="8353425" cy="6477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2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5. </a:t>
            </a:r>
            <a:r>
              <a:rPr lang="pt-B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Múltipla escolha do tipo asserção-razão</a:t>
            </a:r>
            <a:endParaRPr lang="pt-BR" sz="3200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78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91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91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91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1970" grpId="0" build="p"/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9200" y="228600"/>
            <a:ext cx="807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accent1">
                    <a:lumMod val="75000"/>
                  </a:schemeClr>
                </a:solidFill>
              </a:rPr>
              <a:t>ESTRUTURA BÁSICA DO ITEM DE ASSERÇÃO-RAZÃO</a:t>
            </a:r>
            <a:endParaRPr lang="pt-BR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1195" y="990600"/>
            <a:ext cx="8331205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pt-BR" sz="1700" dirty="0" err="1"/>
              <a:t>blablablablablablablablablablablablablablabla</a:t>
            </a:r>
            <a:endParaRPr lang="pt-BR" sz="1700" dirty="0"/>
          </a:p>
          <a:p>
            <a:pPr marL="0" lvl="2" algn="ctr"/>
            <a:r>
              <a:rPr lang="pt-BR" sz="1700" dirty="0" err="1"/>
              <a:t>blablablablablablablablablablablablablablabla</a:t>
            </a:r>
            <a:endParaRPr lang="pt-BR" sz="1700" dirty="0"/>
          </a:p>
          <a:p>
            <a:pPr marL="0" lvl="2" algn="ctr"/>
            <a:r>
              <a:rPr lang="pt-BR" sz="1700" dirty="0" err="1"/>
              <a:t>blablablablablablablablablablablablablablabla</a:t>
            </a:r>
            <a:endParaRPr lang="pt-BR" sz="1700" dirty="0"/>
          </a:p>
          <a:p>
            <a:pPr algn="just"/>
            <a:r>
              <a:rPr lang="pt-BR" sz="1700" dirty="0" smtClean="0"/>
              <a:t>Com base na situação descrita acima, avalie as asserções a seguir e a relação proposta entre elas.</a:t>
            </a:r>
          </a:p>
          <a:p>
            <a:pPr lvl="2" algn="just"/>
            <a:endParaRPr lang="pt-BR" sz="1700" dirty="0"/>
          </a:p>
          <a:p>
            <a:pPr lvl="2" algn="just"/>
            <a:r>
              <a:rPr lang="pt-BR" sz="1700" dirty="0" smtClean="0"/>
              <a:t>I – </a:t>
            </a:r>
            <a:r>
              <a:rPr lang="pt-BR" sz="1700" dirty="0" err="1" smtClean="0"/>
              <a:t>blablablablablablablablablablablablablablabla</a:t>
            </a:r>
            <a:endParaRPr lang="pt-BR" sz="1700" dirty="0"/>
          </a:p>
          <a:p>
            <a:pPr lvl="2" algn="ctr"/>
            <a:endParaRPr lang="pt-BR" sz="1700" dirty="0"/>
          </a:p>
          <a:p>
            <a:pPr lvl="2" algn="ctr"/>
            <a:r>
              <a:rPr lang="pt-BR" sz="1700" dirty="0" smtClean="0"/>
              <a:t>PORQUE</a:t>
            </a:r>
          </a:p>
          <a:p>
            <a:pPr lvl="2" algn="just"/>
            <a:endParaRPr lang="pt-BR" sz="1700" dirty="0" smtClean="0"/>
          </a:p>
          <a:p>
            <a:pPr lvl="2" algn="just"/>
            <a:r>
              <a:rPr lang="pt-BR" sz="1700" dirty="0" smtClean="0"/>
              <a:t>II – </a:t>
            </a:r>
            <a:r>
              <a:rPr lang="pt-BR" sz="1700" dirty="0" err="1" smtClean="0"/>
              <a:t>blablablablablablablablablablablablablablabla</a:t>
            </a:r>
            <a:endParaRPr lang="pt-BR" sz="1700" dirty="0"/>
          </a:p>
          <a:p>
            <a:pPr lvl="2" algn="just"/>
            <a:endParaRPr lang="pt-BR" sz="1700" dirty="0" smtClean="0"/>
          </a:p>
          <a:p>
            <a:pPr algn="just"/>
            <a:r>
              <a:rPr lang="pt-BR" sz="1700" dirty="0" smtClean="0"/>
              <a:t>Acerca dessas asserções, assinale a opção correta.</a:t>
            </a:r>
          </a:p>
          <a:p>
            <a:pPr algn="just"/>
            <a:endParaRPr lang="pt-BR" sz="1700" dirty="0"/>
          </a:p>
          <a:p>
            <a:pPr marL="342900" indent="-342900" algn="just">
              <a:buFont typeface="+mj-lt"/>
              <a:buAutoNum type="alphaUcPeriod"/>
            </a:pPr>
            <a:r>
              <a:rPr lang="pt-BR" sz="1700" dirty="0"/>
              <a:t>As asserções I e II são proposições verdadeiras, e a II é uma justificativa da I.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pt-BR" sz="1700" dirty="0" smtClean="0"/>
              <a:t>As </a:t>
            </a:r>
            <a:r>
              <a:rPr lang="pt-BR" sz="1700" dirty="0"/>
              <a:t>asserções I e II são proposições verdadeiras, mas a II não é uma justificativa da I.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pt-BR" sz="1700" dirty="0" smtClean="0"/>
              <a:t>A </a:t>
            </a:r>
            <a:r>
              <a:rPr lang="pt-BR" sz="1700" dirty="0"/>
              <a:t>asserção I é uma proposição </a:t>
            </a:r>
            <a:r>
              <a:rPr lang="pt-BR" sz="1700" dirty="0" smtClean="0"/>
              <a:t>verdadeira, </a:t>
            </a:r>
            <a:r>
              <a:rPr lang="pt-BR" sz="1700" dirty="0"/>
              <a:t>e a II é uma proposição falsa.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pt-BR" sz="1700" dirty="0" smtClean="0"/>
              <a:t>A </a:t>
            </a:r>
            <a:r>
              <a:rPr lang="pt-BR" sz="1700" dirty="0"/>
              <a:t>asserção I é uma proposição </a:t>
            </a:r>
            <a:r>
              <a:rPr lang="pt-BR" sz="1700" dirty="0" smtClean="0"/>
              <a:t>falsa, </a:t>
            </a:r>
            <a:r>
              <a:rPr lang="pt-BR" sz="1700" dirty="0"/>
              <a:t>e a II é uma proposição verdadeira.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pt-BR" sz="1700" dirty="0" smtClean="0"/>
              <a:t>As </a:t>
            </a:r>
            <a:r>
              <a:rPr lang="pt-BR" sz="1700" dirty="0"/>
              <a:t>asserções I e II são proposições falsas.</a:t>
            </a:r>
            <a:endParaRPr lang="pt-BR" sz="1700" dirty="0" smtClean="0"/>
          </a:p>
          <a:p>
            <a:pPr algn="just"/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8725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09304" cy="360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385945"/>
            <a:ext cx="6143636" cy="347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6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988"/>
            <a:ext cx="609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08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08-02 às 23.1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239000" cy="51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993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514600"/>
            <a:ext cx="8229600" cy="154781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pt-BR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ITENS DISCURSIVOS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762337"/>
            <a:ext cx="4648200" cy="30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59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8229600" cy="762000"/>
          </a:xfrm>
        </p:spPr>
        <p:txBody>
          <a:bodyPr anchor="t"/>
          <a:lstStyle/>
          <a:p>
            <a:pPr>
              <a:defRPr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ITENS DISCURSIVOS</a:t>
            </a:r>
            <a:endParaRPr lang="pt-B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300482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85800" y="1066800"/>
            <a:ext cx="8305800" cy="558482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dirty="0" smtClean="0"/>
              <a:t>A </a:t>
            </a:r>
            <a:r>
              <a:rPr lang="pt-BR" dirty="0"/>
              <a:t>estruturação desses itens deve dar oportunidade a</a:t>
            </a:r>
            <a:r>
              <a:rPr lang="pt-BR" dirty="0" smtClean="0"/>
              <a:t>o estudante de, </a:t>
            </a:r>
            <a:r>
              <a:rPr lang="pt-BR" dirty="0"/>
              <a:t>no desenvolvimento da resposta, </a:t>
            </a:r>
            <a:r>
              <a:rPr lang="pt-BR" dirty="0" smtClean="0"/>
              <a:t>poder:</a:t>
            </a:r>
            <a:endParaRPr lang="pt-BR" dirty="0"/>
          </a:p>
          <a:p>
            <a:pPr algn="just">
              <a:lnSpc>
                <a:spcPct val="80000"/>
              </a:lnSpc>
              <a:buFont typeface="Wingdings" charset="2"/>
              <a:buChar char="§"/>
            </a:pPr>
            <a:endParaRPr lang="pt-BR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 typeface="Wingdings" charset="2"/>
              <a:buChar char="§"/>
            </a:pPr>
            <a:r>
              <a:rPr lang="pt-BR" dirty="0"/>
              <a:t>propor explicações e soluções para os problemas apresentados;</a:t>
            </a:r>
          </a:p>
          <a:p>
            <a:pPr>
              <a:buFont typeface="Wingdings" charset="2"/>
              <a:buChar char="§"/>
            </a:pPr>
            <a:r>
              <a:rPr lang="pt-BR" dirty="0" smtClean="0"/>
              <a:t>aplicar </a:t>
            </a:r>
            <a:r>
              <a:rPr lang="pt-BR" dirty="0"/>
              <a:t>o que aprendeu a situações novas;</a:t>
            </a:r>
          </a:p>
          <a:p>
            <a:pPr>
              <a:buFont typeface="Wingdings" charset="2"/>
              <a:buChar char="§"/>
            </a:pPr>
            <a:r>
              <a:rPr lang="pt-BR" dirty="0" smtClean="0"/>
              <a:t>fazer </a:t>
            </a:r>
            <a:r>
              <a:rPr lang="pt-BR" dirty="0"/>
              <a:t>comparações ou classificações de dados e informações;</a:t>
            </a:r>
          </a:p>
          <a:p>
            <a:pPr>
              <a:buFont typeface="Wingdings" charset="2"/>
              <a:buChar char="§"/>
            </a:pPr>
            <a:r>
              <a:rPr lang="pt-BR" dirty="0" smtClean="0"/>
              <a:t>estabelecer </a:t>
            </a:r>
            <a:r>
              <a:rPr lang="pt-BR" dirty="0"/>
              <a:t>relações entre fatos e princípios, por exemplo, relações de causa e efeito;</a:t>
            </a:r>
          </a:p>
          <a:p>
            <a:pPr>
              <a:buFont typeface="Wingdings" charset="2"/>
              <a:buChar char="§"/>
            </a:pPr>
            <a:r>
              <a:rPr lang="pt-BR" dirty="0" smtClean="0"/>
              <a:t>analisar </a:t>
            </a:r>
            <a:r>
              <a:rPr lang="pt-BR" dirty="0"/>
              <a:t>e criticar a veracidade de afirmações;</a:t>
            </a:r>
          </a:p>
          <a:p>
            <a:pPr>
              <a:buFont typeface="Wingdings" charset="2"/>
              <a:buChar char="§"/>
            </a:pPr>
            <a:r>
              <a:rPr lang="pt-BR" dirty="0" smtClean="0"/>
              <a:t>analisar </a:t>
            </a:r>
            <a:r>
              <a:rPr lang="pt-BR" dirty="0"/>
              <a:t>o valor de procedimentos;</a:t>
            </a:r>
          </a:p>
        </p:txBody>
      </p:sp>
    </p:spTree>
    <p:extLst>
      <p:ext uri="{BB962C8B-B14F-4D97-AF65-F5344CB8AC3E}">
        <p14:creationId xmlns:p14="http://schemas.microsoft.com/office/powerpoint/2010/main" val="488447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/>
      <p:bldP spid="1300482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62000" y="990600"/>
            <a:ext cx="8153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charset="2"/>
              <a:buChar char="§"/>
            </a:pPr>
            <a:r>
              <a:rPr lang="pt-BR" sz="2800" dirty="0"/>
              <a:t>assumir posição favorável ou contrária a alguma conduta, apresentando a devida argumentação</a:t>
            </a:r>
            <a:r>
              <a:rPr lang="pt-BR" sz="2800" dirty="0" smtClean="0"/>
              <a:t>;</a:t>
            </a:r>
          </a:p>
          <a:p>
            <a:pPr marL="457200" indent="-457200" algn="just">
              <a:buFont typeface="Wingdings" charset="2"/>
              <a:buChar char="§"/>
            </a:pPr>
            <a:endParaRPr lang="pt-BR" sz="2800" dirty="0"/>
          </a:p>
          <a:p>
            <a:pPr marL="457200" indent="-457200" algn="just">
              <a:buFont typeface="Wingdings" charset="2"/>
              <a:buChar char="§"/>
            </a:pPr>
            <a:r>
              <a:rPr lang="pt-BR" sz="2800" dirty="0" smtClean="0"/>
              <a:t>demonstrar </a:t>
            </a:r>
            <a:r>
              <a:rPr lang="pt-BR" sz="2800" dirty="0"/>
              <a:t>capacidade de síntese, </a:t>
            </a:r>
            <a:r>
              <a:rPr lang="pt-BR" sz="2800" dirty="0" smtClean="0"/>
              <a:t>análise e </a:t>
            </a:r>
            <a:r>
              <a:rPr lang="pt-BR" sz="2800" dirty="0"/>
              <a:t>julgamento de valor</a:t>
            </a:r>
            <a:r>
              <a:rPr lang="pt-BR" sz="2800" dirty="0" smtClean="0"/>
              <a:t>;</a:t>
            </a:r>
          </a:p>
          <a:p>
            <a:pPr marL="457200" indent="-457200" algn="just">
              <a:buFont typeface="Wingdings" charset="2"/>
              <a:buChar char="§"/>
            </a:pPr>
            <a:endParaRPr lang="pt-BR" sz="2800" dirty="0"/>
          </a:p>
          <a:p>
            <a:pPr marL="457200" indent="-457200" algn="just">
              <a:buFont typeface="Wingdings" charset="2"/>
              <a:buChar char="§"/>
            </a:pPr>
            <a:r>
              <a:rPr lang="pt-BR" sz="2800" dirty="0" smtClean="0"/>
              <a:t>formular </a:t>
            </a:r>
            <a:r>
              <a:rPr lang="pt-BR" sz="2800" dirty="0"/>
              <a:t>conclusões a partir de elementos fornecidos</a:t>
            </a:r>
            <a:r>
              <a:rPr lang="pt-BR" sz="2800" dirty="0" smtClean="0"/>
              <a:t>;</a:t>
            </a:r>
          </a:p>
          <a:p>
            <a:pPr marL="457200" indent="-457200" algn="just">
              <a:buFont typeface="Wingdings" charset="2"/>
              <a:buChar char="§"/>
            </a:pPr>
            <a:endParaRPr lang="pt-BR" sz="2800" dirty="0"/>
          </a:p>
          <a:p>
            <a:pPr marL="457200" indent="-457200" algn="just">
              <a:buFont typeface="Wingdings" charset="2"/>
              <a:buChar char="§"/>
            </a:pPr>
            <a:r>
              <a:rPr lang="pt-BR" sz="2800" dirty="0" smtClean="0"/>
              <a:t>demonstrar </a:t>
            </a:r>
            <a:r>
              <a:rPr lang="pt-BR" sz="2800" dirty="0"/>
              <a:t>capacidade de organizar as ideias, expressando-as na forma escrita, de maneira coerente e lógica.</a:t>
            </a:r>
          </a:p>
        </p:txBody>
      </p:sp>
    </p:spTree>
    <p:extLst>
      <p:ext uri="{BB962C8B-B14F-4D97-AF65-F5344CB8AC3E}">
        <p14:creationId xmlns:p14="http://schemas.microsoft.com/office/powerpoint/2010/main" val="40868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94413" y="19987"/>
            <a:ext cx="8229600" cy="665813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ＭＳ Ｐゴシック" pitchFamily="34" charset="-128"/>
              </a:rPr>
              <a:t>ITENS DISCURSIVOS</a:t>
            </a:r>
          </a:p>
        </p:txBody>
      </p:sp>
      <p:sp>
        <p:nvSpPr>
          <p:cNvPr id="144793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57200" y="1371600"/>
            <a:ext cx="8382000" cy="5173662"/>
          </a:xfrm>
        </p:spPr>
        <p:txBody>
          <a:bodyPr>
            <a:normAutofit/>
          </a:bodyPr>
          <a:lstStyle/>
          <a:p>
            <a:pPr algn="just">
              <a:buFontTx/>
              <a:buNone/>
            </a:pPr>
            <a:r>
              <a:rPr lang="pt-BR" sz="3000" dirty="0"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pt-BR" sz="3000" dirty="0" smtClean="0">
                <a:latin typeface="Arial" charset="0"/>
                <a:ea typeface="ＭＳ Ｐゴシック" pitchFamily="34" charset="-128"/>
                <a:cs typeface="Arial" charset="0"/>
              </a:rPr>
              <a:t>Também conhecidos como </a:t>
            </a:r>
            <a:r>
              <a:rPr lang="pt-BR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quest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ões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pt-BR" sz="3000" dirty="0" smtClean="0">
                <a:latin typeface="Arial" charset="0"/>
                <a:ea typeface="ＭＳ Ｐゴシック" pitchFamily="34" charset="-128"/>
                <a:cs typeface="Arial" charset="0"/>
              </a:rPr>
              <a:t>dissertativas, abertas, descritivas, tipo ensaio, de resposta construída ou de resposta livre. </a:t>
            </a:r>
          </a:p>
          <a:p>
            <a:pPr algn="just">
              <a:buFontTx/>
              <a:buNone/>
            </a:pPr>
            <a:endParaRPr lang="pt-BR" sz="30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 algn="just">
              <a:buFontTx/>
              <a:buNone/>
            </a:pPr>
            <a:r>
              <a:rPr lang="pt-BR" sz="3000" dirty="0" smtClean="0"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Recomendadas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para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verificar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resultados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da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aprendizagem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em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que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o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estudante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deve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b="1" dirty="0" err="1" smtClean="0">
                <a:latin typeface="Arial" charset="0"/>
                <a:ea typeface="ＭＳ Ｐゴシック" pitchFamily="34" charset="-128"/>
                <a:cs typeface="Arial" charset="0"/>
              </a:rPr>
              <a:t>construir</a:t>
            </a:r>
            <a:r>
              <a:rPr lang="en-US" sz="3000" b="1" dirty="0" smtClean="0">
                <a:latin typeface="Arial" charset="0"/>
                <a:ea typeface="ＭＳ Ｐゴシック" pitchFamily="34" charset="-128"/>
                <a:cs typeface="Arial" charset="0"/>
              </a:rPr>
              <a:t> a </a:t>
            </a:r>
            <a:r>
              <a:rPr lang="en-US" sz="3000" b="1" dirty="0" err="1" smtClean="0">
                <a:latin typeface="Arial" charset="0"/>
                <a:ea typeface="ＭＳ Ｐゴシック" pitchFamily="34" charset="-128"/>
                <a:cs typeface="Arial" charset="0"/>
              </a:rPr>
              <a:t>resposta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, com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originalidade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, e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não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reconhecê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-la entre as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alternativas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apresentadas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,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ou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reproduzir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o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que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foi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desenvolvido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em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3000" dirty="0" err="1" smtClean="0">
                <a:latin typeface="Arial" charset="0"/>
                <a:ea typeface="ＭＳ Ｐゴシック" pitchFamily="34" charset="-128"/>
                <a:cs typeface="Arial" charset="0"/>
              </a:rPr>
              <a:t>sala</a:t>
            </a:r>
            <a:r>
              <a:rPr lang="en-US" sz="3000" dirty="0" smtClean="0">
                <a:latin typeface="Arial" charset="0"/>
                <a:ea typeface="ＭＳ Ｐゴシック" pitchFamily="34" charset="-128"/>
                <a:cs typeface="Arial" charset="0"/>
              </a:rPr>
              <a:t>.</a:t>
            </a:r>
            <a:endParaRPr lang="pt-BR" sz="3000" dirty="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13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7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7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4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47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4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4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47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39" grpId="0"/>
      <p:bldP spid="1447938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62000" y="1600200"/>
            <a:ext cx="7924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 smtClean="0"/>
              <a:t>Além </a:t>
            </a:r>
            <a:r>
              <a:rPr lang="pt-BR" sz="2800" dirty="0"/>
              <a:t>do domínio de conhecimentos, os itens discursivos avaliam aspectos como a capacidade de exposição de ideias com clareza, coerência e coesão, construção de argumentações consistentes, domínio da norma culta, estabelecimento de relações, entre outros</a:t>
            </a:r>
            <a:r>
              <a:rPr lang="pt-BR" sz="2800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t-BR" sz="2800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4413" y="19987"/>
            <a:ext cx="8229600" cy="665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a typeface="ＭＳ Ｐゴシック" pitchFamily="34" charset="-128"/>
              </a:rPr>
              <a:t>ITENS DISCURSIVOS</a:t>
            </a:r>
            <a:endParaRPr lang="pt-BR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5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42781</TotalTime>
  <Words>5442</Words>
  <Application>Microsoft Macintosh PowerPoint</Application>
  <PresentationFormat>Apresentação na tela (4:3)</PresentationFormat>
  <Paragraphs>656</Paragraphs>
  <Slides>129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129</vt:i4>
      </vt:variant>
    </vt:vector>
  </HeadingPairs>
  <TitlesOfParts>
    <vt:vector size="144" baseType="lpstr">
      <vt:lpstr>Arial Unicode MS</vt:lpstr>
      <vt:lpstr>Calibri</vt:lpstr>
      <vt:lpstr>Century Gothic</vt:lpstr>
      <vt:lpstr>Mangal</vt:lpstr>
      <vt:lpstr>MS PGothic</vt:lpstr>
      <vt:lpstr>ＭＳ Ｐゴシック</vt:lpstr>
      <vt:lpstr>Tahoma</vt:lpstr>
      <vt:lpstr>Times New Roman</vt:lpstr>
      <vt:lpstr>Trebuchet MS</vt:lpstr>
      <vt:lpstr>UnBPro-Bold</vt:lpstr>
      <vt:lpstr>Verdana</vt:lpstr>
      <vt:lpstr>Wingdings</vt:lpstr>
      <vt:lpstr>Wingdings 3</vt:lpstr>
      <vt:lpstr>Arial</vt:lpstr>
      <vt:lpstr>Tema do Office</vt:lpstr>
      <vt:lpstr>Apresentação do PowerPoint</vt:lpstr>
      <vt:lpstr>Apresentação do PowerPoint</vt:lpstr>
      <vt:lpstr>COMO OS ESTUDANTES PERCEBEM A AVALIAÇÃO</vt:lpstr>
      <vt:lpstr>O QUE CAI NA PROVA...</vt:lpstr>
      <vt:lpstr>Apresentação do PowerPoint</vt:lpstr>
      <vt:lpstr>Apresentação do PowerPoint</vt:lpstr>
      <vt:lpstr>Como os estudantes percebem a avaliação O PAPEL DO FEEDBACK</vt:lpstr>
      <vt:lpstr>Apresentação do PowerPoint</vt:lpstr>
      <vt:lpstr>COMO DEVERIA SER   &gt;&gt;&gt;</vt:lpstr>
      <vt:lpstr>PRESSUPOSTOS TEÓRICO-CONCEITUAIS DA AVALIAÇÃO</vt:lpstr>
      <vt:lpstr>Apresentação do PowerPoint</vt:lpstr>
      <vt:lpstr>AVALIAÇÃO DE SISTEMAS</vt:lpstr>
      <vt:lpstr>Apresentação do PowerPoint</vt:lpstr>
      <vt:lpstr>Apresentação do PowerPoint</vt:lpstr>
      <vt:lpstr>Apresentação do PowerPoint</vt:lpstr>
      <vt:lpstr> O QUE AVALIAR?  DESENVOLVMENTO DE COMPETÊNCIAS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AVALIAR?  ETAPAS DO DESENVOLVIMENTO DE UMA AVALIAÇÃO EDUCACIONAL </vt:lpstr>
      <vt:lpstr>Apresentação do PowerPoint</vt:lpstr>
      <vt:lpstr>Apresentação do PowerPoint</vt:lpstr>
      <vt:lpstr>Apresentação do PowerPoint</vt:lpstr>
      <vt:lpstr>Apresentação do PowerPoint</vt:lpstr>
      <vt:lpstr>CATEGORIZAÇÃO - FORMATO DE ITENS - TIPOS MAIS COMUNS  </vt:lpstr>
      <vt:lpstr>Apresentação do PowerPoint</vt:lpstr>
      <vt:lpstr>Apresentação do PowerPoint</vt:lpstr>
      <vt:lpstr>Apresentação do PowerPoint</vt:lpstr>
      <vt:lpstr>Apresentação do PowerPoint</vt:lpstr>
      <vt:lpstr>EXEMPLO – AVALIAR CONTEXTO</vt:lpstr>
      <vt:lpstr>Apresentação do PowerPoint</vt:lpstr>
      <vt:lpstr>Apresentação do PowerPoint</vt:lpstr>
      <vt:lpstr>Apresentação do PowerPoint</vt:lpstr>
      <vt:lpstr> </vt:lpstr>
      <vt:lpstr> </vt:lpstr>
      <vt:lpstr> </vt:lpstr>
      <vt:lpstr>Apresentação do PowerPoint</vt:lpstr>
      <vt:lpstr>Apresentação do PowerPoint</vt:lpstr>
      <vt:lpstr>Pontuação errada – mudança de significado</vt:lpstr>
      <vt:lpstr>Problemas comuns que podem ser evitados: figuras de linguagem; ambiguidade </vt:lpstr>
      <vt:lpstr>Problemas comuns que podem ser evitados </vt:lpstr>
      <vt:lpstr>Apresentação do PowerPoint</vt:lpstr>
      <vt:lpstr>PODER DE DISCRIMINAÇÃO</vt:lpstr>
      <vt:lpstr>ANÁLISE GRÁFICA DO ITEM (AGI)</vt:lpstr>
      <vt:lpstr>O PASSO A PASSO DA ELABORAÇÃO DO ITEM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descontrair...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TIPOS DE QUESTÕES DE MÚLTIPLA ESCOLHA</vt:lpstr>
      <vt:lpstr>Apresentação do PowerPoint</vt:lpstr>
      <vt:lpstr>Apresentação do PowerPoint</vt:lpstr>
      <vt:lpstr>Apresentação do PowerPoint</vt:lpstr>
      <vt:lpstr>Apresentação do PowerPoint</vt:lpstr>
      <vt:lpstr>3. Múltipla escolha de interpretação</vt:lpstr>
      <vt:lpstr>MÚLTIPLA ESCOLHA DE INTERPRETAÇÃO continuação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Múltipla escolha de resposta múltipla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ITENS DISCURSIVOS</vt:lpstr>
      <vt:lpstr>ITENS DISCURSIVOS</vt:lpstr>
      <vt:lpstr>Apresentação do PowerPoint</vt:lpstr>
      <vt:lpstr>ITENS DISCURSIVOS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Cuidado com o comando: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Responda às seguintes questões: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Habilidades</dc:title>
  <dc:creator>Mauro Luiz Rabelo</dc:creator>
  <cp:lastModifiedBy>Usuário do Microsoft Office</cp:lastModifiedBy>
  <cp:revision>723</cp:revision>
  <dcterms:created xsi:type="dcterms:W3CDTF">2008-05-30T19:12:41Z</dcterms:created>
  <dcterms:modified xsi:type="dcterms:W3CDTF">2017-08-04T13:39:21Z</dcterms:modified>
</cp:coreProperties>
</file>