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4" r:id="rId17"/>
    <p:sldId id="271" r:id="rId18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AA244-B1CB-4631-8F5E-D6BE6E165004}" type="datetimeFigureOut">
              <a:rPr lang="pt-BR" smtClean="0"/>
              <a:t>21/09/2016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9FF64-8CE9-436C-A667-0C06CB9060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1479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4DD3-DFA8-4E1B-B292-A1D1D0CB580A}" type="datetimeFigureOut">
              <a:rPr lang="pt-BR" smtClean="0"/>
              <a:t>21/09/2016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166-D84C-4083-9520-4BEF18F1BA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6431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4DD3-DFA8-4E1B-B292-A1D1D0CB580A}" type="datetimeFigureOut">
              <a:rPr lang="pt-BR" smtClean="0"/>
              <a:t>21/09/2016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166-D84C-4083-9520-4BEF18F1BA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4167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4DD3-DFA8-4E1B-B292-A1D1D0CB580A}" type="datetimeFigureOut">
              <a:rPr lang="pt-BR" smtClean="0"/>
              <a:t>21/09/2016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166-D84C-4083-9520-4BEF18F1BA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1832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232249" y="3428769"/>
            <a:ext cx="5233908" cy="1634970"/>
          </a:xfrm>
          <a:custGeom>
            <a:avLst/>
            <a:gdLst/>
            <a:ahLst/>
            <a:cxnLst/>
            <a:rect l="l" t="t" r="r" b="b"/>
            <a:pathLst>
              <a:path w="6120765" h="1801495">
                <a:moveTo>
                  <a:pt x="0" y="0"/>
                </a:moveTo>
                <a:lnTo>
                  <a:pt x="0" y="1801367"/>
                </a:lnTo>
                <a:lnTo>
                  <a:pt x="6120383" y="1801367"/>
                </a:lnTo>
                <a:lnTo>
                  <a:pt x="6120383" y="0"/>
                </a:lnTo>
                <a:lnTo>
                  <a:pt x="0" y="0"/>
                </a:lnTo>
                <a:close/>
              </a:path>
            </a:pathLst>
          </a:custGeom>
          <a:solidFill>
            <a:srgbClr val="243F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227034" y="3423237"/>
            <a:ext cx="5244225" cy="1645920"/>
          </a:xfrm>
          <a:custGeom>
            <a:avLst/>
            <a:gdLst/>
            <a:ahLst/>
            <a:cxnLst/>
            <a:rect l="l" t="t" r="r" b="b"/>
            <a:pathLst>
              <a:path w="6132830" h="1813560">
                <a:moveTo>
                  <a:pt x="6132575" y="1810511"/>
                </a:moveTo>
                <a:lnTo>
                  <a:pt x="6132575" y="3047"/>
                </a:lnTo>
                <a:lnTo>
                  <a:pt x="6129527" y="0"/>
                </a:lnTo>
                <a:lnTo>
                  <a:pt x="3047" y="0"/>
                </a:lnTo>
                <a:lnTo>
                  <a:pt x="0" y="3047"/>
                </a:lnTo>
                <a:lnTo>
                  <a:pt x="0" y="1810511"/>
                </a:lnTo>
                <a:lnTo>
                  <a:pt x="3047" y="1813559"/>
                </a:lnTo>
                <a:lnTo>
                  <a:pt x="6095" y="1813559"/>
                </a:lnTo>
                <a:lnTo>
                  <a:pt x="6095" y="13715"/>
                </a:lnTo>
                <a:lnTo>
                  <a:pt x="12191" y="6095"/>
                </a:lnTo>
                <a:lnTo>
                  <a:pt x="12191" y="13715"/>
                </a:lnTo>
                <a:lnTo>
                  <a:pt x="6120383" y="13715"/>
                </a:lnTo>
                <a:lnTo>
                  <a:pt x="6120383" y="6095"/>
                </a:lnTo>
                <a:lnTo>
                  <a:pt x="6126479" y="13715"/>
                </a:lnTo>
                <a:lnTo>
                  <a:pt x="6126479" y="1813559"/>
                </a:lnTo>
                <a:lnTo>
                  <a:pt x="6129527" y="1813559"/>
                </a:lnTo>
                <a:lnTo>
                  <a:pt x="6132575" y="1810511"/>
                </a:lnTo>
                <a:close/>
              </a:path>
              <a:path w="6132830" h="1813560">
                <a:moveTo>
                  <a:pt x="12191" y="13715"/>
                </a:moveTo>
                <a:lnTo>
                  <a:pt x="12191" y="6095"/>
                </a:lnTo>
                <a:lnTo>
                  <a:pt x="6095" y="13715"/>
                </a:lnTo>
                <a:lnTo>
                  <a:pt x="12191" y="13715"/>
                </a:lnTo>
                <a:close/>
              </a:path>
              <a:path w="6132830" h="1813560">
                <a:moveTo>
                  <a:pt x="12191" y="1801367"/>
                </a:moveTo>
                <a:lnTo>
                  <a:pt x="12191" y="13715"/>
                </a:lnTo>
                <a:lnTo>
                  <a:pt x="6095" y="13715"/>
                </a:lnTo>
                <a:lnTo>
                  <a:pt x="6095" y="1801367"/>
                </a:lnTo>
                <a:lnTo>
                  <a:pt x="12191" y="1801367"/>
                </a:lnTo>
                <a:close/>
              </a:path>
              <a:path w="6132830" h="1813560">
                <a:moveTo>
                  <a:pt x="6126479" y="1801367"/>
                </a:moveTo>
                <a:lnTo>
                  <a:pt x="6095" y="1801367"/>
                </a:lnTo>
                <a:lnTo>
                  <a:pt x="12191" y="1807463"/>
                </a:lnTo>
                <a:lnTo>
                  <a:pt x="12191" y="1813559"/>
                </a:lnTo>
                <a:lnTo>
                  <a:pt x="6120383" y="1813559"/>
                </a:lnTo>
                <a:lnTo>
                  <a:pt x="6120383" y="1807463"/>
                </a:lnTo>
                <a:lnTo>
                  <a:pt x="6126479" y="1801367"/>
                </a:lnTo>
                <a:close/>
              </a:path>
              <a:path w="6132830" h="1813560">
                <a:moveTo>
                  <a:pt x="12191" y="1813559"/>
                </a:moveTo>
                <a:lnTo>
                  <a:pt x="12191" y="1807463"/>
                </a:lnTo>
                <a:lnTo>
                  <a:pt x="6095" y="1801367"/>
                </a:lnTo>
                <a:lnTo>
                  <a:pt x="6095" y="1813559"/>
                </a:lnTo>
                <a:lnTo>
                  <a:pt x="12191" y="1813559"/>
                </a:lnTo>
                <a:close/>
              </a:path>
              <a:path w="6132830" h="1813560">
                <a:moveTo>
                  <a:pt x="6126479" y="13715"/>
                </a:moveTo>
                <a:lnTo>
                  <a:pt x="6120383" y="6095"/>
                </a:lnTo>
                <a:lnTo>
                  <a:pt x="6120383" y="13715"/>
                </a:lnTo>
                <a:lnTo>
                  <a:pt x="6126479" y="13715"/>
                </a:lnTo>
                <a:close/>
              </a:path>
              <a:path w="6132830" h="1813560">
                <a:moveTo>
                  <a:pt x="6126479" y="1801367"/>
                </a:moveTo>
                <a:lnTo>
                  <a:pt x="6126479" y="13715"/>
                </a:lnTo>
                <a:lnTo>
                  <a:pt x="6120383" y="13715"/>
                </a:lnTo>
                <a:lnTo>
                  <a:pt x="6120383" y="1801367"/>
                </a:lnTo>
                <a:lnTo>
                  <a:pt x="6126479" y="1801367"/>
                </a:lnTo>
                <a:close/>
              </a:path>
              <a:path w="6132830" h="1813560">
                <a:moveTo>
                  <a:pt x="6126479" y="1813559"/>
                </a:moveTo>
                <a:lnTo>
                  <a:pt x="6126479" y="1801367"/>
                </a:lnTo>
                <a:lnTo>
                  <a:pt x="6120383" y="1807463"/>
                </a:lnTo>
                <a:lnTo>
                  <a:pt x="6120383" y="1813559"/>
                </a:lnTo>
                <a:lnTo>
                  <a:pt x="6126479" y="1813559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9/21/2016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357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1E487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9/21/2016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9490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4DD3-DFA8-4E1B-B292-A1D1D0CB580A}" type="datetimeFigureOut">
              <a:rPr lang="pt-BR" smtClean="0"/>
              <a:t>21/09/2016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166-D84C-4083-9520-4BEF18F1BA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016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4DD3-DFA8-4E1B-B292-A1D1D0CB580A}" type="datetimeFigureOut">
              <a:rPr lang="pt-BR" smtClean="0"/>
              <a:t>21/09/2016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166-D84C-4083-9520-4BEF18F1BA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6827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4DD3-DFA8-4E1B-B292-A1D1D0CB580A}" type="datetimeFigureOut">
              <a:rPr lang="pt-BR" smtClean="0"/>
              <a:t>21/09/2016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166-D84C-4083-9520-4BEF18F1BA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3127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4DD3-DFA8-4E1B-B292-A1D1D0CB580A}" type="datetimeFigureOut">
              <a:rPr lang="pt-BR" smtClean="0"/>
              <a:t>21/09/2016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166-D84C-4083-9520-4BEF18F1BA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9047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4DD3-DFA8-4E1B-B292-A1D1D0CB580A}" type="datetimeFigureOut">
              <a:rPr lang="pt-BR" smtClean="0"/>
              <a:t>21/09/2016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166-D84C-4083-9520-4BEF18F1BA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39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4DD3-DFA8-4E1B-B292-A1D1D0CB580A}" type="datetimeFigureOut">
              <a:rPr lang="pt-BR" smtClean="0"/>
              <a:t>21/09/2016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166-D84C-4083-9520-4BEF18F1BA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8724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4DD3-DFA8-4E1B-B292-A1D1D0CB580A}" type="datetimeFigureOut">
              <a:rPr lang="pt-BR" smtClean="0"/>
              <a:t>21/09/2016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166-D84C-4083-9520-4BEF18F1BA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16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4DD3-DFA8-4E1B-B292-A1D1D0CB580A}" type="datetimeFigureOut">
              <a:rPr lang="pt-BR" smtClean="0"/>
              <a:t>21/09/2016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166-D84C-4083-9520-4BEF18F1BA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8040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74DD3-DFA8-4E1B-B292-A1D1D0CB580A}" type="datetimeFigureOut">
              <a:rPr lang="pt-BR" smtClean="0"/>
              <a:t>21/09/2016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DB166-D84C-4083-9520-4BEF18F1BA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2217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95953" y="3290688"/>
            <a:ext cx="5538527" cy="201115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 marL="10579" marR="4454" algn="ctr"/>
            <a:endParaRPr lang="pt-BR" sz="3200" b="1" spc="-18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0579" marR="4454" algn="ctr"/>
            <a:r>
              <a:rPr lang="pt-BR" sz="3200" b="1" spc="-18" dirty="0">
                <a:solidFill>
                  <a:srgbClr val="FFFFFF"/>
                </a:solidFill>
                <a:latin typeface="Calibri"/>
                <a:cs typeface="Calibri"/>
              </a:rPr>
              <a:t>LEI 13.019/2014 – 13.204/15</a:t>
            </a:r>
          </a:p>
          <a:p>
            <a:pPr marL="10579" marR="4454" algn="ctr"/>
            <a:endParaRPr lang="pt-BR" sz="3200" b="1" spc="-18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0579" marR="4454" algn="ctr"/>
            <a:r>
              <a:rPr lang="pt-BR" sz="3200" b="1" spc="-18" dirty="0">
                <a:solidFill>
                  <a:srgbClr val="FFFFFF"/>
                </a:solidFill>
                <a:latin typeface="Calibri"/>
                <a:cs typeface="Calibri"/>
              </a:rPr>
              <a:t>DECRETO 8726/2016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1183725" y="1077686"/>
            <a:ext cx="6906869" cy="193637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spcCol="0" rtlCol="0" anchor="ctr"/>
          <a:lstStyle/>
          <a:p>
            <a:pPr algn="ctr"/>
            <a:r>
              <a:rPr lang="pt-BR" sz="3200" b="1" dirty="0"/>
              <a:t>REGIME JURÍDICO DAS PARCERIAS ENTRE A ADMINISTRAÇÃO PÚBLICA E AS OSC EM REGIME DE MÚTUA COOPERAÇÃO</a:t>
            </a:r>
          </a:p>
        </p:txBody>
      </p:sp>
      <p:pic>
        <p:nvPicPr>
          <p:cNvPr id="4" name="Picture 2" descr="Logo P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278" y="116632"/>
            <a:ext cx="182472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451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1512891" y="828724"/>
            <a:ext cx="6937171" cy="41493"/>
          </a:xfrm>
          <a:custGeom>
            <a:avLst/>
            <a:gdLst/>
            <a:ahLst/>
            <a:cxnLst/>
            <a:rect l="l" t="t" r="r" b="b"/>
            <a:pathLst>
              <a:path w="9107805">
                <a:moveTo>
                  <a:pt x="0" y="0"/>
                </a:moveTo>
                <a:lnTo>
                  <a:pt x="910742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77706" y="5059475"/>
            <a:ext cx="1656671" cy="727870"/>
          </a:xfrm>
          <a:custGeom>
            <a:avLst/>
            <a:gdLst/>
            <a:ahLst/>
            <a:cxnLst/>
            <a:rect l="l" t="t" r="r" b="b"/>
            <a:pathLst>
              <a:path w="1937385" h="802004">
                <a:moveTo>
                  <a:pt x="1937003" y="801623"/>
                </a:moveTo>
                <a:lnTo>
                  <a:pt x="1937003" y="0"/>
                </a:lnTo>
                <a:lnTo>
                  <a:pt x="0" y="0"/>
                </a:lnTo>
                <a:lnTo>
                  <a:pt x="0" y="801623"/>
                </a:lnTo>
                <a:lnTo>
                  <a:pt x="4571" y="801623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1927859" y="9143"/>
                </a:lnTo>
                <a:lnTo>
                  <a:pt x="1927859" y="4571"/>
                </a:lnTo>
                <a:lnTo>
                  <a:pt x="1932431" y="9143"/>
                </a:lnTo>
                <a:lnTo>
                  <a:pt x="1932431" y="801623"/>
                </a:lnTo>
                <a:lnTo>
                  <a:pt x="1937003" y="801623"/>
                </a:lnTo>
                <a:close/>
              </a:path>
              <a:path w="1937385" h="802004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1937385" h="802004">
                <a:moveTo>
                  <a:pt x="9143" y="790955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790955"/>
                </a:lnTo>
                <a:lnTo>
                  <a:pt x="9143" y="790955"/>
                </a:lnTo>
                <a:close/>
              </a:path>
              <a:path w="1937385" h="802004">
                <a:moveTo>
                  <a:pt x="1932431" y="790955"/>
                </a:moveTo>
                <a:lnTo>
                  <a:pt x="4571" y="790955"/>
                </a:lnTo>
                <a:lnTo>
                  <a:pt x="9143" y="795527"/>
                </a:lnTo>
                <a:lnTo>
                  <a:pt x="9143" y="801623"/>
                </a:lnTo>
                <a:lnTo>
                  <a:pt x="1927859" y="801623"/>
                </a:lnTo>
                <a:lnTo>
                  <a:pt x="1927859" y="795527"/>
                </a:lnTo>
                <a:lnTo>
                  <a:pt x="1932431" y="790955"/>
                </a:lnTo>
                <a:close/>
              </a:path>
              <a:path w="1937385" h="802004">
                <a:moveTo>
                  <a:pt x="9143" y="801623"/>
                </a:moveTo>
                <a:lnTo>
                  <a:pt x="9143" y="795527"/>
                </a:lnTo>
                <a:lnTo>
                  <a:pt x="4571" y="790955"/>
                </a:lnTo>
                <a:lnTo>
                  <a:pt x="4571" y="801623"/>
                </a:lnTo>
                <a:lnTo>
                  <a:pt x="9143" y="801623"/>
                </a:lnTo>
                <a:close/>
              </a:path>
              <a:path w="1937385" h="802004">
                <a:moveTo>
                  <a:pt x="1932431" y="9143"/>
                </a:moveTo>
                <a:lnTo>
                  <a:pt x="1927859" y="4571"/>
                </a:lnTo>
                <a:lnTo>
                  <a:pt x="1927859" y="9143"/>
                </a:lnTo>
                <a:lnTo>
                  <a:pt x="1932431" y="9143"/>
                </a:lnTo>
                <a:close/>
              </a:path>
              <a:path w="1937385" h="802004">
                <a:moveTo>
                  <a:pt x="1932431" y="790955"/>
                </a:moveTo>
                <a:lnTo>
                  <a:pt x="1932431" y="9143"/>
                </a:lnTo>
                <a:lnTo>
                  <a:pt x="1927859" y="9143"/>
                </a:lnTo>
                <a:lnTo>
                  <a:pt x="1927859" y="790955"/>
                </a:lnTo>
                <a:lnTo>
                  <a:pt x="1932431" y="790955"/>
                </a:lnTo>
                <a:close/>
              </a:path>
              <a:path w="1937385" h="802004">
                <a:moveTo>
                  <a:pt x="1932431" y="801623"/>
                </a:moveTo>
                <a:lnTo>
                  <a:pt x="1932431" y="790955"/>
                </a:lnTo>
                <a:lnTo>
                  <a:pt x="1927859" y="795527"/>
                </a:lnTo>
                <a:lnTo>
                  <a:pt x="1927859" y="801623"/>
                </a:lnTo>
                <a:lnTo>
                  <a:pt x="1932431" y="80162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481614" y="5063624"/>
            <a:ext cx="1648526" cy="477144"/>
          </a:xfrm>
          <a:prstGeom prst="rect">
            <a:avLst/>
          </a:prstGeom>
          <a:solidFill>
            <a:srgbClr val="943634"/>
          </a:solidFill>
        </p:spPr>
        <p:txBody>
          <a:bodyPr vert="horz" wrap="square" lIns="0" tIns="198209" rIns="0" bIns="0" rtlCol="0">
            <a:spAutoFit/>
          </a:bodyPr>
          <a:lstStyle/>
          <a:p>
            <a:pPr marL="80175">
              <a:spcBef>
                <a:spcPts val="1561"/>
              </a:spcBef>
            </a:pPr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Custos</a:t>
            </a:r>
            <a:r>
              <a:rPr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indiretos</a:t>
            </a:r>
            <a:endParaRPr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512892" y="814662"/>
            <a:ext cx="1643639" cy="1454011"/>
          </a:xfrm>
          <a:custGeom>
            <a:avLst/>
            <a:gdLst/>
            <a:ahLst/>
            <a:cxnLst/>
            <a:rect l="l" t="t" r="r" b="b"/>
            <a:pathLst>
              <a:path w="1922145" h="1602105">
                <a:moveTo>
                  <a:pt x="0" y="0"/>
                </a:moveTo>
                <a:lnTo>
                  <a:pt x="0" y="1601723"/>
                </a:lnTo>
                <a:lnTo>
                  <a:pt x="1921763" y="1601723"/>
                </a:lnTo>
                <a:lnTo>
                  <a:pt x="1921763" y="0"/>
                </a:lnTo>
                <a:lnTo>
                  <a:pt x="0" y="0"/>
                </a:lnTo>
                <a:close/>
              </a:path>
            </a:pathLst>
          </a:custGeom>
          <a:solidFill>
            <a:srgbClr val="9436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507679" y="810512"/>
            <a:ext cx="1652869" cy="1462079"/>
          </a:xfrm>
          <a:custGeom>
            <a:avLst/>
            <a:gdLst/>
            <a:ahLst/>
            <a:cxnLst/>
            <a:rect l="l" t="t" r="r" b="b"/>
            <a:pathLst>
              <a:path w="1932939" h="1610995">
                <a:moveTo>
                  <a:pt x="1932431" y="1610867"/>
                </a:moveTo>
                <a:lnTo>
                  <a:pt x="1932431" y="0"/>
                </a:lnTo>
                <a:lnTo>
                  <a:pt x="0" y="0"/>
                </a:lnTo>
                <a:lnTo>
                  <a:pt x="0" y="1610867"/>
                </a:lnTo>
                <a:lnTo>
                  <a:pt x="6095" y="1610867"/>
                </a:lnTo>
                <a:lnTo>
                  <a:pt x="6095" y="10667"/>
                </a:lnTo>
                <a:lnTo>
                  <a:pt x="10667" y="4571"/>
                </a:lnTo>
                <a:lnTo>
                  <a:pt x="10667" y="10667"/>
                </a:lnTo>
                <a:lnTo>
                  <a:pt x="1923287" y="10667"/>
                </a:lnTo>
                <a:lnTo>
                  <a:pt x="1923287" y="4571"/>
                </a:lnTo>
                <a:lnTo>
                  <a:pt x="1927859" y="10667"/>
                </a:lnTo>
                <a:lnTo>
                  <a:pt x="1927859" y="1610867"/>
                </a:lnTo>
                <a:lnTo>
                  <a:pt x="1932431" y="1610867"/>
                </a:lnTo>
                <a:close/>
              </a:path>
              <a:path w="1932939" h="1610995">
                <a:moveTo>
                  <a:pt x="10667" y="10667"/>
                </a:moveTo>
                <a:lnTo>
                  <a:pt x="10667" y="4571"/>
                </a:lnTo>
                <a:lnTo>
                  <a:pt x="6095" y="10667"/>
                </a:lnTo>
                <a:lnTo>
                  <a:pt x="10667" y="10667"/>
                </a:lnTo>
                <a:close/>
              </a:path>
              <a:path w="1932939" h="1610995">
                <a:moveTo>
                  <a:pt x="10667" y="1601723"/>
                </a:moveTo>
                <a:lnTo>
                  <a:pt x="10667" y="10667"/>
                </a:lnTo>
                <a:lnTo>
                  <a:pt x="6095" y="10667"/>
                </a:lnTo>
                <a:lnTo>
                  <a:pt x="6095" y="1601723"/>
                </a:lnTo>
                <a:lnTo>
                  <a:pt x="10667" y="1601723"/>
                </a:lnTo>
                <a:close/>
              </a:path>
              <a:path w="1932939" h="1610995">
                <a:moveTo>
                  <a:pt x="1927859" y="1601723"/>
                </a:moveTo>
                <a:lnTo>
                  <a:pt x="6095" y="1601723"/>
                </a:lnTo>
                <a:lnTo>
                  <a:pt x="10667" y="1606295"/>
                </a:lnTo>
                <a:lnTo>
                  <a:pt x="10667" y="1610867"/>
                </a:lnTo>
                <a:lnTo>
                  <a:pt x="1923287" y="1610867"/>
                </a:lnTo>
                <a:lnTo>
                  <a:pt x="1923287" y="1606295"/>
                </a:lnTo>
                <a:lnTo>
                  <a:pt x="1927859" y="1601723"/>
                </a:lnTo>
                <a:close/>
              </a:path>
              <a:path w="1932939" h="1610995">
                <a:moveTo>
                  <a:pt x="10667" y="1610867"/>
                </a:moveTo>
                <a:lnTo>
                  <a:pt x="10667" y="1606295"/>
                </a:lnTo>
                <a:lnTo>
                  <a:pt x="6095" y="1601723"/>
                </a:lnTo>
                <a:lnTo>
                  <a:pt x="6095" y="1610867"/>
                </a:lnTo>
                <a:lnTo>
                  <a:pt x="10667" y="1610867"/>
                </a:lnTo>
                <a:close/>
              </a:path>
              <a:path w="1932939" h="1610995">
                <a:moveTo>
                  <a:pt x="1927859" y="10667"/>
                </a:moveTo>
                <a:lnTo>
                  <a:pt x="1923287" y="4571"/>
                </a:lnTo>
                <a:lnTo>
                  <a:pt x="1923287" y="10667"/>
                </a:lnTo>
                <a:lnTo>
                  <a:pt x="1927859" y="10667"/>
                </a:lnTo>
                <a:close/>
              </a:path>
              <a:path w="1932939" h="1610995">
                <a:moveTo>
                  <a:pt x="1927859" y="1601723"/>
                </a:moveTo>
                <a:lnTo>
                  <a:pt x="1927859" y="10667"/>
                </a:lnTo>
                <a:lnTo>
                  <a:pt x="1923287" y="10667"/>
                </a:lnTo>
                <a:lnTo>
                  <a:pt x="1923287" y="1601723"/>
                </a:lnTo>
                <a:lnTo>
                  <a:pt x="1927859" y="1601723"/>
                </a:lnTo>
                <a:close/>
              </a:path>
              <a:path w="1932939" h="1610995">
                <a:moveTo>
                  <a:pt x="1927859" y="1610867"/>
                </a:moveTo>
                <a:lnTo>
                  <a:pt x="1927859" y="1601723"/>
                </a:lnTo>
                <a:lnTo>
                  <a:pt x="1923287" y="1606295"/>
                </a:lnTo>
                <a:lnTo>
                  <a:pt x="1923287" y="1610867"/>
                </a:lnTo>
                <a:lnTo>
                  <a:pt x="1927859" y="16108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578925" y="1249423"/>
            <a:ext cx="1159833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Compras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e  </a:t>
            </a:r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pc="-22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pc="-22" dirty="0">
                <a:solidFill>
                  <a:srgbClr val="FFFFFF"/>
                </a:solidFill>
                <a:latin typeface="Calibri"/>
                <a:cs typeface="Calibri"/>
              </a:rPr>
              <a:t>at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ç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õe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204423" y="5063623"/>
            <a:ext cx="5103590" cy="753804"/>
          </a:xfrm>
          <a:custGeom>
            <a:avLst/>
            <a:gdLst/>
            <a:ahLst/>
            <a:cxnLst/>
            <a:rect l="l" t="t" r="r" b="b"/>
            <a:pathLst>
              <a:path w="5968365" h="830579">
                <a:moveTo>
                  <a:pt x="0" y="0"/>
                </a:moveTo>
                <a:lnTo>
                  <a:pt x="0" y="830579"/>
                </a:lnTo>
                <a:lnTo>
                  <a:pt x="5967983" y="830579"/>
                </a:lnTo>
                <a:lnTo>
                  <a:pt x="596798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300864" y="5092207"/>
            <a:ext cx="4926574" cy="646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sz="1400" spc="-9" dirty="0">
                <a:latin typeface="Calibri"/>
                <a:cs typeface="Calibri"/>
              </a:rPr>
              <a:t>Podem </a:t>
            </a:r>
            <a:r>
              <a:rPr sz="1400" spc="-18" dirty="0">
                <a:latin typeface="Calibri"/>
                <a:cs typeface="Calibri"/>
              </a:rPr>
              <a:t>incluir,</a:t>
            </a:r>
            <a:r>
              <a:rPr sz="1400" spc="281" dirty="0">
                <a:latin typeface="Calibri"/>
                <a:cs typeface="Calibri"/>
              </a:rPr>
              <a:t> </a:t>
            </a:r>
            <a:r>
              <a:rPr sz="1400" spc="-9" dirty="0">
                <a:latin typeface="Calibri"/>
                <a:cs typeface="Calibri"/>
              </a:rPr>
              <a:t>entre outras </a:t>
            </a:r>
            <a:r>
              <a:rPr sz="1400" spc="-4" dirty="0">
                <a:latin typeface="Calibri"/>
                <a:cs typeface="Calibri"/>
              </a:rPr>
              <a:t>despesas, aquelas </a:t>
            </a:r>
            <a:r>
              <a:rPr sz="1400" spc="-9" dirty="0">
                <a:latin typeface="Calibri"/>
                <a:cs typeface="Calibri"/>
              </a:rPr>
              <a:t>com internet,  transporte, </a:t>
            </a:r>
            <a:r>
              <a:rPr sz="1400" spc="-4" dirty="0">
                <a:latin typeface="Calibri"/>
                <a:cs typeface="Calibri"/>
              </a:rPr>
              <a:t>aluguel, </a:t>
            </a:r>
            <a:r>
              <a:rPr sz="1400" spc="-9" dirty="0">
                <a:latin typeface="Calibri"/>
                <a:cs typeface="Calibri"/>
              </a:rPr>
              <a:t>telefone, </a:t>
            </a:r>
            <a:r>
              <a:rPr sz="1400" spc="-4" dirty="0">
                <a:latin typeface="Calibri"/>
                <a:cs typeface="Calibri"/>
              </a:rPr>
              <a:t>consumo de água e </a:t>
            </a:r>
            <a:r>
              <a:rPr sz="1400" dirty="0">
                <a:latin typeface="Calibri"/>
                <a:cs typeface="Calibri"/>
              </a:rPr>
              <a:t>luz </a:t>
            </a:r>
            <a:r>
              <a:rPr sz="1400" spc="-4" dirty="0">
                <a:latin typeface="Calibri"/>
                <a:cs typeface="Calibri"/>
              </a:rPr>
              <a:t>e </a:t>
            </a:r>
            <a:r>
              <a:rPr sz="1400" spc="-9" dirty="0">
                <a:latin typeface="Calibri"/>
                <a:cs typeface="Calibri"/>
              </a:rPr>
              <a:t>remuneração  </a:t>
            </a:r>
            <a:r>
              <a:rPr sz="1400" spc="-4" dirty="0">
                <a:latin typeface="Calibri"/>
                <a:cs typeface="Calibri"/>
              </a:rPr>
              <a:t>de serviços </a:t>
            </a:r>
            <a:r>
              <a:rPr sz="1400" spc="-9" dirty="0">
                <a:latin typeface="Calibri"/>
                <a:cs typeface="Calibri"/>
              </a:rPr>
              <a:t>contábeis </a:t>
            </a:r>
            <a:r>
              <a:rPr sz="1400" spc="-4" dirty="0">
                <a:latin typeface="Calibri"/>
                <a:cs typeface="Calibri"/>
              </a:rPr>
              <a:t>e de assessoria</a:t>
            </a:r>
            <a:r>
              <a:rPr sz="1400" spc="22" dirty="0">
                <a:latin typeface="Calibri"/>
                <a:cs typeface="Calibri"/>
              </a:rPr>
              <a:t> </a:t>
            </a:r>
            <a:r>
              <a:rPr sz="1400" spc="-4" dirty="0">
                <a:latin typeface="Calibri"/>
                <a:cs typeface="Calibri"/>
              </a:rPr>
              <a:t>jurídica.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489433" y="2318119"/>
            <a:ext cx="1648526" cy="1427501"/>
          </a:xfrm>
          <a:custGeom>
            <a:avLst/>
            <a:gdLst/>
            <a:ahLst/>
            <a:cxnLst/>
            <a:rect l="l" t="t" r="r" b="b"/>
            <a:pathLst>
              <a:path w="1927860" h="1572895">
                <a:moveTo>
                  <a:pt x="0" y="0"/>
                </a:moveTo>
                <a:lnTo>
                  <a:pt x="0" y="1572767"/>
                </a:lnTo>
                <a:lnTo>
                  <a:pt x="1927859" y="1572767"/>
                </a:lnTo>
                <a:lnTo>
                  <a:pt x="1927859" y="0"/>
                </a:lnTo>
                <a:lnTo>
                  <a:pt x="0" y="0"/>
                </a:lnTo>
                <a:close/>
              </a:path>
            </a:pathLst>
          </a:custGeom>
          <a:solidFill>
            <a:srgbClr val="9436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485524" y="2313969"/>
            <a:ext cx="1656671" cy="1437298"/>
          </a:xfrm>
          <a:custGeom>
            <a:avLst/>
            <a:gdLst/>
            <a:ahLst/>
            <a:cxnLst/>
            <a:rect l="l" t="t" r="r" b="b"/>
            <a:pathLst>
              <a:path w="1937385" h="1583689">
                <a:moveTo>
                  <a:pt x="1937003" y="1583435"/>
                </a:moveTo>
                <a:lnTo>
                  <a:pt x="1937003" y="0"/>
                </a:lnTo>
                <a:lnTo>
                  <a:pt x="0" y="0"/>
                </a:lnTo>
                <a:lnTo>
                  <a:pt x="0" y="1583435"/>
                </a:lnTo>
                <a:lnTo>
                  <a:pt x="4571" y="1583435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1927859" y="9143"/>
                </a:lnTo>
                <a:lnTo>
                  <a:pt x="1927859" y="4571"/>
                </a:lnTo>
                <a:lnTo>
                  <a:pt x="1932431" y="9143"/>
                </a:lnTo>
                <a:lnTo>
                  <a:pt x="1932431" y="1583435"/>
                </a:lnTo>
                <a:lnTo>
                  <a:pt x="1937003" y="1583435"/>
                </a:lnTo>
                <a:close/>
              </a:path>
              <a:path w="1937385" h="1583689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1937385" h="1583689">
                <a:moveTo>
                  <a:pt x="10667" y="1572767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1572767"/>
                </a:lnTo>
                <a:lnTo>
                  <a:pt x="10667" y="1572767"/>
                </a:lnTo>
                <a:close/>
              </a:path>
              <a:path w="1937385" h="1583689">
                <a:moveTo>
                  <a:pt x="1932431" y="1572767"/>
                </a:moveTo>
                <a:lnTo>
                  <a:pt x="4571" y="1572767"/>
                </a:lnTo>
                <a:lnTo>
                  <a:pt x="10667" y="1577339"/>
                </a:lnTo>
                <a:lnTo>
                  <a:pt x="10667" y="1583435"/>
                </a:lnTo>
                <a:lnTo>
                  <a:pt x="1927859" y="1583435"/>
                </a:lnTo>
                <a:lnTo>
                  <a:pt x="1927859" y="1577339"/>
                </a:lnTo>
                <a:lnTo>
                  <a:pt x="1932431" y="1572767"/>
                </a:lnTo>
                <a:close/>
              </a:path>
              <a:path w="1937385" h="1583689">
                <a:moveTo>
                  <a:pt x="10667" y="1583435"/>
                </a:moveTo>
                <a:lnTo>
                  <a:pt x="10667" y="1577339"/>
                </a:lnTo>
                <a:lnTo>
                  <a:pt x="4571" y="1572767"/>
                </a:lnTo>
                <a:lnTo>
                  <a:pt x="4571" y="1583435"/>
                </a:lnTo>
                <a:lnTo>
                  <a:pt x="10667" y="1583435"/>
                </a:lnTo>
                <a:close/>
              </a:path>
              <a:path w="1937385" h="1583689">
                <a:moveTo>
                  <a:pt x="1932431" y="9143"/>
                </a:moveTo>
                <a:lnTo>
                  <a:pt x="1927859" y="4571"/>
                </a:lnTo>
                <a:lnTo>
                  <a:pt x="1927859" y="9143"/>
                </a:lnTo>
                <a:lnTo>
                  <a:pt x="1932431" y="9143"/>
                </a:lnTo>
                <a:close/>
              </a:path>
              <a:path w="1937385" h="1583689">
                <a:moveTo>
                  <a:pt x="1932431" y="1572767"/>
                </a:moveTo>
                <a:lnTo>
                  <a:pt x="1932431" y="9143"/>
                </a:lnTo>
                <a:lnTo>
                  <a:pt x="1927859" y="9143"/>
                </a:lnTo>
                <a:lnTo>
                  <a:pt x="1927859" y="1572767"/>
                </a:lnTo>
                <a:lnTo>
                  <a:pt x="1932431" y="1572767"/>
                </a:lnTo>
                <a:close/>
              </a:path>
              <a:path w="1937385" h="1583689">
                <a:moveTo>
                  <a:pt x="1932431" y="1583435"/>
                </a:moveTo>
                <a:lnTo>
                  <a:pt x="1932431" y="1572767"/>
                </a:lnTo>
                <a:lnTo>
                  <a:pt x="1927859" y="1577339"/>
                </a:lnTo>
                <a:lnTo>
                  <a:pt x="1927859" y="1583435"/>
                </a:lnTo>
                <a:lnTo>
                  <a:pt x="1932431" y="1583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556770" y="2740432"/>
            <a:ext cx="1469882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Com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pc="-22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ili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dade </a:t>
            </a:r>
            <a:r>
              <a:rPr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pc="-8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custos</a:t>
            </a:r>
            <a:endParaRPr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218757" y="2318118"/>
            <a:ext cx="5101961" cy="1424620"/>
          </a:xfrm>
          <a:custGeom>
            <a:avLst/>
            <a:gdLst/>
            <a:ahLst/>
            <a:cxnLst/>
            <a:rect l="l" t="t" r="r" b="b"/>
            <a:pathLst>
              <a:path w="5966459" h="1569720">
                <a:moveTo>
                  <a:pt x="0" y="0"/>
                </a:moveTo>
                <a:lnTo>
                  <a:pt x="0" y="1569719"/>
                </a:lnTo>
                <a:lnTo>
                  <a:pt x="5966459" y="1569719"/>
                </a:lnTo>
                <a:lnTo>
                  <a:pt x="5966459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303036" y="2348085"/>
            <a:ext cx="4949380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/>
            <a:r>
              <a:rPr sz="1400" spc="-4" dirty="0">
                <a:latin typeface="Calibri"/>
                <a:cs typeface="Calibri"/>
              </a:rPr>
              <a:t>A </a:t>
            </a:r>
            <a:r>
              <a:rPr sz="1400" spc="-9" dirty="0">
                <a:latin typeface="Calibri"/>
                <a:cs typeface="Calibri"/>
              </a:rPr>
              <a:t>organização </a:t>
            </a:r>
            <a:r>
              <a:rPr sz="1400" spc="-4" dirty="0">
                <a:latin typeface="Calibri"/>
                <a:cs typeface="Calibri"/>
              </a:rPr>
              <a:t>da sociedade civil </a:t>
            </a:r>
            <a:r>
              <a:rPr sz="1400" spc="-13" dirty="0">
                <a:latin typeface="Calibri"/>
                <a:cs typeface="Calibri"/>
              </a:rPr>
              <a:t>deverá </a:t>
            </a:r>
            <a:r>
              <a:rPr sz="1400" spc="-4" dirty="0">
                <a:latin typeface="Calibri"/>
                <a:cs typeface="Calibri"/>
              </a:rPr>
              <a:t>verificar a </a:t>
            </a:r>
            <a:r>
              <a:rPr sz="1400" spc="-9" dirty="0">
                <a:latin typeface="Calibri"/>
                <a:cs typeface="Calibri"/>
              </a:rPr>
              <a:t>compatibilidade  entre </a:t>
            </a:r>
            <a:r>
              <a:rPr sz="1400" spc="-4" dirty="0">
                <a:latin typeface="Calibri"/>
                <a:cs typeface="Calibri"/>
              </a:rPr>
              <a:t>o </a:t>
            </a:r>
            <a:r>
              <a:rPr sz="1400" spc="-9" dirty="0">
                <a:latin typeface="Calibri"/>
                <a:cs typeface="Calibri"/>
              </a:rPr>
              <a:t>valor previsto </a:t>
            </a:r>
            <a:r>
              <a:rPr sz="1400" spc="-13" dirty="0">
                <a:latin typeface="Calibri"/>
                <a:cs typeface="Calibri"/>
              </a:rPr>
              <a:t>para </a:t>
            </a:r>
            <a:r>
              <a:rPr sz="1400" spc="-9" dirty="0">
                <a:latin typeface="Calibri"/>
                <a:cs typeface="Calibri"/>
              </a:rPr>
              <a:t>realização </a:t>
            </a:r>
            <a:r>
              <a:rPr sz="1400" spc="-4" dirty="0">
                <a:latin typeface="Calibri"/>
                <a:cs typeface="Calibri"/>
              </a:rPr>
              <a:t>da despesa, </a:t>
            </a:r>
            <a:r>
              <a:rPr sz="1400" spc="-9" dirty="0">
                <a:latin typeface="Calibri"/>
                <a:cs typeface="Calibri"/>
              </a:rPr>
              <a:t>aprovado </a:t>
            </a:r>
            <a:r>
              <a:rPr sz="1400" spc="-4" dirty="0">
                <a:latin typeface="Calibri"/>
                <a:cs typeface="Calibri"/>
              </a:rPr>
              <a:t>no plano  de </a:t>
            </a:r>
            <a:r>
              <a:rPr sz="1400" spc="-9" dirty="0">
                <a:latin typeface="Calibri"/>
                <a:cs typeface="Calibri"/>
              </a:rPr>
              <a:t>trabalho, </a:t>
            </a:r>
            <a:r>
              <a:rPr sz="1400" spc="-4" dirty="0">
                <a:latin typeface="Calibri"/>
                <a:cs typeface="Calibri"/>
              </a:rPr>
              <a:t>e o valor </a:t>
            </a:r>
            <a:r>
              <a:rPr sz="1400" spc="-13" dirty="0">
                <a:latin typeface="Calibri"/>
                <a:cs typeface="Calibri"/>
              </a:rPr>
              <a:t>efetivo </a:t>
            </a:r>
            <a:r>
              <a:rPr sz="1400" spc="-4" dirty="0">
                <a:latin typeface="Calibri"/>
                <a:cs typeface="Calibri"/>
              </a:rPr>
              <a:t>da </a:t>
            </a:r>
            <a:r>
              <a:rPr sz="1400" spc="-13" dirty="0">
                <a:latin typeface="Calibri"/>
                <a:cs typeface="Calibri"/>
              </a:rPr>
              <a:t>compra </a:t>
            </a:r>
            <a:r>
              <a:rPr sz="1400" spc="-4" dirty="0">
                <a:latin typeface="Calibri"/>
                <a:cs typeface="Calibri"/>
              </a:rPr>
              <a:t>ou </a:t>
            </a:r>
            <a:r>
              <a:rPr sz="1400" spc="-13" dirty="0">
                <a:latin typeface="Calibri"/>
                <a:cs typeface="Calibri"/>
              </a:rPr>
              <a:t>contratação, </a:t>
            </a:r>
            <a:r>
              <a:rPr sz="1400" spc="-4" dirty="0">
                <a:latin typeface="Calibri"/>
                <a:cs typeface="Calibri"/>
              </a:rPr>
              <a:t>e </a:t>
            </a:r>
            <a:r>
              <a:rPr sz="1400" spc="-9" dirty="0">
                <a:latin typeface="Calibri"/>
                <a:cs typeface="Calibri"/>
              </a:rPr>
              <a:t>comprovar  </a:t>
            </a:r>
            <a:r>
              <a:rPr sz="1400" spc="-13" dirty="0">
                <a:latin typeface="Calibri"/>
                <a:cs typeface="Calibri"/>
              </a:rPr>
              <a:t>nova </a:t>
            </a:r>
            <a:r>
              <a:rPr sz="1400" spc="-9" dirty="0">
                <a:latin typeface="Calibri"/>
                <a:cs typeface="Calibri"/>
              </a:rPr>
              <a:t>compatibilidade </a:t>
            </a:r>
            <a:r>
              <a:rPr sz="1400" spc="-4" dirty="0">
                <a:latin typeface="Calibri"/>
                <a:cs typeface="Calibri"/>
              </a:rPr>
              <a:t>do </a:t>
            </a:r>
            <a:r>
              <a:rPr sz="1400" spc="-9" dirty="0">
                <a:latin typeface="Calibri"/>
                <a:cs typeface="Calibri"/>
              </a:rPr>
              <a:t>valor </a:t>
            </a:r>
            <a:r>
              <a:rPr sz="1400" spc="-13" dirty="0">
                <a:latin typeface="Calibri"/>
                <a:cs typeface="Calibri"/>
              </a:rPr>
              <a:t>efetivo </a:t>
            </a:r>
            <a:r>
              <a:rPr sz="1400" spc="-9" dirty="0">
                <a:latin typeface="Calibri"/>
                <a:cs typeface="Calibri"/>
              </a:rPr>
              <a:t>com </a:t>
            </a:r>
            <a:r>
              <a:rPr sz="1400" spc="-4" dirty="0">
                <a:latin typeface="Calibri"/>
                <a:cs typeface="Calibri"/>
              </a:rPr>
              <a:t>os novos </a:t>
            </a:r>
            <a:r>
              <a:rPr sz="1400" spc="-9" dirty="0">
                <a:latin typeface="Calibri"/>
                <a:cs typeface="Calibri"/>
              </a:rPr>
              <a:t>preços  praticados </a:t>
            </a:r>
            <a:r>
              <a:rPr sz="1400" spc="-4" dirty="0">
                <a:latin typeface="Calibri"/>
                <a:cs typeface="Calibri"/>
              </a:rPr>
              <a:t>no </a:t>
            </a:r>
            <a:r>
              <a:rPr sz="1400" spc="-9" dirty="0">
                <a:latin typeface="Calibri"/>
                <a:cs typeface="Calibri"/>
              </a:rPr>
              <a:t>mercado</a:t>
            </a:r>
            <a:r>
              <a:rPr sz="1400" spc="-26" dirty="0">
                <a:latin typeface="Calibri"/>
                <a:cs typeface="Calibri"/>
              </a:rPr>
              <a:t> </a:t>
            </a:r>
            <a:r>
              <a:rPr sz="1400" spc="-4" dirty="0">
                <a:latin typeface="Calibri"/>
                <a:cs typeface="Calibri"/>
              </a:rPr>
              <a:t>(art.36).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489433" y="3796680"/>
            <a:ext cx="1648526" cy="1201014"/>
          </a:xfrm>
          <a:custGeom>
            <a:avLst/>
            <a:gdLst/>
            <a:ahLst/>
            <a:cxnLst/>
            <a:rect l="l" t="t" r="r" b="b"/>
            <a:pathLst>
              <a:path w="1927860" h="1323339">
                <a:moveTo>
                  <a:pt x="0" y="0"/>
                </a:moveTo>
                <a:lnTo>
                  <a:pt x="0" y="1322831"/>
                </a:lnTo>
                <a:lnTo>
                  <a:pt x="1927859" y="1322831"/>
                </a:lnTo>
                <a:lnTo>
                  <a:pt x="1927859" y="0"/>
                </a:lnTo>
                <a:lnTo>
                  <a:pt x="0" y="0"/>
                </a:lnTo>
                <a:close/>
              </a:path>
            </a:pathLst>
          </a:custGeom>
          <a:solidFill>
            <a:srgbClr val="9436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485524" y="3792531"/>
            <a:ext cx="1656671" cy="1210235"/>
          </a:xfrm>
          <a:custGeom>
            <a:avLst/>
            <a:gdLst/>
            <a:ahLst/>
            <a:cxnLst/>
            <a:rect l="l" t="t" r="r" b="b"/>
            <a:pathLst>
              <a:path w="1937385" h="1333500">
                <a:moveTo>
                  <a:pt x="1937003" y="1333499"/>
                </a:moveTo>
                <a:lnTo>
                  <a:pt x="1937003" y="0"/>
                </a:lnTo>
                <a:lnTo>
                  <a:pt x="0" y="0"/>
                </a:lnTo>
                <a:lnTo>
                  <a:pt x="0" y="1333499"/>
                </a:lnTo>
                <a:lnTo>
                  <a:pt x="4571" y="1333499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1927859" y="9143"/>
                </a:lnTo>
                <a:lnTo>
                  <a:pt x="1927859" y="4571"/>
                </a:lnTo>
                <a:lnTo>
                  <a:pt x="1932431" y="9143"/>
                </a:lnTo>
                <a:lnTo>
                  <a:pt x="1932431" y="1333499"/>
                </a:lnTo>
                <a:lnTo>
                  <a:pt x="1937003" y="1333499"/>
                </a:lnTo>
                <a:close/>
              </a:path>
              <a:path w="1937385" h="1333500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1937385" h="1333500">
                <a:moveTo>
                  <a:pt x="10667" y="1322831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1322831"/>
                </a:lnTo>
                <a:lnTo>
                  <a:pt x="10667" y="1322831"/>
                </a:lnTo>
                <a:close/>
              </a:path>
              <a:path w="1937385" h="1333500">
                <a:moveTo>
                  <a:pt x="1932431" y="1322831"/>
                </a:moveTo>
                <a:lnTo>
                  <a:pt x="4571" y="1322831"/>
                </a:lnTo>
                <a:lnTo>
                  <a:pt x="10667" y="1327403"/>
                </a:lnTo>
                <a:lnTo>
                  <a:pt x="10667" y="1333499"/>
                </a:lnTo>
                <a:lnTo>
                  <a:pt x="1927859" y="1333499"/>
                </a:lnTo>
                <a:lnTo>
                  <a:pt x="1927859" y="1327403"/>
                </a:lnTo>
                <a:lnTo>
                  <a:pt x="1932431" y="1322831"/>
                </a:lnTo>
                <a:close/>
              </a:path>
              <a:path w="1937385" h="1333500">
                <a:moveTo>
                  <a:pt x="10667" y="1333499"/>
                </a:moveTo>
                <a:lnTo>
                  <a:pt x="10667" y="1327403"/>
                </a:lnTo>
                <a:lnTo>
                  <a:pt x="4571" y="1322831"/>
                </a:lnTo>
                <a:lnTo>
                  <a:pt x="4571" y="1333499"/>
                </a:lnTo>
                <a:lnTo>
                  <a:pt x="10667" y="1333499"/>
                </a:lnTo>
                <a:close/>
              </a:path>
              <a:path w="1937385" h="1333500">
                <a:moveTo>
                  <a:pt x="1932431" y="9143"/>
                </a:moveTo>
                <a:lnTo>
                  <a:pt x="1927859" y="4571"/>
                </a:lnTo>
                <a:lnTo>
                  <a:pt x="1927859" y="9143"/>
                </a:lnTo>
                <a:lnTo>
                  <a:pt x="1932431" y="9143"/>
                </a:lnTo>
                <a:close/>
              </a:path>
              <a:path w="1937385" h="1333500">
                <a:moveTo>
                  <a:pt x="1932431" y="1322831"/>
                </a:moveTo>
                <a:lnTo>
                  <a:pt x="1932431" y="9143"/>
                </a:lnTo>
                <a:lnTo>
                  <a:pt x="1927859" y="9143"/>
                </a:lnTo>
                <a:lnTo>
                  <a:pt x="1927859" y="1322831"/>
                </a:lnTo>
                <a:lnTo>
                  <a:pt x="1932431" y="1322831"/>
                </a:lnTo>
                <a:close/>
              </a:path>
              <a:path w="1937385" h="1333500">
                <a:moveTo>
                  <a:pt x="1932431" y="1333499"/>
                </a:moveTo>
                <a:lnTo>
                  <a:pt x="1932431" y="1322831"/>
                </a:lnTo>
                <a:lnTo>
                  <a:pt x="1927859" y="1327403"/>
                </a:lnTo>
                <a:lnTo>
                  <a:pt x="1927859" y="1333499"/>
                </a:lnTo>
                <a:lnTo>
                  <a:pt x="1932431" y="13334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1556770" y="4243889"/>
            <a:ext cx="1100104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spc="-48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pc="-31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me</a:t>
            </a:r>
            <a:r>
              <a:rPr spc="-22" dirty="0">
                <a:solidFill>
                  <a:srgbClr val="FFFFFF"/>
                </a:solidFill>
                <a:latin typeface="Calibri"/>
                <a:cs typeface="Calibri"/>
              </a:rPr>
              <a:t>nt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>
              <a:latin typeface="Calibri"/>
              <a:cs typeface="Calibr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3217454" y="843706"/>
            <a:ext cx="5103590" cy="1424620"/>
          </a:xfrm>
          <a:custGeom>
            <a:avLst/>
            <a:gdLst/>
            <a:ahLst/>
            <a:cxnLst/>
            <a:rect l="l" t="t" r="r" b="b"/>
            <a:pathLst>
              <a:path w="5968365" h="1569720">
                <a:moveTo>
                  <a:pt x="0" y="0"/>
                </a:moveTo>
                <a:lnTo>
                  <a:pt x="0" y="1569719"/>
                </a:lnTo>
                <a:lnTo>
                  <a:pt x="5967983" y="1569719"/>
                </a:lnTo>
                <a:lnTo>
                  <a:pt x="596798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3303035" y="872290"/>
            <a:ext cx="4951552" cy="12926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>
              <a:tabLst>
                <a:tab pos="780588" algn="l"/>
                <a:tab pos="1440359" algn="l"/>
                <a:tab pos="1737116" algn="l"/>
                <a:tab pos="2492094" algn="l"/>
                <a:tab pos="3459756" algn="l"/>
                <a:tab pos="4257048" algn="l"/>
                <a:tab pos="4689100" algn="l"/>
              </a:tabLst>
            </a:pPr>
            <a:r>
              <a:rPr sz="1400" spc="-13" dirty="0">
                <a:latin typeface="Calibri"/>
                <a:cs typeface="Calibri"/>
              </a:rPr>
              <a:t>Organiza </a:t>
            </a:r>
            <a:r>
              <a:rPr sz="1400" spc="-9" dirty="0">
                <a:latin typeface="Calibri"/>
                <a:cs typeface="Calibri"/>
              </a:rPr>
              <a:t>obrigações, </a:t>
            </a:r>
            <a:r>
              <a:rPr sz="1400" spc="-4" dirty="0">
                <a:latin typeface="Calibri"/>
                <a:cs typeface="Calibri"/>
              </a:rPr>
              <a:t>permissões e </a:t>
            </a:r>
            <a:r>
              <a:rPr sz="1400" spc="-9" dirty="0">
                <a:latin typeface="Calibri"/>
                <a:cs typeface="Calibri"/>
              </a:rPr>
              <a:t>vedações </a:t>
            </a:r>
            <a:r>
              <a:rPr sz="1400" spc="-13" dirty="0">
                <a:latin typeface="Calibri"/>
                <a:cs typeface="Calibri"/>
              </a:rPr>
              <a:t>para </a:t>
            </a:r>
            <a:r>
              <a:rPr sz="1400" spc="-9" dirty="0">
                <a:latin typeface="Calibri"/>
                <a:cs typeface="Calibri"/>
              </a:rPr>
              <a:t>aplicação </a:t>
            </a:r>
            <a:r>
              <a:rPr sz="1400" dirty="0">
                <a:latin typeface="Calibri"/>
                <a:cs typeface="Calibri"/>
              </a:rPr>
              <a:t>dos  </a:t>
            </a:r>
            <a:r>
              <a:rPr sz="1400" spc="-22" dirty="0">
                <a:latin typeface="Calibri"/>
                <a:cs typeface="Calibri"/>
              </a:rPr>
              <a:t>r</a:t>
            </a:r>
            <a:r>
              <a:rPr sz="1400" spc="-9" dirty="0">
                <a:latin typeface="Calibri"/>
                <a:cs typeface="Calibri"/>
              </a:rPr>
              <a:t>ec</a:t>
            </a:r>
            <a:r>
              <a:rPr sz="1400" spc="-4" dirty="0">
                <a:latin typeface="Calibri"/>
                <a:cs typeface="Calibri"/>
              </a:rPr>
              <a:t>u</a:t>
            </a:r>
            <a:r>
              <a:rPr sz="1400" spc="-31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9" dirty="0">
                <a:latin typeface="Calibri"/>
                <a:cs typeface="Calibri"/>
              </a:rPr>
              <a:t>os</a:t>
            </a:r>
            <a:r>
              <a:rPr sz="1400" spc="-4" dirty="0">
                <a:latin typeface="Calibri"/>
                <a:cs typeface="Calibri"/>
              </a:rPr>
              <a:t>.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Ad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18" dirty="0">
                <a:latin typeface="Calibri"/>
                <a:cs typeface="Calibri"/>
              </a:rPr>
              <a:t>ç</a:t>
            </a:r>
            <a:r>
              <a:rPr sz="1400" spc="-4" dirty="0">
                <a:latin typeface="Calibri"/>
                <a:cs typeface="Calibri"/>
              </a:rPr>
              <a:t>ão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de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-18" dirty="0">
                <a:latin typeface="Calibri"/>
                <a:cs typeface="Calibri"/>
              </a:rPr>
              <a:t>é</a:t>
            </a:r>
            <a:r>
              <a:rPr sz="1400" spc="-13" dirty="0">
                <a:latin typeface="Calibri"/>
                <a:cs typeface="Calibri"/>
              </a:rPr>
              <a:t>t</a:t>
            </a:r>
            <a:r>
              <a:rPr sz="1400" spc="-9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9" dirty="0">
                <a:latin typeface="Calibri"/>
                <a:cs typeface="Calibri"/>
              </a:rPr>
              <a:t>o</a:t>
            </a:r>
            <a:r>
              <a:rPr sz="1400" spc="-4" dirty="0">
                <a:latin typeface="Calibri"/>
                <a:cs typeface="Calibri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4" dirty="0">
                <a:latin typeface="Calibri"/>
                <a:cs typeface="Calibri"/>
              </a:rPr>
              <a:t>ua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9" dirty="0">
                <a:latin typeface="Calibri"/>
                <a:cs typeface="Calibri"/>
              </a:rPr>
              <a:t>me</a:t>
            </a:r>
            <a:r>
              <a:rPr sz="1400" spc="-26" dirty="0">
                <a:latin typeface="Calibri"/>
                <a:cs typeface="Calibri"/>
              </a:rPr>
              <a:t>n</a:t>
            </a:r>
            <a:r>
              <a:rPr sz="1400" spc="-13" dirty="0">
                <a:latin typeface="Calibri"/>
                <a:cs typeface="Calibri"/>
              </a:rPr>
              <a:t>t</a:t>
            </a:r>
            <a:r>
              <a:rPr sz="1400" spc="-4" dirty="0">
                <a:latin typeface="Calibri"/>
                <a:cs typeface="Calibri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3" dirty="0">
                <a:latin typeface="Calibri"/>
                <a:cs typeface="Calibri"/>
              </a:rPr>
              <a:t>il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22" dirty="0">
                <a:latin typeface="Calibri"/>
                <a:cs typeface="Calibri"/>
              </a:rPr>
              <a:t>z</a:t>
            </a:r>
            <a:r>
              <a:rPr sz="1400" spc="-13" dirty="0">
                <a:latin typeface="Calibri"/>
                <a:cs typeface="Calibri"/>
              </a:rPr>
              <a:t>a</a:t>
            </a:r>
            <a:r>
              <a:rPr sz="1400" spc="-18" dirty="0">
                <a:latin typeface="Calibri"/>
                <a:cs typeface="Calibri"/>
              </a:rPr>
              <a:t>d</a:t>
            </a:r>
            <a:r>
              <a:rPr sz="1400" spc="-9" dirty="0">
                <a:latin typeface="Calibri"/>
                <a:cs typeface="Calibri"/>
              </a:rPr>
              <a:t>o</a:t>
            </a:r>
            <a:r>
              <a:rPr sz="1400" spc="-4" dirty="0">
                <a:latin typeface="Calibri"/>
                <a:cs typeface="Calibri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p</a:t>
            </a:r>
            <a:r>
              <a:rPr sz="1400" spc="-9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4" dirty="0">
                <a:latin typeface="Calibri"/>
                <a:cs typeface="Calibri"/>
              </a:rPr>
              <a:t>o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18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-4" dirty="0">
                <a:latin typeface="Calibri"/>
                <a:cs typeface="Calibri"/>
              </a:rPr>
              <a:t>r 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spc="-9" dirty="0">
                <a:latin typeface="Calibri"/>
                <a:cs typeface="Calibri"/>
              </a:rPr>
              <a:t>privado, </a:t>
            </a:r>
            <a:r>
              <a:rPr sz="1400" spc="-13" dirty="0">
                <a:latin typeface="Calibri"/>
                <a:cs typeface="Calibri"/>
              </a:rPr>
              <a:t>para </a:t>
            </a:r>
            <a:r>
              <a:rPr sz="1400" spc="-9" dirty="0">
                <a:latin typeface="Calibri"/>
                <a:cs typeface="Calibri"/>
              </a:rPr>
              <a:t>compras </a:t>
            </a:r>
            <a:r>
              <a:rPr sz="1400" spc="-4" dirty="0">
                <a:latin typeface="Calibri"/>
                <a:cs typeface="Calibri"/>
              </a:rPr>
              <a:t>e </a:t>
            </a:r>
            <a:r>
              <a:rPr sz="1400" spc="-13" dirty="0">
                <a:latin typeface="Calibri"/>
                <a:cs typeface="Calibri"/>
              </a:rPr>
              <a:t>contratações </a:t>
            </a:r>
            <a:r>
              <a:rPr sz="1400" spc="-9" dirty="0">
                <a:latin typeface="Calibri"/>
                <a:cs typeface="Calibri"/>
              </a:rPr>
              <a:t>com recursos </a:t>
            </a:r>
            <a:r>
              <a:rPr sz="1400" spc="-4" dirty="0">
                <a:latin typeface="Calibri"/>
                <a:cs typeface="Calibri"/>
              </a:rPr>
              <a:t>da </a:t>
            </a:r>
            <a:r>
              <a:rPr sz="1400" spc="-9" dirty="0">
                <a:latin typeface="Calibri"/>
                <a:cs typeface="Calibri"/>
              </a:rPr>
              <a:t>parceria.  </a:t>
            </a:r>
            <a:r>
              <a:rPr sz="1400" spc="-13" dirty="0">
                <a:latin typeface="Calibri"/>
                <a:cs typeface="Calibri"/>
              </a:rPr>
              <a:t>Faculta </a:t>
            </a:r>
            <a:r>
              <a:rPr sz="1400" spc="-4" dirty="0">
                <a:latin typeface="Calibri"/>
                <a:cs typeface="Calibri"/>
              </a:rPr>
              <a:t>a utilização do </a:t>
            </a:r>
            <a:r>
              <a:rPr sz="1400" spc="-9" dirty="0">
                <a:latin typeface="Calibri"/>
                <a:cs typeface="Calibri"/>
              </a:rPr>
              <a:t>portal </a:t>
            </a:r>
            <a:r>
              <a:rPr sz="1400" spc="-4" dirty="0">
                <a:latin typeface="Calibri"/>
                <a:cs typeface="Calibri"/>
              </a:rPr>
              <a:t>de </a:t>
            </a:r>
            <a:r>
              <a:rPr sz="1400" spc="-13" dirty="0">
                <a:latin typeface="Calibri"/>
                <a:cs typeface="Calibri"/>
              </a:rPr>
              <a:t>compras </a:t>
            </a:r>
            <a:r>
              <a:rPr sz="1400" spc="-4" dirty="0">
                <a:latin typeface="Calibri"/>
                <a:cs typeface="Calibri"/>
              </a:rPr>
              <a:t>(COMPRASNET) pelas OSCs.  Responsabilidade </a:t>
            </a:r>
            <a:r>
              <a:rPr sz="1400" spc="-13" dirty="0">
                <a:latin typeface="Calibri"/>
                <a:cs typeface="Calibri"/>
              </a:rPr>
              <a:t>exclusiva </a:t>
            </a:r>
            <a:r>
              <a:rPr sz="1400" spc="-4" dirty="0">
                <a:latin typeface="Calibri"/>
                <a:cs typeface="Calibri"/>
              </a:rPr>
              <a:t>da </a:t>
            </a:r>
            <a:r>
              <a:rPr sz="1400" spc="-9" dirty="0">
                <a:latin typeface="Calibri"/>
                <a:cs typeface="Calibri"/>
              </a:rPr>
              <a:t>organização </a:t>
            </a:r>
            <a:r>
              <a:rPr sz="1400" spc="-4" dirty="0">
                <a:latin typeface="Calibri"/>
                <a:cs typeface="Calibri"/>
              </a:rPr>
              <a:t>(art.45 da</a:t>
            </a:r>
            <a:r>
              <a:rPr sz="1400" spc="-13" dirty="0">
                <a:latin typeface="Calibri"/>
                <a:cs typeface="Calibri"/>
              </a:rPr>
              <a:t> </a:t>
            </a:r>
            <a:r>
              <a:rPr sz="1400" spc="-4" dirty="0">
                <a:latin typeface="Calibri"/>
                <a:cs typeface="Calibri"/>
              </a:rPr>
              <a:t>Lei).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xfrm>
            <a:off x="1259632" y="318550"/>
            <a:ext cx="2342358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>
              <a:tabLst>
                <a:tab pos="2270500" algn="l"/>
              </a:tabLst>
            </a:pPr>
            <a:r>
              <a:rPr lang="pt-BR" sz="3000" b="1" spc="-13" dirty="0"/>
              <a:t>EXECUÇÃO</a:t>
            </a:r>
            <a:endParaRPr sz="3000" b="1" spc="-4" dirty="0"/>
          </a:p>
        </p:txBody>
      </p:sp>
      <p:sp>
        <p:nvSpPr>
          <p:cNvPr id="36" name="object 36"/>
          <p:cNvSpPr txBox="1"/>
          <p:nvPr/>
        </p:nvSpPr>
        <p:spPr>
          <a:xfrm>
            <a:off x="3225273" y="3796680"/>
            <a:ext cx="5101961" cy="1106452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28951" rIns="0" bIns="0" rtlCol="0">
            <a:spAutoFit/>
          </a:bodyPr>
          <a:lstStyle/>
          <a:p>
            <a:pPr marL="97434" marR="75164" algn="just">
              <a:spcBef>
                <a:spcPts val="227"/>
              </a:spcBef>
            </a:pPr>
            <a:r>
              <a:rPr sz="1400" spc="-4" dirty="0">
                <a:latin typeface="Calibri"/>
                <a:cs typeface="Calibri"/>
              </a:rPr>
              <a:t>Os </a:t>
            </a:r>
            <a:r>
              <a:rPr sz="1400" spc="-9" dirty="0">
                <a:latin typeface="Calibri"/>
                <a:cs typeface="Calibri"/>
              </a:rPr>
              <a:t>pagamentos </a:t>
            </a:r>
            <a:r>
              <a:rPr sz="1400" spc="-13" dirty="0">
                <a:latin typeface="Calibri"/>
                <a:cs typeface="Calibri"/>
              </a:rPr>
              <a:t>deverão </a:t>
            </a:r>
            <a:r>
              <a:rPr sz="1400" spc="-4" dirty="0">
                <a:latin typeface="Calibri"/>
                <a:cs typeface="Calibri"/>
              </a:rPr>
              <a:t>ser </a:t>
            </a:r>
            <a:r>
              <a:rPr sz="1400" spc="-9" dirty="0">
                <a:latin typeface="Calibri"/>
                <a:cs typeface="Calibri"/>
              </a:rPr>
              <a:t>realizados mediante </a:t>
            </a:r>
            <a:r>
              <a:rPr sz="1400" spc="-13" dirty="0">
                <a:latin typeface="Calibri"/>
                <a:cs typeface="Calibri"/>
              </a:rPr>
              <a:t>transferência  </a:t>
            </a:r>
            <a:r>
              <a:rPr sz="1400" spc="-9" dirty="0">
                <a:latin typeface="Calibri"/>
                <a:cs typeface="Calibri"/>
              </a:rPr>
              <a:t>eletrônica sujeita </a:t>
            </a:r>
            <a:r>
              <a:rPr sz="1400" spc="-4" dirty="0">
                <a:latin typeface="Calibri"/>
                <a:cs typeface="Calibri"/>
              </a:rPr>
              <a:t>à </a:t>
            </a:r>
            <a:r>
              <a:rPr sz="1400" spc="-9" dirty="0">
                <a:latin typeface="Calibri"/>
                <a:cs typeface="Calibri"/>
              </a:rPr>
              <a:t>identificação </a:t>
            </a:r>
            <a:r>
              <a:rPr sz="1400" spc="-4" dirty="0">
                <a:latin typeface="Calibri"/>
                <a:cs typeface="Calibri"/>
              </a:rPr>
              <a:t>do beneficiário final na </a:t>
            </a:r>
            <a:r>
              <a:rPr sz="1400" spc="-13" dirty="0">
                <a:latin typeface="Calibri"/>
                <a:cs typeface="Calibri"/>
              </a:rPr>
              <a:t>plataforma  </a:t>
            </a:r>
            <a:r>
              <a:rPr sz="1400" spc="-9" dirty="0">
                <a:latin typeface="Calibri"/>
                <a:cs typeface="Calibri"/>
              </a:rPr>
              <a:t>eletrônica, com </a:t>
            </a:r>
            <a:r>
              <a:rPr sz="1400" spc="-13" dirty="0">
                <a:latin typeface="Calibri"/>
                <a:cs typeface="Calibri"/>
              </a:rPr>
              <a:t>exceção para </a:t>
            </a:r>
            <a:r>
              <a:rPr sz="1400" spc="-9" dirty="0">
                <a:latin typeface="Calibri"/>
                <a:cs typeface="Calibri"/>
              </a:rPr>
              <a:t>pagamentos em </a:t>
            </a:r>
            <a:r>
              <a:rPr sz="1400" spc="-4" dirty="0">
                <a:latin typeface="Calibri"/>
                <a:cs typeface="Calibri"/>
              </a:rPr>
              <a:t>espécie </a:t>
            </a:r>
            <a:r>
              <a:rPr sz="1400" spc="-9" dirty="0">
                <a:latin typeface="Calibri"/>
                <a:cs typeface="Calibri"/>
              </a:rPr>
              <a:t>aprovados </a:t>
            </a:r>
            <a:r>
              <a:rPr sz="1400" spc="-4" dirty="0">
                <a:latin typeface="Calibri"/>
                <a:cs typeface="Calibri"/>
              </a:rPr>
              <a:t>e  </a:t>
            </a:r>
            <a:r>
              <a:rPr sz="1400" spc="-9" dirty="0">
                <a:latin typeface="Calibri"/>
                <a:cs typeface="Calibri"/>
              </a:rPr>
              <a:t>justificados </a:t>
            </a:r>
            <a:r>
              <a:rPr sz="1400" spc="-4" dirty="0">
                <a:latin typeface="Calibri"/>
                <a:cs typeface="Calibri"/>
              </a:rPr>
              <a:t>no </a:t>
            </a:r>
            <a:r>
              <a:rPr sz="1400" dirty="0">
                <a:latin typeface="Calibri"/>
                <a:cs typeface="Calibri"/>
              </a:rPr>
              <a:t>plano </a:t>
            </a:r>
            <a:r>
              <a:rPr sz="1400" spc="-4" dirty="0">
                <a:latin typeface="Calibri"/>
                <a:cs typeface="Calibri"/>
              </a:rPr>
              <a:t>de </a:t>
            </a:r>
            <a:r>
              <a:rPr sz="1400" spc="-9" dirty="0">
                <a:latin typeface="Calibri"/>
                <a:cs typeface="Calibri"/>
              </a:rPr>
              <a:t>trabalho, </a:t>
            </a:r>
            <a:r>
              <a:rPr sz="1400" spc="-4" dirty="0">
                <a:latin typeface="Calibri"/>
                <a:cs typeface="Calibri"/>
              </a:rPr>
              <a:t>limitado a R$1.800,00 </a:t>
            </a:r>
            <a:r>
              <a:rPr sz="1400" dirty="0">
                <a:latin typeface="Calibri"/>
                <a:cs typeface="Calibri"/>
              </a:rPr>
              <a:t>por  </a:t>
            </a:r>
            <a:r>
              <a:rPr sz="1400" spc="-4" dirty="0">
                <a:latin typeface="Calibri"/>
                <a:cs typeface="Calibri"/>
              </a:rPr>
              <a:t>beneficiário.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23" name="Picture 2" descr="Logo P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13554"/>
            <a:ext cx="182472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242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89897" y="3298755"/>
            <a:ext cx="4423220" cy="1047142"/>
          </a:xfrm>
          <a:custGeom>
            <a:avLst/>
            <a:gdLst/>
            <a:ahLst/>
            <a:cxnLst/>
            <a:rect l="l" t="t" r="r" b="b"/>
            <a:pathLst>
              <a:path w="5172709" h="1153795">
                <a:moveTo>
                  <a:pt x="0" y="0"/>
                </a:moveTo>
                <a:lnTo>
                  <a:pt x="0" y="1153667"/>
                </a:lnTo>
                <a:lnTo>
                  <a:pt x="5172455" y="1153667"/>
                </a:lnTo>
                <a:lnTo>
                  <a:pt x="5172455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974174" y="3314660"/>
            <a:ext cx="4270096" cy="6901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sz="1300" spc="-4" dirty="0">
                <a:latin typeface="Calibri"/>
                <a:cs typeface="Calibri"/>
              </a:rPr>
              <a:t>Define </a:t>
            </a:r>
            <a:r>
              <a:rPr sz="1300" dirty="0">
                <a:latin typeface="Calibri"/>
                <a:cs typeface="Calibri"/>
              </a:rPr>
              <a:t>que o </a:t>
            </a:r>
            <a:r>
              <a:rPr sz="1300" spc="-9" dirty="0">
                <a:latin typeface="Calibri"/>
                <a:cs typeface="Calibri"/>
              </a:rPr>
              <a:t>monitoramento </a:t>
            </a:r>
            <a:r>
              <a:rPr sz="1300" dirty="0">
                <a:latin typeface="Calibri"/>
                <a:cs typeface="Calibri"/>
              </a:rPr>
              <a:t>e a </a:t>
            </a:r>
            <a:r>
              <a:rPr sz="1300" spc="-9" dirty="0">
                <a:latin typeface="Calibri"/>
                <a:cs typeface="Calibri"/>
              </a:rPr>
              <a:t>avaliação </a:t>
            </a:r>
            <a:r>
              <a:rPr sz="1300" spc="-4" dirty="0">
                <a:latin typeface="Calibri"/>
                <a:cs typeface="Calibri"/>
              </a:rPr>
              <a:t>podem ser realizados  pelos respectivos conselhos </a:t>
            </a:r>
            <a:r>
              <a:rPr sz="1300" spc="-9" dirty="0">
                <a:latin typeface="Calibri"/>
                <a:cs typeface="Calibri"/>
              </a:rPr>
              <a:t>gestores, </a:t>
            </a:r>
            <a:r>
              <a:rPr sz="1300" spc="-4" dirty="0">
                <a:latin typeface="Calibri"/>
                <a:cs typeface="Calibri"/>
              </a:rPr>
              <a:t>respeitadas </a:t>
            </a:r>
            <a:r>
              <a:rPr sz="1300" dirty="0">
                <a:latin typeface="Calibri"/>
                <a:cs typeface="Calibri"/>
              </a:rPr>
              <a:t>as </a:t>
            </a:r>
            <a:r>
              <a:rPr sz="1300" spc="-4" dirty="0">
                <a:latin typeface="Calibri"/>
                <a:cs typeface="Calibri"/>
              </a:rPr>
              <a:t>exigências  </a:t>
            </a:r>
            <a:r>
              <a:rPr sz="1300" spc="-9" dirty="0">
                <a:latin typeface="Calibri"/>
                <a:cs typeface="Calibri"/>
              </a:rPr>
              <a:t>desta</a:t>
            </a:r>
            <a:r>
              <a:rPr sz="1300" spc="-96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Lei.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80311" y="3298755"/>
            <a:ext cx="2369621" cy="1047142"/>
          </a:xfrm>
          <a:custGeom>
            <a:avLst/>
            <a:gdLst/>
            <a:ahLst/>
            <a:cxnLst/>
            <a:rect l="l" t="t" r="r" b="b"/>
            <a:pathLst>
              <a:path w="2771140" h="1153795">
                <a:moveTo>
                  <a:pt x="0" y="0"/>
                </a:moveTo>
                <a:lnTo>
                  <a:pt x="0" y="1153667"/>
                </a:lnTo>
                <a:lnTo>
                  <a:pt x="2770631" y="1153667"/>
                </a:lnTo>
                <a:lnTo>
                  <a:pt x="2770631" y="0"/>
                </a:lnTo>
                <a:lnTo>
                  <a:pt x="0" y="0"/>
                </a:lnTo>
                <a:close/>
              </a:path>
            </a:pathLst>
          </a:custGeom>
          <a:solidFill>
            <a:srgbClr val="1636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6401" y="3294605"/>
            <a:ext cx="2377223" cy="1055786"/>
          </a:xfrm>
          <a:custGeom>
            <a:avLst/>
            <a:gdLst/>
            <a:ahLst/>
            <a:cxnLst/>
            <a:rect l="l" t="t" r="r" b="b"/>
            <a:pathLst>
              <a:path w="2780029" h="1163320">
                <a:moveTo>
                  <a:pt x="2779775" y="1162811"/>
                </a:moveTo>
                <a:lnTo>
                  <a:pt x="2779775" y="0"/>
                </a:lnTo>
                <a:lnTo>
                  <a:pt x="0" y="0"/>
                </a:lnTo>
                <a:lnTo>
                  <a:pt x="0" y="1162811"/>
                </a:lnTo>
                <a:lnTo>
                  <a:pt x="4571" y="1162811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770631" y="9143"/>
                </a:lnTo>
                <a:lnTo>
                  <a:pt x="2770631" y="4571"/>
                </a:lnTo>
                <a:lnTo>
                  <a:pt x="2775203" y="9143"/>
                </a:lnTo>
                <a:lnTo>
                  <a:pt x="2775203" y="1162811"/>
                </a:lnTo>
                <a:lnTo>
                  <a:pt x="2779775" y="1162811"/>
                </a:lnTo>
                <a:close/>
              </a:path>
              <a:path w="2780029" h="1163320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780029" h="1163320">
                <a:moveTo>
                  <a:pt x="9143" y="1153667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1153667"/>
                </a:lnTo>
                <a:lnTo>
                  <a:pt x="9143" y="1153667"/>
                </a:lnTo>
                <a:close/>
              </a:path>
              <a:path w="2780029" h="1163320">
                <a:moveTo>
                  <a:pt x="2775203" y="1153667"/>
                </a:moveTo>
                <a:lnTo>
                  <a:pt x="4571" y="1153667"/>
                </a:lnTo>
                <a:lnTo>
                  <a:pt x="9143" y="1158239"/>
                </a:lnTo>
                <a:lnTo>
                  <a:pt x="9143" y="1162811"/>
                </a:lnTo>
                <a:lnTo>
                  <a:pt x="2770631" y="1162811"/>
                </a:lnTo>
                <a:lnTo>
                  <a:pt x="2770631" y="1158239"/>
                </a:lnTo>
                <a:lnTo>
                  <a:pt x="2775203" y="1153667"/>
                </a:lnTo>
                <a:close/>
              </a:path>
              <a:path w="2780029" h="1163320">
                <a:moveTo>
                  <a:pt x="9143" y="1162811"/>
                </a:moveTo>
                <a:lnTo>
                  <a:pt x="9143" y="1158239"/>
                </a:lnTo>
                <a:lnTo>
                  <a:pt x="4571" y="1153667"/>
                </a:lnTo>
                <a:lnTo>
                  <a:pt x="4571" y="1162811"/>
                </a:lnTo>
                <a:lnTo>
                  <a:pt x="9143" y="1162811"/>
                </a:lnTo>
                <a:close/>
              </a:path>
              <a:path w="2780029" h="1163320">
                <a:moveTo>
                  <a:pt x="2775203" y="9143"/>
                </a:moveTo>
                <a:lnTo>
                  <a:pt x="2770631" y="4571"/>
                </a:lnTo>
                <a:lnTo>
                  <a:pt x="2770631" y="9143"/>
                </a:lnTo>
                <a:lnTo>
                  <a:pt x="2775203" y="9143"/>
                </a:lnTo>
                <a:close/>
              </a:path>
              <a:path w="2780029" h="1163320">
                <a:moveTo>
                  <a:pt x="2775203" y="1153667"/>
                </a:moveTo>
                <a:lnTo>
                  <a:pt x="2775203" y="9143"/>
                </a:lnTo>
                <a:lnTo>
                  <a:pt x="2770631" y="9143"/>
                </a:lnTo>
                <a:lnTo>
                  <a:pt x="2770631" y="1153667"/>
                </a:lnTo>
                <a:lnTo>
                  <a:pt x="2775203" y="1153667"/>
                </a:lnTo>
                <a:close/>
              </a:path>
              <a:path w="2780029" h="1163320">
                <a:moveTo>
                  <a:pt x="2775203" y="1162811"/>
                </a:moveTo>
                <a:lnTo>
                  <a:pt x="2775203" y="1153667"/>
                </a:lnTo>
                <a:lnTo>
                  <a:pt x="2770631" y="1158239"/>
                </a:lnTo>
                <a:lnTo>
                  <a:pt x="2770631" y="1162811"/>
                </a:lnTo>
                <a:lnTo>
                  <a:pt x="2775203" y="11628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547648" y="3391885"/>
            <a:ext cx="1738663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Recursos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fundos  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específicos</a:t>
            </a:r>
            <a:endParaRPr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471189" y="4409405"/>
            <a:ext cx="2377223" cy="1658599"/>
          </a:xfrm>
          <a:custGeom>
            <a:avLst/>
            <a:gdLst/>
            <a:ahLst/>
            <a:cxnLst/>
            <a:rect l="l" t="t" r="r" b="b"/>
            <a:pathLst>
              <a:path w="2780029" h="1827529">
                <a:moveTo>
                  <a:pt x="0" y="0"/>
                </a:moveTo>
                <a:lnTo>
                  <a:pt x="0" y="1827275"/>
                </a:lnTo>
                <a:lnTo>
                  <a:pt x="2779775" y="1827275"/>
                </a:lnTo>
                <a:lnTo>
                  <a:pt x="2779775" y="0"/>
                </a:lnTo>
                <a:lnTo>
                  <a:pt x="0" y="0"/>
                </a:lnTo>
                <a:close/>
              </a:path>
            </a:pathLst>
          </a:custGeom>
          <a:solidFill>
            <a:srgbClr val="1636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67279" y="4405256"/>
            <a:ext cx="2384825" cy="1666667"/>
          </a:xfrm>
          <a:custGeom>
            <a:avLst/>
            <a:gdLst/>
            <a:ahLst/>
            <a:cxnLst/>
            <a:rect l="l" t="t" r="r" b="b"/>
            <a:pathLst>
              <a:path w="2788920" h="1836420">
                <a:moveTo>
                  <a:pt x="2788919" y="1836419"/>
                </a:moveTo>
                <a:lnTo>
                  <a:pt x="2788919" y="0"/>
                </a:lnTo>
                <a:lnTo>
                  <a:pt x="0" y="0"/>
                </a:lnTo>
                <a:lnTo>
                  <a:pt x="0" y="1836419"/>
                </a:lnTo>
                <a:lnTo>
                  <a:pt x="4571" y="1836419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779775" y="9143"/>
                </a:lnTo>
                <a:lnTo>
                  <a:pt x="2779775" y="4571"/>
                </a:lnTo>
                <a:lnTo>
                  <a:pt x="2784347" y="9143"/>
                </a:lnTo>
                <a:lnTo>
                  <a:pt x="2784347" y="1836419"/>
                </a:lnTo>
                <a:lnTo>
                  <a:pt x="2788919" y="1836419"/>
                </a:lnTo>
                <a:close/>
              </a:path>
              <a:path w="2788920" h="1836420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788920" h="1836420">
                <a:moveTo>
                  <a:pt x="9143" y="1827275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1827275"/>
                </a:lnTo>
                <a:lnTo>
                  <a:pt x="9143" y="1827275"/>
                </a:lnTo>
                <a:close/>
              </a:path>
              <a:path w="2788920" h="1836420">
                <a:moveTo>
                  <a:pt x="2784347" y="1827275"/>
                </a:moveTo>
                <a:lnTo>
                  <a:pt x="4571" y="1827275"/>
                </a:lnTo>
                <a:lnTo>
                  <a:pt x="9143" y="1831847"/>
                </a:lnTo>
                <a:lnTo>
                  <a:pt x="9143" y="1836419"/>
                </a:lnTo>
                <a:lnTo>
                  <a:pt x="2779775" y="1836419"/>
                </a:lnTo>
                <a:lnTo>
                  <a:pt x="2779775" y="1831847"/>
                </a:lnTo>
                <a:lnTo>
                  <a:pt x="2784347" y="1827275"/>
                </a:lnTo>
                <a:close/>
              </a:path>
              <a:path w="2788920" h="1836420">
                <a:moveTo>
                  <a:pt x="9143" y="1836419"/>
                </a:moveTo>
                <a:lnTo>
                  <a:pt x="9143" y="1831847"/>
                </a:lnTo>
                <a:lnTo>
                  <a:pt x="4571" y="1827275"/>
                </a:lnTo>
                <a:lnTo>
                  <a:pt x="4571" y="1836419"/>
                </a:lnTo>
                <a:lnTo>
                  <a:pt x="9143" y="1836419"/>
                </a:lnTo>
                <a:close/>
              </a:path>
              <a:path w="2788920" h="1836420">
                <a:moveTo>
                  <a:pt x="2784347" y="9143"/>
                </a:moveTo>
                <a:lnTo>
                  <a:pt x="2779775" y="4571"/>
                </a:lnTo>
                <a:lnTo>
                  <a:pt x="2779775" y="9143"/>
                </a:lnTo>
                <a:lnTo>
                  <a:pt x="2784347" y="9143"/>
                </a:lnTo>
                <a:close/>
              </a:path>
              <a:path w="2788920" h="1836420">
                <a:moveTo>
                  <a:pt x="2784347" y="1827275"/>
                </a:moveTo>
                <a:lnTo>
                  <a:pt x="2784347" y="9143"/>
                </a:lnTo>
                <a:lnTo>
                  <a:pt x="2779775" y="9143"/>
                </a:lnTo>
                <a:lnTo>
                  <a:pt x="2779775" y="1827275"/>
                </a:lnTo>
                <a:lnTo>
                  <a:pt x="2784347" y="1827275"/>
                </a:lnTo>
                <a:close/>
              </a:path>
              <a:path w="2788920" h="1836420">
                <a:moveTo>
                  <a:pt x="2784347" y="1836419"/>
                </a:moveTo>
                <a:lnTo>
                  <a:pt x="2784347" y="1827275"/>
                </a:lnTo>
                <a:lnTo>
                  <a:pt x="2779775" y="1831847"/>
                </a:lnTo>
                <a:lnTo>
                  <a:pt x="2779775" y="1836419"/>
                </a:lnTo>
                <a:lnTo>
                  <a:pt x="2784347" y="18364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537223" y="5084830"/>
            <a:ext cx="2082921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Ações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pc="-5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procedimentos</a:t>
            </a:r>
            <a:endParaRPr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883380" y="4409405"/>
            <a:ext cx="4397156" cy="1658599"/>
          </a:xfrm>
          <a:custGeom>
            <a:avLst/>
            <a:gdLst/>
            <a:ahLst/>
            <a:cxnLst/>
            <a:rect l="l" t="t" r="r" b="b"/>
            <a:pathLst>
              <a:path w="5142230" h="1827529">
                <a:moveTo>
                  <a:pt x="0" y="0"/>
                </a:moveTo>
                <a:lnTo>
                  <a:pt x="0" y="1827275"/>
                </a:lnTo>
                <a:lnTo>
                  <a:pt x="5141975" y="1827275"/>
                </a:lnTo>
                <a:lnTo>
                  <a:pt x="51419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967658" y="4427846"/>
            <a:ext cx="4245118" cy="14865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sz="1200" spc="-9" dirty="0">
                <a:latin typeface="Calibri"/>
                <a:cs typeface="Calibri"/>
              </a:rPr>
              <a:t>Acompanhamento </a:t>
            </a:r>
            <a:r>
              <a:rPr sz="1200" dirty="0">
                <a:latin typeface="Calibri"/>
                <a:cs typeface="Calibri"/>
              </a:rPr>
              <a:t>e </a:t>
            </a:r>
            <a:r>
              <a:rPr sz="1200" spc="-9" dirty="0">
                <a:latin typeface="Calibri"/>
                <a:cs typeface="Calibri"/>
              </a:rPr>
              <a:t>monitoramento realizado </a:t>
            </a:r>
            <a:r>
              <a:rPr sz="1200" dirty="0">
                <a:latin typeface="Calibri"/>
                <a:cs typeface="Calibri"/>
              </a:rPr>
              <a:t>pelo </a:t>
            </a:r>
            <a:r>
              <a:rPr sz="1200" spc="-9" dirty="0">
                <a:latin typeface="Calibri"/>
                <a:cs typeface="Calibri"/>
              </a:rPr>
              <a:t>gestor </a:t>
            </a:r>
            <a:r>
              <a:rPr sz="1200" spc="-4" dirty="0">
                <a:latin typeface="Calibri"/>
                <a:cs typeface="Calibri"/>
              </a:rPr>
              <a:t>da  </a:t>
            </a:r>
            <a:r>
              <a:rPr sz="1200" spc="-9" dirty="0">
                <a:latin typeface="Calibri"/>
                <a:cs typeface="Calibri"/>
              </a:rPr>
              <a:t>parceria </a:t>
            </a:r>
            <a:r>
              <a:rPr sz="1200" spc="-4" dirty="0">
                <a:latin typeface="Calibri"/>
                <a:cs typeface="Calibri"/>
              </a:rPr>
              <a:t>com </a:t>
            </a:r>
            <a:r>
              <a:rPr sz="1200" spc="-9" dirty="0">
                <a:latin typeface="Calibri"/>
                <a:cs typeface="Calibri"/>
              </a:rPr>
              <a:t>caráter preventivo </a:t>
            </a:r>
            <a:r>
              <a:rPr sz="1200" dirty="0">
                <a:latin typeface="Calibri"/>
                <a:cs typeface="Calibri"/>
              </a:rPr>
              <a:t>e </a:t>
            </a:r>
            <a:r>
              <a:rPr sz="1200" spc="-13" dirty="0">
                <a:latin typeface="Calibri"/>
                <a:cs typeface="Calibri"/>
              </a:rPr>
              <a:t>saneador, </a:t>
            </a:r>
            <a:r>
              <a:rPr sz="1200" spc="-4" dirty="0">
                <a:latin typeface="Calibri"/>
                <a:cs typeface="Calibri"/>
              </a:rPr>
              <a:t>com </a:t>
            </a:r>
            <a:r>
              <a:rPr sz="1200" spc="-9" dirty="0">
                <a:latin typeface="Calibri"/>
                <a:cs typeface="Calibri"/>
              </a:rPr>
              <a:t>registro </a:t>
            </a:r>
            <a:r>
              <a:rPr sz="1200" spc="-4" dirty="0">
                <a:latin typeface="Calibri"/>
                <a:cs typeface="Calibri"/>
              </a:rPr>
              <a:t>na  </a:t>
            </a:r>
            <a:r>
              <a:rPr sz="1200" spc="-9" dirty="0">
                <a:latin typeface="Calibri"/>
                <a:cs typeface="Calibri"/>
              </a:rPr>
              <a:t>plataforma eletrônica. Poderão </a:t>
            </a:r>
            <a:r>
              <a:rPr sz="1200" spc="-4" dirty="0">
                <a:latin typeface="Calibri"/>
                <a:cs typeface="Calibri"/>
              </a:rPr>
              <a:t>ser utilizadas </a:t>
            </a:r>
            <a:r>
              <a:rPr sz="1200" spc="-9" dirty="0">
                <a:latin typeface="Calibri"/>
                <a:cs typeface="Calibri"/>
              </a:rPr>
              <a:t>ferramentas  </a:t>
            </a:r>
            <a:r>
              <a:rPr sz="1200" spc="-4" dirty="0">
                <a:latin typeface="Calibri"/>
                <a:cs typeface="Calibri"/>
              </a:rPr>
              <a:t>tecnológicas (redes </a:t>
            </a:r>
            <a:r>
              <a:rPr sz="1200" dirty="0">
                <a:latin typeface="Calibri"/>
                <a:cs typeface="Calibri"/>
              </a:rPr>
              <a:t>sociais, </a:t>
            </a:r>
            <a:r>
              <a:rPr sz="1200" spc="-4" dirty="0">
                <a:latin typeface="Calibri"/>
                <a:cs typeface="Calibri"/>
              </a:rPr>
              <a:t>aplicativos </a:t>
            </a:r>
            <a:r>
              <a:rPr sz="1200" dirty="0">
                <a:latin typeface="Calibri"/>
                <a:cs typeface="Calibri"/>
              </a:rPr>
              <a:t>e </a:t>
            </a:r>
            <a:r>
              <a:rPr sz="1200" spc="-4" dirty="0">
                <a:latin typeface="Calibri"/>
                <a:cs typeface="Calibri"/>
              </a:rPr>
              <a:t>outros mecanismos </a:t>
            </a:r>
            <a:r>
              <a:rPr sz="1200" dirty="0">
                <a:latin typeface="Calibri"/>
                <a:cs typeface="Calibri"/>
              </a:rPr>
              <a:t>de </a:t>
            </a:r>
            <a:r>
              <a:rPr sz="1200" spc="-4" dirty="0">
                <a:latin typeface="Calibri"/>
                <a:cs typeface="Calibri"/>
              </a:rPr>
              <a:t>TI),  visitas </a:t>
            </a:r>
            <a:r>
              <a:rPr sz="1200" dirty="0">
                <a:latin typeface="Calibri"/>
                <a:cs typeface="Calibri"/>
              </a:rPr>
              <a:t>in </a:t>
            </a:r>
            <a:r>
              <a:rPr sz="1200" spc="-4" dirty="0">
                <a:latin typeface="Calibri"/>
                <a:cs typeface="Calibri"/>
              </a:rPr>
              <a:t>loco </a:t>
            </a:r>
            <a:r>
              <a:rPr sz="1200" dirty="0">
                <a:latin typeface="Calibri"/>
                <a:cs typeface="Calibri"/>
              </a:rPr>
              <a:t>e </a:t>
            </a:r>
            <a:r>
              <a:rPr sz="1200" spc="-4" dirty="0">
                <a:latin typeface="Calibri"/>
                <a:cs typeface="Calibri"/>
              </a:rPr>
              <a:t>pesquisa </a:t>
            </a:r>
            <a:r>
              <a:rPr sz="1200" dirty="0">
                <a:latin typeface="Calibri"/>
                <a:cs typeface="Calibri"/>
              </a:rPr>
              <a:t>de </a:t>
            </a:r>
            <a:r>
              <a:rPr sz="1200" spc="-9" dirty="0">
                <a:latin typeface="Calibri"/>
                <a:cs typeface="Calibri"/>
              </a:rPr>
              <a:t>satisfação para </a:t>
            </a:r>
            <a:r>
              <a:rPr sz="1200" dirty="0">
                <a:latin typeface="Calibri"/>
                <a:cs typeface="Calibri"/>
              </a:rPr>
              <a:t>a </a:t>
            </a:r>
            <a:r>
              <a:rPr sz="1200" spc="-4" dirty="0">
                <a:latin typeface="Calibri"/>
                <a:cs typeface="Calibri"/>
              </a:rPr>
              <a:t>verificação do </a:t>
            </a:r>
            <a:r>
              <a:rPr sz="1200" spc="-9" dirty="0">
                <a:latin typeface="Calibri"/>
                <a:cs typeface="Calibri"/>
              </a:rPr>
              <a:t>controle  </a:t>
            </a:r>
            <a:r>
              <a:rPr sz="1200" spc="-4" dirty="0">
                <a:latin typeface="Calibri"/>
                <a:cs typeface="Calibri"/>
              </a:rPr>
              <a:t>de metas </a:t>
            </a:r>
            <a:r>
              <a:rPr sz="1200" dirty="0">
                <a:latin typeface="Calibri"/>
                <a:cs typeface="Calibri"/>
              </a:rPr>
              <a:t>e </a:t>
            </a:r>
            <a:r>
              <a:rPr sz="1200" spc="-4" dirty="0">
                <a:latin typeface="Calibri"/>
                <a:cs typeface="Calibri"/>
              </a:rPr>
              <a:t>resultados, além de acompanhamento dos </a:t>
            </a:r>
            <a:r>
              <a:rPr sz="1200" spc="-9" dirty="0">
                <a:latin typeface="Calibri"/>
                <a:cs typeface="Calibri"/>
              </a:rPr>
              <a:t>registros </a:t>
            </a:r>
            <a:r>
              <a:rPr sz="1200" spc="-4" dirty="0">
                <a:latin typeface="Calibri"/>
                <a:cs typeface="Calibri"/>
              </a:rPr>
              <a:t>no  SICONV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880775" y="1730290"/>
            <a:ext cx="4390640" cy="1500691"/>
          </a:xfrm>
          <a:custGeom>
            <a:avLst/>
            <a:gdLst/>
            <a:ahLst/>
            <a:cxnLst/>
            <a:rect l="l" t="t" r="r" b="b"/>
            <a:pathLst>
              <a:path w="5134609" h="1653539">
                <a:moveTo>
                  <a:pt x="0" y="0"/>
                </a:moveTo>
                <a:lnTo>
                  <a:pt x="0" y="1653539"/>
                </a:lnTo>
                <a:lnTo>
                  <a:pt x="5134355" y="1653539"/>
                </a:lnTo>
                <a:lnTo>
                  <a:pt x="5134355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869045" y="1746196"/>
            <a:ext cx="4402586" cy="15927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0796" marR="71823" algn="just">
              <a:lnSpc>
                <a:spcPct val="114999"/>
              </a:lnSpc>
            </a:pPr>
            <a:r>
              <a:rPr sz="1300" spc="-9" dirty="0">
                <a:latin typeface="Calibri"/>
                <a:cs typeface="Calibri"/>
              </a:rPr>
              <a:t>Instância </a:t>
            </a:r>
            <a:r>
              <a:rPr sz="1300" spc="-4" dirty="0">
                <a:latin typeface="Calibri"/>
                <a:cs typeface="Calibri"/>
              </a:rPr>
              <a:t>colegiada </a:t>
            </a:r>
            <a:r>
              <a:rPr sz="1300" spc="-9" dirty="0">
                <a:latin typeface="Calibri"/>
                <a:cs typeface="Calibri"/>
              </a:rPr>
              <a:t>responsável </a:t>
            </a:r>
            <a:r>
              <a:rPr sz="1300" spc="-4" dirty="0">
                <a:latin typeface="Calibri"/>
                <a:cs typeface="Calibri"/>
              </a:rPr>
              <a:t>pelo </a:t>
            </a:r>
            <a:r>
              <a:rPr sz="1300" spc="-9" dirty="0">
                <a:latin typeface="Calibri"/>
                <a:cs typeface="Calibri"/>
              </a:rPr>
              <a:t>monitoramento </a:t>
            </a:r>
            <a:r>
              <a:rPr sz="1300" dirty="0">
                <a:latin typeface="Calibri"/>
                <a:cs typeface="Calibri"/>
              </a:rPr>
              <a:t>do  </a:t>
            </a:r>
            <a:r>
              <a:rPr sz="1300" spc="-9" dirty="0">
                <a:latin typeface="Calibri"/>
                <a:cs typeface="Calibri"/>
              </a:rPr>
              <a:t>conjunto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parcerias, pela </a:t>
            </a:r>
            <a:r>
              <a:rPr sz="1300" spc="-9" dirty="0">
                <a:latin typeface="Calibri"/>
                <a:cs typeface="Calibri"/>
              </a:rPr>
              <a:t>proposta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9" dirty="0">
                <a:latin typeface="Calibri"/>
                <a:cs typeface="Calibri"/>
              </a:rPr>
              <a:t>aprimoramento </a:t>
            </a:r>
            <a:r>
              <a:rPr sz="1300" dirty="0">
                <a:latin typeface="Calibri"/>
                <a:cs typeface="Calibri"/>
              </a:rPr>
              <a:t>dos  </a:t>
            </a:r>
            <a:r>
              <a:rPr sz="1300" spc="-4" dirty="0">
                <a:latin typeface="Calibri"/>
                <a:cs typeface="Calibri"/>
              </a:rPr>
              <a:t>procedimentos, </a:t>
            </a:r>
            <a:r>
              <a:rPr sz="1300" spc="-9" dirty="0">
                <a:latin typeface="Calibri"/>
                <a:cs typeface="Calibri"/>
              </a:rPr>
              <a:t>padronização 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objetos, </a:t>
            </a:r>
            <a:r>
              <a:rPr sz="1300" spc="-9" dirty="0">
                <a:latin typeface="Calibri"/>
                <a:cs typeface="Calibri"/>
              </a:rPr>
              <a:t>custos  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272" dirty="0">
                <a:latin typeface="Calibri"/>
                <a:cs typeface="Calibri"/>
              </a:rPr>
              <a:t> </a:t>
            </a:r>
            <a:r>
              <a:rPr sz="1300" spc="-4" dirty="0">
                <a:latin typeface="Calibri"/>
                <a:cs typeface="Calibri"/>
              </a:rPr>
              <a:t>indicadores</a:t>
            </a:r>
            <a:endParaRPr sz="1300">
              <a:latin typeface="Calibri"/>
              <a:cs typeface="Calibri"/>
            </a:endParaRPr>
          </a:p>
          <a:p>
            <a:pPr marL="110796" marR="72937" algn="just">
              <a:lnSpc>
                <a:spcPct val="114799"/>
              </a:lnSpc>
              <a:spcBef>
                <a:spcPts val="9"/>
              </a:spcBef>
            </a:pPr>
            <a:r>
              <a:rPr sz="1300" dirty="0">
                <a:latin typeface="Calibri"/>
                <a:cs typeface="Calibri"/>
              </a:rPr>
              <a:t>e </a:t>
            </a:r>
            <a:r>
              <a:rPr sz="1300" spc="-9" dirty="0">
                <a:latin typeface="Calibri"/>
                <a:cs typeface="Calibri"/>
              </a:rPr>
              <a:t>homologação </a:t>
            </a:r>
            <a:r>
              <a:rPr sz="1300" spc="-4" dirty="0">
                <a:latin typeface="Calibri"/>
                <a:cs typeface="Calibri"/>
              </a:rPr>
              <a:t>do </a:t>
            </a:r>
            <a:r>
              <a:rPr sz="1300" spc="-9" dirty="0">
                <a:latin typeface="Calibri"/>
                <a:cs typeface="Calibri"/>
              </a:rPr>
              <a:t>Relatório </a:t>
            </a:r>
            <a:r>
              <a:rPr sz="1300" spc="-22" dirty="0">
                <a:latin typeface="Calibri"/>
                <a:cs typeface="Calibri"/>
              </a:rPr>
              <a:t>Técnico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9" dirty="0">
                <a:latin typeface="Calibri"/>
                <a:cs typeface="Calibri"/>
              </a:rPr>
              <a:t>Monitoramento </a:t>
            </a:r>
            <a:r>
              <a:rPr sz="1300" dirty="0">
                <a:latin typeface="Calibri"/>
                <a:cs typeface="Calibri"/>
              </a:rPr>
              <a:t>e  </a:t>
            </a:r>
            <a:r>
              <a:rPr sz="1300" spc="-9" dirty="0">
                <a:latin typeface="Calibri"/>
                <a:cs typeface="Calibri"/>
              </a:rPr>
              <a:t>avaliação. </a:t>
            </a:r>
            <a:r>
              <a:rPr sz="1200" spc="-48" dirty="0">
                <a:latin typeface="Calibri"/>
                <a:cs typeface="Calibri"/>
              </a:rPr>
              <a:t>.Terá </a:t>
            </a:r>
            <a:r>
              <a:rPr sz="1200" dirty="0">
                <a:latin typeface="Calibri"/>
                <a:cs typeface="Calibri"/>
              </a:rPr>
              <a:t>a </a:t>
            </a:r>
            <a:r>
              <a:rPr sz="1200" spc="-4" dirty="0">
                <a:latin typeface="Calibri"/>
                <a:cs typeface="Calibri"/>
              </a:rPr>
              <a:t>participação </a:t>
            </a:r>
            <a:r>
              <a:rPr sz="1200" dirty="0">
                <a:latin typeface="Calibri"/>
                <a:cs typeface="Calibri"/>
              </a:rPr>
              <a:t>de pelo </a:t>
            </a:r>
            <a:r>
              <a:rPr sz="1200" spc="-4" dirty="0">
                <a:latin typeface="Calibri"/>
                <a:cs typeface="Calibri"/>
              </a:rPr>
              <a:t>menos um </a:t>
            </a:r>
            <a:r>
              <a:rPr sz="1200" dirty="0">
                <a:latin typeface="Calibri"/>
                <a:cs typeface="Calibri"/>
              </a:rPr>
              <a:t>servidor </a:t>
            </a:r>
            <a:r>
              <a:rPr sz="1200" spc="-9" dirty="0">
                <a:latin typeface="Calibri"/>
                <a:cs typeface="Calibri"/>
              </a:rPr>
              <a:t>efetivo  </a:t>
            </a:r>
            <a:r>
              <a:rPr sz="1200" dirty="0">
                <a:latin typeface="Calibri"/>
                <a:cs typeface="Calibri"/>
              </a:rPr>
              <a:t>ou </a:t>
            </a:r>
            <a:r>
              <a:rPr sz="1200" spc="-9" dirty="0">
                <a:latin typeface="Calibri"/>
                <a:cs typeface="Calibri"/>
              </a:rPr>
              <a:t>empregado permanente </a:t>
            </a:r>
            <a:r>
              <a:rPr sz="1200" spc="-4" dirty="0">
                <a:latin typeface="Calibri"/>
                <a:cs typeface="Calibri"/>
              </a:rPr>
              <a:t>da </a:t>
            </a:r>
            <a:r>
              <a:rPr sz="1200" spc="-9" dirty="0">
                <a:latin typeface="Calibri"/>
                <a:cs typeface="Calibri"/>
              </a:rPr>
              <a:t>administração</a:t>
            </a:r>
            <a:r>
              <a:rPr sz="1200" spc="83" dirty="0">
                <a:latin typeface="Calibri"/>
                <a:cs typeface="Calibri"/>
              </a:rPr>
              <a:t> </a:t>
            </a:r>
            <a:r>
              <a:rPr sz="1200" spc="-9" dirty="0">
                <a:latin typeface="Calibri"/>
                <a:cs typeface="Calibri"/>
              </a:rPr>
              <a:t>pública.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476401" y="1726141"/>
            <a:ext cx="2384825" cy="1509335"/>
          </a:xfrm>
          <a:custGeom>
            <a:avLst/>
            <a:gdLst/>
            <a:ahLst/>
            <a:cxnLst/>
            <a:rect l="l" t="t" r="r" b="b"/>
            <a:pathLst>
              <a:path w="2788920" h="1663064">
                <a:moveTo>
                  <a:pt x="2788919" y="1662683"/>
                </a:moveTo>
                <a:lnTo>
                  <a:pt x="2788919" y="0"/>
                </a:lnTo>
                <a:lnTo>
                  <a:pt x="0" y="0"/>
                </a:lnTo>
                <a:lnTo>
                  <a:pt x="0" y="1662683"/>
                </a:lnTo>
                <a:lnTo>
                  <a:pt x="4571" y="1662683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779775" y="9143"/>
                </a:lnTo>
                <a:lnTo>
                  <a:pt x="2779775" y="4571"/>
                </a:lnTo>
                <a:lnTo>
                  <a:pt x="2784347" y="9143"/>
                </a:lnTo>
                <a:lnTo>
                  <a:pt x="2784347" y="1662683"/>
                </a:lnTo>
                <a:lnTo>
                  <a:pt x="2788919" y="1662683"/>
                </a:lnTo>
                <a:close/>
              </a:path>
              <a:path w="2788920" h="1663064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788920" h="1663064">
                <a:moveTo>
                  <a:pt x="9143" y="1652015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1652015"/>
                </a:lnTo>
                <a:lnTo>
                  <a:pt x="9143" y="1652015"/>
                </a:lnTo>
                <a:close/>
              </a:path>
              <a:path w="2788920" h="1663064">
                <a:moveTo>
                  <a:pt x="2784347" y="1652015"/>
                </a:moveTo>
                <a:lnTo>
                  <a:pt x="4571" y="1652015"/>
                </a:lnTo>
                <a:lnTo>
                  <a:pt x="9143" y="1658111"/>
                </a:lnTo>
                <a:lnTo>
                  <a:pt x="9143" y="1662683"/>
                </a:lnTo>
                <a:lnTo>
                  <a:pt x="2779775" y="1662683"/>
                </a:lnTo>
                <a:lnTo>
                  <a:pt x="2779775" y="1658111"/>
                </a:lnTo>
                <a:lnTo>
                  <a:pt x="2784347" y="1652015"/>
                </a:lnTo>
                <a:close/>
              </a:path>
              <a:path w="2788920" h="1663064">
                <a:moveTo>
                  <a:pt x="9143" y="1662683"/>
                </a:moveTo>
                <a:lnTo>
                  <a:pt x="9143" y="1658111"/>
                </a:lnTo>
                <a:lnTo>
                  <a:pt x="4571" y="1652015"/>
                </a:lnTo>
                <a:lnTo>
                  <a:pt x="4571" y="1662683"/>
                </a:lnTo>
                <a:lnTo>
                  <a:pt x="9143" y="1662683"/>
                </a:lnTo>
                <a:close/>
              </a:path>
              <a:path w="2788920" h="1663064">
                <a:moveTo>
                  <a:pt x="2784347" y="9143"/>
                </a:moveTo>
                <a:lnTo>
                  <a:pt x="2779775" y="4571"/>
                </a:lnTo>
                <a:lnTo>
                  <a:pt x="2779775" y="9143"/>
                </a:lnTo>
                <a:lnTo>
                  <a:pt x="2784347" y="9143"/>
                </a:lnTo>
                <a:close/>
              </a:path>
              <a:path w="2788920" h="1663064">
                <a:moveTo>
                  <a:pt x="2784347" y="1652015"/>
                </a:moveTo>
                <a:lnTo>
                  <a:pt x="2784347" y="9143"/>
                </a:lnTo>
                <a:lnTo>
                  <a:pt x="2779775" y="9143"/>
                </a:lnTo>
                <a:lnTo>
                  <a:pt x="2779775" y="1652015"/>
                </a:lnTo>
                <a:lnTo>
                  <a:pt x="2784347" y="1652015"/>
                </a:lnTo>
                <a:close/>
              </a:path>
              <a:path w="2788920" h="1663064">
                <a:moveTo>
                  <a:pt x="2784347" y="1662683"/>
                </a:moveTo>
                <a:lnTo>
                  <a:pt x="2784347" y="1652015"/>
                </a:lnTo>
                <a:lnTo>
                  <a:pt x="2779775" y="1658111"/>
                </a:lnTo>
                <a:lnTo>
                  <a:pt x="2779775" y="1662683"/>
                </a:lnTo>
                <a:lnTo>
                  <a:pt x="2784347" y="166268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480311" y="1730290"/>
            <a:ext cx="2377223" cy="1432847"/>
          </a:xfrm>
          <a:prstGeom prst="rect">
            <a:avLst/>
          </a:prstGeom>
          <a:solidFill>
            <a:srgbClr val="16365E"/>
          </a:solidFill>
        </p:spPr>
        <p:txBody>
          <a:bodyPr vert="horz" wrap="square" lIns="0" tIns="1670" rIns="0" bIns="0" rtlCol="0">
            <a:spAutoFit/>
          </a:bodyPr>
          <a:lstStyle/>
          <a:p>
            <a:pPr>
              <a:spcBef>
                <a:spcPts val="13"/>
              </a:spcBef>
            </a:pPr>
            <a:endParaRPr sz="2100">
              <a:latin typeface="Times New Roman"/>
              <a:cs typeface="Times New Roman"/>
            </a:endParaRPr>
          </a:p>
          <a:p>
            <a:pPr marL="80175" marR="747739"/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Comissão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de  </a:t>
            </a:r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Monitoramento</a:t>
            </a:r>
            <a:r>
              <a:rPr spc="-66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e  </a:t>
            </a:r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Avaliação-CMA</a:t>
            </a:r>
            <a:endParaRPr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880775" y="792531"/>
            <a:ext cx="4390640" cy="705369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5033" rIns="0" bIns="0" rtlCol="0">
            <a:spAutoFit/>
          </a:bodyPr>
          <a:lstStyle/>
          <a:p>
            <a:pPr marL="98548" marR="71823" algn="just">
              <a:lnSpc>
                <a:spcPct val="114999"/>
              </a:lnSpc>
              <a:spcBef>
                <a:spcPts val="118"/>
              </a:spcBef>
            </a:pPr>
            <a:r>
              <a:rPr sz="1300" spc="-4" dirty="0">
                <a:latin typeface="Calibri"/>
                <a:cs typeface="Calibri"/>
              </a:rPr>
              <a:t>Determina </a:t>
            </a:r>
            <a:r>
              <a:rPr sz="1300" dirty="0">
                <a:latin typeface="Calibri"/>
                <a:cs typeface="Calibri"/>
              </a:rPr>
              <a:t>que o </a:t>
            </a:r>
            <a:r>
              <a:rPr sz="1300" spc="-9" dirty="0">
                <a:latin typeface="Calibri"/>
                <a:cs typeface="Calibri"/>
              </a:rPr>
              <a:t>gestor deve </a:t>
            </a:r>
            <a:r>
              <a:rPr sz="1300" spc="-4" dirty="0">
                <a:latin typeface="Calibri"/>
                <a:cs typeface="Calibri"/>
              </a:rPr>
              <a:t>acompanhar </a:t>
            </a:r>
            <a:r>
              <a:rPr sz="1300" dirty="0">
                <a:latin typeface="Calibri"/>
                <a:cs typeface="Calibri"/>
              </a:rPr>
              <a:t>e </a:t>
            </a:r>
            <a:r>
              <a:rPr sz="1300" spc="-4" dirty="0">
                <a:latin typeface="Calibri"/>
                <a:cs typeface="Calibri"/>
              </a:rPr>
              <a:t>fiscalizar </a:t>
            </a:r>
            <a:r>
              <a:rPr sz="1300" dirty="0">
                <a:latin typeface="Calibri"/>
                <a:cs typeface="Calibri"/>
              </a:rPr>
              <a:t>a  </a:t>
            </a:r>
            <a:r>
              <a:rPr sz="1300" spc="-13" dirty="0">
                <a:latin typeface="Calibri"/>
                <a:cs typeface="Calibri"/>
              </a:rPr>
              <a:t>execução </a:t>
            </a:r>
            <a:r>
              <a:rPr sz="1300" dirty="0">
                <a:latin typeface="Calibri"/>
                <a:cs typeface="Calibri"/>
              </a:rPr>
              <a:t>da </a:t>
            </a:r>
            <a:r>
              <a:rPr sz="1300" spc="-4" dirty="0">
                <a:latin typeface="Calibri"/>
                <a:cs typeface="Calibri"/>
              </a:rPr>
              <a:t>parceria </a:t>
            </a:r>
            <a:r>
              <a:rPr sz="1300" dirty="0">
                <a:latin typeface="Calibri"/>
                <a:cs typeface="Calibri"/>
              </a:rPr>
              <a:t>e </a:t>
            </a:r>
            <a:r>
              <a:rPr sz="1300" spc="-4" dirty="0">
                <a:latin typeface="Calibri"/>
                <a:cs typeface="Calibri"/>
              </a:rPr>
              <a:t>informar </a:t>
            </a:r>
            <a:r>
              <a:rPr sz="1300" dirty="0">
                <a:latin typeface="Calibri"/>
                <a:cs typeface="Calibri"/>
              </a:rPr>
              <a:t>ao superior </a:t>
            </a:r>
            <a:r>
              <a:rPr sz="1300" spc="-9" dirty="0">
                <a:latin typeface="Calibri"/>
                <a:cs typeface="Calibri"/>
              </a:rPr>
              <a:t>hierárquico </a:t>
            </a:r>
            <a:r>
              <a:rPr sz="1300" dirty="0">
                <a:latin typeface="Calibri"/>
                <a:cs typeface="Calibri"/>
              </a:rPr>
              <a:t>a  </a:t>
            </a:r>
            <a:r>
              <a:rPr sz="1300" spc="-9" dirty="0">
                <a:latin typeface="Calibri"/>
                <a:cs typeface="Calibri"/>
              </a:rPr>
              <a:t>existência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13" dirty="0">
                <a:latin typeface="Calibri"/>
                <a:cs typeface="Calibri"/>
              </a:rPr>
              <a:t>fatos </a:t>
            </a:r>
            <a:r>
              <a:rPr sz="1300" dirty="0">
                <a:latin typeface="Calibri"/>
                <a:cs typeface="Calibri"/>
              </a:rPr>
              <a:t>que </a:t>
            </a:r>
            <a:r>
              <a:rPr sz="1300" spc="-9" dirty="0">
                <a:latin typeface="Calibri"/>
                <a:cs typeface="Calibri"/>
              </a:rPr>
              <a:t>comprometam </a:t>
            </a:r>
            <a:r>
              <a:rPr sz="1300" dirty="0">
                <a:latin typeface="Calibri"/>
                <a:cs typeface="Calibri"/>
              </a:rPr>
              <a:t>a </a:t>
            </a:r>
            <a:r>
              <a:rPr sz="1300" spc="-13" dirty="0">
                <a:latin typeface="Calibri"/>
                <a:cs typeface="Calibri"/>
              </a:rPr>
              <a:t>execução </a:t>
            </a:r>
            <a:r>
              <a:rPr sz="1300" dirty="0">
                <a:latin typeface="Calibri"/>
                <a:cs typeface="Calibri"/>
              </a:rPr>
              <a:t>do</a:t>
            </a:r>
            <a:r>
              <a:rPr sz="1300" spc="-4" dirty="0">
                <a:latin typeface="Calibri"/>
                <a:cs typeface="Calibri"/>
              </a:rPr>
              <a:t> parceria.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467280" y="777316"/>
            <a:ext cx="2367992" cy="827570"/>
          </a:xfrm>
          <a:custGeom>
            <a:avLst/>
            <a:gdLst/>
            <a:ahLst/>
            <a:cxnLst/>
            <a:rect l="l" t="t" r="r" b="b"/>
            <a:pathLst>
              <a:path w="2769235" h="911860">
                <a:moveTo>
                  <a:pt x="2769107" y="911351"/>
                </a:moveTo>
                <a:lnTo>
                  <a:pt x="2769107" y="0"/>
                </a:lnTo>
                <a:lnTo>
                  <a:pt x="0" y="0"/>
                </a:lnTo>
                <a:lnTo>
                  <a:pt x="0" y="911351"/>
                </a:lnTo>
                <a:lnTo>
                  <a:pt x="4571" y="911351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758439" y="9143"/>
                </a:lnTo>
                <a:lnTo>
                  <a:pt x="2758439" y="4571"/>
                </a:lnTo>
                <a:lnTo>
                  <a:pt x="2763011" y="9143"/>
                </a:lnTo>
                <a:lnTo>
                  <a:pt x="2763011" y="911351"/>
                </a:lnTo>
                <a:lnTo>
                  <a:pt x="2769107" y="911351"/>
                </a:lnTo>
                <a:close/>
              </a:path>
              <a:path w="2769235" h="911860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769235" h="911860">
                <a:moveTo>
                  <a:pt x="9143" y="900683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900683"/>
                </a:lnTo>
                <a:lnTo>
                  <a:pt x="9143" y="900683"/>
                </a:lnTo>
                <a:close/>
              </a:path>
              <a:path w="2769235" h="911860">
                <a:moveTo>
                  <a:pt x="2763011" y="900683"/>
                </a:moveTo>
                <a:lnTo>
                  <a:pt x="4571" y="900683"/>
                </a:lnTo>
                <a:lnTo>
                  <a:pt x="9143" y="905255"/>
                </a:lnTo>
                <a:lnTo>
                  <a:pt x="9143" y="911351"/>
                </a:lnTo>
                <a:lnTo>
                  <a:pt x="2758439" y="911351"/>
                </a:lnTo>
                <a:lnTo>
                  <a:pt x="2758439" y="905255"/>
                </a:lnTo>
                <a:lnTo>
                  <a:pt x="2763011" y="900683"/>
                </a:lnTo>
                <a:close/>
              </a:path>
              <a:path w="2769235" h="911860">
                <a:moveTo>
                  <a:pt x="9143" y="911351"/>
                </a:moveTo>
                <a:lnTo>
                  <a:pt x="9143" y="905255"/>
                </a:lnTo>
                <a:lnTo>
                  <a:pt x="4571" y="900683"/>
                </a:lnTo>
                <a:lnTo>
                  <a:pt x="4571" y="911351"/>
                </a:lnTo>
                <a:lnTo>
                  <a:pt x="9143" y="911351"/>
                </a:lnTo>
                <a:close/>
              </a:path>
              <a:path w="2769235" h="911860">
                <a:moveTo>
                  <a:pt x="2763011" y="9143"/>
                </a:moveTo>
                <a:lnTo>
                  <a:pt x="2758439" y="4571"/>
                </a:lnTo>
                <a:lnTo>
                  <a:pt x="2758439" y="9143"/>
                </a:lnTo>
                <a:lnTo>
                  <a:pt x="2763011" y="9143"/>
                </a:lnTo>
                <a:close/>
              </a:path>
              <a:path w="2769235" h="911860">
                <a:moveTo>
                  <a:pt x="2763011" y="900683"/>
                </a:moveTo>
                <a:lnTo>
                  <a:pt x="2763011" y="9143"/>
                </a:lnTo>
                <a:lnTo>
                  <a:pt x="2758439" y="9143"/>
                </a:lnTo>
                <a:lnTo>
                  <a:pt x="2758439" y="900683"/>
                </a:lnTo>
                <a:lnTo>
                  <a:pt x="2763011" y="900683"/>
                </a:lnTo>
                <a:close/>
              </a:path>
              <a:path w="2769235" h="911860">
                <a:moveTo>
                  <a:pt x="2763011" y="911351"/>
                </a:moveTo>
                <a:lnTo>
                  <a:pt x="2763011" y="900683"/>
                </a:lnTo>
                <a:lnTo>
                  <a:pt x="2758439" y="905255"/>
                </a:lnTo>
                <a:lnTo>
                  <a:pt x="2758439" y="911351"/>
                </a:lnTo>
                <a:lnTo>
                  <a:pt x="2763011" y="91135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1471189" y="781466"/>
            <a:ext cx="2358761" cy="667563"/>
          </a:xfrm>
          <a:prstGeom prst="rect">
            <a:avLst/>
          </a:prstGeom>
          <a:solidFill>
            <a:srgbClr val="16365E"/>
          </a:solidFill>
        </p:spPr>
        <p:txBody>
          <a:bodyPr vert="horz" wrap="square" lIns="0" tIns="112467" rIns="0" bIns="0" rtlCol="0">
            <a:spAutoFit/>
          </a:bodyPr>
          <a:lstStyle/>
          <a:p>
            <a:pPr marL="80175" marR="145316">
              <a:spcBef>
                <a:spcPts val="886"/>
              </a:spcBef>
            </a:pP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Obrigações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do </a:t>
            </a:r>
            <a:r>
              <a:rPr spc="-13" dirty="0">
                <a:solidFill>
                  <a:srgbClr val="FFFFFF"/>
                </a:solidFill>
                <a:latin typeface="Calibri"/>
                <a:cs typeface="Calibri"/>
              </a:rPr>
              <a:t>gestor</a:t>
            </a:r>
            <a:r>
              <a:rPr spc="-8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da  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parceria</a:t>
            </a:r>
            <a:endParaRPr>
              <a:latin typeface="Calibri"/>
              <a:cs typeface="Calibri"/>
            </a:endParaRPr>
          </a:p>
        </p:txBody>
      </p: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1125669" y="100208"/>
            <a:ext cx="5683977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>
              <a:tabLst>
                <a:tab pos="2371832" algn="l"/>
              </a:tabLst>
            </a:pPr>
            <a:r>
              <a:rPr u="sng" spc="140" dirty="0">
                <a:latin typeface="Times New Roman"/>
                <a:cs typeface="Times New Roman"/>
              </a:rPr>
              <a:t> </a:t>
            </a:r>
            <a:r>
              <a:rPr lang="pt-BR" sz="3000" b="1" u="sng" spc="-13" dirty="0"/>
              <a:t>MONITORAMENTO E AVALIAÇÃO</a:t>
            </a:r>
            <a:endParaRPr sz="3000" b="1" u="sng" spc="132" dirty="0">
              <a:latin typeface="Times New Roman"/>
              <a:cs typeface="Times New Roman"/>
            </a:endParaRPr>
          </a:p>
        </p:txBody>
      </p:sp>
      <p:pic>
        <p:nvPicPr>
          <p:cNvPr id="21" name="Picture 2" descr="Logo P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40008"/>
            <a:ext cx="182472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036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02507" y="897648"/>
            <a:ext cx="4974358" cy="1060973"/>
          </a:xfrm>
          <a:custGeom>
            <a:avLst/>
            <a:gdLst/>
            <a:ahLst/>
            <a:cxnLst/>
            <a:rect l="l" t="t" r="r" b="b"/>
            <a:pathLst>
              <a:path w="5817234" h="1169035">
                <a:moveTo>
                  <a:pt x="0" y="0"/>
                </a:moveTo>
                <a:lnTo>
                  <a:pt x="0" y="1168907"/>
                </a:lnTo>
                <a:lnTo>
                  <a:pt x="5817107" y="1168907"/>
                </a:lnTo>
                <a:lnTo>
                  <a:pt x="5817107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86783" y="912794"/>
            <a:ext cx="4821777" cy="936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6700"/>
              </a:lnSpc>
            </a:pPr>
            <a:r>
              <a:rPr sz="1300" spc="4" dirty="0">
                <a:latin typeface="Calibri"/>
                <a:cs typeface="Calibri"/>
              </a:rPr>
              <a:t>Define </a:t>
            </a:r>
            <a:r>
              <a:rPr sz="1300" spc="9" dirty="0">
                <a:latin typeface="Calibri"/>
                <a:cs typeface="Calibri"/>
              </a:rPr>
              <a:t>a </a:t>
            </a:r>
            <a:r>
              <a:rPr sz="1300" spc="-4" dirty="0">
                <a:latin typeface="Calibri"/>
                <a:cs typeface="Calibri"/>
              </a:rPr>
              <a:t>prestação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dirty="0">
                <a:latin typeface="Calibri"/>
                <a:cs typeface="Calibri"/>
              </a:rPr>
              <a:t>contas </a:t>
            </a:r>
            <a:r>
              <a:rPr sz="1300" spc="9" dirty="0">
                <a:latin typeface="Calibri"/>
                <a:cs typeface="Calibri"/>
              </a:rPr>
              <a:t>em </a:t>
            </a:r>
            <a:r>
              <a:rPr sz="1300" spc="4" dirty="0">
                <a:latin typeface="Calibri"/>
                <a:cs typeface="Calibri"/>
              </a:rPr>
              <a:t>duas </a:t>
            </a:r>
            <a:r>
              <a:rPr sz="1300" dirty="0">
                <a:latin typeface="Calibri"/>
                <a:cs typeface="Calibri"/>
              </a:rPr>
              <a:t>fases: apresentação </a:t>
            </a:r>
            <a:r>
              <a:rPr sz="1300" spc="4" dirty="0">
                <a:latin typeface="Calibri"/>
                <a:cs typeface="Calibri"/>
              </a:rPr>
              <a:t>das </a:t>
            </a:r>
            <a:r>
              <a:rPr sz="1300" dirty="0">
                <a:latin typeface="Calibri"/>
                <a:cs typeface="Calibri"/>
              </a:rPr>
              <a:t>contas, 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spc="4" dirty="0">
                <a:latin typeface="Calibri"/>
                <a:cs typeface="Calibri"/>
              </a:rPr>
              <a:t>responsabilidade </a:t>
            </a:r>
            <a:r>
              <a:rPr sz="1300" spc="9" dirty="0">
                <a:latin typeface="Calibri"/>
                <a:cs typeface="Calibri"/>
              </a:rPr>
              <a:t>da </a:t>
            </a:r>
            <a:r>
              <a:rPr sz="1300" spc="4" dirty="0">
                <a:latin typeface="Calibri"/>
                <a:cs typeface="Calibri"/>
              </a:rPr>
              <a:t>OSC; análise </a:t>
            </a:r>
            <a:r>
              <a:rPr sz="1300" spc="9" dirty="0">
                <a:latin typeface="Calibri"/>
                <a:cs typeface="Calibri"/>
              </a:rPr>
              <a:t>e </a:t>
            </a:r>
            <a:r>
              <a:rPr sz="1300" spc="-4" dirty="0">
                <a:latin typeface="Calibri"/>
                <a:cs typeface="Calibri"/>
              </a:rPr>
              <a:t>manifestação </a:t>
            </a:r>
            <a:r>
              <a:rPr sz="1300" dirty="0">
                <a:latin typeface="Calibri"/>
                <a:cs typeface="Calibri"/>
              </a:rPr>
              <a:t>conclusiva </a:t>
            </a:r>
            <a:r>
              <a:rPr sz="1300" spc="4" dirty="0">
                <a:latin typeface="Calibri"/>
                <a:cs typeface="Calibri"/>
              </a:rPr>
              <a:t>das  </a:t>
            </a:r>
            <a:r>
              <a:rPr sz="1300" dirty="0">
                <a:latin typeface="Calibri"/>
                <a:cs typeface="Calibri"/>
              </a:rPr>
              <a:t>contas </a:t>
            </a:r>
            <a:r>
              <a:rPr sz="1300" spc="4" dirty="0">
                <a:latin typeface="Calibri"/>
                <a:cs typeface="Calibri"/>
              </a:rPr>
              <a:t>(pela </a:t>
            </a:r>
            <a:r>
              <a:rPr sz="1300" spc="-4" dirty="0">
                <a:latin typeface="Calibri"/>
                <a:cs typeface="Calibri"/>
              </a:rPr>
              <a:t>aprovação, aprovação </a:t>
            </a:r>
            <a:r>
              <a:rPr sz="1300" spc="4" dirty="0">
                <a:latin typeface="Calibri"/>
                <a:cs typeface="Calibri"/>
              </a:rPr>
              <a:t>com </a:t>
            </a:r>
            <a:r>
              <a:rPr sz="1300" dirty="0">
                <a:latin typeface="Calibri"/>
                <a:cs typeface="Calibri"/>
              </a:rPr>
              <a:t>ressalvas </a:t>
            </a:r>
            <a:r>
              <a:rPr sz="1300" spc="4" dirty="0">
                <a:latin typeface="Calibri"/>
                <a:cs typeface="Calibri"/>
              </a:rPr>
              <a:t>ou </a:t>
            </a:r>
            <a:r>
              <a:rPr sz="1300" dirty="0">
                <a:latin typeface="Calibri"/>
                <a:cs typeface="Calibri"/>
              </a:rPr>
              <a:t>rejeição) </a:t>
            </a:r>
            <a:r>
              <a:rPr sz="1300" spc="9" dirty="0">
                <a:latin typeface="Calibri"/>
                <a:cs typeface="Calibri"/>
              </a:rPr>
              <a:t>de  </a:t>
            </a:r>
            <a:r>
              <a:rPr sz="1300" spc="4" dirty="0">
                <a:latin typeface="Calibri"/>
                <a:cs typeface="Calibri"/>
              </a:rPr>
              <a:t>responsabilidade </a:t>
            </a:r>
            <a:r>
              <a:rPr sz="1300" spc="9" dirty="0">
                <a:latin typeface="Calibri"/>
                <a:cs typeface="Calibri"/>
              </a:rPr>
              <a:t>da </a:t>
            </a:r>
            <a:r>
              <a:rPr sz="1300" dirty="0">
                <a:latin typeface="Calibri"/>
                <a:cs typeface="Calibri"/>
              </a:rPr>
              <a:t>administração</a:t>
            </a:r>
            <a:r>
              <a:rPr sz="1300" spc="-70" dirty="0">
                <a:latin typeface="Calibri"/>
                <a:cs typeface="Calibri"/>
              </a:rPr>
              <a:t> </a:t>
            </a:r>
            <a:r>
              <a:rPr sz="1300" spc="4" dirty="0">
                <a:latin typeface="Calibri"/>
                <a:cs typeface="Calibri"/>
              </a:rPr>
              <a:t>pública.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80312" y="897648"/>
            <a:ext cx="1798392" cy="1060973"/>
          </a:xfrm>
          <a:custGeom>
            <a:avLst/>
            <a:gdLst/>
            <a:ahLst/>
            <a:cxnLst/>
            <a:rect l="l" t="t" r="r" b="b"/>
            <a:pathLst>
              <a:path w="2103120" h="1169035">
                <a:moveTo>
                  <a:pt x="0" y="0"/>
                </a:moveTo>
                <a:lnTo>
                  <a:pt x="0" y="1168907"/>
                </a:lnTo>
                <a:lnTo>
                  <a:pt x="2103119" y="1168907"/>
                </a:lnTo>
                <a:lnTo>
                  <a:pt x="2103119" y="0"/>
                </a:lnTo>
                <a:lnTo>
                  <a:pt x="0" y="0"/>
                </a:lnTo>
                <a:close/>
              </a:path>
            </a:pathLst>
          </a:custGeom>
          <a:solidFill>
            <a:srgbClr val="4F61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6402" y="893499"/>
            <a:ext cx="1806537" cy="1069617"/>
          </a:xfrm>
          <a:custGeom>
            <a:avLst/>
            <a:gdLst/>
            <a:ahLst/>
            <a:cxnLst/>
            <a:rect l="l" t="t" r="r" b="b"/>
            <a:pathLst>
              <a:path w="2112645" h="1178560">
                <a:moveTo>
                  <a:pt x="2112263" y="1178051"/>
                </a:moveTo>
                <a:lnTo>
                  <a:pt x="2112263" y="0"/>
                </a:lnTo>
                <a:lnTo>
                  <a:pt x="0" y="0"/>
                </a:lnTo>
                <a:lnTo>
                  <a:pt x="0" y="1178051"/>
                </a:lnTo>
                <a:lnTo>
                  <a:pt x="4571" y="1178051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103119" y="9143"/>
                </a:lnTo>
                <a:lnTo>
                  <a:pt x="2103119" y="4571"/>
                </a:lnTo>
                <a:lnTo>
                  <a:pt x="2107691" y="9143"/>
                </a:lnTo>
                <a:lnTo>
                  <a:pt x="2107691" y="1178051"/>
                </a:lnTo>
                <a:lnTo>
                  <a:pt x="2112263" y="1178051"/>
                </a:lnTo>
                <a:close/>
              </a:path>
              <a:path w="2112645" h="1178560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112645" h="1178560">
                <a:moveTo>
                  <a:pt x="9143" y="1168907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1168907"/>
                </a:lnTo>
                <a:lnTo>
                  <a:pt x="9143" y="1168907"/>
                </a:lnTo>
                <a:close/>
              </a:path>
              <a:path w="2112645" h="1178560">
                <a:moveTo>
                  <a:pt x="2107691" y="1168907"/>
                </a:moveTo>
                <a:lnTo>
                  <a:pt x="4571" y="1168907"/>
                </a:lnTo>
                <a:lnTo>
                  <a:pt x="9143" y="1173479"/>
                </a:lnTo>
                <a:lnTo>
                  <a:pt x="9143" y="1178051"/>
                </a:lnTo>
                <a:lnTo>
                  <a:pt x="2103119" y="1178051"/>
                </a:lnTo>
                <a:lnTo>
                  <a:pt x="2103119" y="1173479"/>
                </a:lnTo>
                <a:lnTo>
                  <a:pt x="2107691" y="1168907"/>
                </a:lnTo>
                <a:close/>
              </a:path>
              <a:path w="2112645" h="1178560">
                <a:moveTo>
                  <a:pt x="9143" y="1178051"/>
                </a:moveTo>
                <a:lnTo>
                  <a:pt x="9143" y="1173479"/>
                </a:lnTo>
                <a:lnTo>
                  <a:pt x="4571" y="1168907"/>
                </a:lnTo>
                <a:lnTo>
                  <a:pt x="4571" y="1178051"/>
                </a:lnTo>
                <a:lnTo>
                  <a:pt x="9143" y="1178051"/>
                </a:lnTo>
                <a:close/>
              </a:path>
              <a:path w="2112645" h="1178560">
                <a:moveTo>
                  <a:pt x="2107691" y="9143"/>
                </a:moveTo>
                <a:lnTo>
                  <a:pt x="2103119" y="4571"/>
                </a:lnTo>
                <a:lnTo>
                  <a:pt x="2103119" y="9143"/>
                </a:lnTo>
                <a:lnTo>
                  <a:pt x="2107691" y="9143"/>
                </a:lnTo>
                <a:close/>
              </a:path>
              <a:path w="2112645" h="1178560">
                <a:moveTo>
                  <a:pt x="2107691" y="1168907"/>
                </a:moveTo>
                <a:lnTo>
                  <a:pt x="2107691" y="9143"/>
                </a:lnTo>
                <a:lnTo>
                  <a:pt x="2103119" y="9143"/>
                </a:lnTo>
                <a:lnTo>
                  <a:pt x="2103119" y="1168907"/>
                </a:lnTo>
                <a:lnTo>
                  <a:pt x="2107691" y="1168907"/>
                </a:lnTo>
                <a:close/>
              </a:path>
              <a:path w="2112645" h="1178560">
                <a:moveTo>
                  <a:pt x="2107691" y="1178051"/>
                </a:moveTo>
                <a:lnTo>
                  <a:pt x="2107691" y="1168907"/>
                </a:lnTo>
                <a:lnTo>
                  <a:pt x="2103119" y="1173479"/>
                </a:lnTo>
                <a:lnTo>
                  <a:pt x="2103119" y="1178051"/>
                </a:lnTo>
                <a:lnTo>
                  <a:pt x="2107691" y="117805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547648" y="997694"/>
            <a:ext cx="1584192" cy="8535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Fases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da  </a:t>
            </a:r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prestação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de  </a:t>
            </a:r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contas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488131" y="1991702"/>
            <a:ext cx="1793505" cy="816044"/>
          </a:xfrm>
          <a:custGeom>
            <a:avLst/>
            <a:gdLst/>
            <a:ahLst/>
            <a:cxnLst/>
            <a:rect l="l" t="t" r="r" b="b"/>
            <a:pathLst>
              <a:path w="2097404" h="899160">
                <a:moveTo>
                  <a:pt x="0" y="0"/>
                </a:moveTo>
                <a:lnTo>
                  <a:pt x="0" y="899159"/>
                </a:lnTo>
                <a:lnTo>
                  <a:pt x="2097023" y="899159"/>
                </a:lnTo>
                <a:lnTo>
                  <a:pt x="2097023" y="0"/>
                </a:lnTo>
                <a:lnTo>
                  <a:pt x="0" y="0"/>
                </a:lnTo>
                <a:close/>
              </a:path>
            </a:pathLst>
          </a:custGeom>
          <a:solidFill>
            <a:srgbClr val="4F61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84222" y="1987553"/>
            <a:ext cx="1801107" cy="824689"/>
          </a:xfrm>
          <a:custGeom>
            <a:avLst/>
            <a:gdLst/>
            <a:ahLst/>
            <a:cxnLst/>
            <a:rect l="l" t="t" r="r" b="b"/>
            <a:pathLst>
              <a:path w="2106295" h="908685">
                <a:moveTo>
                  <a:pt x="2106167" y="908303"/>
                </a:moveTo>
                <a:lnTo>
                  <a:pt x="2106167" y="0"/>
                </a:lnTo>
                <a:lnTo>
                  <a:pt x="0" y="0"/>
                </a:lnTo>
                <a:lnTo>
                  <a:pt x="0" y="908303"/>
                </a:lnTo>
                <a:lnTo>
                  <a:pt x="4571" y="908303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095499" y="9143"/>
                </a:lnTo>
                <a:lnTo>
                  <a:pt x="2095499" y="4571"/>
                </a:lnTo>
                <a:lnTo>
                  <a:pt x="2101595" y="9143"/>
                </a:lnTo>
                <a:lnTo>
                  <a:pt x="2101595" y="908303"/>
                </a:lnTo>
                <a:lnTo>
                  <a:pt x="2106167" y="908303"/>
                </a:lnTo>
                <a:close/>
              </a:path>
              <a:path w="2106295" h="908685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106295" h="908685">
                <a:moveTo>
                  <a:pt x="9143" y="899159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899159"/>
                </a:lnTo>
                <a:lnTo>
                  <a:pt x="9143" y="899159"/>
                </a:lnTo>
                <a:close/>
              </a:path>
              <a:path w="2106295" h="908685">
                <a:moveTo>
                  <a:pt x="2101595" y="899159"/>
                </a:moveTo>
                <a:lnTo>
                  <a:pt x="4571" y="899159"/>
                </a:lnTo>
                <a:lnTo>
                  <a:pt x="9143" y="903731"/>
                </a:lnTo>
                <a:lnTo>
                  <a:pt x="9143" y="908303"/>
                </a:lnTo>
                <a:lnTo>
                  <a:pt x="2095499" y="908303"/>
                </a:lnTo>
                <a:lnTo>
                  <a:pt x="2095499" y="903731"/>
                </a:lnTo>
                <a:lnTo>
                  <a:pt x="2101595" y="899159"/>
                </a:lnTo>
                <a:close/>
              </a:path>
              <a:path w="2106295" h="908685">
                <a:moveTo>
                  <a:pt x="9143" y="908303"/>
                </a:moveTo>
                <a:lnTo>
                  <a:pt x="9143" y="903731"/>
                </a:lnTo>
                <a:lnTo>
                  <a:pt x="4571" y="899159"/>
                </a:lnTo>
                <a:lnTo>
                  <a:pt x="4571" y="908303"/>
                </a:lnTo>
                <a:lnTo>
                  <a:pt x="9143" y="908303"/>
                </a:lnTo>
                <a:close/>
              </a:path>
              <a:path w="2106295" h="908685">
                <a:moveTo>
                  <a:pt x="2101595" y="9143"/>
                </a:moveTo>
                <a:lnTo>
                  <a:pt x="2095499" y="4571"/>
                </a:lnTo>
                <a:lnTo>
                  <a:pt x="2095499" y="9143"/>
                </a:lnTo>
                <a:lnTo>
                  <a:pt x="2101595" y="9143"/>
                </a:lnTo>
                <a:close/>
              </a:path>
              <a:path w="2106295" h="908685">
                <a:moveTo>
                  <a:pt x="2101595" y="899159"/>
                </a:moveTo>
                <a:lnTo>
                  <a:pt x="2101595" y="9143"/>
                </a:lnTo>
                <a:lnTo>
                  <a:pt x="2095499" y="9143"/>
                </a:lnTo>
                <a:lnTo>
                  <a:pt x="2095499" y="899159"/>
                </a:lnTo>
                <a:lnTo>
                  <a:pt x="2101595" y="899159"/>
                </a:lnTo>
                <a:close/>
              </a:path>
              <a:path w="2106295" h="908685">
                <a:moveTo>
                  <a:pt x="2101595" y="908303"/>
                </a:moveTo>
                <a:lnTo>
                  <a:pt x="2101595" y="899159"/>
                </a:lnTo>
                <a:lnTo>
                  <a:pt x="2095499" y="903731"/>
                </a:lnTo>
                <a:lnTo>
                  <a:pt x="2095499" y="908303"/>
                </a:lnTo>
                <a:lnTo>
                  <a:pt x="2101595" y="9083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554165" y="2108345"/>
            <a:ext cx="1663294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Controle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de  </a:t>
            </a:r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resultados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403808" y="1991702"/>
            <a:ext cx="4978159" cy="816044"/>
          </a:xfrm>
          <a:custGeom>
            <a:avLst/>
            <a:gdLst/>
            <a:ahLst/>
            <a:cxnLst/>
            <a:rect l="l" t="t" r="r" b="b"/>
            <a:pathLst>
              <a:path w="5821680" h="899160">
                <a:moveTo>
                  <a:pt x="0" y="0"/>
                </a:moveTo>
                <a:lnTo>
                  <a:pt x="0" y="899159"/>
                </a:lnTo>
                <a:lnTo>
                  <a:pt x="5821679" y="899159"/>
                </a:lnTo>
                <a:lnTo>
                  <a:pt x="5821679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488086" y="2006846"/>
            <a:ext cx="4825578" cy="702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6700"/>
              </a:lnSpc>
            </a:pPr>
            <a:r>
              <a:rPr sz="1300" dirty="0">
                <a:latin typeface="Calibri"/>
                <a:cs typeface="Calibri"/>
              </a:rPr>
              <a:t>Prioriza </a:t>
            </a:r>
            <a:r>
              <a:rPr sz="1300" spc="9" dirty="0">
                <a:latin typeface="Calibri"/>
                <a:cs typeface="Calibri"/>
              </a:rPr>
              <a:t>o </a:t>
            </a:r>
            <a:r>
              <a:rPr sz="1300" dirty="0">
                <a:latin typeface="Calibri"/>
                <a:cs typeface="Calibri"/>
              </a:rPr>
              <a:t>controle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dirty="0">
                <a:latin typeface="Calibri"/>
                <a:cs typeface="Calibri"/>
              </a:rPr>
              <a:t>resultados </a:t>
            </a:r>
            <a:r>
              <a:rPr sz="1300" spc="9" dirty="0">
                <a:latin typeface="Calibri"/>
                <a:cs typeface="Calibri"/>
              </a:rPr>
              <a:t>e </a:t>
            </a:r>
            <a:r>
              <a:rPr sz="1300" dirty="0">
                <a:latin typeface="Calibri"/>
                <a:cs typeface="Calibri"/>
              </a:rPr>
              <a:t>incentiva </a:t>
            </a:r>
            <a:r>
              <a:rPr sz="1300" spc="9" dirty="0">
                <a:latin typeface="Calibri"/>
                <a:cs typeface="Calibri"/>
              </a:rPr>
              <a:t>o </a:t>
            </a:r>
            <a:r>
              <a:rPr sz="1300" spc="4" dirty="0">
                <a:latin typeface="Calibri"/>
                <a:cs typeface="Calibri"/>
              </a:rPr>
              <a:t>uso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dirty="0">
                <a:latin typeface="Calibri"/>
                <a:cs typeface="Calibri"/>
              </a:rPr>
              <a:t>recursos </a:t>
            </a:r>
            <a:r>
              <a:rPr sz="1300" spc="9" dirty="0">
                <a:latin typeface="Calibri"/>
                <a:cs typeface="Calibri"/>
              </a:rPr>
              <a:t>de  </a:t>
            </a:r>
            <a:r>
              <a:rPr sz="1300" spc="4" dirty="0">
                <a:latin typeface="Calibri"/>
                <a:cs typeface="Calibri"/>
              </a:rPr>
              <a:t>tecnologia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informação </a:t>
            </a:r>
            <a:r>
              <a:rPr sz="1300" spc="9" dirty="0">
                <a:latin typeface="Calibri"/>
                <a:cs typeface="Calibri"/>
              </a:rPr>
              <a:t>e </a:t>
            </a:r>
            <a:r>
              <a:rPr sz="1300" dirty="0">
                <a:latin typeface="Calibri"/>
                <a:cs typeface="Calibri"/>
              </a:rPr>
              <a:t>conciliação bancária </a:t>
            </a:r>
            <a:r>
              <a:rPr sz="1300" spc="-4" dirty="0">
                <a:latin typeface="Calibri"/>
                <a:cs typeface="Calibri"/>
              </a:rPr>
              <a:t>para </a:t>
            </a:r>
            <a:r>
              <a:rPr sz="1300" spc="9" dirty="0">
                <a:latin typeface="Calibri"/>
                <a:cs typeface="Calibri"/>
              </a:rPr>
              <a:t>o </a:t>
            </a:r>
            <a:r>
              <a:rPr sz="1300" dirty="0">
                <a:latin typeface="Calibri"/>
                <a:cs typeface="Calibri"/>
              </a:rPr>
              <a:t>controle </a:t>
            </a:r>
            <a:r>
              <a:rPr sz="1300" spc="9" dirty="0">
                <a:latin typeface="Calibri"/>
                <a:cs typeface="Calibri"/>
              </a:rPr>
              <a:t>de  </a:t>
            </a:r>
            <a:r>
              <a:rPr sz="1300" spc="4" dirty="0">
                <a:latin typeface="Calibri"/>
                <a:cs typeface="Calibri"/>
              </a:rPr>
              <a:t>meios.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402506" y="2892116"/>
            <a:ext cx="4978159" cy="1059820"/>
          </a:xfrm>
          <a:custGeom>
            <a:avLst/>
            <a:gdLst/>
            <a:ahLst/>
            <a:cxnLst/>
            <a:rect l="l" t="t" r="r" b="b"/>
            <a:pathLst>
              <a:path w="5821680" h="1167764">
                <a:moveTo>
                  <a:pt x="0" y="0"/>
                </a:moveTo>
                <a:lnTo>
                  <a:pt x="0" y="1167383"/>
                </a:lnTo>
                <a:lnTo>
                  <a:pt x="5821679" y="1167383"/>
                </a:lnTo>
                <a:lnTo>
                  <a:pt x="5821679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486783" y="2905878"/>
            <a:ext cx="4826664" cy="936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6700"/>
              </a:lnSpc>
            </a:pPr>
            <a:r>
              <a:rPr sz="1300" spc="4" dirty="0">
                <a:latin typeface="Calibri"/>
                <a:cs typeface="Calibri"/>
              </a:rPr>
              <a:t>Determina </a:t>
            </a:r>
            <a:r>
              <a:rPr sz="1300" spc="9" dirty="0">
                <a:latin typeface="Calibri"/>
                <a:cs typeface="Calibri"/>
              </a:rPr>
              <a:t>a </a:t>
            </a:r>
            <a:r>
              <a:rPr sz="1300" spc="-4" dirty="0">
                <a:latin typeface="Calibri"/>
                <a:cs typeface="Calibri"/>
              </a:rPr>
              <a:t>prestação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dirty="0">
                <a:latin typeface="Calibri"/>
                <a:cs typeface="Calibri"/>
              </a:rPr>
              <a:t>contas </a:t>
            </a:r>
            <a:r>
              <a:rPr sz="1300" spc="4" dirty="0">
                <a:latin typeface="Calibri"/>
                <a:cs typeface="Calibri"/>
              </a:rPr>
              <a:t>anual pela </a:t>
            </a:r>
            <a:r>
              <a:rPr sz="1300" spc="9" dirty="0">
                <a:latin typeface="Calibri"/>
                <a:cs typeface="Calibri"/>
              </a:rPr>
              <a:t>OSC </a:t>
            </a:r>
            <a:r>
              <a:rPr sz="1300" spc="-4" dirty="0">
                <a:latin typeface="Calibri"/>
                <a:cs typeface="Calibri"/>
              </a:rPr>
              <a:t>para </a:t>
            </a:r>
            <a:r>
              <a:rPr sz="1300" dirty="0">
                <a:latin typeface="Calibri"/>
                <a:cs typeface="Calibri"/>
              </a:rPr>
              <a:t>parcerias </a:t>
            </a:r>
            <a:r>
              <a:rPr sz="1300" spc="4" dirty="0">
                <a:latin typeface="Calibri"/>
                <a:cs typeface="Calibri"/>
              </a:rPr>
              <a:t>cujo  </a:t>
            </a:r>
            <a:r>
              <a:rPr sz="1300" spc="-4" dirty="0">
                <a:latin typeface="Calibri"/>
                <a:cs typeface="Calibri"/>
              </a:rPr>
              <a:t>prazo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duração </a:t>
            </a:r>
            <a:r>
              <a:rPr sz="1300" dirty="0">
                <a:latin typeface="Calibri"/>
                <a:cs typeface="Calibri"/>
              </a:rPr>
              <a:t>seja </a:t>
            </a:r>
            <a:r>
              <a:rPr sz="1300" spc="4" dirty="0">
                <a:latin typeface="Calibri"/>
                <a:cs typeface="Calibri"/>
              </a:rPr>
              <a:t>superior </a:t>
            </a:r>
            <a:r>
              <a:rPr sz="1300" spc="9" dirty="0">
                <a:latin typeface="Calibri"/>
                <a:cs typeface="Calibri"/>
              </a:rPr>
              <a:t>a </a:t>
            </a:r>
            <a:r>
              <a:rPr sz="1300" spc="4" dirty="0">
                <a:latin typeface="Calibri"/>
                <a:cs typeface="Calibri"/>
              </a:rPr>
              <a:t>01 (um) ano </a:t>
            </a:r>
            <a:r>
              <a:rPr sz="1300" dirty="0">
                <a:latin typeface="Calibri"/>
                <a:cs typeface="Calibri"/>
              </a:rPr>
              <a:t>(art. </a:t>
            </a:r>
            <a:r>
              <a:rPr sz="1300" spc="4" dirty="0">
                <a:latin typeface="Calibri"/>
                <a:cs typeface="Calibri"/>
              </a:rPr>
              <a:t>67), </a:t>
            </a:r>
            <a:r>
              <a:rPr sz="1300" dirty="0">
                <a:latin typeface="Calibri"/>
                <a:cs typeface="Calibri"/>
              </a:rPr>
              <a:t>para </a:t>
            </a:r>
            <a:r>
              <a:rPr sz="1300" spc="4" dirty="0">
                <a:latin typeface="Calibri"/>
                <a:cs typeface="Calibri"/>
              </a:rPr>
              <a:t>fins </a:t>
            </a:r>
            <a:r>
              <a:rPr sz="1300" spc="9" dirty="0">
                <a:latin typeface="Calibri"/>
                <a:cs typeface="Calibri"/>
              </a:rPr>
              <a:t>de  </a:t>
            </a:r>
            <a:r>
              <a:rPr sz="1300" dirty="0">
                <a:latin typeface="Calibri"/>
                <a:cs typeface="Calibri"/>
              </a:rPr>
              <a:t>monitoramento </a:t>
            </a:r>
            <a:r>
              <a:rPr sz="1300" spc="9" dirty="0">
                <a:latin typeface="Calibri"/>
                <a:cs typeface="Calibri"/>
              </a:rPr>
              <a:t>do </a:t>
            </a:r>
            <a:r>
              <a:rPr sz="1300" spc="4" dirty="0">
                <a:latin typeface="Calibri"/>
                <a:cs typeface="Calibri"/>
              </a:rPr>
              <a:t>cumprimento </a:t>
            </a:r>
            <a:r>
              <a:rPr sz="1300" spc="9" dirty="0">
                <a:latin typeface="Calibri"/>
                <a:cs typeface="Calibri"/>
              </a:rPr>
              <a:t>das </a:t>
            </a:r>
            <a:r>
              <a:rPr sz="1300" dirty="0">
                <a:latin typeface="Calibri"/>
                <a:cs typeface="Calibri"/>
              </a:rPr>
              <a:t>metas previstas, </a:t>
            </a:r>
            <a:r>
              <a:rPr sz="1300" spc="9" dirty="0">
                <a:latin typeface="Calibri"/>
                <a:cs typeface="Calibri"/>
              </a:rPr>
              <a:t>por </a:t>
            </a:r>
            <a:r>
              <a:rPr sz="1300" spc="4" dirty="0">
                <a:latin typeface="Calibri"/>
                <a:cs typeface="Calibri"/>
              </a:rPr>
              <a:t>meio da  </a:t>
            </a:r>
            <a:r>
              <a:rPr sz="1300" dirty="0">
                <a:latin typeface="Calibri"/>
                <a:cs typeface="Calibri"/>
              </a:rPr>
              <a:t>apresentação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dirty="0">
                <a:latin typeface="Calibri"/>
                <a:cs typeface="Calibri"/>
              </a:rPr>
              <a:t>Relatório </a:t>
            </a:r>
            <a:r>
              <a:rPr sz="1300" spc="-4" dirty="0">
                <a:latin typeface="Calibri"/>
                <a:cs typeface="Calibri"/>
              </a:rPr>
              <a:t>Parcial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dirty="0">
                <a:latin typeface="Calibri"/>
                <a:cs typeface="Calibri"/>
              </a:rPr>
              <a:t>Execução </a:t>
            </a:r>
            <a:r>
              <a:rPr sz="1300" spc="9" dirty="0">
                <a:latin typeface="Calibri"/>
                <a:cs typeface="Calibri"/>
              </a:rPr>
              <a:t>do</a:t>
            </a:r>
            <a:r>
              <a:rPr sz="1300" spc="-100" dirty="0">
                <a:latin typeface="Calibri"/>
                <a:cs typeface="Calibri"/>
              </a:rPr>
              <a:t> </a:t>
            </a:r>
            <a:r>
              <a:rPr sz="1300" spc="4" dirty="0">
                <a:latin typeface="Calibri"/>
                <a:cs typeface="Calibri"/>
              </a:rPr>
              <a:t>Objeto.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503769" y="2892116"/>
            <a:ext cx="1786990" cy="1059820"/>
          </a:xfrm>
          <a:custGeom>
            <a:avLst/>
            <a:gdLst/>
            <a:ahLst/>
            <a:cxnLst/>
            <a:rect l="l" t="t" r="r" b="b"/>
            <a:pathLst>
              <a:path w="2089785" h="1167764">
                <a:moveTo>
                  <a:pt x="0" y="0"/>
                </a:moveTo>
                <a:lnTo>
                  <a:pt x="0" y="1167383"/>
                </a:lnTo>
                <a:lnTo>
                  <a:pt x="2089403" y="1167383"/>
                </a:lnTo>
                <a:lnTo>
                  <a:pt x="2089403" y="0"/>
                </a:lnTo>
                <a:lnTo>
                  <a:pt x="0" y="0"/>
                </a:lnTo>
                <a:close/>
              </a:path>
            </a:pathLst>
          </a:custGeom>
          <a:solidFill>
            <a:srgbClr val="4F61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499860" y="2887967"/>
            <a:ext cx="1794591" cy="1069617"/>
          </a:xfrm>
          <a:custGeom>
            <a:avLst/>
            <a:gdLst/>
            <a:ahLst/>
            <a:cxnLst/>
            <a:rect l="l" t="t" r="r" b="b"/>
            <a:pathLst>
              <a:path w="2098675" h="1178560">
                <a:moveTo>
                  <a:pt x="2098547" y="1178051"/>
                </a:moveTo>
                <a:lnTo>
                  <a:pt x="2098547" y="0"/>
                </a:lnTo>
                <a:lnTo>
                  <a:pt x="0" y="0"/>
                </a:lnTo>
                <a:lnTo>
                  <a:pt x="0" y="1178051"/>
                </a:lnTo>
                <a:lnTo>
                  <a:pt x="4571" y="1178051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089403" y="9143"/>
                </a:lnTo>
                <a:lnTo>
                  <a:pt x="2089403" y="4571"/>
                </a:lnTo>
                <a:lnTo>
                  <a:pt x="2093975" y="9143"/>
                </a:lnTo>
                <a:lnTo>
                  <a:pt x="2093975" y="1178051"/>
                </a:lnTo>
                <a:lnTo>
                  <a:pt x="2098547" y="1178051"/>
                </a:lnTo>
                <a:close/>
              </a:path>
              <a:path w="2098675" h="1178560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098675" h="1178560">
                <a:moveTo>
                  <a:pt x="9143" y="1167383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1167383"/>
                </a:lnTo>
                <a:lnTo>
                  <a:pt x="9143" y="1167383"/>
                </a:lnTo>
                <a:close/>
              </a:path>
              <a:path w="2098675" h="1178560">
                <a:moveTo>
                  <a:pt x="2093975" y="1167383"/>
                </a:moveTo>
                <a:lnTo>
                  <a:pt x="4571" y="1167383"/>
                </a:lnTo>
                <a:lnTo>
                  <a:pt x="9143" y="1171955"/>
                </a:lnTo>
                <a:lnTo>
                  <a:pt x="9143" y="1178051"/>
                </a:lnTo>
                <a:lnTo>
                  <a:pt x="2089403" y="1178051"/>
                </a:lnTo>
                <a:lnTo>
                  <a:pt x="2089403" y="1171955"/>
                </a:lnTo>
                <a:lnTo>
                  <a:pt x="2093975" y="1167383"/>
                </a:lnTo>
                <a:close/>
              </a:path>
              <a:path w="2098675" h="1178560">
                <a:moveTo>
                  <a:pt x="9143" y="1178051"/>
                </a:moveTo>
                <a:lnTo>
                  <a:pt x="9143" y="1171955"/>
                </a:lnTo>
                <a:lnTo>
                  <a:pt x="4571" y="1167383"/>
                </a:lnTo>
                <a:lnTo>
                  <a:pt x="4571" y="1178051"/>
                </a:lnTo>
                <a:lnTo>
                  <a:pt x="9143" y="1178051"/>
                </a:lnTo>
                <a:close/>
              </a:path>
              <a:path w="2098675" h="1178560">
                <a:moveTo>
                  <a:pt x="2093975" y="9143"/>
                </a:moveTo>
                <a:lnTo>
                  <a:pt x="2089403" y="4571"/>
                </a:lnTo>
                <a:lnTo>
                  <a:pt x="2089403" y="9143"/>
                </a:lnTo>
                <a:lnTo>
                  <a:pt x="2093975" y="9143"/>
                </a:lnTo>
                <a:close/>
              </a:path>
              <a:path w="2098675" h="1178560">
                <a:moveTo>
                  <a:pt x="2093975" y="1167383"/>
                </a:moveTo>
                <a:lnTo>
                  <a:pt x="2093975" y="9143"/>
                </a:lnTo>
                <a:lnTo>
                  <a:pt x="2089403" y="9143"/>
                </a:lnTo>
                <a:lnTo>
                  <a:pt x="2089403" y="1167383"/>
                </a:lnTo>
                <a:lnTo>
                  <a:pt x="2093975" y="1167383"/>
                </a:lnTo>
                <a:close/>
              </a:path>
              <a:path w="2098675" h="1178560">
                <a:moveTo>
                  <a:pt x="2093975" y="1178051"/>
                </a:moveTo>
                <a:lnTo>
                  <a:pt x="2093975" y="1167383"/>
                </a:lnTo>
                <a:lnTo>
                  <a:pt x="2089403" y="1171955"/>
                </a:lnTo>
                <a:lnTo>
                  <a:pt x="2089403" y="1178051"/>
                </a:lnTo>
                <a:lnTo>
                  <a:pt x="2093975" y="117805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571105" y="2992161"/>
            <a:ext cx="1646354" cy="8535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Prestação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de  </a:t>
            </a:r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contas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anual</a:t>
            </a:r>
            <a:r>
              <a:rPr spc="-57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pelas 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OSCs</a:t>
            </a:r>
            <a:endParaRPr>
              <a:latin typeface="Calibri"/>
              <a:cs typeface="Calibri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1013272" y="216391"/>
            <a:ext cx="4721432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>
              <a:tabLst>
                <a:tab pos="2371832" algn="l"/>
              </a:tabLst>
            </a:pPr>
            <a:r>
              <a:rPr u="sng" spc="140" dirty="0">
                <a:latin typeface="Times New Roman"/>
                <a:cs typeface="Times New Roman"/>
              </a:rPr>
              <a:t> </a:t>
            </a:r>
            <a:r>
              <a:rPr lang="pt-BR" sz="3000" b="1" u="sng" spc="140" dirty="0">
                <a:latin typeface="+mn-lt"/>
                <a:cs typeface="Times New Roman"/>
              </a:rPr>
              <a:t>PRESTAÇÃO DE CONTAS</a:t>
            </a:r>
            <a:endParaRPr sz="3000" b="1" u="sng" spc="-4" dirty="0">
              <a:latin typeface="+mn-lt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1485524" y="4000000"/>
            <a:ext cx="1794591" cy="1781927"/>
          </a:xfrm>
          <a:custGeom>
            <a:avLst/>
            <a:gdLst/>
            <a:ahLst/>
            <a:cxnLst/>
            <a:rect l="l" t="t" r="r" b="b"/>
            <a:pathLst>
              <a:path w="2098675" h="1963420">
                <a:moveTo>
                  <a:pt x="0" y="0"/>
                </a:moveTo>
                <a:lnTo>
                  <a:pt x="0" y="1962911"/>
                </a:lnTo>
                <a:lnTo>
                  <a:pt x="2098547" y="1962911"/>
                </a:lnTo>
                <a:lnTo>
                  <a:pt x="2098547" y="0"/>
                </a:lnTo>
                <a:lnTo>
                  <a:pt x="0" y="0"/>
                </a:lnTo>
                <a:close/>
              </a:path>
            </a:pathLst>
          </a:custGeom>
          <a:solidFill>
            <a:srgbClr val="4F61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481614" y="3995850"/>
            <a:ext cx="1802736" cy="1791148"/>
          </a:xfrm>
          <a:custGeom>
            <a:avLst/>
            <a:gdLst/>
            <a:ahLst/>
            <a:cxnLst/>
            <a:rect l="l" t="t" r="r" b="b"/>
            <a:pathLst>
              <a:path w="2108200" h="1973579">
                <a:moveTo>
                  <a:pt x="2107691" y="1973579"/>
                </a:moveTo>
                <a:lnTo>
                  <a:pt x="2107691" y="0"/>
                </a:lnTo>
                <a:lnTo>
                  <a:pt x="0" y="0"/>
                </a:lnTo>
                <a:lnTo>
                  <a:pt x="0" y="1973579"/>
                </a:lnTo>
                <a:lnTo>
                  <a:pt x="4571" y="1973579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098547" y="9143"/>
                </a:lnTo>
                <a:lnTo>
                  <a:pt x="2098547" y="4571"/>
                </a:lnTo>
                <a:lnTo>
                  <a:pt x="2103119" y="9143"/>
                </a:lnTo>
                <a:lnTo>
                  <a:pt x="2103119" y="1973579"/>
                </a:lnTo>
                <a:lnTo>
                  <a:pt x="2107691" y="1973579"/>
                </a:lnTo>
                <a:close/>
              </a:path>
              <a:path w="2108200" h="1973579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108200" h="1973579">
                <a:moveTo>
                  <a:pt x="9143" y="1962911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1962911"/>
                </a:lnTo>
                <a:lnTo>
                  <a:pt x="9143" y="1962911"/>
                </a:lnTo>
                <a:close/>
              </a:path>
              <a:path w="2108200" h="1973579">
                <a:moveTo>
                  <a:pt x="2103119" y="1962911"/>
                </a:moveTo>
                <a:lnTo>
                  <a:pt x="4571" y="1962911"/>
                </a:lnTo>
                <a:lnTo>
                  <a:pt x="9143" y="1967483"/>
                </a:lnTo>
                <a:lnTo>
                  <a:pt x="9143" y="1973579"/>
                </a:lnTo>
                <a:lnTo>
                  <a:pt x="2098547" y="1973579"/>
                </a:lnTo>
                <a:lnTo>
                  <a:pt x="2098547" y="1967483"/>
                </a:lnTo>
                <a:lnTo>
                  <a:pt x="2103119" y="1962911"/>
                </a:lnTo>
                <a:close/>
              </a:path>
              <a:path w="2108200" h="1973579">
                <a:moveTo>
                  <a:pt x="9143" y="1973579"/>
                </a:moveTo>
                <a:lnTo>
                  <a:pt x="9143" y="1967483"/>
                </a:lnTo>
                <a:lnTo>
                  <a:pt x="4571" y="1962911"/>
                </a:lnTo>
                <a:lnTo>
                  <a:pt x="4571" y="1973579"/>
                </a:lnTo>
                <a:lnTo>
                  <a:pt x="9143" y="1973579"/>
                </a:lnTo>
                <a:close/>
              </a:path>
              <a:path w="2108200" h="1973579">
                <a:moveTo>
                  <a:pt x="2103119" y="9143"/>
                </a:moveTo>
                <a:lnTo>
                  <a:pt x="2098547" y="4571"/>
                </a:lnTo>
                <a:lnTo>
                  <a:pt x="2098547" y="9143"/>
                </a:lnTo>
                <a:lnTo>
                  <a:pt x="2103119" y="9143"/>
                </a:lnTo>
                <a:close/>
              </a:path>
              <a:path w="2108200" h="1973579">
                <a:moveTo>
                  <a:pt x="2103119" y="1962911"/>
                </a:moveTo>
                <a:lnTo>
                  <a:pt x="2103119" y="9143"/>
                </a:lnTo>
                <a:lnTo>
                  <a:pt x="2098547" y="9143"/>
                </a:lnTo>
                <a:lnTo>
                  <a:pt x="2098547" y="1962911"/>
                </a:lnTo>
                <a:lnTo>
                  <a:pt x="2103119" y="1962911"/>
                </a:lnTo>
                <a:close/>
              </a:path>
              <a:path w="2108200" h="1973579">
                <a:moveTo>
                  <a:pt x="2103119" y="1973579"/>
                </a:moveTo>
                <a:lnTo>
                  <a:pt x="2103119" y="1962911"/>
                </a:lnTo>
                <a:lnTo>
                  <a:pt x="2098547" y="1967483"/>
                </a:lnTo>
                <a:lnTo>
                  <a:pt x="2098547" y="1973579"/>
                </a:lnTo>
                <a:lnTo>
                  <a:pt x="2103119" y="19735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1552861" y="4461041"/>
            <a:ext cx="1157118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indent="48996"/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Análise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da  </a:t>
            </a:r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prestação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de  </a:t>
            </a:r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contas</a:t>
            </a:r>
            <a:r>
              <a:rPr spc="-8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anual</a:t>
            </a:r>
            <a:endParaRPr>
              <a:latin typeface="Calibri"/>
              <a:cs typeface="Calibri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3419447" y="4000000"/>
            <a:ext cx="4980874" cy="1781927"/>
          </a:xfrm>
          <a:custGeom>
            <a:avLst/>
            <a:gdLst/>
            <a:ahLst/>
            <a:cxnLst/>
            <a:rect l="l" t="t" r="r" b="b"/>
            <a:pathLst>
              <a:path w="5824855" h="1963420">
                <a:moveTo>
                  <a:pt x="0" y="0"/>
                </a:moveTo>
                <a:lnTo>
                  <a:pt x="0" y="1962911"/>
                </a:lnTo>
                <a:lnTo>
                  <a:pt x="5824727" y="1962911"/>
                </a:lnTo>
                <a:lnTo>
                  <a:pt x="5824727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3486783" y="4030497"/>
            <a:ext cx="4821234" cy="1616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97434">
              <a:lnSpc>
                <a:spcPct val="101299"/>
              </a:lnSpc>
            </a:pPr>
            <a:r>
              <a:rPr sz="1300" spc="-4" dirty="0">
                <a:latin typeface="Calibri"/>
                <a:cs typeface="Calibri"/>
              </a:rPr>
              <a:t>Deverá </a:t>
            </a:r>
            <a:r>
              <a:rPr sz="1300" spc="4" dirty="0">
                <a:latin typeface="Calibri"/>
                <a:cs typeface="Calibri"/>
              </a:rPr>
              <a:t>ser produzido </a:t>
            </a:r>
            <a:r>
              <a:rPr sz="1300" dirty="0">
                <a:latin typeface="Calibri"/>
                <a:cs typeface="Calibri"/>
              </a:rPr>
              <a:t>Relatório </a:t>
            </a:r>
            <a:r>
              <a:rPr sz="1300" spc="-13" dirty="0">
                <a:latin typeface="Calibri"/>
                <a:cs typeface="Calibri"/>
              </a:rPr>
              <a:t>Técnico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spc="4" dirty="0">
                <a:latin typeface="Calibri"/>
                <a:cs typeface="Calibri"/>
              </a:rPr>
              <a:t>Monitoramento </a:t>
            </a:r>
            <a:r>
              <a:rPr sz="1300" spc="9" dirty="0">
                <a:latin typeface="Calibri"/>
                <a:cs typeface="Calibri"/>
              </a:rPr>
              <a:t>e </a:t>
            </a:r>
            <a:r>
              <a:rPr sz="1300" dirty="0">
                <a:latin typeface="Calibri"/>
                <a:cs typeface="Calibri"/>
              </a:rPr>
              <a:t>Avaliação  para </a:t>
            </a:r>
            <a:r>
              <a:rPr sz="1300" spc="4" dirty="0">
                <a:latin typeface="Calibri"/>
                <a:cs typeface="Calibri"/>
              </a:rPr>
              <a:t>análise </a:t>
            </a:r>
            <a:r>
              <a:rPr sz="1300" spc="9" dirty="0">
                <a:latin typeface="Calibri"/>
                <a:cs typeface="Calibri"/>
              </a:rPr>
              <a:t>da </a:t>
            </a:r>
            <a:r>
              <a:rPr sz="1300" dirty="0">
                <a:latin typeface="Calibri"/>
                <a:cs typeface="Calibri"/>
              </a:rPr>
              <a:t>prestação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dirty="0">
                <a:latin typeface="Calibri"/>
                <a:cs typeface="Calibri"/>
              </a:rPr>
              <a:t>contas </a:t>
            </a:r>
            <a:r>
              <a:rPr sz="1300" spc="9" dirty="0">
                <a:latin typeface="Calibri"/>
                <a:cs typeface="Calibri"/>
              </a:rPr>
              <a:t>anual</a:t>
            </a:r>
            <a:r>
              <a:rPr sz="1300" spc="-136" dirty="0">
                <a:latin typeface="Calibri"/>
                <a:cs typeface="Calibri"/>
              </a:rPr>
              <a:t> </a:t>
            </a:r>
            <a:r>
              <a:rPr sz="1300" spc="9" dirty="0">
                <a:latin typeface="Calibri"/>
                <a:cs typeface="Calibri"/>
              </a:rPr>
              <a:t>quando:</a:t>
            </a:r>
            <a:endParaRPr sz="1300">
              <a:latin typeface="Calibri"/>
              <a:cs typeface="Calibri"/>
            </a:endParaRPr>
          </a:p>
          <a:p>
            <a:pPr marL="11135" marR="279498">
              <a:lnSpc>
                <a:spcPct val="101299"/>
              </a:lnSpc>
              <a:buAutoNum type="romanLcPeriod"/>
              <a:tabLst>
                <a:tab pos="131397" algn="l"/>
              </a:tabLst>
            </a:pPr>
            <a:r>
              <a:rPr sz="1300" spc="9" dirty="0">
                <a:latin typeface="Calibri"/>
                <a:cs typeface="Calibri"/>
              </a:rPr>
              <a:t>A </a:t>
            </a:r>
            <a:r>
              <a:rPr sz="1300" dirty="0">
                <a:latin typeface="Calibri"/>
                <a:cs typeface="Calibri"/>
              </a:rPr>
              <a:t>parceria </a:t>
            </a:r>
            <a:r>
              <a:rPr sz="1300" spc="-4" dirty="0">
                <a:latin typeface="Calibri"/>
                <a:cs typeface="Calibri"/>
              </a:rPr>
              <a:t>for </a:t>
            </a:r>
            <a:r>
              <a:rPr sz="1300" spc="4" dirty="0">
                <a:latin typeface="Calibri"/>
                <a:cs typeface="Calibri"/>
              </a:rPr>
              <a:t>selecionada </a:t>
            </a:r>
            <a:r>
              <a:rPr sz="1300" spc="9" dirty="0">
                <a:latin typeface="Calibri"/>
                <a:cs typeface="Calibri"/>
              </a:rPr>
              <a:t>por </a:t>
            </a:r>
            <a:r>
              <a:rPr sz="1300" dirty="0">
                <a:latin typeface="Calibri"/>
                <a:cs typeface="Calibri"/>
              </a:rPr>
              <a:t>amostragem, conforme parâmetros  </a:t>
            </a:r>
            <a:r>
              <a:rPr sz="1300" spc="4" dirty="0">
                <a:latin typeface="Calibri"/>
                <a:cs typeface="Calibri"/>
              </a:rPr>
              <a:t>definidos pela</a:t>
            </a:r>
            <a:r>
              <a:rPr sz="1300" spc="-79" dirty="0">
                <a:latin typeface="Calibri"/>
                <a:cs typeface="Calibri"/>
              </a:rPr>
              <a:t> </a:t>
            </a:r>
            <a:r>
              <a:rPr sz="1300" spc="4" dirty="0">
                <a:latin typeface="Calibri"/>
                <a:cs typeface="Calibri"/>
              </a:rPr>
              <a:t>CGU;</a:t>
            </a:r>
            <a:endParaRPr sz="1300">
              <a:latin typeface="Calibri"/>
              <a:cs typeface="Calibri"/>
            </a:endParaRPr>
          </a:p>
          <a:p>
            <a:pPr marL="11135" marR="4454">
              <a:lnSpc>
                <a:spcPct val="101299"/>
              </a:lnSpc>
              <a:buAutoNum type="romanLcPeriod"/>
              <a:tabLst>
                <a:tab pos="170371" algn="l"/>
              </a:tabLst>
            </a:pPr>
            <a:r>
              <a:rPr sz="1300" spc="-4" dirty="0">
                <a:latin typeface="Calibri"/>
                <a:cs typeface="Calibri"/>
              </a:rPr>
              <a:t>for </a:t>
            </a:r>
            <a:r>
              <a:rPr sz="1300" spc="4" dirty="0">
                <a:latin typeface="Calibri"/>
                <a:cs typeface="Calibri"/>
              </a:rPr>
              <a:t>identificado </a:t>
            </a:r>
            <a:r>
              <a:rPr sz="1300" spc="9" dirty="0">
                <a:latin typeface="Calibri"/>
                <a:cs typeface="Calibri"/>
              </a:rPr>
              <a:t>o </a:t>
            </a:r>
            <a:r>
              <a:rPr sz="1300" spc="4" dirty="0">
                <a:latin typeface="Calibri"/>
                <a:cs typeface="Calibri"/>
              </a:rPr>
              <a:t>descumprimento injustificado </a:t>
            </a:r>
            <a:r>
              <a:rPr sz="1300" spc="9" dirty="0">
                <a:latin typeface="Calibri"/>
                <a:cs typeface="Calibri"/>
              </a:rPr>
              <a:t>do </a:t>
            </a:r>
            <a:r>
              <a:rPr sz="1300" spc="4" dirty="0">
                <a:latin typeface="Calibri"/>
                <a:cs typeface="Calibri"/>
              </a:rPr>
              <a:t>alcance </a:t>
            </a:r>
            <a:r>
              <a:rPr sz="1300" spc="9" dirty="0">
                <a:latin typeface="Calibri"/>
                <a:cs typeface="Calibri"/>
              </a:rPr>
              <a:t>das</a:t>
            </a:r>
            <a:r>
              <a:rPr sz="1300" spc="-175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metas  </a:t>
            </a:r>
            <a:r>
              <a:rPr sz="1300" spc="9" dirty="0">
                <a:latin typeface="Calibri"/>
                <a:cs typeface="Calibri"/>
              </a:rPr>
              <a:t>da </a:t>
            </a:r>
            <a:r>
              <a:rPr sz="1300" dirty="0">
                <a:latin typeface="Calibri"/>
                <a:cs typeface="Calibri"/>
              </a:rPr>
              <a:t>parceria </a:t>
            </a:r>
            <a:r>
              <a:rPr sz="1300" spc="9" dirty="0">
                <a:latin typeface="Calibri"/>
                <a:cs typeface="Calibri"/>
              </a:rPr>
              <a:t>no </a:t>
            </a:r>
            <a:r>
              <a:rPr sz="1300" dirty="0">
                <a:latin typeface="Calibri"/>
                <a:cs typeface="Calibri"/>
              </a:rPr>
              <a:t>curso </a:t>
            </a:r>
            <a:r>
              <a:rPr sz="1300" spc="9" dirty="0">
                <a:latin typeface="Calibri"/>
                <a:cs typeface="Calibri"/>
              </a:rPr>
              <a:t>das </a:t>
            </a:r>
            <a:r>
              <a:rPr sz="1300" spc="4" dirty="0">
                <a:latin typeface="Calibri"/>
                <a:cs typeface="Calibri"/>
              </a:rPr>
              <a:t>ações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dirty="0">
                <a:latin typeface="Calibri"/>
                <a:cs typeface="Calibri"/>
              </a:rPr>
              <a:t>monitoramento </a:t>
            </a:r>
            <a:r>
              <a:rPr sz="1300" spc="9" dirty="0">
                <a:latin typeface="Calibri"/>
                <a:cs typeface="Calibri"/>
              </a:rPr>
              <a:t>e </a:t>
            </a:r>
            <a:r>
              <a:rPr sz="1300" dirty="0">
                <a:latin typeface="Calibri"/>
                <a:cs typeface="Calibri"/>
              </a:rPr>
              <a:t>avaliação;</a:t>
            </a:r>
            <a:r>
              <a:rPr sz="1300" spc="-136" dirty="0">
                <a:latin typeface="Calibri"/>
                <a:cs typeface="Calibri"/>
              </a:rPr>
              <a:t> </a:t>
            </a:r>
            <a:r>
              <a:rPr sz="1300" spc="9" dirty="0">
                <a:latin typeface="Calibri"/>
                <a:cs typeface="Calibri"/>
              </a:rPr>
              <a:t>ou</a:t>
            </a:r>
            <a:endParaRPr sz="1300">
              <a:latin typeface="Calibri"/>
              <a:cs typeface="Calibri"/>
            </a:endParaRPr>
          </a:p>
          <a:p>
            <a:pPr marL="11135" marR="36190">
              <a:lnSpc>
                <a:spcPct val="101299"/>
              </a:lnSpc>
            </a:pPr>
            <a:r>
              <a:rPr sz="1300" dirty="0">
                <a:latin typeface="Calibri"/>
                <a:cs typeface="Calibri"/>
              </a:rPr>
              <a:t>iii </a:t>
            </a:r>
            <a:r>
              <a:rPr sz="1300" spc="4" dirty="0">
                <a:latin typeface="Calibri"/>
                <a:cs typeface="Calibri"/>
              </a:rPr>
              <a:t>- </a:t>
            </a:r>
            <a:r>
              <a:rPr sz="1300" spc="-4" dirty="0">
                <a:latin typeface="Calibri"/>
                <a:cs typeface="Calibri"/>
              </a:rPr>
              <a:t>for </a:t>
            </a:r>
            <a:r>
              <a:rPr sz="1300" dirty="0">
                <a:latin typeface="Calibri"/>
                <a:cs typeface="Calibri"/>
              </a:rPr>
              <a:t>aceita </a:t>
            </a:r>
            <a:r>
              <a:rPr sz="1300" spc="9" dirty="0">
                <a:latin typeface="Calibri"/>
                <a:cs typeface="Calibri"/>
              </a:rPr>
              <a:t>denúncia de </a:t>
            </a:r>
            <a:r>
              <a:rPr sz="1300" spc="4" dirty="0">
                <a:latin typeface="Calibri"/>
                <a:cs typeface="Calibri"/>
              </a:rPr>
              <a:t>irregularidade </a:t>
            </a:r>
            <a:r>
              <a:rPr sz="1300" spc="9" dirty="0">
                <a:latin typeface="Calibri"/>
                <a:cs typeface="Calibri"/>
              </a:rPr>
              <a:t>na </a:t>
            </a:r>
            <a:r>
              <a:rPr sz="1300" dirty="0">
                <a:latin typeface="Calibri"/>
                <a:cs typeface="Calibri"/>
              </a:rPr>
              <a:t>execução parcial </a:t>
            </a:r>
            <a:r>
              <a:rPr sz="1300" spc="9" dirty="0">
                <a:latin typeface="Calibri"/>
                <a:cs typeface="Calibri"/>
              </a:rPr>
              <a:t>do</a:t>
            </a:r>
            <a:r>
              <a:rPr sz="1300" spc="-175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objeto,  </a:t>
            </a:r>
            <a:r>
              <a:rPr sz="1300" spc="4" dirty="0">
                <a:latin typeface="Calibri"/>
                <a:cs typeface="Calibri"/>
              </a:rPr>
              <a:t>mediante </a:t>
            </a:r>
            <a:r>
              <a:rPr sz="1300" spc="-4" dirty="0">
                <a:latin typeface="Calibri"/>
                <a:cs typeface="Calibri"/>
              </a:rPr>
              <a:t>juízo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spc="4" dirty="0">
                <a:latin typeface="Calibri"/>
                <a:cs typeface="Calibri"/>
              </a:rPr>
              <a:t>admissibilidade </a:t>
            </a:r>
            <a:r>
              <a:rPr sz="1300" dirty="0">
                <a:latin typeface="Calibri"/>
                <a:cs typeface="Calibri"/>
              </a:rPr>
              <a:t>realizado </a:t>
            </a:r>
            <a:r>
              <a:rPr sz="1300" spc="4" dirty="0">
                <a:latin typeface="Calibri"/>
                <a:cs typeface="Calibri"/>
              </a:rPr>
              <a:t>pelo</a:t>
            </a:r>
            <a:r>
              <a:rPr sz="1300" spc="-48" dirty="0">
                <a:latin typeface="Calibri"/>
                <a:cs typeface="Calibri"/>
              </a:rPr>
              <a:t> </a:t>
            </a:r>
            <a:r>
              <a:rPr sz="1300" spc="-18" dirty="0">
                <a:latin typeface="Calibri"/>
                <a:cs typeface="Calibri"/>
              </a:rPr>
              <a:t>gestor.</a:t>
            </a:r>
            <a:endParaRPr sz="1300">
              <a:latin typeface="Calibri"/>
              <a:cs typeface="Calibri"/>
            </a:endParaRPr>
          </a:p>
        </p:txBody>
      </p:sp>
      <p:pic>
        <p:nvPicPr>
          <p:cNvPr id="24" name="Picture 2" descr="Logo P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1" y="5993904"/>
            <a:ext cx="182472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658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01203" y="4167358"/>
            <a:ext cx="4954810" cy="802212"/>
          </a:xfrm>
          <a:custGeom>
            <a:avLst/>
            <a:gdLst/>
            <a:ahLst/>
            <a:cxnLst/>
            <a:rect l="l" t="t" r="r" b="b"/>
            <a:pathLst>
              <a:path w="5794375" h="883920">
                <a:moveTo>
                  <a:pt x="0" y="0"/>
                </a:moveTo>
                <a:lnTo>
                  <a:pt x="0" y="883919"/>
                </a:lnTo>
                <a:lnTo>
                  <a:pt x="5794247" y="883919"/>
                </a:lnTo>
                <a:lnTo>
                  <a:pt x="5794247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86783" y="4182502"/>
            <a:ext cx="4800600" cy="4680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>
              <a:lnSpc>
                <a:spcPct val="116700"/>
              </a:lnSpc>
            </a:pPr>
            <a:r>
              <a:rPr sz="1300" spc="4" dirty="0">
                <a:latin typeface="Calibri"/>
                <a:cs typeface="Calibri"/>
              </a:rPr>
              <a:t>Define </a:t>
            </a:r>
            <a:r>
              <a:rPr sz="1300" spc="-9" dirty="0">
                <a:latin typeface="Calibri"/>
                <a:cs typeface="Calibri"/>
              </a:rPr>
              <a:t>prazo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dirty="0">
                <a:latin typeface="Calibri"/>
                <a:cs typeface="Calibri"/>
              </a:rPr>
              <a:t>prescrição </a:t>
            </a:r>
            <a:r>
              <a:rPr sz="1300" spc="9" dirty="0">
                <a:latin typeface="Calibri"/>
                <a:cs typeface="Calibri"/>
              </a:rPr>
              <a:t>em 5 </a:t>
            </a:r>
            <a:r>
              <a:rPr sz="1300" dirty="0">
                <a:latin typeface="Calibri"/>
                <a:cs typeface="Calibri"/>
              </a:rPr>
              <a:t>(cinco) </a:t>
            </a:r>
            <a:r>
              <a:rPr sz="1300" spc="4" dirty="0">
                <a:latin typeface="Calibri"/>
                <a:cs typeface="Calibri"/>
              </a:rPr>
              <a:t>anos, </a:t>
            </a:r>
            <a:r>
              <a:rPr sz="1300" dirty="0">
                <a:latin typeface="Calibri"/>
                <a:cs typeface="Calibri"/>
              </a:rPr>
              <a:t>contados </a:t>
            </a:r>
            <a:r>
              <a:rPr sz="1300" spc="9" dirty="0">
                <a:latin typeface="Calibri"/>
                <a:cs typeface="Calibri"/>
              </a:rPr>
              <a:t>a </a:t>
            </a:r>
            <a:r>
              <a:rPr sz="1300" spc="4" dirty="0">
                <a:latin typeface="Calibri"/>
                <a:cs typeface="Calibri"/>
              </a:rPr>
              <a:t>partir </a:t>
            </a:r>
            <a:r>
              <a:rPr sz="1300" spc="9" dirty="0">
                <a:latin typeface="Calibri"/>
                <a:cs typeface="Calibri"/>
              </a:rPr>
              <a:t>da </a:t>
            </a:r>
            <a:r>
              <a:rPr sz="1300" dirty="0">
                <a:latin typeface="Calibri"/>
                <a:cs typeface="Calibri"/>
              </a:rPr>
              <a:t>data  </a:t>
            </a:r>
            <a:r>
              <a:rPr sz="1300" spc="9" dirty="0">
                <a:latin typeface="Calibri"/>
                <a:cs typeface="Calibri"/>
              </a:rPr>
              <a:t>da </a:t>
            </a:r>
            <a:r>
              <a:rPr sz="1300" dirty="0">
                <a:latin typeface="Calibri"/>
                <a:cs typeface="Calibri"/>
              </a:rPr>
              <a:t>apresentação </a:t>
            </a:r>
            <a:r>
              <a:rPr sz="1300" spc="9" dirty="0">
                <a:latin typeface="Calibri"/>
                <a:cs typeface="Calibri"/>
              </a:rPr>
              <a:t>da </a:t>
            </a:r>
            <a:r>
              <a:rPr sz="1300" dirty="0">
                <a:latin typeface="Calibri"/>
                <a:cs typeface="Calibri"/>
              </a:rPr>
              <a:t>prestação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dirty="0">
                <a:latin typeface="Calibri"/>
                <a:cs typeface="Calibri"/>
              </a:rPr>
              <a:t>contas </a:t>
            </a:r>
            <a:r>
              <a:rPr sz="1300" spc="4" dirty="0">
                <a:latin typeface="Calibri"/>
                <a:cs typeface="Calibri"/>
              </a:rPr>
              <a:t>(art.</a:t>
            </a:r>
            <a:r>
              <a:rPr sz="1300" spc="-110" dirty="0">
                <a:latin typeface="Calibri"/>
                <a:cs typeface="Calibri"/>
              </a:rPr>
              <a:t> </a:t>
            </a:r>
            <a:r>
              <a:rPr sz="1300" spc="4" dirty="0">
                <a:latin typeface="Calibri"/>
                <a:cs typeface="Calibri"/>
              </a:rPr>
              <a:t>73).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73796" y="4143845"/>
            <a:ext cx="1809252" cy="792992"/>
          </a:xfrm>
          <a:custGeom>
            <a:avLst/>
            <a:gdLst/>
            <a:ahLst/>
            <a:cxnLst/>
            <a:rect l="l" t="t" r="r" b="b"/>
            <a:pathLst>
              <a:path w="2115820" h="873760">
                <a:moveTo>
                  <a:pt x="2115311" y="873251"/>
                </a:moveTo>
                <a:lnTo>
                  <a:pt x="2115311" y="0"/>
                </a:lnTo>
                <a:lnTo>
                  <a:pt x="0" y="0"/>
                </a:lnTo>
                <a:lnTo>
                  <a:pt x="0" y="873251"/>
                </a:lnTo>
                <a:lnTo>
                  <a:pt x="4571" y="873251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2106167" y="9143"/>
                </a:lnTo>
                <a:lnTo>
                  <a:pt x="2106167" y="4571"/>
                </a:lnTo>
                <a:lnTo>
                  <a:pt x="2110739" y="9143"/>
                </a:lnTo>
                <a:lnTo>
                  <a:pt x="2110739" y="873251"/>
                </a:lnTo>
                <a:lnTo>
                  <a:pt x="2115311" y="873251"/>
                </a:lnTo>
                <a:close/>
              </a:path>
              <a:path w="2115820" h="873760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2115820" h="873760">
                <a:moveTo>
                  <a:pt x="10667" y="864107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864107"/>
                </a:lnTo>
                <a:lnTo>
                  <a:pt x="10667" y="864107"/>
                </a:lnTo>
                <a:close/>
              </a:path>
              <a:path w="2115820" h="873760">
                <a:moveTo>
                  <a:pt x="2110739" y="864107"/>
                </a:moveTo>
                <a:lnTo>
                  <a:pt x="4571" y="864107"/>
                </a:lnTo>
                <a:lnTo>
                  <a:pt x="10667" y="868679"/>
                </a:lnTo>
                <a:lnTo>
                  <a:pt x="10667" y="873251"/>
                </a:lnTo>
                <a:lnTo>
                  <a:pt x="2106167" y="873251"/>
                </a:lnTo>
                <a:lnTo>
                  <a:pt x="2106167" y="868679"/>
                </a:lnTo>
                <a:lnTo>
                  <a:pt x="2110739" y="864107"/>
                </a:lnTo>
                <a:close/>
              </a:path>
              <a:path w="2115820" h="873760">
                <a:moveTo>
                  <a:pt x="10667" y="873251"/>
                </a:moveTo>
                <a:lnTo>
                  <a:pt x="10667" y="868679"/>
                </a:lnTo>
                <a:lnTo>
                  <a:pt x="4571" y="864107"/>
                </a:lnTo>
                <a:lnTo>
                  <a:pt x="4571" y="873251"/>
                </a:lnTo>
                <a:lnTo>
                  <a:pt x="10667" y="873251"/>
                </a:lnTo>
                <a:close/>
              </a:path>
              <a:path w="2115820" h="873760">
                <a:moveTo>
                  <a:pt x="2110739" y="9143"/>
                </a:moveTo>
                <a:lnTo>
                  <a:pt x="2106167" y="4571"/>
                </a:lnTo>
                <a:lnTo>
                  <a:pt x="2106167" y="9143"/>
                </a:lnTo>
                <a:lnTo>
                  <a:pt x="2110739" y="9143"/>
                </a:lnTo>
                <a:close/>
              </a:path>
              <a:path w="2115820" h="873760">
                <a:moveTo>
                  <a:pt x="2110739" y="864107"/>
                </a:moveTo>
                <a:lnTo>
                  <a:pt x="2110739" y="9143"/>
                </a:lnTo>
                <a:lnTo>
                  <a:pt x="2106167" y="9143"/>
                </a:lnTo>
                <a:lnTo>
                  <a:pt x="2106167" y="864107"/>
                </a:lnTo>
                <a:lnTo>
                  <a:pt x="2110739" y="864107"/>
                </a:lnTo>
                <a:close/>
              </a:path>
              <a:path w="2115820" h="873760">
                <a:moveTo>
                  <a:pt x="2110739" y="873251"/>
                </a:moveTo>
                <a:lnTo>
                  <a:pt x="2110739" y="864107"/>
                </a:lnTo>
                <a:lnTo>
                  <a:pt x="2106167" y="868679"/>
                </a:lnTo>
                <a:lnTo>
                  <a:pt x="2106167" y="873251"/>
                </a:lnTo>
                <a:lnTo>
                  <a:pt x="2110739" y="87325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477706" y="4147995"/>
            <a:ext cx="1801107" cy="864035"/>
          </a:xfrm>
          <a:prstGeom prst="rect">
            <a:avLst/>
          </a:prstGeom>
          <a:solidFill>
            <a:srgbClr val="4F6127"/>
          </a:solidFill>
        </p:spPr>
        <p:txBody>
          <a:bodyPr vert="horz" wrap="square" lIns="0" tIns="124159" rIns="0" bIns="0" rtlCol="0">
            <a:spAutoFit/>
          </a:bodyPr>
          <a:lstStyle/>
          <a:p>
            <a:pPr marL="80175" marR="181506">
              <a:spcBef>
                <a:spcPts val="978"/>
              </a:spcBef>
            </a:pPr>
            <a:r>
              <a:rPr sz="1600" spc="-18" dirty="0">
                <a:solidFill>
                  <a:srgbClr val="FFFFFF"/>
                </a:solidFill>
                <a:latin typeface="Calibri"/>
                <a:cs typeface="Calibri"/>
              </a:rPr>
              <a:t>Prazo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1600" spc="-9" dirty="0">
                <a:solidFill>
                  <a:srgbClr val="FFFFFF"/>
                </a:solidFill>
                <a:latin typeface="Calibri"/>
                <a:cs typeface="Calibri"/>
              </a:rPr>
              <a:t>prescrição  para</a:t>
            </a:r>
            <a:r>
              <a:rPr sz="1600" spc="-8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FFFFFF"/>
                </a:solidFill>
                <a:latin typeface="Calibri"/>
                <a:cs typeface="Calibri"/>
              </a:rPr>
              <a:t>sanções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72492" y="4993084"/>
            <a:ext cx="1809252" cy="1050023"/>
          </a:xfrm>
          <a:custGeom>
            <a:avLst/>
            <a:gdLst/>
            <a:ahLst/>
            <a:cxnLst/>
            <a:rect l="l" t="t" r="r" b="b"/>
            <a:pathLst>
              <a:path w="2115820" h="1156970">
                <a:moveTo>
                  <a:pt x="2115311" y="1156715"/>
                </a:moveTo>
                <a:lnTo>
                  <a:pt x="2115311" y="0"/>
                </a:lnTo>
                <a:lnTo>
                  <a:pt x="0" y="0"/>
                </a:lnTo>
                <a:lnTo>
                  <a:pt x="0" y="1156715"/>
                </a:lnTo>
                <a:lnTo>
                  <a:pt x="4571" y="1156715"/>
                </a:lnTo>
                <a:lnTo>
                  <a:pt x="4571" y="10667"/>
                </a:lnTo>
                <a:lnTo>
                  <a:pt x="9143" y="4571"/>
                </a:lnTo>
                <a:lnTo>
                  <a:pt x="9143" y="10667"/>
                </a:lnTo>
                <a:lnTo>
                  <a:pt x="2106167" y="10667"/>
                </a:lnTo>
                <a:lnTo>
                  <a:pt x="2106167" y="4571"/>
                </a:lnTo>
                <a:lnTo>
                  <a:pt x="2110739" y="10667"/>
                </a:lnTo>
                <a:lnTo>
                  <a:pt x="2110739" y="1156715"/>
                </a:lnTo>
                <a:lnTo>
                  <a:pt x="2115311" y="1156715"/>
                </a:lnTo>
                <a:close/>
              </a:path>
              <a:path w="2115820" h="1156970">
                <a:moveTo>
                  <a:pt x="9143" y="10667"/>
                </a:moveTo>
                <a:lnTo>
                  <a:pt x="9143" y="4571"/>
                </a:lnTo>
                <a:lnTo>
                  <a:pt x="4571" y="10667"/>
                </a:lnTo>
                <a:lnTo>
                  <a:pt x="9143" y="10667"/>
                </a:lnTo>
                <a:close/>
              </a:path>
              <a:path w="2115820" h="1156970">
                <a:moveTo>
                  <a:pt x="9143" y="1147571"/>
                </a:moveTo>
                <a:lnTo>
                  <a:pt x="9143" y="10667"/>
                </a:lnTo>
                <a:lnTo>
                  <a:pt x="4571" y="10667"/>
                </a:lnTo>
                <a:lnTo>
                  <a:pt x="4571" y="1147571"/>
                </a:lnTo>
                <a:lnTo>
                  <a:pt x="9143" y="1147571"/>
                </a:lnTo>
                <a:close/>
              </a:path>
              <a:path w="2115820" h="1156970">
                <a:moveTo>
                  <a:pt x="2110739" y="1147571"/>
                </a:moveTo>
                <a:lnTo>
                  <a:pt x="4571" y="1147571"/>
                </a:lnTo>
                <a:lnTo>
                  <a:pt x="9143" y="1152143"/>
                </a:lnTo>
                <a:lnTo>
                  <a:pt x="9143" y="1156715"/>
                </a:lnTo>
                <a:lnTo>
                  <a:pt x="2106167" y="1156715"/>
                </a:lnTo>
                <a:lnTo>
                  <a:pt x="2106167" y="1152143"/>
                </a:lnTo>
                <a:lnTo>
                  <a:pt x="2110739" y="1147571"/>
                </a:lnTo>
                <a:close/>
              </a:path>
              <a:path w="2115820" h="1156970">
                <a:moveTo>
                  <a:pt x="9143" y="1156715"/>
                </a:moveTo>
                <a:lnTo>
                  <a:pt x="9143" y="1152143"/>
                </a:lnTo>
                <a:lnTo>
                  <a:pt x="4571" y="1147571"/>
                </a:lnTo>
                <a:lnTo>
                  <a:pt x="4571" y="1156715"/>
                </a:lnTo>
                <a:lnTo>
                  <a:pt x="9143" y="1156715"/>
                </a:lnTo>
                <a:close/>
              </a:path>
              <a:path w="2115820" h="1156970">
                <a:moveTo>
                  <a:pt x="2110739" y="10667"/>
                </a:moveTo>
                <a:lnTo>
                  <a:pt x="2106167" y="4571"/>
                </a:lnTo>
                <a:lnTo>
                  <a:pt x="2106167" y="10667"/>
                </a:lnTo>
                <a:lnTo>
                  <a:pt x="2110739" y="10667"/>
                </a:lnTo>
                <a:close/>
              </a:path>
              <a:path w="2115820" h="1156970">
                <a:moveTo>
                  <a:pt x="2110739" y="1147571"/>
                </a:moveTo>
                <a:lnTo>
                  <a:pt x="2110739" y="10667"/>
                </a:lnTo>
                <a:lnTo>
                  <a:pt x="2106167" y="10667"/>
                </a:lnTo>
                <a:lnTo>
                  <a:pt x="2106167" y="1147571"/>
                </a:lnTo>
                <a:lnTo>
                  <a:pt x="2110739" y="1147571"/>
                </a:lnTo>
                <a:close/>
              </a:path>
              <a:path w="2115820" h="1156970">
                <a:moveTo>
                  <a:pt x="2110739" y="1156715"/>
                </a:moveTo>
                <a:lnTo>
                  <a:pt x="2110739" y="1147571"/>
                </a:lnTo>
                <a:lnTo>
                  <a:pt x="2106167" y="1152143"/>
                </a:lnTo>
                <a:lnTo>
                  <a:pt x="2106167" y="1156715"/>
                </a:lnTo>
                <a:lnTo>
                  <a:pt x="2110739" y="11567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476402" y="4997233"/>
            <a:ext cx="1801107" cy="1041955"/>
          </a:xfrm>
          <a:prstGeom prst="rect">
            <a:avLst/>
          </a:prstGeom>
          <a:solidFill>
            <a:srgbClr val="4F6127"/>
          </a:solidFill>
        </p:spPr>
        <p:txBody>
          <a:bodyPr vert="horz" wrap="square" lIns="0" tIns="5011" rIns="0" bIns="0" rtlCol="0">
            <a:spAutoFit/>
          </a:bodyPr>
          <a:lstStyle/>
          <a:p>
            <a:pPr>
              <a:spcBef>
                <a:spcPts val="39"/>
              </a:spcBef>
            </a:pPr>
            <a:endParaRPr sz="1700" dirty="0">
              <a:latin typeface="Times New Roman"/>
              <a:cs typeface="Times New Roman"/>
            </a:endParaRPr>
          </a:p>
          <a:p>
            <a:pPr marL="78504" marR="466572"/>
            <a:r>
              <a:rPr sz="1600" spc="-4" dirty="0">
                <a:solidFill>
                  <a:srgbClr val="FFFFFF"/>
                </a:solidFill>
                <a:latin typeface="Calibri"/>
                <a:cs typeface="Calibri"/>
              </a:rPr>
              <a:t>Ações  </a:t>
            </a:r>
            <a:r>
              <a:rPr sz="1600" spc="-18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600" spc="-4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mpens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at</a:t>
            </a:r>
            <a:r>
              <a:rPr sz="1600" spc="-4" dirty="0">
                <a:solidFill>
                  <a:srgbClr val="FFFFFF"/>
                </a:solidFill>
                <a:latin typeface="Calibri"/>
                <a:cs typeface="Calibri"/>
              </a:rPr>
              <a:t>óri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as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402506" y="4997233"/>
            <a:ext cx="4965127" cy="1041955"/>
          </a:xfrm>
          <a:custGeom>
            <a:avLst/>
            <a:gdLst/>
            <a:ahLst/>
            <a:cxnLst/>
            <a:rect l="l" t="t" r="r" b="b"/>
            <a:pathLst>
              <a:path w="5806440" h="1148079">
                <a:moveTo>
                  <a:pt x="0" y="0"/>
                </a:moveTo>
                <a:lnTo>
                  <a:pt x="0" y="1147571"/>
                </a:lnTo>
                <a:lnTo>
                  <a:pt x="5806439" y="1147571"/>
                </a:lnTo>
                <a:lnTo>
                  <a:pt x="5806439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488086" y="5013622"/>
            <a:ext cx="4814175" cy="9103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6100"/>
              </a:lnSpc>
            </a:pPr>
            <a:r>
              <a:rPr sz="1300" spc="9" dirty="0">
                <a:latin typeface="Calibri"/>
                <a:cs typeface="Calibri"/>
              </a:rPr>
              <a:t>OSC pode </a:t>
            </a:r>
            <a:r>
              <a:rPr sz="1300" dirty="0">
                <a:latin typeface="Calibri"/>
                <a:cs typeface="Calibri"/>
              </a:rPr>
              <a:t>solicitar autorização </a:t>
            </a:r>
            <a:r>
              <a:rPr sz="1300" spc="-4" dirty="0">
                <a:latin typeface="Calibri"/>
                <a:cs typeface="Calibri"/>
              </a:rPr>
              <a:t>para </a:t>
            </a:r>
            <a:r>
              <a:rPr sz="1300" spc="9" dirty="0">
                <a:latin typeface="Calibri"/>
                <a:cs typeface="Calibri"/>
              </a:rPr>
              <a:t>a </a:t>
            </a:r>
            <a:r>
              <a:rPr sz="1300" dirty="0">
                <a:latin typeface="Calibri"/>
                <a:cs typeface="Calibri"/>
              </a:rPr>
              <a:t>Administração </a:t>
            </a:r>
            <a:r>
              <a:rPr sz="1300" spc="4" dirty="0">
                <a:latin typeface="Calibri"/>
                <a:cs typeface="Calibri"/>
              </a:rPr>
              <a:t>Pública </a:t>
            </a:r>
            <a:r>
              <a:rPr sz="1300" spc="9" dirty="0">
                <a:latin typeface="Calibri"/>
                <a:cs typeface="Calibri"/>
              </a:rPr>
              <a:t>a </a:t>
            </a:r>
            <a:r>
              <a:rPr sz="1300" spc="4" dirty="0">
                <a:latin typeface="Calibri"/>
                <a:cs typeface="Calibri"/>
              </a:rPr>
              <a:t>fim </a:t>
            </a:r>
            <a:r>
              <a:rPr sz="1300" spc="9" dirty="0">
                <a:latin typeface="Calibri"/>
                <a:cs typeface="Calibri"/>
              </a:rPr>
              <a:t>de  </a:t>
            </a:r>
            <a:r>
              <a:rPr sz="1300" dirty="0">
                <a:latin typeface="Calibri"/>
                <a:cs typeface="Calibri"/>
              </a:rPr>
              <a:t>ressarcir </a:t>
            </a:r>
            <a:r>
              <a:rPr sz="1300" spc="9" dirty="0">
                <a:latin typeface="Calibri"/>
                <a:cs typeface="Calibri"/>
              </a:rPr>
              <a:t>o </a:t>
            </a:r>
            <a:r>
              <a:rPr sz="1300" spc="-4" dirty="0">
                <a:latin typeface="Calibri"/>
                <a:cs typeface="Calibri"/>
              </a:rPr>
              <a:t>erário </a:t>
            </a:r>
            <a:r>
              <a:rPr sz="1300" spc="9" dirty="0">
                <a:latin typeface="Calibri"/>
                <a:cs typeface="Calibri"/>
              </a:rPr>
              <a:t>por </a:t>
            </a:r>
            <a:r>
              <a:rPr sz="1300" spc="4" dirty="0">
                <a:latin typeface="Calibri"/>
                <a:cs typeface="Calibri"/>
              </a:rPr>
              <a:t>meio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dirty="0">
                <a:latin typeface="Calibri"/>
                <a:cs typeface="Calibri"/>
              </a:rPr>
              <a:t>ações compensatórias </a:t>
            </a:r>
            <a:r>
              <a:rPr sz="1300" spc="9" dirty="0">
                <a:latin typeface="Calibri"/>
                <a:cs typeface="Calibri"/>
              </a:rPr>
              <a:t>de </a:t>
            </a:r>
            <a:r>
              <a:rPr sz="1300" dirty="0">
                <a:latin typeface="Calibri"/>
                <a:cs typeface="Calibri"/>
              </a:rPr>
              <a:t>interesse  </a:t>
            </a:r>
            <a:r>
              <a:rPr sz="1300" spc="4" dirty="0">
                <a:latin typeface="Calibri"/>
                <a:cs typeface="Calibri"/>
              </a:rPr>
              <a:t>público </a:t>
            </a:r>
            <a:r>
              <a:rPr sz="1300" dirty="0">
                <a:latin typeface="Calibri"/>
                <a:cs typeface="Calibri"/>
              </a:rPr>
              <a:t>(art. </a:t>
            </a:r>
            <a:r>
              <a:rPr sz="1300" spc="4" dirty="0">
                <a:latin typeface="Calibri"/>
                <a:cs typeface="Calibri"/>
              </a:rPr>
              <a:t>72, </a:t>
            </a:r>
            <a:r>
              <a:rPr sz="1300" dirty="0">
                <a:latin typeface="Times New Roman"/>
                <a:cs typeface="Times New Roman"/>
              </a:rPr>
              <a:t>§</a:t>
            </a:r>
            <a:r>
              <a:rPr sz="1300" dirty="0">
                <a:latin typeface="Calibri"/>
                <a:cs typeface="Calibri"/>
              </a:rPr>
              <a:t>2º), d</a:t>
            </a:r>
            <a:r>
              <a:rPr sz="1200" dirty="0">
                <a:latin typeface="Calibri"/>
                <a:cs typeface="Calibri"/>
              </a:rPr>
              <a:t>esde </a:t>
            </a:r>
            <a:r>
              <a:rPr sz="1200" spc="-4" dirty="0">
                <a:latin typeface="Calibri"/>
                <a:cs typeface="Calibri"/>
              </a:rPr>
              <a:t>que </a:t>
            </a:r>
            <a:r>
              <a:rPr sz="1200" dirty="0">
                <a:latin typeface="Calibri"/>
                <a:cs typeface="Calibri"/>
              </a:rPr>
              <a:t>não </a:t>
            </a:r>
            <a:r>
              <a:rPr sz="1200" spc="-9" dirty="0">
                <a:latin typeface="Calibri"/>
                <a:cs typeface="Calibri"/>
              </a:rPr>
              <a:t>tenha </a:t>
            </a:r>
            <a:r>
              <a:rPr sz="1200" spc="-4" dirty="0">
                <a:latin typeface="Calibri"/>
                <a:cs typeface="Calibri"/>
              </a:rPr>
              <a:t>havido dolo </a:t>
            </a:r>
            <a:r>
              <a:rPr sz="1200" dirty="0">
                <a:latin typeface="Calibri"/>
                <a:cs typeface="Calibri"/>
              </a:rPr>
              <a:t>ou </a:t>
            </a:r>
            <a:r>
              <a:rPr sz="1200" spc="-9" dirty="0">
                <a:latin typeface="Calibri"/>
                <a:cs typeface="Calibri"/>
              </a:rPr>
              <a:t>fraude </a:t>
            </a:r>
            <a:r>
              <a:rPr sz="1200" dirty="0">
                <a:latin typeface="Calibri"/>
                <a:cs typeface="Calibri"/>
              </a:rPr>
              <a:t>e não  seja o </a:t>
            </a:r>
            <a:r>
              <a:rPr sz="1200" spc="-4" dirty="0">
                <a:latin typeface="Calibri"/>
                <a:cs typeface="Calibri"/>
              </a:rPr>
              <a:t>caso de </a:t>
            </a:r>
            <a:r>
              <a:rPr sz="1200" spc="-9" dirty="0">
                <a:latin typeface="Calibri"/>
                <a:cs typeface="Calibri"/>
              </a:rPr>
              <a:t>restituição integral </a:t>
            </a:r>
            <a:r>
              <a:rPr sz="1200" spc="-4" dirty="0">
                <a:latin typeface="Calibri"/>
                <a:cs typeface="Calibri"/>
              </a:rPr>
              <a:t>de</a:t>
            </a:r>
            <a:r>
              <a:rPr sz="1200" spc="31" dirty="0">
                <a:latin typeface="Calibri"/>
                <a:cs typeface="Calibri"/>
              </a:rPr>
              <a:t> </a:t>
            </a:r>
            <a:r>
              <a:rPr sz="1200" spc="-9" dirty="0">
                <a:latin typeface="Calibri"/>
                <a:cs typeface="Calibri"/>
              </a:rPr>
              <a:t>recursos.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402507" y="897649"/>
            <a:ext cx="4974358" cy="983748"/>
          </a:xfrm>
          <a:custGeom>
            <a:avLst/>
            <a:gdLst/>
            <a:ahLst/>
            <a:cxnLst/>
            <a:rect l="l" t="t" r="r" b="b"/>
            <a:pathLst>
              <a:path w="5817234" h="1083945">
                <a:moveTo>
                  <a:pt x="0" y="0"/>
                </a:moveTo>
                <a:lnTo>
                  <a:pt x="0" y="1083563"/>
                </a:lnTo>
                <a:lnTo>
                  <a:pt x="5817107" y="1083563"/>
                </a:lnTo>
                <a:lnTo>
                  <a:pt x="5817107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486783" y="916090"/>
            <a:ext cx="4821234" cy="8494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sz="1200" spc="-9" dirty="0">
                <a:latin typeface="Calibri"/>
                <a:cs typeface="Calibri"/>
              </a:rPr>
              <a:t>Conterão: </a:t>
            </a:r>
            <a:r>
              <a:rPr sz="1200" dirty="0">
                <a:latin typeface="Calibri"/>
                <a:cs typeface="Calibri"/>
              </a:rPr>
              <a:t>i) </a:t>
            </a:r>
            <a:r>
              <a:rPr sz="1200" spc="-9" dirty="0">
                <a:latin typeface="Calibri"/>
                <a:cs typeface="Calibri"/>
              </a:rPr>
              <a:t>demonstração </a:t>
            </a:r>
            <a:r>
              <a:rPr sz="1200" spc="-4" dirty="0">
                <a:latin typeface="Calibri"/>
                <a:cs typeface="Calibri"/>
              </a:rPr>
              <a:t>do </a:t>
            </a:r>
            <a:r>
              <a:rPr sz="1200" spc="-9" dirty="0">
                <a:latin typeface="Calibri"/>
                <a:cs typeface="Calibri"/>
              </a:rPr>
              <a:t>alcance </a:t>
            </a:r>
            <a:r>
              <a:rPr sz="1200" spc="-4" dirty="0">
                <a:latin typeface="Calibri"/>
                <a:cs typeface="Calibri"/>
              </a:rPr>
              <a:t>das </a:t>
            </a:r>
            <a:r>
              <a:rPr sz="1200" spc="-9" dirty="0">
                <a:latin typeface="Calibri"/>
                <a:cs typeface="Calibri"/>
              </a:rPr>
              <a:t>metas; </a:t>
            </a:r>
            <a:r>
              <a:rPr sz="1200" dirty="0">
                <a:latin typeface="Calibri"/>
                <a:cs typeface="Calibri"/>
              </a:rPr>
              <a:t>ii) </a:t>
            </a:r>
            <a:r>
              <a:rPr sz="1200" spc="-4" dirty="0">
                <a:latin typeface="Calibri"/>
                <a:cs typeface="Calibri"/>
              </a:rPr>
              <a:t>descrição das ações  desenvolvidas para </a:t>
            </a:r>
            <a:r>
              <a:rPr sz="1200" dirty="0">
                <a:latin typeface="Calibri"/>
                <a:cs typeface="Calibri"/>
              </a:rPr>
              <a:t>o </a:t>
            </a:r>
            <a:r>
              <a:rPr sz="1200" spc="-9" dirty="0">
                <a:latin typeface="Calibri"/>
                <a:cs typeface="Calibri"/>
              </a:rPr>
              <a:t>cumprimento </a:t>
            </a:r>
            <a:r>
              <a:rPr sz="1200" spc="-4" dirty="0">
                <a:latin typeface="Calibri"/>
                <a:cs typeface="Calibri"/>
              </a:rPr>
              <a:t>do objeto; </a:t>
            </a:r>
            <a:r>
              <a:rPr sz="1200" dirty="0">
                <a:latin typeface="Calibri"/>
                <a:cs typeface="Calibri"/>
              </a:rPr>
              <a:t>iii) </a:t>
            </a:r>
            <a:r>
              <a:rPr sz="1200" spc="-9" dirty="0">
                <a:latin typeface="Calibri"/>
                <a:cs typeface="Calibri"/>
              </a:rPr>
              <a:t>documentos </a:t>
            </a:r>
            <a:r>
              <a:rPr sz="1200" dirty="0">
                <a:latin typeface="Calibri"/>
                <a:cs typeface="Calibri"/>
              </a:rPr>
              <a:t>de  </a:t>
            </a:r>
            <a:r>
              <a:rPr sz="1200" spc="-9" dirty="0">
                <a:latin typeface="Calibri"/>
                <a:cs typeface="Calibri"/>
              </a:rPr>
              <a:t>comprovação </a:t>
            </a:r>
            <a:r>
              <a:rPr sz="1200" spc="-4" dirty="0">
                <a:latin typeface="Calibri"/>
                <a:cs typeface="Calibri"/>
              </a:rPr>
              <a:t>do </a:t>
            </a:r>
            <a:r>
              <a:rPr sz="1200" spc="-9" dirty="0">
                <a:latin typeface="Calibri"/>
                <a:cs typeface="Calibri"/>
              </a:rPr>
              <a:t>cumprimento </a:t>
            </a:r>
            <a:r>
              <a:rPr sz="1200" spc="-4" dirty="0">
                <a:latin typeface="Calibri"/>
                <a:cs typeface="Calibri"/>
              </a:rPr>
              <a:t>do objeto; e, </a:t>
            </a:r>
            <a:r>
              <a:rPr sz="1200" dirty="0">
                <a:latin typeface="Calibri"/>
                <a:cs typeface="Calibri"/>
              </a:rPr>
              <a:t>iv) </a:t>
            </a:r>
            <a:r>
              <a:rPr sz="1200" spc="-4" dirty="0">
                <a:latin typeface="Calibri"/>
                <a:cs typeface="Calibri"/>
              </a:rPr>
              <a:t>documentos de </a:t>
            </a:r>
            <a:r>
              <a:rPr sz="1200" spc="-9" dirty="0">
                <a:latin typeface="Calibri"/>
                <a:cs typeface="Calibri"/>
              </a:rPr>
              <a:t>comprovação  </a:t>
            </a:r>
            <a:r>
              <a:rPr sz="1200" spc="-4" dirty="0">
                <a:latin typeface="Calibri"/>
                <a:cs typeface="Calibri"/>
              </a:rPr>
              <a:t>do </a:t>
            </a:r>
            <a:r>
              <a:rPr sz="1200" spc="-9" dirty="0">
                <a:latin typeface="Calibri"/>
                <a:cs typeface="Calibri"/>
              </a:rPr>
              <a:t>cumprimento </a:t>
            </a:r>
            <a:r>
              <a:rPr sz="1200" spc="-4" dirty="0">
                <a:latin typeface="Calibri"/>
                <a:cs typeface="Calibri"/>
              </a:rPr>
              <a:t>da </a:t>
            </a:r>
            <a:r>
              <a:rPr sz="1200" spc="-9" dirty="0">
                <a:latin typeface="Calibri"/>
                <a:cs typeface="Calibri"/>
              </a:rPr>
              <a:t>contrapartida, quando</a:t>
            </a:r>
            <a:r>
              <a:rPr sz="1200" spc="83" dirty="0">
                <a:latin typeface="Calibri"/>
                <a:cs typeface="Calibri"/>
              </a:rPr>
              <a:t> </a:t>
            </a:r>
            <a:r>
              <a:rPr sz="1200" spc="-22" dirty="0">
                <a:latin typeface="Calibri"/>
                <a:cs typeface="Calibri"/>
              </a:rPr>
              <a:t>houver.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480312" y="897649"/>
            <a:ext cx="1798392" cy="983748"/>
          </a:xfrm>
          <a:custGeom>
            <a:avLst/>
            <a:gdLst/>
            <a:ahLst/>
            <a:cxnLst/>
            <a:rect l="l" t="t" r="r" b="b"/>
            <a:pathLst>
              <a:path w="2103120" h="1083945">
                <a:moveTo>
                  <a:pt x="0" y="0"/>
                </a:moveTo>
                <a:lnTo>
                  <a:pt x="0" y="1083563"/>
                </a:lnTo>
                <a:lnTo>
                  <a:pt x="2103119" y="1083563"/>
                </a:lnTo>
                <a:lnTo>
                  <a:pt x="2103119" y="0"/>
                </a:lnTo>
                <a:lnTo>
                  <a:pt x="0" y="0"/>
                </a:lnTo>
                <a:close/>
              </a:path>
            </a:pathLst>
          </a:custGeom>
          <a:solidFill>
            <a:srgbClr val="4F61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76402" y="893499"/>
            <a:ext cx="1806537" cy="991817"/>
          </a:xfrm>
          <a:custGeom>
            <a:avLst/>
            <a:gdLst/>
            <a:ahLst/>
            <a:cxnLst/>
            <a:rect l="l" t="t" r="r" b="b"/>
            <a:pathLst>
              <a:path w="2112645" h="1092835">
                <a:moveTo>
                  <a:pt x="2112263" y="1092707"/>
                </a:moveTo>
                <a:lnTo>
                  <a:pt x="2112263" y="0"/>
                </a:lnTo>
                <a:lnTo>
                  <a:pt x="0" y="0"/>
                </a:lnTo>
                <a:lnTo>
                  <a:pt x="0" y="1092707"/>
                </a:lnTo>
                <a:lnTo>
                  <a:pt x="4571" y="1092707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103119" y="9143"/>
                </a:lnTo>
                <a:lnTo>
                  <a:pt x="2103119" y="4571"/>
                </a:lnTo>
                <a:lnTo>
                  <a:pt x="2107691" y="9143"/>
                </a:lnTo>
                <a:lnTo>
                  <a:pt x="2107691" y="1092707"/>
                </a:lnTo>
                <a:lnTo>
                  <a:pt x="2112263" y="1092707"/>
                </a:lnTo>
                <a:close/>
              </a:path>
              <a:path w="2112645" h="1092835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112645" h="1092835">
                <a:moveTo>
                  <a:pt x="9143" y="1083563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1083563"/>
                </a:lnTo>
                <a:lnTo>
                  <a:pt x="9143" y="1083563"/>
                </a:lnTo>
                <a:close/>
              </a:path>
              <a:path w="2112645" h="1092835">
                <a:moveTo>
                  <a:pt x="2107691" y="1083563"/>
                </a:moveTo>
                <a:lnTo>
                  <a:pt x="4571" y="1083563"/>
                </a:lnTo>
                <a:lnTo>
                  <a:pt x="9143" y="1088135"/>
                </a:lnTo>
                <a:lnTo>
                  <a:pt x="9143" y="1092707"/>
                </a:lnTo>
                <a:lnTo>
                  <a:pt x="2103119" y="1092707"/>
                </a:lnTo>
                <a:lnTo>
                  <a:pt x="2103119" y="1088135"/>
                </a:lnTo>
                <a:lnTo>
                  <a:pt x="2107691" y="1083563"/>
                </a:lnTo>
                <a:close/>
              </a:path>
              <a:path w="2112645" h="1092835">
                <a:moveTo>
                  <a:pt x="9143" y="1092707"/>
                </a:moveTo>
                <a:lnTo>
                  <a:pt x="9143" y="1088135"/>
                </a:lnTo>
                <a:lnTo>
                  <a:pt x="4571" y="1083563"/>
                </a:lnTo>
                <a:lnTo>
                  <a:pt x="4571" y="1092707"/>
                </a:lnTo>
                <a:lnTo>
                  <a:pt x="9143" y="1092707"/>
                </a:lnTo>
                <a:close/>
              </a:path>
              <a:path w="2112645" h="1092835">
                <a:moveTo>
                  <a:pt x="2107691" y="9143"/>
                </a:moveTo>
                <a:lnTo>
                  <a:pt x="2103119" y="4571"/>
                </a:lnTo>
                <a:lnTo>
                  <a:pt x="2103119" y="9143"/>
                </a:lnTo>
                <a:lnTo>
                  <a:pt x="2107691" y="9143"/>
                </a:lnTo>
                <a:close/>
              </a:path>
              <a:path w="2112645" h="1092835">
                <a:moveTo>
                  <a:pt x="2107691" y="1083563"/>
                </a:moveTo>
                <a:lnTo>
                  <a:pt x="2107691" y="9143"/>
                </a:lnTo>
                <a:lnTo>
                  <a:pt x="2103119" y="9143"/>
                </a:lnTo>
                <a:lnTo>
                  <a:pt x="2103119" y="1083563"/>
                </a:lnTo>
                <a:lnTo>
                  <a:pt x="2107691" y="1083563"/>
                </a:lnTo>
                <a:close/>
              </a:path>
              <a:path w="2112645" h="1092835">
                <a:moveTo>
                  <a:pt x="2107691" y="1092707"/>
                </a:moveTo>
                <a:lnTo>
                  <a:pt x="2107691" y="1083563"/>
                </a:lnTo>
                <a:lnTo>
                  <a:pt x="2103119" y="1088135"/>
                </a:lnTo>
                <a:lnTo>
                  <a:pt x="2103119" y="1092707"/>
                </a:lnTo>
                <a:lnTo>
                  <a:pt x="2107691" y="10927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547648" y="1001382"/>
            <a:ext cx="1729861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600" spc="-9" dirty="0">
                <a:solidFill>
                  <a:srgbClr val="FFFFFF"/>
                </a:solidFill>
                <a:latin typeface="Calibri"/>
                <a:cs typeface="Calibri"/>
              </a:rPr>
              <a:t>Relatórios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de 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Execução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do </a:t>
            </a:r>
            <a:r>
              <a:rPr sz="1600" spc="-4" dirty="0">
                <a:solidFill>
                  <a:srgbClr val="FFFFFF"/>
                </a:solidFill>
                <a:latin typeface="Calibri"/>
                <a:cs typeface="Calibri"/>
              </a:rPr>
              <a:t>Objeto 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(Parcial </a:t>
            </a:r>
            <a:r>
              <a:rPr sz="1600" spc="-4" dirty="0">
                <a:solidFill>
                  <a:srgbClr val="FFFFFF"/>
                </a:solidFill>
                <a:latin typeface="Calibri"/>
                <a:cs typeface="Calibri"/>
              </a:rPr>
              <a:t>ou</a:t>
            </a:r>
            <a:r>
              <a:rPr sz="1600" spc="-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4" dirty="0">
                <a:solidFill>
                  <a:srgbClr val="FFFFFF"/>
                </a:solidFill>
                <a:latin typeface="Calibri"/>
                <a:cs typeface="Calibri"/>
              </a:rPr>
              <a:t>Final)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488131" y="2710926"/>
            <a:ext cx="1793505" cy="718073"/>
          </a:xfrm>
          <a:custGeom>
            <a:avLst/>
            <a:gdLst/>
            <a:ahLst/>
            <a:cxnLst/>
            <a:rect l="l" t="t" r="r" b="b"/>
            <a:pathLst>
              <a:path w="2097404" h="791210">
                <a:moveTo>
                  <a:pt x="0" y="0"/>
                </a:moveTo>
                <a:lnTo>
                  <a:pt x="0" y="790955"/>
                </a:lnTo>
                <a:lnTo>
                  <a:pt x="2097023" y="790955"/>
                </a:lnTo>
                <a:lnTo>
                  <a:pt x="2097023" y="0"/>
                </a:lnTo>
                <a:lnTo>
                  <a:pt x="0" y="0"/>
                </a:lnTo>
                <a:close/>
              </a:path>
            </a:pathLst>
          </a:custGeom>
          <a:solidFill>
            <a:srgbClr val="4F61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84222" y="2706777"/>
            <a:ext cx="1801107" cy="726141"/>
          </a:xfrm>
          <a:custGeom>
            <a:avLst/>
            <a:gdLst/>
            <a:ahLst/>
            <a:cxnLst/>
            <a:rect l="l" t="t" r="r" b="b"/>
            <a:pathLst>
              <a:path w="2106295" h="800100">
                <a:moveTo>
                  <a:pt x="2106167" y="800099"/>
                </a:moveTo>
                <a:lnTo>
                  <a:pt x="2106167" y="0"/>
                </a:lnTo>
                <a:lnTo>
                  <a:pt x="0" y="0"/>
                </a:lnTo>
                <a:lnTo>
                  <a:pt x="0" y="800099"/>
                </a:lnTo>
                <a:lnTo>
                  <a:pt x="4571" y="800099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095499" y="9143"/>
                </a:lnTo>
                <a:lnTo>
                  <a:pt x="2095499" y="4571"/>
                </a:lnTo>
                <a:lnTo>
                  <a:pt x="2101595" y="9143"/>
                </a:lnTo>
                <a:lnTo>
                  <a:pt x="2101595" y="800099"/>
                </a:lnTo>
                <a:lnTo>
                  <a:pt x="2106167" y="800099"/>
                </a:lnTo>
                <a:close/>
              </a:path>
              <a:path w="2106295" h="800100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106295" h="800100">
                <a:moveTo>
                  <a:pt x="9143" y="789431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789431"/>
                </a:lnTo>
                <a:lnTo>
                  <a:pt x="9143" y="789431"/>
                </a:lnTo>
                <a:close/>
              </a:path>
              <a:path w="2106295" h="800100">
                <a:moveTo>
                  <a:pt x="2101595" y="789431"/>
                </a:moveTo>
                <a:lnTo>
                  <a:pt x="4571" y="789431"/>
                </a:lnTo>
                <a:lnTo>
                  <a:pt x="9143" y="795527"/>
                </a:lnTo>
                <a:lnTo>
                  <a:pt x="9143" y="800099"/>
                </a:lnTo>
                <a:lnTo>
                  <a:pt x="2095499" y="800099"/>
                </a:lnTo>
                <a:lnTo>
                  <a:pt x="2095499" y="795527"/>
                </a:lnTo>
                <a:lnTo>
                  <a:pt x="2101595" y="789431"/>
                </a:lnTo>
                <a:close/>
              </a:path>
              <a:path w="2106295" h="800100">
                <a:moveTo>
                  <a:pt x="9143" y="800099"/>
                </a:moveTo>
                <a:lnTo>
                  <a:pt x="9143" y="795527"/>
                </a:lnTo>
                <a:lnTo>
                  <a:pt x="4571" y="789431"/>
                </a:lnTo>
                <a:lnTo>
                  <a:pt x="4571" y="800099"/>
                </a:lnTo>
                <a:lnTo>
                  <a:pt x="9143" y="800099"/>
                </a:lnTo>
                <a:close/>
              </a:path>
              <a:path w="2106295" h="800100">
                <a:moveTo>
                  <a:pt x="2101595" y="9143"/>
                </a:moveTo>
                <a:lnTo>
                  <a:pt x="2095499" y="4571"/>
                </a:lnTo>
                <a:lnTo>
                  <a:pt x="2095499" y="9143"/>
                </a:lnTo>
                <a:lnTo>
                  <a:pt x="2101595" y="9143"/>
                </a:lnTo>
                <a:close/>
              </a:path>
              <a:path w="2106295" h="800100">
                <a:moveTo>
                  <a:pt x="2101595" y="789431"/>
                </a:moveTo>
                <a:lnTo>
                  <a:pt x="2101595" y="9143"/>
                </a:lnTo>
                <a:lnTo>
                  <a:pt x="2095499" y="9143"/>
                </a:lnTo>
                <a:lnTo>
                  <a:pt x="2095499" y="789431"/>
                </a:lnTo>
                <a:lnTo>
                  <a:pt x="2101595" y="789431"/>
                </a:lnTo>
                <a:close/>
              </a:path>
              <a:path w="2106295" h="800100">
                <a:moveTo>
                  <a:pt x="2101595" y="800099"/>
                </a:moveTo>
                <a:lnTo>
                  <a:pt x="2101595" y="789431"/>
                </a:lnTo>
                <a:lnTo>
                  <a:pt x="2095499" y="795527"/>
                </a:lnTo>
                <a:lnTo>
                  <a:pt x="2095499" y="800099"/>
                </a:lnTo>
                <a:lnTo>
                  <a:pt x="2101595" y="8000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554164" y="2930842"/>
            <a:ext cx="1475855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sz="1600" spc="-4" dirty="0">
                <a:solidFill>
                  <a:srgbClr val="FFFFFF"/>
                </a:solidFill>
                <a:latin typeface="Calibri"/>
                <a:cs typeface="Calibri"/>
              </a:rPr>
              <a:t>Análise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das</a:t>
            </a:r>
            <a:r>
              <a:rPr sz="1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contas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403808" y="2710926"/>
            <a:ext cx="4978159" cy="758414"/>
          </a:xfrm>
          <a:custGeom>
            <a:avLst/>
            <a:gdLst/>
            <a:ahLst/>
            <a:cxnLst/>
            <a:rect l="l" t="t" r="r" b="b"/>
            <a:pathLst>
              <a:path w="5821680" h="835660">
                <a:moveTo>
                  <a:pt x="0" y="0"/>
                </a:moveTo>
                <a:lnTo>
                  <a:pt x="0" y="835151"/>
                </a:lnTo>
                <a:lnTo>
                  <a:pt x="5821679" y="835151"/>
                </a:lnTo>
                <a:lnTo>
                  <a:pt x="5821679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3488086" y="2727984"/>
            <a:ext cx="4825035" cy="6370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sz="1200" spc="-9" dirty="0">
                <a:latin typeface="Calibri"/>
                <a:cs typeface="Calibri"/>
              </a:rPr>
              <a:t>Parecer </a:t>
            </a:r>
            <a:r>
              <a:rPr sz="1200" spc="-4" dirty="0">
                <a:latin typeface="Calibri"/>
                <a:cs typeface="Calibri"/>
              </a:rPr>
              <a:t>conclusivo </a:t>
            </a:r>
            <a:r>
              <a:rPr sz="1200" dirty="0">
                <a:latin typeface="Calibri"/>
                <a:cs typeface="Calibri"/>
              </a:rPr>
              <a:t>do </a:t>
            </a:r>
            <a:r>
              <a:rPr sz="1200" spc="-22" dirty="0">
                <a:latin typeface="Calibri"/>
                <a:cs typeface="Calibri"/>
              </a:rPr>
              <a:t>gestor, </a:t>
            </a:r>
            <a:r>
              <a:rPr sz="1200" spc="-4" dirty="0">
                <a:latin typeface="Calibri"/>
                <a:cs typeface="Calibri"/>
              </a:rPr>
              <a:t>com </a:t>
            </a:r>
            <a:r>
              <a:rPr sz="1200" dirty="0">
                <a:latin typeface="Calibri"/>
                <a:cs typeface="Calibri"/>
              </a:rPr>
              <a:t>a </a:t>
            </a:r>
            <a:r>
              <a:rPr sz="1200" spc="-9" dirty="0">
                <a:latin typeface="Calibri"/>
                <a:cs typeface="Calibri"/>
              </a:rPr>
              <a:t>manifestação </a:t>
            </a:r>
            <a:r>
              <a:rPr sz="1200" spc="-4" dirty="0">
                <a:latin typeface="Calibri"/>
                <a:cs typeface="Calibri"/>
              </a:rPr>
              <a:t>da autoridade </a:t>
            </a:r>
            <a:r>
              <a:rPr sz="1200" dirty="0">
                <a:latin typeface="Calibri"/>
                <a:cs typeface="Calibri"/>
              </a:rPr>
              <a:t>superior  </a:t>
            </a:r>
            <a:r>
              <a:rPr sz="1200" spc="-9" dirty="0">
                <a:latin typeface="Calibri"/>
                <a:cs typeface="Calibri"/>
              </a:rPr>
              <a:t>sobre </a:t>
            </a:r>
            <a:r>
              <a:rPr sz="1200" dirty="0">
                <a:latin typeface="Calibri"/>
                <a:cs typeface="Calibri"/>
              </a:rPr>
              <a:t>a </a:t>
            </a:r>
            <a:r>
              <a:rPr sz="1200" spc="-4" dirty="0">
                <a:latin typeface="Calibri"/>
                <a:cs typeface="Calibri"/>
              </a:rPr>
              <a:t>parceria, concluindo pela: </a:t>
            </a:r>
            <a:r>
              <a:rPr sz="1200" spc="4" dirty="0">
                <a:latin typeface="Calibri"/>
                <a:cs typeface="Calibri"/>
              </a:rPr>
              <a:t>i) </a:t>
            </a:r>
            <a:r>
              <a:rPr sz="1200" spc="-9" dirty="0">
                <a:latin typeface="Calibri"/>
                <a:cs typeface="Calibri"/>
              </a:rPr>
              <a:t>aprovação </a:t>
            </a:r>
            <a:r>
              <a:rPr sz="1200" spc="-4" dirty="0">
                <a:latin typeface="Calibri"/>
                <a:cs typeface="Calibri"/>
              </a:rPr>
              <a:t>das </a:t>
            </a:r>
            <a:r>
              <a:rPr sz="1200" spc="-9" dirty="0">
                <a:latin typeface="Calibri"/>
                <a:cs typeface="Calibri"/>
              </a:rPr>
              <a:t>contas; </a:t>
            </a:r>
            <a:r>
              <a:rPr sz="1200" dirty="0">
                <a:latin typeface="Calibri"/>
                <a:cs typeface="Calibri"/>
              </a:rPr>
              <a:t>ii) </a:t>
            </a:r>
            <a:r>
              <a:rPr sz="1200" spc="-9" dirty="0">
                <a:latin typeface="Calibri"/>
                <a:cs typeface="Calibri"/>
              </a:rPr>
              <a:t>aprovação </a:t>
            </a:r>
            <a:r>
              <a:rPr sz="1200" spc="-4" dirty="0">
                <a:latin typeface="Calibri"/>
                <a:cs typeface="Calibri"/>
              </a:rPr>
              <a:t>das  </a:t>
            </a:r>
            <a:r>
              <a:rPr sz="1200" spc="-9" dirty="0">
                <a:latin typeface="Calibri"/>
                <a:cs typeface="Calibri"/>
              </a:rPr>
              <a:t>contas </a:t>
            </a:r>
            <a:r>
              <a:rPr sz="1200" spc="-4" dirty="0">
                <a:latin typeface="Calibri"/>
                <a:cs typeface="Calibri"/>
              </a:rPr>
              <a:t>com ressalvas; </a:t>
            </a:r>
            <a:r>
              <a:rPr sz="1200" dirty="0">
                <a:latin typeface="Calibri"/>
                <a:cs typeface="Calibri"/>
              </a:rPr>
              <a:t>iii) </a:t>
            </a:r>
            <a:r>
              <a:rPr sz="1200" spc="-9" dirty="0">
                <a:latin typeface="Calibri"/>
                <a:cs typeface="Calibri"/>
              </a:rPr>
              <a:t>rejeição </a:t>
            </a:r>
            <a:r>
              <a:rPr sz="1200" spc="-4" dirty="0">
                <a:latin typeface="Calibri"/>
                <a:cs typeface="Calibri"/>
              </a:rPr>
              <a:t>das</a:t>
            </a:r>
            <a:r>
              <a:rPr sz="1200" spc="-9" dirty="0">
                <a:latin typeface="Calibri"/>
                <a:cs typeface="Calibri"/>
              </a:rPr>
              <a:t> contas.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3402506" y="1926695"/>
            <a:ext cx="4978159" cy="758414"/>
          </a:xfrm>
          <a:custGeom>
            <a:avLst/>
            <a:gdLst/>
            <a:ahLst/>
            <a:cxnLst/>
            <a:rect l="l" t="t" r="r" b="b"/>
            <a:pathLst>
              <a:path w="5821680" h="835660">
                <a:moveTo>
                  <a:pt x="0" y="0"/>
                </a:moveTo>
                <a:lnTo>
                  <a:pt x="0" y="835151"/>
                </a:lnTo>
                <a:lnTo>
                  <a:pt x="5821679" y="835151"/>
                </a:lnTo>
                <a:lnTo>
                  <a:pt x="5821679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3486783" y="1943751"/>
            <a:ext cx="4825035" cy="6370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sz="1200" spc="-9" dirty="0">
                <a:latin typeface="Calibri"/>
                <a:cs typeface="Calibri"/>
              </a:rPr>
              <a:t>Apresentada </a:t>
            </a:r>
            <a:r>
              <a:rPr sz="1200" dirty="0">
                <a:latin typeface="Calibri"/>
                <a:cs typeface="Calibri"/>
              </a:rPr>
              <a:t>pela OSC </a:t>
            </a:r>
            <a:r>
              <a:rPr sz="1200" spc="-4" dirty="0">
                <a:latin typeface="Calibri"/>
                <a:cs typeface="Calibri"/>
              </a:rPr>
              <a:t>por meio de Relatório de </a:t>
            </a:r>
            <a:r>
              <a:rPr sz="1200" spc="-9" dirty="0">
                <a:latin typeface="Calibri"/>
                <a:cs typeface="Calibri"/>
              </a:rPr>
              <a:t>Execução </a:t>
            </a:r>
            <a:r>
              <a:rPr sz="1200" spc="-4" dirty="0">
                <a:latin typeface="Calibri"/>
                <a:cs typeface="Calibri"/>
              </a:rPr>
              <a:t>do Objeto. </a:t>
            </a:r>
            <a:r>
              <a:rPr sz="1200" dirty="0">
                <a:latin typeface="Calibri"/>
                <a:cs typeface="Calibri"/>
              </a:rPr>
              <a:t>A  </a:t>
            </a:r>
            <a:r>
              <a:rPr sz="1200" spc="-9" dirty="0">
                <a:latin typeface="Calibri"/>
                <a:cs typeface="Calibri"/>
              </a:rPr>
              <a:t>administração </a:t>
            </a:r>
            <a:r>
              <a:rPr sz="1200" spc="-4" dirty="0">
                <a:latin typeface="Calibri"/>
                <a:cs typeface="Calibri"/>
              </a:rPr>
              <a:t>pública </a:t>
            </a:r>
            <a:r>
              <a:rPr sz="1200" spc="-9" dirty="0">
                <a:latin typeface="Calibri"/>
                <a:cs typeface="Calibri"/>
              </a:rPr>
              <a:t>somente </a:t>
            </a:r>
            <a:r>
              <a:rPr sz="1200" spc="-4" dirty="0">
                <a:latin typeface="Calibri"/>
                <a:cs typeface="Calibri"/>
              </a:rPr>
              <a:t>solicitará </a:t>
            </a:r>
            <a:r>
              <a:rPr sz="1200" dirty="0">
                <a:latin typeface="Calibri"/>
                <a:cs typeface="Calibri"/>
              </a:rPr>
              <a:t>e </a:t>
            </a:r>
            <a:r>
              <a:rPr sz="1200" spc="-4" dirty="0">
                <a:latin typeface="Calibri"/>
                <a:cs typeface="Calibri"/>
              </a:rPr>
              <a:t>analisará </a:t>
            </a:r>
            <a:r>
              <a:rPr sz="1200" dirty="0">
                <a:latin typeface="Calibri"/>
                <a:cs typeface="Calibri"/>
              </a:rPr>
              <a:t>o </a:t>
            </a:r>
            <a:r>
              <a:rPr sz="1200" spc="-4" dirty="0">
                <a:latin typeface="Calibri"/>
                <a:cs typeface="Calibri"/>
              </a:rPr>
              <a:t>Relatório de </a:t>
            </a:r>
            <a:r>
              <a:rPr sz="1200" spc="-9" dirty="0">
                <a:latin typeface="Calibri"/>
                <a:cs typeface="Calibri"/>
              </a:rPr>
              <a:t>Execução  </a:t>
            </a:r>
            <a:r>
              <a:rPr sz="1200" spc="-4" dirty="0">
                <a:latin typeface="Calibri"/>
                <a:cs typeface="Calibri"/>
              </a:rPr>
              <a:t>Financeira caso </a:t>
            </a:r>
            <a:r>
              <a:rPr sz="1200" dirty="0">
                <a:latin typeface="Calibri"/>
                <a:cs typeface="Calibri"/>
              </a:rPr>
              <a:t>a </a:t>
            </a:r>
            <a:r>
              <a:rPr sz="1200" spc="-4" dirty="0">
                <a:latin typeface="Calibri"/>
                <a:cs typeface="Calibri"/>
              </a:rPr>
              <a:t>OSC não </a:t>
            </a:r>
            <a:r>
              <a:rPr sz="1200" spc="-9" dirty="0">
                <a:latin typeface="Calibri"/>
                <a:cs typeface="Calibri"/>
              </a:rPr>
              <a:t>comprove </a:t>
            </a:r>
            <a:r>
              <a:rPr sz="1200" dirty="0">
                <a:latin typeface="Calibri"/>
                <a:cs typeface="Calibri"/>
              </a:rPr>
              <a:t>o </a:t>
            </a:r>
            <a:r>
              <a:rPr sz="1200" spc="-9" dirty="0">
                <a:latin typeface="Calibri"/>
                <a:cs typeface="Calibri"/>
              </a:rPr>
              <a:t>cumprimento </a:t>
            </a:r>
            <a:r>
              <a:rPr sz="1200" spc="-4" dirty="0">
                <a:latin typeface="Calibri"/>
                <a:cs typeface="Calibri"/>
              </a:rPr>
              <a:t>de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9" dirty="0">
                <a:latin typeface="Calibri"/>
                <a:cs typeface="Calibri"/>
              </a:rPr>
              <a:t>metas.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1497252" y="1926695"/>
            <a:ext cx="1785361" cy="767634"/>
          </a:xfrm>
          <a:custGeom>
            <a:avLst/>
            <a:gdLst/>
            <a:ahLst/>
            <a:cxnLst/>
            <a:rect l="l" t="t" r="r" b="b"/>
            <a:pathLst>
              <a:path w="2087879" h="845819">
                <a:moveTo>
                  <a:pt x="0" y="0"/>
                </a:moveTo>
                <a:lnTo>
                  <a:pt x="0" y="845819"/>
                </a:lnTo>
                <a:lnTo>
                  <a:pt x="2087879" y="845819"/>
                </a:lnTo>
                <a:lnTo>
                  <a:pt x="2087879" y="0"/>
                </a:lnTo>
                <a:lnTo>
                  <a:pt x="0" y="0"/>
                </a:lnTo>
                <a:close/>
              </a:path>
            </a:pathLst>
          </a:custGeom>
          <a:solidFill>
            <a:srgbClr val="4F61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493343" y="1922545"/>
            <a:ext cx="1793505" cy="776279"/>
          </a:xfrm>
          <a:custGeom>
            <a:avLst/>
            <a:gdLst/>
            <a:ahLst/>
            <a:cxnLst/>
            <a:rect l="l" t="t" r="r" b="b"/>
            <a:pathLst>
              <a:path w="2097404" h="855344">
                <a:moveTo>
                  <a:pt x="2097023" y="854963"/>
                </a:moveTo>
                <a:lnTo>
                  <a:pt x="2097023" y="0"/>
                </a:lnTo>
                <a:lnTo>
                  <a:pt x="0" y="0"/>
                </a:lnTo>
                <a:lnTo>
                  <a:pt x="0" y="854963"/>
                </a:lnTo>
                <a:lnTo>
                  <a:pt x="4571" y="854963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087879" y="9143"/>
                </a:lnTo>
                <a:lnTo>
                  <a:pt x="2087879" y="4571"/>
                </a:lnTo>
                <a:lnTo>
                  <a:pt x="2092451" y="9143"/>
                </a:lnTo>
                <a:lnTo>
                  <a:pt x="2092451" y="854963"/>
                </a:lnTo>
                <a:lnTo>
                  <a:pt x="2097023" y="854963"/>
                </a:lnTo>
                <a:close/>
              </a:path>
              <a:path w="2097404" h="855344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097404" h="855344">
                <a:moveTo>
                  <a:pt x="9143" y="844295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844295"/>
                </a:lnTo>
                <a:lnTo>
                  <a:pt x="9143" y="844295"/>
                </a:lnTo>
                <a:close/>
              </a:path>
              <a:path w="2097404" h="855344">
                <a:moveTo>
                  <a:pt x="2092451" y="844295"/>
                </a:moveTo>
                <a:lnTo>
                  <a:pt x="4571" y="844295"/>
                </a:lnTo>
                <a:lnTo>
                  <a:pt x="9143" y="850391"/>
                </a:lnTo>
                <a:lnTo>
                  <a:pt x="9143" y="854963"/>
                </a:lnTo>
                <a:lnTo>
                  <a:pt x="2087879" y="854963"/>
                </a:lnTo>
                <a:lnTo>
                  <a:pt x="2087879" y="850391"/>
                </a:lnTo>
                <a:lnTo>
                  <a:pt x="2092451" y="844295"/>
                </a:lnTo>
                <a:close/>
              </a:path>
              <a:path w="2097404" h="855344">
                <a:moveTo>
                  <a:pt x="9143" y="854963"/>
                </a:moveTo>
                <a:lnTo>
                  <a:pt x="9143" y="850391"/>
                </a:lnTo>
                <a:lnTo>
                  <a:pt x="4571" y="844295"/>
                </a:lnTo>
                <a:lnTo>
                  <a:pt x="4571" y="854963"/>
                </a:lnTo>
                <a:lnTo>
                  <a:pt x="9143" y="854963"/>
                </a:lnTo>
                <a:close/>
              </a:path>
              <a:path w="2097404" h="855344">
                <a:moveTo>
                  <a:pt x="2092451" y="9143"/>
                </a:moveTo>
                <a:lnTo>
                  <a:pt x="2087879" y="4571"/>
                </a:lnTo>
                <a:lnTo>
                  <a:pt x="2087879" y="9143"/>
                </a:lnTo>
                <a:lnTo>
                  <a:pt x="2092451" y="9143"/>
                </a:lnTo>
                <a:close/>
              </a:path>
              <a:path w="2097404" h="855344">
                <a:moveTo>
                  <a:pt x="2092451" y="844295"/>
                </a:moveTo>
                <a:lnTo>
                  <a:pt x="2092451" y="9143"/>
                </a:lnTo>
                <a:lnTo>
                  <a:pt x="2087879" y="9143"/>
                </a:lnTo>
                <a:lnTo>
                  <a:pt x="2087879" y="844295"/>
                </a:lnTo>
                <a:lnTo>
                  <a:pt x="2092451" y="844295"/>
                </a:lnTo>
                <a:close/>
              </a:path>
              <a:path w="2097404" h="855344">
                <a:moveTo>
                  <a:pt x="2092451" y="854963"/>
                </a:moveTo>
                <a:lnTo>
                  <a:pt x="2092451" y="844295"/>
                </a:lnTo>
                <a:lnTo>
                  <a:pt x="2087879" y="850391"/>
                </a:lnTo>
                <a:lnTo>
                  <a:pt x="2087879" y="854963"/>
                </a:lnTo>
                <a:lnTo>
                  <a:pt x="2092451" y="85496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1563286" y="1908712"/>
            <a:ext cx="1602372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Prestação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contas  </a:t>
            </a:r>
            <a:r>
              <a:rPr sz="1600" spc="-4" dirty="0">
                <a:solidFill>
                  <a:srgbClr val="FFFFFF"/>
                </a:solidFill>
                <a:latin typeface="Calibri"/>
                <a:cs typeface="Calibri"/>
              </a:rPr>
              <a:t>final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1" name="object 41"/>
          <p:cNvSpPr txBox="1">
            <a:spLocks noGrp="1"/>
          </p:cNvSpPr>
          <p:nvPr>
            <p:ph type="title"/>
          </p:nvPr>
        </p:nvSpPr>
        <p:spPr>
          <a:xfrm>
            <a:off x="583520" y="260648"/>
            <a:ext cx="5622334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>
              <a:tabLst>
                <a:tab pos="2371832" algn="l"/>
              </a:tabLst>
            </a:pPr>
            <a:r>
              <a:rPr lang="pt-BR" sz="3000" b="1" u="sng" spc="-13" dirty="0" smtClean="0"/>
              <a:t>PRESTAÇÃO </a:t>
            </a:r>
            <a:r>
              <a:rPr lang="pt-BR" sz="3000" b="1" u="sng" spc="-13" dirty="0"/>
              <a:t>DE CONTAS</a:t>
            </a:r>
            <a:endParaRPr sz="3000" b="1" u="sng" spc="-4" dirty="0"/>
          </a:p>
        </p:txBody>
      </p:sp>
      <p:sp>
        <p:nvSpPr>
          <p:cNvPr id="42" name="object 42"/>
          <p:cNvSpPr/>
          <p:nvPr/>
        </p:nvSpPr>
        <p:spPr>
          <a:xfrm>
            <a:off x="1481614" y="3491010"/>
            <a:ext cx="1802736" cy="593592"/>
          </a:xfrm>
          <a:custGeom>
            <a:avLst/>
            <a:gdLst/>
            <a:ahLst/>
            <a:cxnLst/>
            <a:rect l="l" t="t" r="r" b="b"/>
            <a:pathLst>
              <a:path w="2108200" h="654050">
                <a:moveTo>
                  <a:pt x="2107691" y="653795"/>
                </a:moveTo>
                <a:lnTo>
                  <a:pt x="2107691" y="0"/>
                </a:lnTo>
                <a:lnTo>
                  <a:pt x="0" y="0"/>
                </a:lnTo>
                <a:lnTo>
                  <a:pt x="0" y="653795"/>
                </a:lnTo>
                <a:lnTo>
                  <a:pt x="4571" y="653795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098547" y="9143"/>
                </a:lnTo>
                <a:lnTo>
                  <a:pt x="2098547" y="4571"/>
                </a:lnTo>
                <a:lnTo>
                  <a:pt x="2103119" y="9143"/>
                </a:lnTo>
                <a:lnTo>
                  <a:pt x="2103119" y="653795"/>
                </a:lnTo>
                <a:lnTo>
                  <a:pt x="2107691" y="653795"/>
                </a:lnTo>
                <a:close/>
              </a:path>
              <a:path w="2108200" h="654050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108200" h="654050">
                <a:moveTo>
                  <a:pt x="9143" y="644651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644651"/>
                </a:lnTo>
                <a:lnTo>
                  <a:pt x="9143" y="644651"/>
                </a:lnTo>
                <a:close/>
              </a:path>
              <a:path w="2108200" h="654050">
                <a:moveTo>
                  <a:pt x="2103119" y="644651"/>
                </a:moveTo>
                <a:lnTo>
                  <a:pt x="4571" y="644651"/>
                </a:lnTo>
                <a:lnTo>
                  <a:pt x="9143" y="649223"/>
                </a:lnTo>
                <a:lnTo>
                  <a:pt x="9143" y="653795"/>
                </a:lnTo>
                <a:lnTo>
                  <a:pt x="2098547" y="653795"/>
                </a:lnTo>
                <a:lnTo>
                  <a:pt x="2098547" y="649223"/>
                </a:lnTo>
                <a:lnTo>
                  <a:pt x="2103119" y="644651"/>
                </a:lnTo>
                <a:close/>
              </a:path>
              <a:path w="2108200" h="654050">
                <a:moveTo>
                  <a:pt x="9143" y="653795"/>
                </a:moveTo>
                <a:lnTo>
                  <a:pt x="9143" y="649223"/>
                </a:lnTo>
                <a:lnTo>
                  <a:pt x="4571" y="644651"/>
                </a:lnTo>
                <a:lnTo>
                  <a:pt x="4571" y="653795"/>
                </a:lnTo>
                <a:lnTo>
                  <a:pt x="9143" y="653795"/>
                </a:lnTo>
                <a:close/>
              </a:path>
              <a:path w="2108200" h="654050">
                <a:moveTo>
                  <a:pt x="2103119" y="9143"/>
                </a:moveTo>
                <a:lnTo>
                  <a:pt x="2098547" y="4571"/>
                </a:lnTo>
                <a:lnTo>
                  <a:pt x="2098547" y="9143"/>
                </a:lnTo>
                <a:lnTo>
                  <a:pt x="2103119" y="9143"/>
                </a:lnTo>
                <a:close/>
              </a:path>
              <a:path w="2108200" h="654050">
                <a:moveTo>
                  <a:pt x="2103119" y="644651"/>
                </a:moveTo>
                <a:lnTo>
                  <a:pt x="2103119" y="9143"/>
                </a:lnTo>
                <a:lnTo>
                  <a:pt x="2098547" y="9143"/>
                </a:lnTo>
                <a:lnTo>
                  <a:pt x="2098547" y="644651"/>
                </a:lnTo>
                <a:lnTo>
                  <a:pt x="2103119" y="644651"/>
                </a:lnTo>
                <a:close/>
              </a:path>
              <a:path w="2108200" h="654050">
                <a:moveTo>
                  <a:pt x="2103119" y="653795"/>
                </a:moveTo>
                <a:lnTo>
                  <a:pt x="2103119" y="644651"/>
                </a:lnTo>
                <a:lnTo>
                  <a:pt x="2098547" y="649223"/>
                </a:lnTo>
                <a:lnTo>
                  <a:pt x="2098547" y="653795"/>
                </a:lnTo>
                <a:lnTo>
                  <a:pt x="2103119" y="6537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1485524" y="3495159"/>
            <a:ext cx="1794591" cy="395768"/>
          </a:xfrm>
          <a:prstGeom prst="rect">
            <a:avLst/>
          </a:prstGeom>
          <a:solidFill>
            <a:srgbClr val="4F6127"/>
          </a:solidFill>
        </p:spPr>
        <p:txBody>
          <a:bodyPr vert="horz" wrap="square" lIns="0" tIns="148100" rIns="0" bIns="0" rtlCol="0">
            <a:spAutoFit/>
          </a:bodyPr>
          <a:lstStyle/>
          <a:p>
            <a:pPr marL="80175">
              <a:spcBef>
                <a:spcPts val="1166"/>
              </a:spcBef>
            </a:pPr>
            <a:r>
              <a:rPr sz="1600" spc="-4" dirty="0">
                <a:solidFill>
                  <a:srgbClr val="FFFFFF"/>
                </a:solidFill>
                <a:latin typeface="Calibri"/>
                <a:cs typeface="Calibri"/>
              </a:rPr>
              <a:t>Sanções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3394687" y="3518672"/>
            <a:ext cx="4980874" cy="571692"/>
          </a:xfrm>
          <a:custGeom>
            <a:avLst/>
            <a:gdLst/>
            <a:ahLst/>
            <a:cxnLst/>
            <a:rect l="l" t="t" r="r" b="b"/>
            <a:pathLst>
              <a:path w="5824855" h="629920">
                <a:moveTo>
                  <a:pt x="0" y="0"/>
                </a:moveTo>
                <a:lnTo>
                  <a:pt x="0" y="629411"/>
                </a:lnTo>
                <a:lnTo>
                  <a:pt x="5824727" y="629411"/>
                </a:lnTo>
                <a:lnTo>
                  <a:pt x="5824727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3480268" y="3532433"/>
            <a:ext cx="4827750" cy="4680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>
              <a:lnSpc>
                <a:spcPct val="116700"/>
              </a:lnSpc>
            </a:pPr>
            <a:r>
              <a:rPr sz="1300" dirty="0">
                <a:latin typeface="Calibri"/>
                <a:cs typeface="Calibri"/>
              </a:rPr>
              <a:t>Estabelece </a:t>
            </a:r>
            <a:r>
              <a:rPr sz="1300" spc="9" dirty="0">
                <a:latin typeface="Calibri"/>
                <a:cs typeface="Calibri"/>
              </a:rPr>
              <a:t>o </a:t>
            </a:r>
            <a:r>
              <a:rPr sz="1300" dirty="0">
                <a:latin typeface="Calibri"/>
                <a:cs typeface="Calibri"/>
              </a:rPr>
              <a:t>rito recursal </a:t>
            </a:r>
            <a:r>
              <a:rPr sz="1300" spc="9" dirty="0">
                <a:latin typeface="Calibri"/>
                <a:cs typeface="Calibri"/>
              </a:rPr>
              <a:t>das </a:t>
            </a:r>
            <a:r>
              <a:rPr sz="1300" spc="4" dirty="0">
                <a:latin typeface="Calibri"/>
                <a:cs typeface="Calibri"/>
              </a:rPr>
              <a:t>sanções </a:t>
            </a:r>
            <a:r>
              <a:rPr sz="1300" dirty="0">
                <a:latin typeface="Calibri"/>
                <a:cs typeface="Calibri"/>
              </a:rPr>
              <a:t>administrativas: i) advertência; ii)  </a:t>
            </a:r>
            <a:r>
              <a:rPr sz="1300" spc="9" dirty="0">
                <a:latin typeface="Calibri"/>
                <a:cs typeface="Calibri"/>
              </a:rPr>
              <a:t>suspensão </a:t>
            </a:r>
            <a:r>
              <a:rPr sz="1300" dirty="0">
                <a:latin typeface="Calibri"/>
                <a:cs typeface="Calibri"/>
              </a:rPr>
              <a:t>temporária; </a:t>
            </a:r>
            <a:r>
              <a:rPr sz="1300" spc="4" dirty="0">
                <a:latin typeface="Calibri"/>
                <a:cs typeface="Calibri"/>
              </a:rPr>
              <a:t>e, </a:t>
            </a:r>
            <a:r>
              <a:rPr sz="1300" dirty="0">
                <a:latin typeface="Calibri"/>
                <a:cs typeface="Calibri"/>
              </a:rPr>
              <a:t>iii) declaração </a:t>
            </a:r>
            <a:r>
              <a:rPr sz="1300" spc="9" dirty="0">
                <a:latin typeface="Calibri"/>
                <a:cs typeface="Calibri"/>
              </a:rPr>
              <a:t>de</a:t>
            </a:r>
            <a:r>
              <a:rPr sz="1300" spc="-44" dirty="0">
                <a:latin typeface="Calibri"/>
                <a:cs typeface="Calibri"/>
              </a:rPr>
              <a:t> </a:t>
            </a:r>
            <a:r>
              <a:rPr sz="1300" spc="4" dirty="0">
                <a:latin typeface="Calibri"/>
                <a:cs typeface="Calibri"/>
              </a:rPr>
              <a:t>inidoneidade.</a:t>
            </a:r>
            <a:endParaRPr sz="1300">
              <a:latin typeface="Calibri"/>
              <a:cs typeface="Calibri"/>
            </a:endParaRPr>
          </a:p>
        </p:txBody>
      </p:sp>
      <p:pic>
        <p:nvPicPr>
          <p:cNvPr id="31" name="Picture 2" descr="Logo P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31129"/>
            <a:ext cx="182472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424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49380" y="814662"/>
            <a:ext cx="2278398" cy="983748"/>
          </a:xfrm>
          <a:custGeom>
            <a:avLst/>
            <a:gdLst/>
            <a:ahLst/>
            <a:cxnLst/>
            <a:rect l="l" t="t" r="r" b="b"/>
            <a:pathLst>
              <a:path w="2664460" h="1083945">
                <a:moveTo>
                  <a:pt x="0" y="0"/>
                </a:moveTo>
                <a:lnTo>
                  <a:pt x="0" y="1083563"/>
                </a:lnTo>
                <a:lnTo>
                  <a:pt x="2663951" y="1083563"/>
                </a:lnTo>
                <a:lnTo>
                  <a:pt x="2663951" y="0"/>
                </a:lnTo>
                <a:lnTo>
                  <a:pt x="0" y="0"/>
                </a:lnTo>
                <a:close/>
              </a:path>
            </a:pathLst>
          </a:custGeom>
          <a:solidFill>
            <a:srgbClr val="9489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45471" y="810511"/>
            <a:ext cx="2287086" cy="991817"/>
          </a:xfrm>
          <a:custGeom>
            <a:avLst/>
            <a:gdLst/>
            <a:ahLst/>
            <a:cxnLst/>
            <a:rect l="l" t="t" r="r" b="b"/>
            <a:pathLst>
              <a:path w="2674620" h="1092835">
                <a:moveTo>
                  <a:pt x="2674619" y="1092707"/>
                </a:moveTo>
                <a:lnTo>
                  <a:pt x="2674619" y="0"/>
                </a:lnTo>
                <a:lnTo>
                  <a:pt x="0" y="0"/>
                </a:lnTo>
                <a:lnTo>
                  <a:pt x="0" y="1092707"/>
                </a:lnTo>
                <a:lnTo>
                  <a:pt x="4571" y="1092707"/>
                </a:lnTo>
                <a:lnTo>
                  <a:pt x="4571" y="10667"/>
                </a:lnTo>
                <a:lnTo>
                  <a:pt x="10667" y="4571"/>
                </a:lnTo>
                <a:lnTo>
                  <a:pt x="10667" y="10667"/>
                </a:lnTo>
                <a:lnTo>
                  <a:pt x="2663951" y="10667"/>
                </a:lnTo>
                <a:lnTo>
                  <a:pt x="2663951" y="4571"/>
                </a:lnTo>
                <a:lnTo>
                  <a:pt x="2668523" y="10667"/>
                </a:lnTo>
                <a:lnTo>
                  <a:pt x="2668523" y="1092707"/>
                </a:lnTo>
                <a:lnTo>
                  <a:pt x="2674619" y="1092707"/>
                </a:lnTo>
                <a:close/>
              </a:path>
              <a:path w="2674620" h="1092835">
                <a:moveTo>
                  <a:pt x="10667" y="10667"/>
                </a:moveTo>
                <a:lnTo>
                  <a:pt x="10667" y="4571"/>
                </a:lnTo>
                <a:lnTo>
                  <a:pt x="4571" y="10667"/>
                </a:lnTo>
                <a:lnTo>
                  <a:pt x="10667" y="10667"/>
                </a:lnTo>
                <a:close/>
              </a:path>
              <a:path w="2674620" h="1092835">
                <a:moveTo>
                  <a:pt x="10667" y="1083563"/>
                </a:moveTo>
                <a:lnTo>
                  <a:pt x="10667" y="10667"/>
                </a:lnTo>
                <a:lnTo>
                  <a:pt x="4571" y="10667"/>
                </a:lnTo>
                <a:lnTo>
                  <a:pt x="4571" y="1083563"/>
                </a:lnTo>
                <a:lnTo>
                  <a:pt x="10667" y="1083563"/>
                </a:lnTo>
                <a:close/>
              </a:path>
              <a:path w="2674620" h="1092835">
                <a:moveTo>
                  <a:pt x="2668523" y="1083563"/>
                </a:moveTo>
                <a:lnTo>
                  <a:pt x="4571" y="1083563"/>
                </a:lnTo>
                <a:lnTo>
                  <a:pt x="10667" y="1088135"/>
                </a:lnTo>
                <a:lnTo>
                  <a:pt x="10667" y="1092707"/>
                </a:lnTo>
                <a:lnTo>
                  <a:pt x="2663951" y="1092707"/>
                </a:lnTo>
                <a:lnTo>
                  <a:pt x="2663951" y="1088135"/>
                </a:lnTo>
                <a:lnTo>
                  <a:pt x="2668523" y="1083563"/>
                </a:lnTo>
                <a:close/>
              </a:path>
              <a:path w="2674620" h="1092835">
                <a:moveTo>
                  <a:pt x="10667" y="1092707"/>
                </a:moveTo>
                <a:lnTo>
                  <a:pt x="10667" y="1088135"/>
                </a:lnTo>
                <a:lnTo>
                  <a:pt x="4571" y="1083563"/>
                </a:lnTo>
                <a:lnTo>
                  <a:pt x="4571" y="1092707"/>
                </a:lnTo>
                <a:lnTo>
                  <a:pt x="10667" y="1092707"/>
                </a:lnTo>
                <a:close/>
              </a:path>
              <a:path w="2674620" h="1092835">
                <a:moveTo>
                  <a:pt x="2668523" y="10667"/>
                </a:moveTo>
                <a:lnTo>
                  <a:pt x="2663951" y="4571"/>
                </a:lnTo>
                <a:lnTo>
                  <a:pt x="2663951" y="10667"/>
                </a:lnTo>
                <a:lnTo>
                  <a:pt x="2668523" y="10667"/>
                </a:lnTo>
                <a:close/>
              </a:path>
              <a:path w="2674620" h="1092835">
                <a:moveTo>
                  <a:pt x="2668523" y="1083563"/>
                </a:moveTo>
                <a:lnTo>
                  <a:pt x="2668523" y="10667"/>
                </a:lnTo>
                <a:lnTo>
                  <a:pt x="2663951" y="10667"/>
                </a:lnTo>
                <a:lnTo>
                  <a:pt x="2663951" y="1083563"/>
                </a:lnTo>
                <a:lnTo>
                  <a:pt x="2668523" y="1083563"/>
                </a:lnTo>
                <a:close/>
              </a:path>
              <a:path w="2674620" h="1092835">
                <a:moveTo>
                  <a:pt x="2668523" y="1092707"/>
                </a:moveTo>
                <a:lnTo>
                  <a:pt x="2668523" y="1083563"/>
                </a:lnTo>
                <a:lnTo>
                  <a:pt x="2663951" y="1088135"/>
                </a:lnTo>
                <a:lnTo>
                  <a:pt x="2663951" y="1092707"/>
                </a:lnTo>
                <a:lnTo>
                  <a:pt x="2668523" y="10927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16716" y="1137851"/>
            <a:ext cx="1102276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sz="1900" spc="-22" dirty="0">
                <a:solidFill>
                  <a:srgbClr val="FFFFFF"/>
                </a:solidFill>
                <a:latin typeface="Calibri"/>
                <a:cs typeface="Calibri"/>
              </a:rPr>
              <a:t>Regra</a:t>
            </a:r>
            <a:r>
              <a:rPr sz="1900" spc="-5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8" dirty="0">
                <a:solidFill>
                  <a:srgbClr val="FFFFFF"/>
                </a:solidFill>
                <a:latin typeface="Calibri"/>
                <a:cs typeface="Calibri"/>
              </a:rPr>
              <a:t>geral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910747" y="814662"/>
            <a:ext cx="4402586" cy="983748"/>
          </a:xfrm>
          <a:custGeom>
            <a:avLst/>
            <a:gdLst/>
            <a:ahLst/>
            <a:cxnLst/>
            <a:rect l="l" t="t" r="r" b="b"/>
            <a:pathLst>
              <a:path w="5148580" h="1083945">
                <a:moveTo>
                  <a:pt x="5148071" y="1083563"/>
                </a:moveTo>
                <a:lnTo>
                  <a:pt x="5148071" y="0"/>
                </a:lnTo>
                <a:lnTo>
                  <a:pt x="0" y="0"/>
                </a:lnTo>
                <a:lnTo>
                  <a:pt x="0" y="1074419"/>
                </a:lnTo>
                <a:lnTo>
                  <a:pt x="5148071" y="1083563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995025" y="833102"/>
            <a:ext cx="4250005" cy="8494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sz="1200" spc="-4" dirty="0">
                <a:latin typeface="Calibri"/>
                <a:cs typeface="Calibri"/>
              </a:rPr>
              <a:t>Disciplina </a:t>
            </a:r>
            <a:r>
              <a:rPr sz="1200" dirty="0">
                <a:latin typeface="Calibri"/>
                <a:cs typeface="Calibri"/>
              </a:rPr>
              <a:t>que </a:t>
            </a:r>
            <a:r>
              <a:rPr sz="1200" spc="-4" dirty="0">
                <a:latin typeface="Calibri"/>
                <a:cs typeface="Calibri"/>
              </a:rPr>
              <a:t>as parcerias </a:t>
            </a:r>
            <a:r>
              <a:rPr sz="1200" spc="-9" dirty="0">
                <a:latin typeface="Calibri"/>
                <a:cs typeface="Calibri"/>
              </a:rPr>
              <a:t>existentes </a:t>
            </a:r>
            <a:r>
              <a:rPr sz="1200" spc="-4" dirty="0">
                <a:latin typeface="Calibri"/>
                <a:cs typeface="Calibri"/>
              </a:rPr>
              <a:t>no </a:t>
            </a:r>
            <a:r>
              <a:rPr sz="1200" spc="-9" dirty="0">
                <a:latin typeface="Calibri"/>
                <a:cs typeface="Calibri"/>
              </a:rPr>
              <a:t>momento </a:t>
            </a:r>
            <a:r>
              <a:rPr sz="1200" spc="-4" dirty="0">
                <a:latin typeface="Calibri"/>
                <a:cs typeface="Calibri"/>
              </a:rPr>
              <a:t>da </a:t>
            </a:r>
            <a:r>
              <a:rPr sz="1200" spc="-9" dirty="0">
                <a:latin typeface="Calibri"/>
                <a:cs typeface="Calibri"/>
              </a:rPr>
              <a:t>entrada </a:t>
            </a:r>
            <a:r>
              <a:rPr sz="1200" dirty="0">
                <a:latin typeface="Calibri"/>
                <a:cs typeface="Calibri"/>
              </a:rPr>
              <a:t>em  </a:t>
            </a:r>
            <a:r>
              <a:rPr sz="1200" spc="-4" dirty="0">
                <a:latin typeface="Calibri"/>
                <a:cs typeface="Calibri"/>
              </a:rPr>
              <a:t>vigor da lei permanecerão </a:t>
            </a:r>
            <a:r>
              <a:rPr sz="1200" spc="-9" dirty="0">
                <a:latin typeface="Calibri"/>
                <a:cs typeface="Calibri"/>
              </a:rPr>
              <a:t>regidas </a:t>
            </a:r>
            <a:r>
              <a:rPr sz="1200" spc="-4" dirty="0">
                <a:latin typeface="Calibri"/>
                <a:cs typeface="Calibri"/>
              </a:rPr>
              <a:t>pela legislação vigente ao </a:t>
            </a:r>
            <a:r>
              <a:rPr sz="1200" spc="-9" dirty="0">
                <a:latin typeface="Calibri"/>
                <a:cs typeface="Calibri"/>
              </a:rPr>
              <a:t>tempo  </a:t>
            </a:r>
            <a:r>
              <a:rPr sz="1200" spc="-4" dirty="0">
                <a:latin typeface="Calibri"/>
                <a:cs typeface="Calibri"/>
              </a:rPr>
              <a:t>de </a:t>
            </a:r>
            <a:r>
              <a:rPr sz="1200" dirty="0">
                <a:latin typeface="Calibri"/>
                <a:cs typeface="Calibri"/>
              </a:rPr>
              <a:t>sua </a:t>
            </a:r>
            <a:r>
              <a:rPr sz="1200" spc="-9" dirty="0">
                <a:latin typeface="Calibri"/>
                <a:cs typeface="Calibri"/>
              </a:rPr>
              <a:t>celebração, </a:t>
            </a:r>
            <a:r>
              <a:rPr sz="1200" dirty="0">
                <a:latin typeface="Calibri"/>
                <a:cs typeface="Calibri"/>
              </a:rPr>
              <a:t>sem </a:t>
            </a:r>
            <a:r>
              <a:rPr sz="1200" spc="-9" dirty="0">
                <a:latin typeface="Calibri"/>
                <a:cs typeface="Calibri"/>
              </a:rPr>
              <a:t>prejuízo </a:t>
            </a:r>
            <a:r>
              <a:rPr sz="1200" spc="-4" dirty="0">
                <a:latin typeface="Calibri"/>
                <a:cs typeface="Calibri"/>
              </a:rPr>
              <a:t>de aplicação subsidiária </a:t>
            </a:r>
            <a:r>
              <a:rPr sz="1200" dirty="0">
                <a:latin typeface="Calibri"/>
                <a:cs typeface="Calibri"/>
              </a:rPr>
              <a:t>(art. 83) ,  </a:t>
            </a:r>
            <a:r>
              <a:rPr sz="1200" spc="-4" dirty="0">
                <a:latin typeface="Calibri"/>
                <a:cs typeface="Calibri"/>
              </a:rPr>
              <a:t>desde que </a:t>
            </a:r>
            <a:r>
              <a:rPr sz="1200" dirty="0">
                <a:latin typeface="Calibri"/>
                <a:cs typeface="Calibri"/>
              </a:rPr>
              <a:t>em </a:t>
            </a:r>
            <a:r>
              <a:rPr sz="1200" spc="-4" dirty="0">
                <a:latin typeface="Calibri"/>
                <a:cs typeface="Calibri"/>
              </a:rPr>
              <a:t>benefício do </a:t>
            </a:r>
            <a:r>
              <a:rPr sz="1200" spc="-9" dirty="0">
                <a:latin typeface="Calibri"/>
                <a:cs typeface="Calibri"/>
              </a:rPr>
              <a:t>alcance </a:t>
            </a:r>
            <a:r>
              <a:rPr sz="1200" spc="-4" dirty="0">
                <a:latin typeface="Calibri"/>
                <a:cs typeface="Calibri"/>
              </a:rPr>
              <a:t>do objeto da </a:t>
            </a:r>
            <a:r>
              <a:rPr sz="1200" spc="-9" dirty="0">
                <a:latin typeface="Calibri"/>
                <a:cs typeface="Calibri"/>
              </a:rPr>
              <a:t>parceria</a:t>
            </a:r>
            <a:r>
              <a:rPr sz="1200" spc="79" dirty="0">
                <a:latin typeface="Calibri"/>
                <a:cs typeface="Calibri"/>
              </a:rPr>
              <a:t> </a:t>
            </a:r>
            <a:r>
              <a:rPr sz="1200" spc="-4" dirty="0">
                <a:latin typeface="Calibri"/>
                <a:cs typeface="Calibri"/>
              </a:rPr>
              <a:t>(art.91).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539552" y="155994"/>
            <a:ext cx="3606336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>
              <a:tabLst>
                <a:tab pos="2371832" algn="l"/>
              </a:tabLst>
            </a:pPr>
            <a:r>
              <a:rPr u="sng" spc="140" dirty="0">
                <a:latin typeface="Times New Roman"/>
                <a:cs typeface="Times New Roman"/>
              </a:rPr>
              <a:t> </a:t>
            </a:r>
            <a:r>
              <a:rPr lang="pt-BR" sz="3000" b="1" u="sng" spc="-13" dirty="0"/>
              <a:t>TRANSIÇÃO</a:t>
            </a:r>
            <a:endParaRPr sz="3000" b="1" u="sng" spc="-4" dirty="0"/>
          </a:p>
        </p:txBody>
      </p:sp>
      <p:sp>
        <p:nvSpPr>
          <p:cNvPr id="21" name="object 21"/>
          <p:cNvSpPr/>
          <p:nvPr/>
        </p:nvSpPr>
        <p:spPr>
          <a:xfrm>
            <a:off x="1558502" y="3102352"/>
            <a:ext cx="2274054" cy="1830337"/>
          </a:xfrm>
          <a:custGeom>
            <a:avLst/>
            <a:gdLst/>
            <a:ahLst/>
            <a:cxnLst/>
            <a:rect l="l" t="t" r="r" b="b"/>
            <a:pathLst>
              <a:path w="2659379" h="2016760">
                <a:moveTo>
                  <a:pt x="0" y="0"/>
                </a:moveTo>
                <a:lnTo>
                  <a:pt x="0" y="2016251"/>
                </a:lnTo>
                <a:lnTo>
                  <a:pt x="2659379" y="2016251"/>
                </a:lnTo>
                <a:lnTo>
                  <a:pt x="2659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9489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554592" y="3098201"/>
            <a:ext cx="2283285" cy="1838405"/>
          </a:xfrm>
          <a:custGeom>
            <a:avLst/>
            <a:gdLst/>
            <a:ahLst/>
            <a:cxnLst/>
            <a:rect l="l" t="t" r="r" b="b"/>
            <a:pathLst>
              <a:path w="2670175" h="2025650">
                <a:moveTo>
                  <a:pt x="2670047" y="2025395"/>
                </a:moveTo>
                <a:lnTo>
                  <a:pt x="2670047" y="0"/>
                </a:lnTo>
                <a:lnTo>
                  <a:pt x="0" y="0"/>
                </a:lnTo>
                <a:lnTo>
                  <a:pt x="0" y="2025395"/>
                </a:lnTo>
                <a:lnTo>
                  <a:pt x="4571" y="2025395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659379" y="9143"/>
                </a:lnTo>
                <a:lnTo>
                  <a:pt x="2659379" y="4571"/>
                </a:lnTo>
                <a:lnTo>
                  <a:pt x="2663951" y="9143"/>
                </a:lnTo>
                <a:lnTo>
                  <a:pt x="2663951" y="2025395"/>
                </a:lnTo>
                <a:lnTo>
                  <a:pt x="2670047" y="2025395"/>
                </a:lnTo>
                <a:close/>
              </a:path>
              <a:path w="2670175" h="2025650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670175" h="2025650">
                <a:moveTo>
                  <a:pt x="9143" y="2016251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2016251"/>
                </a:lnTo>
                <a:lnTo>
                  <a:pt x="9143" y="2016251"/>
                </a:lnTo>
                <a:close/>
              </a:path>
              <a:path w="2670175" h="2025650">
                <a:moveTo>
                  <a:pt x="2663951" y="2016251"/>
                </a:moveTo>
                <a:lnTo>
                  <a:pt x="4571" y="2016251"/>
                </a:lnTo>
                <a:lnTo>
                  <a:pt x="9143" y="2020823"/>
                </a:lnTo>
                <a:lnTo>
                  <a:pt x="9143" y="2025395"/>
                </a:lnTo>
                <a:lnTo>
                  <a:pt x="2659379" y="2025395"/>
                </a:lnTo>
                <a:lnTo>
                  <a:pt x="2659379" y="2020823"/>
                </a:lnTo>
                <a:lnTo>
                  <a:pt x="2663951" y="2016251"/>
                </a:lnTo>
                <a:close/>
              </a:path>
              <a:path w="2670175" h="2025650">
                <a:moveTo>
                  <a:pt x="9143" y="2025395"/>
                </a:moveTo>
                <a:lnTo>
                  <a:pt x="9143" y="2020823"/>
                </a:lnTo>
                <a:lnTo>
                  <a:pt x="4571" y="2016251"/>
                </a:lnTo>
                <a:lnTo>
                  <a:pt x="4571" y="2025395"/>
                </a:lnTo>
                <a:lnTo>
                  <a:pt x="9143" y="2025395"/>
                </a:lnTo>
                <a:close/>
              </a:path>
              <a:path w="2670175" h="2025650">
                <a:moveTo>
                  <a:pt x="2663951" y="9143"/>
                </a:moveTo>
                <a:lnTo>
                  <a:pt x="2659379" y="4571"/>
                </a:lnTo>
                <a:lnTo>
                  <a:pt x="2659379" y="9143"/>
                </a:lnTo>
                <a:lnTo>
                  <a:pt x="2663951" y="9143"/>
                </a:lnTo>
                <a:close/>
              </a:path>
              <a:path w="2670175" h="2025650">
                <a:moveTo>
                  <a:pt x="2663951" y="2016251"/>
                </a:moveTo>
                <a:lnTo>
                  <a:pt x="2663951" y="9143"/>
                </a:lnTo>
                <a:lnTo>
                  <a:pt x="2659379" y="9143"/>
                </a:lnTo>
                <a:lnTo>
                  <a:pt x="2659379" y="2016251"/>
                </a:lnTo>
                <a:lnTo>
                  <a:pt x="2663951" y="2016251"/>
                </a:lnTo>
                <a:close/>
              </a:path>
              <a:path w="2670175" h="2025650">
                <a:moveTo>
                  <a:pt x="2663951" y="2025395"/>
                </a:moveTo>
                <a:lnTo>
                  <a:pt x="2663951" y="2016251"/>
                </a:lnTo>
                <a:lnTo>
                  <a:pt x="2659379" y="2020823"/>
                </a:lnTo>
                <a:lnTo>
                  <a:pt x="2659379" y="2025395"/>
                </a:lnTo>
                <a:lnTo>
                  <a:pt x="2663951" y="20253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625839" y="3392345"/>
            <a:ext cx="2077491" cy="11695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Convênios </a:t>
            </a:r>
            <a:r>
              <a:rPr sz="1900" spc="-13" dirty="0">
                <a:solidFill>
                  <a:srgbClr val="FFFFFF"/>
                </a:solidFill>
                <a:latin typeface="Calibri"/>
                <a:cs typeface="Calibri"/>
              </a:rPr>
              <a:t>com </a:t>
            </a:r>
            <a:r>
              <a:rPr sz="1900" spc="-22" dirty="0">
                <a:solidFill>
                  <a:srgbClr val="FFFFFF"/>
                </a:solidFill>
                <a:latin typeface="Calibri"/>
                <a:cs typeface="Calibri"/>
              </a:rPr>
              <a:t>prazo  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indeterminado 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ou  </a:t>
            </a:r>
            <a:r>
              <a:rPr sz="1900" spc="-18" dirty="0">
                <a:solidFill>
                  <a:srgbClr val="FFFFFF"/>
                </a:solidFill>
                <a:latin typeface="Calibri"/>
                <a:cs typeface="Calibri"/>
              </a:rPr>
              <a:t>prorrogáveis 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por  período</a:t>
            </a:r>
            <a:r>
              <a:rPr sz="1900" spc="-6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superior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955725" y="3037805"/>
            <a:ext cx="4419419" cy="1868949"/>
          </a:xfrm>
          <a:custGeom>
            <a:avLst/>
            <a:gdLst/>
            <a:ahLst/>
            <a:cxnLst/>
            <a:rect l="l" t="t" r="r" b="b"/>
            <a:pathLst>
              <a:path w="5168265" h="2059304">
                <a:moveTo>
                  <a:pt x="0" y="0"/>
                </a:moveTo>
                <a:lnTo>
                  <a:pt x="0" y="2058923"/>
                </a:lnTo>
                <a:lnTo>
                  <a:pt x="5167883" y="2058923"/>
                </a:lnTo>
                <a:lnTo>
                  <a:pt x="516788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933809" y="3101166"/>
            <a:ext cx="4266295" cy="16989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sz="1200" spc="-4" dirty="0">
                <a:latin typeface="Calibri"/>
                <a:cs typeface="Calibri"/>
              </a:rPr>
              <a:t>Devem </a:t>
            </a:r>
            <a:r>
              <a:rPr sz="1200" spc="-26" dirty="0">
                <a:latin typeface="Calibri"/>
                <a:cs typeface="Calibri"/>
              </a:rPr>
              <a:t>ser, </a:t>
            </a:r>
            <a:r>
              <a:rPr sz="1200" spc="-9" dirty="0">
                <a:latin typeface="Calibri"/>
                <a:cs typeface="Calibri"/>
              </a:rPr>
              <a:t>até </a:t>
            </a:r>
            <a:r>
              <a:rPr sz="1200" spc="-4" dirty="0">
                <a:latin typeface="Calibri"/>
                <a:cs typeface="Calibri"/>
              </a:rPr>
              <a:t>23/01/2017: </a:t>
            </a:r>
            <a:r>
              <a:rPr sz="1200" dirty="0">
                <a:latin typeface="Calibri"/>
                <a:cs typeface="Calibri"/>
              </a:rPr>
              <a:t>i) substituídos </a:t>
            </a:r>
            <a:r>
              <a:rPr sz="1200" spc="-4" dirty="0">
                <a:latin typeface="Calibri"/>
                <a:cs typeface="Calibri"/>
              </a:rPr>
              <a:t>por termo de </a:t>
            </a:r>
            <a:r>
              <a:rPr sz="1200" spc="-13" dirty="0">
                <a:latin typeface="Calibri"/>
                <a:cs typeface="Calibri"/>
              </a:rPr>
              <a:t>fomento,  </a:t>
            </a:r>
            <a:r>
              <a:rPr sz="1200" spc="-4" dirty="0">
                <a:latin typeface="Calibri"/>
                <a:cs typeface="Calibri"/>
              </a:rPr>
              <a:t>de </a:t>
            </a:r>
            <a:r>
              <a:rPr sz="1200" spc="-9" dirty="0">
                <a:latin typeface="Calibri"/>
                <a:cs typeface="Calibri"/>
              </a:rPr>
              <a:t>colaboração </a:t>
            </a:r>
            <a:r>
              <a:rPr sz="1200" dirty="0">
                <a:latin typeface="Calibri"/>
                <a:cs typeface="Calibri"/>
              </a:rPr>
              <a:t>ou </a:t>
            </a:r>
            <a:r>
              <a:rPr sz="1200" spc="-4" dirty="0">
                <a:latin typeface="Calibri"/>
                <a:cs typeface="Calibri"/>
              </a:rPr>
              <a:t>por </a:t>
            </a:r>
            <a:r>
              <a:rPr sz="1200" spc="-9" dirty="0">
                <a:latin typeface="Calibri"/>
                <a:cs typeface="Calibri"/>
              </a:rPr>
              <a:t>acordo </a:t>
            </a:r>
            <a:r>
              <a:rPr sz="1200" spc="-4" dirty="0">
                <a:latin typeface="Calibri"/>
                <a:cs typeface="Calibri"/>
              </a:rPr>
              <a:t>de </a:t>
            </a:r>
            <a:r>
              <a:rPr sz="1200" spc="-9" dirty="0">
                <a:latin typeface="Calibri"/>
                <a:cs typeface="Calibri"/>
              </a:rPr>
              <a:t>cooperação, para </a:t>
            </a:r>
            <a:r>
              <a:rPr sz="1200" spc="-4" dirty="0">
                <a:latin typeface="Calibri"/>
                <a:cs typeface="Calibri"/>
              </a:rPr>
              <a:t>adaptação ao  disposto na </a:t>
            </a:r>
            <a:r>
              <a:rPr sz="1200" spc="-9" dirty="0">
                <a:latin typeface="Calibri"/>
                <a:cs typeface="Calibri"/>
              </a:rPr>
              <a:t>referida </a:t>
            </a:r>
            <a:r>
              <a:rPr sz="1200" spc="-4" dirty="0">
                <a:latin typeface="Calibri"/>
                <a:cs typeface="Calibri"/>
              </a:rPr>
              <a:t>Lei </a:t>
            </a:r>
            <a:r>
              <a:rPr sz="1200" dirty="0">
                <a:latin typeface="Calibri"/>
                <a:cs typeface="Calibri"/>
              </a:rPr>
              <a:t>e </a:t>
            </a:r>
            <a:r>
              <a:rPr sz="1200" spc="-4" dirty="0">
                <a:latin typeface="Calibri"/>
                <a:cs typeface="Calibri"/>
              </a:rPr>
              <a:t>neste </a:t>
            </a:r>
            <a:r>
              <a:rPr sz="1200" spc="-9" dirty="0">
                <a:latin typeface="Calibri"/>
                <a:cs typeface="Calibri"/>
              </a:rPr>
              <a:t>Decreto, </a:t>
            </a:r>
            <a:r>
              <a:rPr sz="1200" spc="-4" dirty="0">
                <a:latin typeface="Calibri"/>
                <a:cs typeface="Calibri"/>
              </a:rPr>
              <a:t>no caso de decisão do  </a:t>
            </a:r>
            <a:r>
              <a:rPr sz="1200" spc="-9" dirty="0">
                <a:latin typeface="Calibri"/>
                <a:cs typeface="Calibri"/>
              </a:rPr>
              <a:t>gestor </a:t>
            </a:r>
            <a:r>
              <a:rPr sz="1200" spc="-4" dirty="0">
                <a:latin typeface="Calibri"/>
                <a:cs typeface="Calibri"/>
              </a:rPr>
              <a:t>pela continuidade da parceria; </a:t>
            </a:r>
            <a:r>
              <a:rPr sz="1200" dirty="0">
                <a:latin typeface="Calibri"/>
                <a:cs typeface="Calibri"/>
              </a:rPr>
              <a:t>ou ii) </a:t>
            </a:r>
            <a:r>
              <a:rPr sz="1200" spc="-4" dirty="0">
                <a:latin typeface="Calibri"/>
                <a:cs typeface="Calibri"/>
              </a:rPr>
              <a:t>rescindidos, justificada </a:t>
            </a:r>
            <a:r>
              <a:rPr sz="1200" dirty="0">
                <a:latin typeface="Calibri"/>
                <a:cs typeface="Calibri"/>
              </a:rPr>
              <a:t>e  </a:t>
            </a:r>
            <a:r>
              <a:rPr sz="1200" spc="-9" dirty="0">
                <a:latin typeface="Calibri"/>
                <a:cs typeface="Calibri"/>
              </a:rPr>
              <a:t>unilateralmente, </a:t>
            </a:r>
            <a:r>
              <a:rPr sz="1200" dirty="0">
                <a:latin typeface="Calibri"/>
                <a:cs typeface="Calibri"/>
              </a:rPr>
              <a:t>pela </a:t>
            </a:r>
            <a:r>
              <a:rPr sz="1200" spc="-9" dirty="0">
                <a:latin typeface="Calibri"/>
                <a:cs typeface="Calibri"/>
              </a:rPr>
              <a:t>administração </a:t>
            </a:r>
            <a:r>
              <a:rPr sz="1200" spc="-4" dirty="0">
                <a:latin typeface="Calibri"/>
                <a:cs typeface="Calibri"/>
              </a:rPr>
              <a:t>pública </a:t>
            </a:r>
            <a:r>
              <a:rPr sz="1200" spc="-9" dirty="0">
                <a:latin typeface="Calibri"/>
                <a:cs typeface="Calibri"/>
              </a:rPr>
              <a:t>federal, </a:t>
            </a:r>
            <a:r>
              <a:rPr sz="1200" spc="-4" dirty="0">
                <a:latin typeface="Calibri"/>
                <a:cs typeface="Calibri"/>
              </a:rPr>
              <a:t>com </a:t>
            </a:r>
            <a:r>
              <a:rPr sz="1200" spc="-9" dirty="0">
                <a:latin typeface="Calibri"/>
                <a:cs typeface="Calibri"/>
              </a:rPr>
              <a:t>notificação  </a:t>
            </a:r>
            <a:r>
              <a:rPr sz="1200" dirty="0">
                <a:latin typeface="Calibri"/>
                <a:cs typeface="Calibri"/>
              </a:rPr>
              <a:t>à </a:t>
            </a:r>
            <a:r>
              <a:rPr sz="1200" spc="-9" dirty="0">
                <a:latin typeface="Calibri"/>
                <a:cs typeface="Calibri"/>
              </a:rPr>
              <a:t>organização </a:t>
            </a:r>
            <a:r>
              <a:rPr sz="1200" spc="-4" dirty="0">
                <a:latin typeface="Calibri"/>
                <a:cs typeface="Calibri"/>
              </a:rPr>
              <a:t>da sociedade </a:t>
            </a:r>
            <a:r>
              <a:rPr sz="1200" dirty="0">
                <a:latin typeface="Calibri"/>
                <a:cs typeface="Calibri"/>
              </a:rPr>
              <a:t>civil </a:t>
            </a:r>
            <a:r>
              <a:rPr sz="1200" spc="-4" dirty="0">
                <a:latin typeface="Calibri"/>
                <a:cs typeface="Calibri"/>
              </a:rPr>
              <a:t>parceria </a:t>
            </a:r>
            <a:r>
              <a:rPr sz="1200" spc="-9" dirty="0">
                <a:latin typeface="Calibri"/>
                <a:cs typeface="Calibri"/>
              </a:rPr>
              <a:t>para </a:t>
            </a:r>
            <a:r>
              <a:rPr sz="1200" spc="-4" dirty="0">
                <a:latin typeface="Calibri"/>
                <a:cs typeface="Calibri"/>
              </a:rPr>
              <a:t>as providências  necessárias(art.83 da Lei 13.019/2014). Excepcionalmente  aditivados com vigência limitada </a:t>
            </a:r>
            <a:r>
              <a:rPr sz="1200" spc="-9" dirty="0">
                <a:latin typeface="Calibri"/>
                <a:cs typeface="Calibri"/>
              </a:rPr>
              <a:t>até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4" dirty="0">
                <a:latin typeface="Calibri"/>
                <a:cs typeface="Calibri"/>
              </a:rPr>
              <a:t>23/01/2017.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933809" y="4932689"/>
            <a:ext cx="4425935" cy="1292186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7817" rIns="0" bIns="0" rtlCol="0">
            <a:spAutoFit/>
          </a:bodyPr>
          <a:lstStyle/>
          <a:p>
            <a:pPr marL="97434" marR="74607" algn="just">
              <a:lnSpc>
                <a:spcPct val="114999"/>
              </a:lnSpc>
              <a:spcBef>
                <a:spcPts val="140"/>
              </a:spcBef>
            </a:pPr>
            <a:r>
              <a:rPr sz="1200" dirty="0">
                <a:latin typeface="Calibri"/>
                <a:cs typeface="Calibri"/>
              </a:rPr>
              <a:t>A </a:t>
            </a:r>
            <a:r>
              <a:rPr sz="1200" spc="-9" dirty="0">
                <a:latin typeface="Calibri"/>
                <a:cs typeface="Calibri"/>
              </a:rPr>
              <a:t>prestação </a:t>
            </a:r>
            <a:r>
              <a:rPr sz="1200" spc="-4" dirty="0">
                <a:latin typeface="Calibri"/>
                <a:cs typeface="Calibri"/>
              </a:rPr>
              <a:t>de </a:t>
            </a:r>
            <a:r>
              <a:rPr sz="1200" spc="-9" dirty="0">
                <a:latin typeface="Calibri"/>
                <a:cs typeface="Calibri"/>
              </a:rPr>
              <a:t>contas </a:t>
            </a:r>
            <a:r>
              <a:rPr sz="1200" spc="-4" dirty="0">
                <a:latin typeface="Calibri"/>
                <a:cs typeface="Calibri"/>
              </a:rPr>
              <a:t>das parcerias substituídas </a:t>
            </a:r>
            <a:r>
              <a:rPr sz="1200" spc="-9" dirty="0">
                <a:latin typeface="Calibri"/>
                <a:cs typeface="Calibri"/>
              </a:rPr>
              <a:t>observará </a:t>
            </a:r>
            <a:r>
              <a:rPr sz="1200" spc="-4" dirty="0">
                <a:latin typeface="Calibri"/>
                <a:cs typeface="Calibri"/>
              </a:rPr>
              <a:t>as </a:t>
            </a:r>
            <a:r>
              <a:rPr sz="1200" spc="-9" dirty="0">
                <a:latin typeface="Calibri"/>
                <a:cs typeface="Calibri"/>
              </a:rPr>
              <a:t>regras  </a:t>
            </a:r>
            <a:r>
              <a:rPr sz="1200" spc="-4" dirty="0">
                <a:latin typeface="Calibri"/>
                <a:cs typeface="Calibri"/>
              </a:rPr>
              <a:t>do </a:t>
            </a:r>
            <a:r>
              <a:rPr sz="1200" spc="-9" dirty="0">
                <a:latin typeface="Calibri"/>
                <a:cs typeface="Calibri"/>
              </a:rPr>
              <a:t>controle </a:t>
            </a:r>
            <a:r>
              <a:rPr sz="1200" spc="-4" dirty="0">
                <a:latin typeface="Calibri"/>
                <a:cs typeface="Calibri"/>
              </a:rPr>
              <a:t>de resultados. </a:t>
            </a:r>
            <a:r>
              <a:rPr sz="1200" spc="-22" dirty="0">
                <a:latin typeface="Calibri"/>
                <a:cs typeface="Calibri"/>
              </a:rPr>
              <a:t>Também </a:t>
            </a:r>
            <a:r>
              <a:rPr sz="1200" spc="-9" dirty="0">
                <a:latin typeface="Calibri"/>
                <a:cs typeface="Calibri"/>
              </a:rPr>
              <a:t>poderá haver </a:t>
            </a:r>
            <a:r>
              <a:rPr sz="1200" spc="-4" dirty="0">
                <a:latin typeface="Calibri"/>
                <a:cs typeface="Calibri"/>
              </a:rPr>
              <a:t>aplicação da </a:t>
            </a:r>
            <a:r>
              <a:rPr sz="1200" spc="-13" dirty="0">
                <a:latin typeface="Calibri"/>
                <a:cs typeface="Calibri"/>
              </a:rPr>
              <a:t>regra  </a:t>
            </a:r>
            <a:r>
              <a:rPr sz="1200" spc="-4" dirty="0">
                <a:latin typeface="Calibri"/>
                <a:cs typeface="Calibri"/>
              </a:rPr>
              <a:t>de </a:t>
            </a:r>
            <a:r>
              <a:rPr sz="1200" dirty="0">
                <a:latin typeface="Calibri"/>
                <a:cs typeface="Calibri"/>
              </a:rPr>
              <a:t>análise </a:t>
            </a:r>
            <a:r>
              <a:rPr sz="1200" spc="-4" dirty="0">
                <a:latin typeface="Calibri"/>
                <a:cs typeface="Calibri"/>
              </a:rPr>
              <a:t>da </a:t>
            </a:r>
            <a:r>
              <a:rPr sz="1200" spc="-9" dirty="0">
                <a:latin typeface="Calibri"/>
                <a:cs typeface="Calibri"/>
              </a:rPr>
              <a:t>prestação </a:t>
            </a:r>
            <a:r>
              <a:rPr sz="1200" spc="-4" dirty="0">
                <a:latin typeface="Calibri"/>
                <a:cs typeface="Calibri"/>
              </a:rPr>
              <a:t>de </a:t>
            </a:r>
            <a:r>
              <a:rPr sz="1200" spc="-9" dirty="0">
                <a:latin typeface="Calibri"/>
                <a:cs typeface="Calibri"/>
              </a:rPr>
              <a:t>contas focada </a:t>
            </a:r>
            <a:r>
              <a:rPr sz="1200" spc="-4" dirty="0">
                <a:latin typeface="Calibri"/>
                <a:cs typeface="Calibri"/>
              </a:rPr>
              <a:t>no </a:t>
            </a:r>
            <a:r>
              <a:rPr sz="1200" spc="-9" dirty="0">
                <a:latin typeface="Calibri"/>
                <a:cs typeface="Calibri"/>
              </a:rPr>
              <a:t>alcance </a:t>
            </a:r>
            <a:r>
              <a:rPr sz="1200" spc="-4" dirty="0">
                <a:latin typeface="Calibri"/>
                <a:cs typeface="Calibri"/>
              </a:rPr>
              <a:t>de metas </a:t>
            </a:r>
            <a:r>
              <a:rPr sz="1200" spc="-9" dirty="0">
                <a:latin typeface="Calibri"/>
                <a:cs typeface="Calibri"/>
              </a:rPr>
              <a:t>para  </a:t>
            </a:r>
            <a:r>
              <a:rPr sz="1200" dirty="0">
                <a:latin typeface="Calibri"/>
                <a:cs typeface="Calibri"/>
              </a:rPr>
              <a:t>os </a:t>
            </a:r>
            <a:r>
              <a:rPr sz="1200" spc="-9" dirty="0">
                <a:latin typeface="Calibri"/>
                <a:cs typeface="Calibri"/>
              </a:rPr>
              <a:t>convênios </a:t>
            </a:r>
            <a:r>
              <a:rPr sz="1200" dirty="0">
                <a:latin typeface="Calibri"/>
                <a:cs typeface="Calibri"/>
              </a:rPr>
              <a:t>e </a:t>
            </a:r>
            <a:r>
              <a:rPr sz="1200" spc="-9" dirty="0">
                <a:latin typeface="Calibri"/>
                <a:cs typeface="Calibri"/>
              </a:rPr>
              <a:t>instrumentos congêneres </a:t>
            </a:r>
            <a:r>
              <a:rPr sz="1200" spc="-4" dirty="0">
                <a:latin typeface="Calibri"/>
                <a:cs typeface="Calibri"/>
              </a:rPr>
              <a:t>que estejam </a:t>
            </a:r>
            <a:r>
              <a:rPr sz="1200" dirty="0">
                <a:latin typeface="Calibri"/>
                <a:cs typeface="Calibri"/>
              </a:rPr>
              <a:t>em </a:t>
            </a:r>
            <a:r>
              <a:rPr sz="1200" spc="-9" dirty="0">
                <a:latin typeface="Calibri"/>
                <a:cs typeface="Calibri"/>
              </a:rPr>
              <a:t>fase </a:t>
            </a:r>
            <a:r>
              <a:rPr sz="1200" spc="-4" dirty="0">
                <a:latin typeface="Calibri"/>
                <a:cs typeface="Calibri"/>
              </a:rPr>
              <a:t>de  </a:t>
            </a:r>
            <a:r>
              <a:rPr sz="1200" spc="-13" dirty="0">
                <a:latin typeface="Calibri"/>
                <a:cs typeface="Calibri"/>
              </a:rPr>
              <a:t>execução </a:t>
            </a:r>
            <a:r>
              <a:rPr sz="1200" spc="-4" dirty="0">
                <a:latin typeface="Calibri"/>
                <a:cs typeface="Calibri"/>
              </a:rPr>
              <a:t>de </a:t>
            </a:r>
            <a:r>
              <a:rPr sz="1200" dirty="0">
                <a:latin typeface="Calibri"/>
                <a:cs typeface="Calibri"/>
              </a:rPr>
              <a:t>seu </a:t>
            </a:r>
            <a:r>
              <a:rPr sz="1200" spc="-4" dirty="0">
                <a:latin typeface="Calibri"/>
                <a:cs typeface="Calibri"/>
              </a:rPr>
              <a:t>objeto </a:t>
            </a:r>
            <a:r>
              <a:rPr sz="1200" dirty="0">
                <a:latin typeface="Calibri"/>
                <a:cs typeface="Calibri"/>
              </a:rPr>
              <a:t>ou que </a:t>
            </a:r>
            <a:r>
              <a:rPr sz="1200" spc="-4" dirty="0">
                <a:latin typeface="Calibri"/>
                <a:cs typeface="Calibri"/>
              </a:rPr>
              <a:t>estejam </a:t>
            </a:r>
            <a:r>
              <a:rPr sz="1200" dirty="0">
                <a:latin typeface="Calibri"/>
                <a:cs typeface="Calibri"/>
              </a:rPr>
              <a:t>em </a:t>
            </a:r>
            <a:r>
              <a:rPr sz="1200" spc="-9" dirty="0">
                <a:latin typeface="Calibri"/>
                <a:cs typeface="Calibri"/>
              </a:rPr>
              <a:t>fase </a:t>
            </a:r>
            <a:r>
              <a:rPr sz="1200" spc="-4" dirty="0">
                <a:latin typeface="Calibri"/>
                <a:cs typeface="Calibri"/>
              </a:rPr>
              <a:t>de </a:t>
            </a:r>
            <a:r>
              <a:rPr sz="1200" dirty="0">
                <a:latin typeface="Calibri"/>
                <a:cs typeface="Calibri"/>
              </a:rPr>
              <a:t>análise </a:t>
            </a:r>
            <a:r>
              <a:rPr sz="1200" spc="-4" dirty="0">
                <a:latin typeface="Calibri"/>
                <a:cs typeface="Calibri"/>
              </a:rPr>
              <a:t>de  </a:t>
            </a:r>
            <a:r>
              <a:rPr sz="1200" spc="-9" dirty="0">
                <a:latin typeface="Calibri"/>
                <a:cs typeface="Calibri"/>
              </a:rPr>
              <a:t>prestação </a:t>
            </a:r>
            <a:r>
              <a:rPr sz="1200" spc="-4" dirty="0">
                <a:latin typeface="Calibri"/>
                <a:cs typeface="Calibri"/>
              </a:rPr>
              <a:t>de</a:t>
            </a:r>
            <a:r>
              <a:rPr sz="1200" spc="-53" dirty="0">
                <a:latin typeface="Calibri"/>
                <a:cs typeface="Calibri"/>
              </a:rPr>
              <a:t> </a:t>
            </a:r>
            <a:r>
              <a:rPr sz="1200" spc="-9" dirty="0">
                <a:latin typeface="Calibri"/>
                <a:cs typeface="Calibri"/>
              </a:rPr>
              <a:t>contas.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895109" y="1829875"/>
            <a:ext cx="4419419" cy="1207930"/>
          </a:xfrm>
          <a:custGeom>
            <a:avLst/>
            <a:gdLst/>
            <a:ahLst/>
            <a:cxnLst/>
            <a:rect l="l" t="t" r="r" b="b"/>
            <a:pathLst>
              <a:path w="5168265" h="1330960">
                <a:moveTo>
                  <a:pt x="0" y="0"/>
                </a:moveTo>
                <a:lnTo>
                  <a:pt x="0" y="1330451"/>
                </a:lnTo>
                <a:lnTo>
                  <a:pt x="5167883" y="1330451"/>
                </a:lnTo>
                <a:lnTo>
                  <a:pt x="516788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979387" y="1846933"/>
            <a:ext cx="4265209" cy="10618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sz="1200" spc="-9" dirty="0">
                <a:latin typeface="Calibri"/>
                <a:cs typeface="Calibri"/>
              </a:rPr>
              <a:t>Podem </a:t>
            </a:r>
            <a:r>
              <a:rPr sz="1200" dirty="0">
                <a:latin typeface="Calibri"/>
                <a:cs typeface="Calibri"/>
              </a:rPr>
              <a:t>ser </a:t>
            </a:r>
            <a:r>
              <a:rPr sz="1200" spc="-9" dirty="0">
                <a:latin typeface="Calibri"/>
                <a:cs typeface="Calibri"/>
              </a:rPr>
              <a:t>prorrogados </a:t>
            </a:r>
            <a:r>
              <a:rPr sz="1200" spc="-4" dirty="0">
                <a:latin typeface="Calibri"/>
                <a:cs typeface="Calibri"/>
              </a:rPr>
              <a:t>de ofício </a:t>
            </a:r>
            <a:r>
              <a:rPr sz="1200" dirty="0">
                <a:latin typeface="Calibri"/>
                <a:cs typeface="Calibri"/>
              </a:rPr>
              <a:t>ou </a:t>
            </a:r>
            <a:r>
              <a:rPr sz="1200" spc="-4" dirty="0">
                <a:latin typeface="Calibri"/>
                <a:cs typeface="Calibri"/>
              </a:rPr>
              <a:t>aditivados </a:t>
            </a:r>
            <a:r>
              <a:rPr sz="1200" spc="-13" dirty="0">
                <a:latin typeface="Calibri"/>
                <a:cs typeface="Calibri"/>
              </a:rPr>
              <a:t>(prazo </a:t>
            </a:r>
            <a:r>
              <a:rPr sz="1200" dirty="0">
                <a:latin typeface="Calibri"/>
                <a:cs typeface="Calibri"/>
              </a:rPr>
              <a:t>e </a:t>
            </a:r>
            <a:r>
              <a:rPr sz="1200" spc="-4" dirty="0">
                <a:latin typeface="Calibri"/>
                <a:cs typeface="Calibri"/>
              </a:rPr>
              <a:t>valor),  observada </a:t>
            </a:r>
            <a:r>
              <a:rPr sz="1200" dirty="0">
                <a:latin typeface="Calibri"/>
                <a:cs typeface="Calibri"/>
              </a:rPr>
              <a:t>a </a:t>
            </a:r>
            <a:r>
              <a:rPr sz="1200" spc="-4" dirty="0">
                <a:latin typeface="Calibri"/>
                <a:cs typeface="Calibri"/>
              </a:rPr>
              <a:t>legislação </a:t>
            </a:r>
            <a:r>
              <a:rPr sz="1200" spc="-9" dirty="0">
                <a:latin typeface="Calibri"/>
                <a:cs typeface="Calibri"/>
              </a:rPr>
              <a:t>vigente </a:t>
            </a:r>
            <a:r>
              <a:rPr sz="1200" spc="-4" dirty="0">
                <a:latin typeface="Calibri"/>
                <a:cs typeface="Calibri"/>
              </a:rPr>
              <a:t>ao </a:t>
            </a:r>
            <a:r>
              <a:rPr sz="1200" spc="-9" dirty="0">
                <a:latin typeface="Calibri"/>
                <a:cs typeface="Calibri"/>
              </a:rPr>
              <a:t>tempo </a:t>
            </a:r>
            <a:r>
              <a:rPr sz="1200" spc="-4" dirty="0">
                <a:latin typeface="Calibri"/>
                <a:cs typeface="Calibri"/>
              </a:rPr>
              <a:t>da sua </a:t>
            </a:r>
            <a:r>
              <a:rPr sz="1200" spc="-9" dirty="0">
                <a:latin typeface="Calibri"/>
                <a:cs typeface="Calibri"/>
              </a:rPr>
              <a:t>celebração </a:t>
            </a:r>
            <a:r>
              <a:rPr sz="1200" spc="-4" dirty="0">
                <a:latin typeface="Calibri"/>
                <a:cs typeface="Calibri"/>
              </a:rPr>
              <a:t>original  </a:t>
            </a:r>
            <a:r>
              <a:rPr sz="1200" dirty="0">
                <a:latin typeface="Calibri"/>
                <a:cs typeface="Calibri"/>
              </a:rPr>
              <a:t>e a </a:t>
            </a:r>
            <a:r>
              <a:rPr sz="1200" spc="-4" dirty="0">
                <a:latin typeface="Calibri"/>
                <a:cs typeface="Calibri"/>
              </a:rPr>
              <a:t>aplicação subsidiária da 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</a:rPr>
              <a:t>Lei </a:t>
            </a:r>
            <a:r>
              <a:rPr sz="1200" u="sng" spc="-4" dirty="0">
                <a:solidFill>
                  <a:srgbClr val="0000FF"/>
                </a:solidFill>
                <a:latin typeface="Calibri"/>
                <a:cs typeface="Calibri"/>
              </a:rPr>
              <a:t>nº 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</a:rPr>
              <a:t>13.019, </a:t>
            </a:r>
            <a:r>
              <a:rPr sz="1200" u="sng" spc="-4" dirty="0">
                <a:solidFill>
                  <a:srgbClr val="0000FF"/>
                </a:solidFill>
                <a:latin typeface="Calibri"/>
                <a:cs typeface="Calibri"/>
              </a:rPr>
              <a:t>de 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</a:rPr>
              <a:t>2014 </a:t>
            </a:r>
            <a:r>
              <a:rPr sz="1200" spc="-9" dirty="0">
                <a:latin typeface="Calibri"/>
                <a:cs typeface="Calibri"/>
              </a:rPr>
              <a:t>(prestação </a:t>
            </a:r>
            <a:r>
              <a:rPr sz="1200" spc="-4" dirty="0">
                <a:latin typeface="Calibri"/>
                <a:cs typeface="Calibri"/>
              </a:rPr>
              <a:t>de  </a:t>
            </a:r>
            <a:r>
              <a:rPr sz="1200" spc="-9" dirty="0">
                <a:latin typeface="Calibri"/>
                <a:cs typeface="Calibri"/>
              </a:rPr>
              <a:t>contas </a:t>
            </a:r>
            <a:r>
              <a:rPr sz="1200" spc="-4" dirty="0">
                <a:latin typeface="Calibri"/>
                <a:cs typeface="Calibri"/>
              </a:rPr>
              <a:t>por resultados, ações compensatórias, despesas indiretas </a:t>
            </a:r>
            <a:r>
              <a:rPr sz="1200" dirty="0">
                <a:latin typeface="Calibri"/>
                <a:cs typeface="Calibri"/>
              </a:rPr>
              <a:t>e  </a:t>
            </a:r>
            <a:r>
              <a:rPr sz="1200" spc="-4" dirty="0">
                <a:latin typeface="Calibri"/>
                <a:cs typeface="Calibri"/>
              </a:rPr>
              <a:t>com equipe de</a:t>
            </a:r>
            <a:r>
              <a:rPr sz="1200" spc="-39" dirty="0">
                <a:latin typeface="Calibri"/>
                <a:cs typeface="Calibri"/>
              </a:rPr>
              <a:t> </a:t>
            </a:r>
            <a:r>
              <a:rPr sz="1200" spc="-9" dirty="0">
                <a:latin typeface="Calibri"/>
                <a:cs typeface="Calibri"/>
              </a:rPr>
              <a:t>trabalho).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554592" y="1829875"/>
            <a:ext cx="2278398" cy="1249424"/>
          </a:xfrm>
          <a:custGeom>
            <a:avLst/>
            <a:gdLst/>
            <a:ahLst/>
            <a:cxnLst/>
            <a:rect l="l" t="t" r="r" b="b"/>
            <a:pathLst>
              <a:path w="2664460" h="1376679">
                <a:moveTo>
                  <a:pt x="0" y="0"/>
                </a:moveTo>
                <a:lnTo>
                  <a:pt x="0" y="1376171"/>
                </a:lnTo>
                <a:lnTo>
                  <a:pt x="2663951" y="1376171"/>
                </a:lnTo>
                <a:lnTo>
                  <a:pt x="2663951" y="0"/>
                </a:lnTo>
                <a:lnTo>
                  <a:pt x="0" y="0"/>
                </a:lnTo>
                <a:close/>
              </a:path>
            </a:pathLst>
          </a:custGeom>
          <a:solidFill>
            <a:srgbClr val="9489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50682" y="1824342"/>
            <a:ext cx="2287086" cy="1258645"/>
          </a:xfrm>
          <a:custGeom>
            <a:avLst/>
            <a:gdLst/>
            <a:ahLst/>
            <a:cxnLst/>
            <a:rect l="l" t="t" r="r" b="b"/>
            <a:pathLst>
              <a:path w="2674620" h="1386839">
                <a:moveTo>
                  <a:pt x="2674619" y="1386839"/>
                </a:moveTo>
                <a:lnTo>
                  <a:pt x="2674619" y="0"/>
                </a:lnTo>
                <a:lnTo>
                  <a:pt x="0" y="0"/>
                </a:lnTo>
                <a:lnTo>
                  <a:pt x="0" y="1386839"/>
                </a:lnTo>
                <a:lnTo>
                  <a:pt x="4571" y="1386839"/>
                </a:lnTo>
                <a:lnTo>
                  <a:pt x="4571" y="10667"/>
                </a:lnTo>
                <a:lnTo>
                  <a:pt x="10667" y="6095"/>
                </a:lnTo>
                <a:lnTo>
                  <a:pt x="10667" y="10667"/>
                </a:lnTo>
                <a:lnTo>
                  <a:pt x="2663951" y="10667"/>
                </a:lnTo>
                <a:lnTo>
                  <a:pt x="2663951" y="6095"/>
                </a:lnTo>
                <a:lnTo>
                  <a:pt x="2668523" y="10667"/>
                </a:lnTo>
                <a:lnTo>
                  <a:pt x="2668523" y="1386839"/>
                </a:lnTo>
                <a:lnTo>
                  <a:pt x="2674619" y="1386839"/>
                </a:lnTo>
                <a:close/>
              </a:path>
              <a:path w="2674620" h="1386839">
                <a:moveTo>
                  <a:pt x="10667" y="10667"/>
                </a:moveTo>
                <a:lnTo>
                  <a:pt x="10667" y="6095"/>
                </a:lnTo>
                <a:lnTo>
                  <a:pt x="4571" y="10667"/>
                </a:lnTo>
                <a:lnTo>
                  <a:pt x="10667" y="10667"/>
                </a:lnTo>
                <a:close/>
              </a:path>
              <a:path w="2674620" h="1386839">
                <a:moveTo>
                  <a:pt x="10667" y="1377695"/>
                </a:moveTo>
                <a:lnTo>
                  <a:pt x="10667" y="10667"/>
                </a:lnTo>
                <a:lnTo>
                  <a:pt x="4571" y="10667"/>
                </a:lnTo>
                <a:lnTo>
                  <a:pt x="4571" y="1377695"/>
                </a:lnTo>
                <a:lnTo>
                  <a:pt x="10667" y="1377695"/>
                </a:lnTo>
                <a:close/>
              </a:path>
              <a:path w="2674620" h="1386839">
                <a:moveTo>
                  <a:pt x="2668523" y="1377695"/>
                </a:moveTo>
                <a:lnTo>
                  <a:pt x="4571" y="1377695"/>
                </a:lnTo>
                <a:lnTo>
                  <a:pt x="10667" y="1382267"/>
                </a:lnTo>
                <a:lnTo>
                  <a:pt x="10667" y="1386839"/>
                </a:lnTo>
                <a:lnTo>
                  <a:pt x="2663951" y="1386839"/>
                </a:lnTo>
                <a:lnTo>
                  <a:pt x="2663951" y="1382267"/>
                </a:lnTo>
                <a:lnTo>
                  <a:pt x="2668523" y="1377695"/>
                </a:lnTo>
                <a:close/>
              </a:path>
              <a:path w="2674620" h="1386839">
                <a:moveTo>
                  <a:pt x="10667" y="1386839"/>
                </a:moveTo>
                <a:lnTo>
                  <a:pt x="10667" y="1382267"/>
                </a:lnTo>
                <a:lnTo>
                  <a:pt x="4571" y="1377695"/>
                </a:lnTo>
                <a:lnTo>
                  <a:pt x="4571" y="1386839"/>
                </a:lnTo>
                <a:lnTo>
                  <a:pt x="10667" y="1386839"/>
                </a:lnTo>
                <a:close/>
              </a:path>
              <a:path w="2674620" h="1386839">
                <a:moveTo>
                  <a:pt x="2668523" y="10667"/>
                </a:moveTo>
                <a:lnTo>
                  <a:pt x="2663951" y="6095"/>
                </a:lnTo>
                <a:lnTo>
                  <a:pt x="2663951" y="10667"/>
                </a:lnTo>
                <a:lnTo>
                  <a:pt x="2668523" y="10667"/>
                </a:lnTo>
                <a:close/>
              </a:path>
              <a:path w="2674620" h="1386839">
                <a:moveTo>
                  <a:pt x="2668523" y="1377695"/>
                </a:moveTo>
                <a:lnTo>
                  <a:pt x="2668523" y="10667"/>
                </a:lnTo>
                <a:lnTo>
                  <a:pt x="2663951" y="10667"/>
                </a:lnTo>
                <a:lnTo>
                  <a:pt x="2663951" y="1377695"/>
                </a:lnTo>
                <a:lnTo>
                  <a:pt x="2668523" y="1377695"/>
                </a:lnTo>
                <a:close/>
              </a:path>
              <a:path w="2674620" h="1386839">
                <a:moveTo>
                  <a:pt x="2668523" y="1386839"/>
                </a:moveTo>
                <a:lnTo>
                  <a:pt x="2668523" y="1377695"/>
                </a:lnTo>
                <a:lnTo>
                  <a:pt x="2663951" y="1382267"/>
                </a:lnTo>
                <a:lnTo>
                  <a:pt x="2663951" y="1386839"/>
                </a:lnTo>
                <a:lnTo>
                  <a:pt x="2668523" y="13868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1621929" y="1829414"/>
            <a:ext cx="1619205" cy="11695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Convênios  </a:t>
            </a:r>
            <a:r>
              <a:rPr sz="1900" spc="-18" dirty="0">
                <a:solidFill>
                  <a:srgbClr val="FFFFFF"/>
                </a:solidFill>
                <a:latin typeface="Calibri"/>
                <a:cs typeface="Calibri"/>
              </a:rPr>
              <a:t>prorrogáveis</a:t>
            </a:r>
            <a:r>
              <a:rPr sz="1900" spc="-57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por  período igual 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ou  </a:t>
            </a:r>
            <a:r>
              <a:rPr sz="1900" spc="-13" dirty="0">
                <a:solidFill>
                  <a:srgbClr val="FFFFFF"/>
                </a:solidFill>
                <a:latin typeface="Calibri"/>
                <a:cs typeface="Calibri"/>
              </a:rPr>
              <a:t>inferior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550682" y="5023513"/>
            <a:ext cx="2287086" cy="1441333"/>
          </a:xfrm>
          <a:custGeom>
            <a:avLst/>
            <a:gdLst/>
            <a:ahLst/>
            <a:cxnLst/>
            <a:rect l="l" t="t" r="r" b="b"/>
            <a:pathLst>
              <a:path w="2674620" h="1588134">
                <a:moveTo>
                  <a:pt x="2674619" y="1588007"/>
                </a:moveTo>
                <a:lnTo>
                  <a:pt x="2674619" y="0"/>
                </a:lnTo>
                <a:lnTo>
                  <a:pt x="0" y="0"/>
                </a:lnTo>
                <a:lnTo>
                  <a:pt x="0" y="1588007"/>
                </a:lnTo>
                <a:lnTo>
                  <a:pt x="4571" y="1588007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2663951" y="9143"/>
                </a:lnTo>
                <a:lnTo>
                  <a:pt x="2663951" y="4571"/>
                </a:lnTo>
                <a:lnTo>
                  <a:pt x="2668523" y="9143"/>
                </a:lnTo>
                <a:lnTo>
                  <a:pt x="2668523" y="1588007"/>
                </a:lnTo>
                <a:lnTo>
                  <a:pt x="2674619" y="1588007"/>
                </a:lnTo>
                <a:close/>
              </a:path>
              <a:path w="2674620" h="1588134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2674620" h="1588134">
                <a:moveTo>
                  <a:pt x="10667" y="1578863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1578863"/>
                </a:lnTo>
                <a:lnTo>
                  <a:pt x="10667" y="1578863"/>
                </a:lnTo>
                <a:close/>
              </a:path>
              <a:path w="2674620" h="1588134">
                <a:moveTo>
                  <a:pt x="2668523" y="1578863"/>
                </a:moveTo>
                <a:lnTo>
                  <a:pt x="4571" y="1578863"/>
                </a:lnTo>
                <a:lnTo>
                  <a:pt x="10667" y="1583435"/>
                </a:lnTo>
                <a:lnTo>
                  <a:pt x="10667" y="1588007"/>
                </a:lnTo>
                <a:lnTo>
                  <a:pt x="2663951" y="1588007"/>
                </a:lnTo>
                <a:lnTo>
                  <a:pt x="2663951" y="1583435"/>
                </a:lnTo>
                <a:lnTo>
                  <a:pt x="2668523" y="1578863"/>
                </a:lnTo>
                <a:close/>
              </a:path>
              <a:path w="2674620" h="1588134">
                <a:moveTo>
                  <a:pt x="10667" y="1588007"/>
                </a:moveTo>
                <a:lnTo>
                  <a:pt x="10667" y="1583435"/>
                </a:lnTo>
                <a:lnTo>
                  <a:pt x="4571" y="1578863"/>
                </a:lnTo>
                <a:lnTo>
                  <a:pt x="4571" y="1588007"/>
                </a:lnTo>
                <a:lnTo>
                  <a:pt x="10667" y="1588007"/>
                </a:lnTo>
                <a:close/>
              </a:path>
              <a:path w="2674620" h="1588134">
                <a:moveTo>
                  <a:pt x="2668523" y="9143"/>
                </a:moveTo>
                <a:lnTo>
                  <a:pt x="2663951" y="4571"/>
                </a:lnTo>
                <a:lnTo>
                  <a:pt x="2663951" y="9143"/>
                </a:lnTo>
                <a:lnTo>
                  <a:pt x="2668523" y="9143"/>
                </a:lnTo>
                <a:close/>
              </a:path>
              <a:path w="2674620" h="1588134">
                <a:moveTo>
                  <a:pt x="2668523" y="1578863"/>
                </a:moveTo>
                <a:lnTo>
                  <a:pt x="2668523" y="9143"/>
                </a:lnTo>
                <a:lnTo>
                  <a:pt x="2663951" y="9143"/>
                </a:lnTo>
                <a:lnTo>
                  <a:pt x="2663951" y="1578863"/>
                </a:lnTo>
                <a:lnTo>
                  <a:pt x="2668523" y="1578863"/>
                </a:lnTo>
                <a:close/>
              </a:path>
              <a:path w="2674620" h="1588134">
                <a:moveTo>
                  <a:pt x="2668523" y="1588007"/>
                </a:moveTo>
                <a:lnTo>
                  <a:pt x="2668523" y="1578863"/>
                </a:lnTo>
                <a:lnTo>
                  <a:pt x="2663951" y="1583435"/>
                </a:lnTo>
                <a:lnTo>
                  <a:pt x="2663951" y="1588007"/>
                </a:lnTo>
                <a:lnTo>
                  <a:pt x="2668523" y="15880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1554592" y="5027663"/>
            <a:ext cx="2278398" cy="846386"/>
          </a:xfrm>
          <a:prstGeom prst="rect">
            <a:avLst/>
          </a:prstGeom>
          <a:solidFill>
            <a:srgbClr val="94895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900">
              <a:latin typeface="Times New Roman"/>
              <a:cs typeface="Times New Roman"/>
            </a:endParaRPr>
          </a:p>
          <a:p>
            <a:pPr>
              <a:spcBef>
                <a:spcPts val="39"/>
              </a:spcBef>
            </a:pPr>
            <a:endParaRPr sz="1700">
              <a:latin typeface="Times New Roman"/>
              <a:cs typeface="Times New Roman"/>
            </a:endParaRPr>
          </a:p>
          <a:p>
            <a:pPr marL="80175"/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Aplicação</a:t>
            </a:r>
            <a:r>
              <a:rPr sz="1900" spc="-66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subsidiária</a:t>
            </a:r>
            <a:endParaRPr sz="1900">
              <a:latin typeface="Calibri"/>
              <a:cs typeface="Calibri"/>
            </a:endParaRPr>
          </a:p>
        </p:txBody>
      </p:sp>
      <p:pic>
        <p:nvPicPr>
          <p:cNvPr id="32" name="Picture 2" descr="Logo P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854" y="0"/>
            <a:ext cx="182472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523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49380" y="814662"/>
            <a:ext cx="2278398" cy="1750242"/>
          </a:xfrm>
          <a:custGeom>
            <a:avLst/>
            <a:gdLst/>
            <a:ahLst/>
            <a:cxnLst/>
            <a:rect l="l" t="t" r="r" b="b"/>
            <a:pathLst>
              <a:path w="2664460" h="1083945">
                <a:moveTo>
                  <a:pt x="0" y="0"/>
                </a:moveTo>
                <a:lnTo>
                  <a:pt x="0" y="1083563"/>
                </a:lnTo>
                <a:lnTo>
                  <a:pt x="2663951" y="1083563"/>
                </a:lnTo>
                <a:lnTo>
                  <a:pt x="266395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16716" y="1137851"/>
            <a:ext cx="2086614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lang="pt-BR" sz="2400" spc="-22" dirty="0" smtClean="0">
                <a:solidFill>
                  <a:srgbClr val="FFFFFF"/>
                </a:solidFill>
                <a:latin typeface="Calibri"/>
                <a:cs typeface="Calibri"/>
              </a:rPr>
              <a:t>Art.  1º , IX - Conselhos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910747" y="814662"/>
            <a:ext cx="4402586" cy="1750242"/>
          </a:xfrm>
          <a:custGeom>
            <a:avLst/>
            <a:gdLst/>
            <a:ahLst/>
            <a:cxnLst/>
            <a:rect l="l" t="t" r="r" b="b"/>
            <a:pathLst>
              <a:path w="5148580" h="1083945">
                <a:moveTo>
                  <a:pt x="5148071" y="1083563"/>
                </a:moveTo>
                <a:lnTo>
                  <a:pt x="5148071" y="0"/>
                </a:lnTo>
                <a:lnTo>
                  <a:pt x="0" y="0"/>
                </a:lnTo>
                <a:lnTo>
                  <a:pt x="0" y="1074419"/>
                </a:lnTo>
                <a:lnTo>
                  <a:pt x="5148071" y="1083563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995025" y="833102"/>
            <a:ext cx="4250005" cy="1592744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lang="pt-BR" spc="-4" dirty="0" smtClean="0">
                <a:latin typeface="Calibri"/>
                <a:cs typeface="Calibri"/>
              </a:rPr>
              <a:t>Conselho de política pública para </a:t>
            </a:r>
            <a:r>
              <a:rPr lang="pt-BR" spc="-4" dirty="0" err="1" smtClean="0">
                <a:latin typeface="Calibri"/>
                <a:cs typeface="Calibri"/>
              </a:rPr>
              <a:t>autar</a:t>
            </a:r>
            <a:r>
              <a:rPr lang="pt-BR" spc="-4" dirty="0" smtClean="0">
                <a:latin typeface="Calibri"/>
                <a:cs typeface="Calibri"/>
              </a:rPr>
              <a:t> como  órgão consultivo.</a:t>
            </a:r>
          </a:p>
          <a:p>
            <a:pPr marL="11135" marR="4454" algn="just">
              <a:lnSpc>
                <a:spcPct val="114999"/>
              </a:lnSpc>
            </a:pPr>
            <a:r>
              <a:rPr lang="pt-BR" spc="-4" dirty="0" smtClean="0">
                <a:latin typeface="Calibri"/>
                <a:cs typeface="Calibri"/>
              </a:rPr>
              <a:t>Formulação, implementação, acompanhamento, monitoramento e avaliação de políticas públicas.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539552" y="155994"/>
            <a:ext cx="3606336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>
              <a:tabLst>
                <a:tab pos="2371832" algn="l"/>
              </a:tabLst>
            </a:pPr>
            <a:r>
              <a:rPr u="sng" spc="140" dirty="0">
                <a:latin typeface="Times New Roman"/>
                <a:cs typeface="Times New Roman"/>
              </a:rPr>
              <a:t> </a:t>
            </a:r>
            <a:r>
              <a:rPr lang="pt-BR" sz="3000" b="1" u="sng" spc="-13" dirty="0" smtClean="0"/>
              <a:t>DESTAQUES</a:t>
            </a:r>
            <a:endParaRPr sz="3000" b="1" u="sng" spc="-4" dirty="0"/>
          </a:p>
        </p:txBody>
      </p:sp>
      <p:sp>
        <p:nvSpPr>
          <p:cNvPr id="21" name="object 21"/>
          <p:cNvSpPr/>
          <p:nvPr/>
        </p:nvSpPr>
        <p:spPr>
          <a:xfrm>
            <a:off x="1545471" y="5279950"/>
            <a:ext cx="2274054" cy="686688"/>
          </a:xfrm>
          <a:custGeom>
            <a:avLst/>
            <a:gdLst/>
            <a:ahLst/>
            <a:cxnLst/>
            <a:rect l="l" t="t" r="r" b="b"/>
            <a:pathLst>
              <a:path w="2659379" h="2016760">
                <a:moveTo>
                  <a:pt x="0" y="0"/>
                </a:moveTo>
                <a:lnTo>
                  <a:pt x="0" y="2016251"/>
                </a:lnTo>
                <a:lnTo>
                  <a:pt x="2659379" y="2016251"/>
                </a:lnTo>
                <a:lnTo>
                  <a:pt x="265937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549380" y="5379182"/>
            <a:ext cx="2077491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lang="pt-BR" sz="2400" spc="-9" dirty="0" smtClean="0">
                <a:solidFill>
                  <a:srgbClr val="FFFFFF"/>
                </a:solidFill>
                <a:latin typeface="Calibri"/>
                <a:cs typeface="Calibri"/>
              </a:rPr>
              <a:t>Art. 22  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883004" y="5245896"/>
            <a:ext cx="4419419" cy="686687"/>
          </a:xfrm>
          <a:custGeom>
            <a:avLst/>
            <a:gdLst/>
            <a:ahLst/>
            <a:cxnLst/>
            <a:rect l="l" t="t" r="r" b="b"/>
            <a:pathLst>
              <a:path w="5168265" h="2059304">
                <a:moveTo>
                  <a:pt x="0" y="0"/>
                </a:moveTo>
                <a:lnTo>
                  <a:pt x="0" y="2058923"/>
                </a:lnTo>
                <a:lnTo>
                  <a:pt x="5167883" y="2058923"/>
                </a:lnTo>
                <a:lnTo>
                  <a:pt x="516788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935895" y="5589240"/>
            <a:ext cx="4266295" cy="3185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lang="pt-BR" sz="1200" spc="-4" dirty="0" smtClean="0">
                <a:latin typeface="Calibri"/>
                <a:cs typeface="Calibri"/>
              </a:rPr>
              <a:t>   </a:t>
            </a:r>
            <a:r>
              <a:rPr lang="pt-BR" spc="-4" dirty="0" smtClean="0">
                <a:latin typeface="Calibri"/>
                <a:cs typeface="Calibri"/>
              </a:rPr>
              <a:t>Substitui  diagnóstico por conhecimento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910747" y="2894880"/>
            <a:ext cx="4419419" cy="2190304"/>
          </a:xfrm>
          <a:custGeom>
            <a:avLst/>
            <a:gdLst/>
            <a:ahLst/>
            <a:cxnLst/>
            <a:rect l="l" t="t" r="r" b="b"/>
            <a:pathLst>
              <a:path w="5168265" h="1330960">
                <a:moveTo>
                  <a:pt x="0" y="0"/>
                </a:moveTo>
                <a:lnTo>
                  <a:pt x="0" y="1330451"/>
                </a:lnTo>
                <a:lnTo>
                  <a:pt x="5167883" y="1330451"/>
                </a:lnTo>
                <a:lnTo>
                  <a:pt x="516788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960110" y="2951488"/>
            <a:ext cx="4265209" cy="1982081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lang="pt-BR" sz="1600" spc="-9" dirty="0" smtClean="0">
                <a:latin typeface="Calibri"/>
                <a:cs typeface="Calibri"/>
              </a:rPr>
              <a:t>CR – Art. 199, §1º -  </a:t>
            </a:r>
            <a:r>
              <a:rPr lang="pt-BR" sz="1600" dirty="0" smtClean="0"/>
              <a:t>instituições </a:t>
            </a:r>
            <a:r>
              <a:rPr lang="pt-BR" sz="1600" dirty="0" err="1" smtClean="0"/>
              <a:t>fillantrópicas</a:t>
            </a:r>
            <a:r>
              <a:rPr lang="pt-BR" sz="1600" dirty="0" smtClean="0"/>
              <a:t> de saúde</a:t>
            </a:r>
          </a:p>
          <a:p>
            <a:pPr marL="11135" marR="4454" algn="just">
              <a:lnSpc>
                <a:spcPct val="114999"/>
              </a:lnSpc>
            </a:pPr>
            <a:r>
              <a:rPr lang="pt-BR" sz="1600" dirty="0" smtClean="0">
                <a:latin typeface="Calibri"/>
                <a:cs typeface="Calibri"/>
              </a:rPr>
              <a:t>Lei 13.018/14 – Art. 9º, §1º - Cultura Viva</a:t>
            </a:r>
          </a:p>
          <a:p>
            <a:pPr marL="11135" marR="4454" algn="just">
              <a:lnSpc>
                <a:spcPct val="114999"/>
              </a:lnSpc>
            </a:pPr>
            <a:r>
              <a:rPr lang="pt-BR" sz="1600" dirty="0" smtClean="0">
                <a:latin typeface="Calibri"/>
                <a:cs typeface="Calibri"/>
              </a:rPr>
              <a:t>Lei 9.790/99 – OSCIP</a:t>
            </a:r>
          </a:p>
          <a:p>
            <a:pPr marL="11135" marR="4454" algn="just">
              <a:lnSpc>
                <a:spcPct val="114999"/>
              </a:lnSpc>
            </a:pPr>
            <a:r>
              <a:rPr lang="pt-BR" sz="1600" dirty="0" smtClean="0">
                <a:latin typeface="Calibri"/>
                <a:cs typeface="Calibri"/>
              </a:rPr>
              <a:t>Lei 10.845/04 – Pessoa deficiente</a:t>
            </a:r>
          </a:p>
          <a:p>
            <a:pPr marL="11135" marR="4454" algn="just">
              <a:lnSpc>
                <a:spcPct val="114999"/>
              </a:lnSpc>
            </a:pPr>
            <a:r>
              <a:rPr lang="pt-BR" sz="1600" dirty="0" smtClean="0">
                <a:latin typeface="Calibri"/>
                <a:cs typeface="Calibri"/>
              </a:rPr>
              <a:t>Lei 11.974/09 -  Merenda escolar e apoio financeiro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545471" y="2894880"/>
            <a:ext cx="2278398" cy="2190304"/>
          </a:xfrm>
          <a:custGeom>
            <a:avLst/>
            <a:gdLst/>
            <a:ahLst/>
            <a:cxnLst/>
            <a:rect l="l" t="t" r="r" b="b"/>
            <a:pathLst>
              <a:path w="2664460" h="1376679">
                <a:moveTo>
                  <a:pt x="0" y="0"/>
                </a:moveTo>
                <a:lnTo>
                  <a:pt x="0" y="1376171"/>
                </a:lnTo>
                <a:lnTo>
                  <a:pt x="2663951" y="1376171"/>
                </a:lnTo>
                <a:lnTo>
                  <a:pt x="266395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1850420" y="3098201"/>
            <a:ext cx="1619205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lang="pt-BR" sz="2400" spc="-9" dirty="0" smtClean="0">
                <a:solidFill>
                  <a:srgbClr val="FFFFFF"/>
                </a:solidFill>
                <a:latin typeface="Calibri"/>
                <a:cs typeface="Calibri"/>
              </a:rPr>
              <a:t>Art. 3º - Exceções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32" name="object 21"/>
          <p:cNvSpPr/>
          <p:nvPr/>
        </p:nvSpPr>
        <p:spPr>
          <a:xfrm>
            <a:off x="1574471" y="6142004"/>
            <a:ext cx="2274054" cy="343344"/>
          </a:xfrm>
          <a:custGeom>
            <a:avLst/>
            <a:gdLst/>
            <a:ahLst/>
            <a:cxnLst/>
            <a:rect l="l" t="t" r="r" b="b"/>
            <a:pathLst>
              <a:path w="2659379" h="2016760">
                <a:moveTo>
                  <a:pt x="0" y="0"/>
                </a:moveTo>
                <a:lnTo>
                  <a:pt x="0" y="2016251"/>
                </a:lnTo>
                <a:lnTo>
                  <a:pt x="2659379" y="2016251"/>
                </a:lnTo>
                <a:lnTo>
                  <a:pt x="265937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23"/>
          <p:cNvSpPr txBox="1"/>
          <p:nvPr/>
        </p:nvSpPr>
        <p:spPr>
          <a:xfrm>
            <a:off x="1649833" y="6142004"/>
            <a:ext cx="2077491" cy="2923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lang="pt-BR" sz="1900" spc="-9" dirty="0" smtClean="0">
                <a:solidFill>
                  <a:srgbClr val="FFFFFF"/>
                </a:solidFill>
                <a:latin typeface="Calibri"/>
                <a:cs typeface="Calibri"/>
              </a:rPr>
              <a:t>   Art. 29  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36" name="object 26"/>
          <p:cNvSpPr txBox="1"/>
          <p:nvPr/>
        </p:nvSpPr>
        <p:spPr>
          <a:xfrm>
            <a:off x="3861533" y="6121250"/>
            <a:ext cx="4425935" cy="33654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17817" rIns="0" bIns="0" rtlCol="0">
            <a:spAutoFit/>
          </a:bodyPr>
          <a:lstStyle/>
          <a:p>
            <a:pPr marL="97434" marR="74607" algn="just">
              <a:lnSpc>
                <a:spcPct val="114999"/>
              </a:lnSpc>
              <a:spcBef>
                <a:spcPts val="140"/>
              </a:spcBef>
            </a:pPr>
            <a:r>
              <a:rPr lang="pt-BR" dirty="0" smtClean="0">
                <a:latin typeface="Calibri"/>
                <a:cs typeface="Calibri"/>
              </a:rPr>
              <a:t>Exclusão da verba parlamentar</a:t>
            </a:r>
            <a:endParaRPr dirty="0">
              <a:latin typeface="Calibri"/>
              <a:cs typeface="Calibri"/>
            </a:endParaRPr>
          </a:p>
        </p:txBody>
      </p:sp>
      <p:pic>
        <p:nvPicPr>
          <p:cNvPr id="42" name="Picture 2" descr="Logo P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829" y="-53585"/>
            <a:ext cx="182472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30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78938" y="4221164"/>
            <a:ext cx="2278398" cy="491757"/>
          </a:xfrm>
          <a:custGeom>
            <a:avLst/>
            <a:gdLst/>
            <a:ahLst/>
            <a:cxnLst/>
            <a:rect l="l" t="t" r="r" b="b"/>
            <a:pathLst>
              <a:path w="2664460" h="1083945">
                <a:moveTo>
                  <a:pt x="0" y="0"/>
                </a:moveTo>
                <a:lnTo>
                  <a:pt x="0" y="1083563"/>
                </a:lnTo>
                <a:lnTo>
                  <a:pt x="2663951" y="1083563"/>
                </a:lnTo>
                <a:lnTo>
                  <a:pt x="266395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1545471" y="810511"/>
            <a:ext cx="2287086" cy="991817"/>
          </a:xfrm>
          <a:custGeom>
            <a:avLst/>
            <a:gdLst/>
            <a:ahLst/>
            <a:cxnLst/>
            <a:rect l="l" t="t" r="r" b="b"/>
            <a:pathLst>
              <a:path w="2674620" h="1092835">
                <a:moveTo>
                  <a:pt x="2674619" y="1092707"/>
                </a:moveTo>
                <a:lnTo>
                  <a:pt x="2674619" y="0"/>
                </a:lnTo>
                <a:lnTo>
                  <a:pt x="0" y="0"/>
                </a:lnTo>
                <a:lnTo>
                  <a:pt x="0" y="1092707"/>
                </a:lnTo>
                <a:lnTo>
                  <a:pt x="4571" y="1092707"/>
                </a:lnTo>
                <a:lnTo>
                  <a:pt x="4571" y="10667"/>
                </a:lnTo>
                <a:lnTo>
                  <a:pt x="10667" y="4571"/>
                </a:lnTo>
                <a:lnTo>
                  <a:pt x="10667" y="10667"/>
                </a:lnTo>
                <a:lnTo>
                  <a:pt x="2663951" y="10667"/>
                </a:lnTo>
                <a:lnTo>
                  <a:pt x="2663951" y="4571"/>
                </a:lnTo>
                <a:lnTo>
                  <a:pt x="2668523" y="10667"/>
                </a:lnTo>
                <a:lnTo>
                  <a:pt x="2668523" y="1092707"/>
                </a:lnTo>
                <a:lnTo>
                  <a:pt x="2674619" y="1092707"/>
                </a:lnTo>
                <a:close/>
              </a:path>
              <a:path w="2674620" h="1092835">
                <a:moveTo>
                  <a:pt x="10667" y="10667"/>
                </a:moveTo>
                <a:lnTo>
                  <a:pt x="10667" y="4571"/>
                </a:lnTo>
                <a:lnTo>
                  <a:pt x="4571" y="10667"/>
                </a:lnTo>
                <a:lnTo>
                  <a:pt x="10667" y="10667"/>
                </a:lnTo>
                <a:close/>
              </a:path>
              <a:path w="2674620" h="1092835">
                <a:moveTo>
                  <a:pt x="10667" y="1083563"/>
                </a:moveTo>
                <a:lnTo>
                  <a:pt x="10667" y="10667"/>
                </a:lnTo>
                <a:lnTo>
                  <a:pt x="4571" y="10667"/>
                </a:lnTo>
                <a:lnTo>
                  <a:pt x="4571" y="1083563"/>
                </a:lnTo>
                <a:lnTo>
                  <a:pt x="10667" y="1083563"/>
                </a:lnTo>
                <a:close/>
              </a:path>
              <a:path w="2674620" h="1092835">
                <a:moveTo>
                  <a:pt x="2668523" y="1083563"/>
                </a:moveTo>
                <a:lnTo>
                  <a:pt x="4571" y="1083563"/>
                </a:lnTo>
                <a:lnTo>
                  <a:pt x="10667" y="1088135"/>
                </a:lnTo>
                <a:lnTo>
                  <a:pt x="10667" y="1092707"/>
                </a:lnTo>
                <a:lnTo>
                  <a:pt x="2663951" y="1092707"/>
                </a:lnTo>
                <a:lnTo>
                  <a:pt x="2663951" y="1088135"/>
                </a:lnTo>
                <a:lnTo>
                  <a:pt x="2668523" y="1083563"/>
                </a:lnTo>
                <a:close/>
              </a:path>
              <a:path w="2674620" h="1092835">
                <a:moveTo>
                  <a:pt x="10667" y="1092707"/>
                </a:moveTo>
                <a:lnTo>
                  <a:pt x="10667" y="1088135"/>
                </a:lnTo>
                <a:lnTo>
                  <a:pt x="4571" y="1083563"/>
                </a:lnTo>
                <a:lnTo>
                  <a:pt x="4571" y="1092707"/>
                </a:lnTo>
                <a:lnTo>
                  <a:pt x="10667" y="1092707"/>
                </a:lnTo>
                <a:close/>
              </a:path>
              <a:path w="2674620" h="1092835">
                <a:moveTo>
                  <a:pt x="2668523" y="10667"/>
                </a:moveTo>
                <a:lnTo>
                  <a:pt x="2663951" y="4571"/>
                </a:lnTo>
                <a:lnTo>
                  <a:pt x="2663951" y="10667"/>
                </a:lnTo>
                <a:lnTo>
                  <a:pt x="2668523" y="10667"/>
                </a:lnTo>
                <a:close/>
              </a:path>
              <a:path w="2674620" h="1092835">
                <a:moveTo>
                  <a:pt x="2668523" y="1083563"/>
                </a:moveTo>
                <a:lnTo>
                  <a:pt x="2668523" y="10667"/>
                </a:lnTo>
                <a:lnTo>
                  <a:pt x="2663951" y="10667"/>
                </a:lnTo>
                <a:lnTo>
                  <a:pt x="2663951" y="1083563"/>
                </a:lnTo>
                <a:lnTo>
                  <a:pt x="2668523" y="1083563"/>
                </a:lnTo>
                <a:close/>
              </a:path>
              <a:path w="2674620" h="1092835">
                <a:moveTo>
                  <a:pt x="2668523" y="1092707"/>
                </a:moveTo>
                <a:lnTo>
                  <a:pt x="2668523" y="1083563"/>
                </a:lnTo>
                <a:lnTo>
                  <a:pt x="2663951" y="1088135"/>
                </a:lnTo>
                <a:lnTo>
                  <a:pt x="2663951" y="1092707"/>
                </a:lnTo>
                <a:lnTo>
                  <a:pt x="2668523" y="10927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695885" y="4343163"/>
            <a:ext cx="2086614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lang="pt-BR" sz="2000" b="1" spc="-22" dirty="0" smtClean="0">
                <a:solidFill>
                  <a:srgbClr val="FFFFFF"/>
                </a:solidFill>
                <a:latin typeface="Calibri"/>
                <a:cs typeface="Calibri"/>
              </a:rPr>
              <a:t>Art.  39</a:t>
            </a:r>
            <a:endParaRPr sz="2000" b="1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955285" y="4243478"/>
            <a:ext cx="4402586" cy="491757"/>
          </a:xfrm>
          <a:custGeom>
            <a:avLst/>
            <a:gdLst/>
            <a:ahLst/>
            <a:cxnLst/>
            <a:rect l="l" t="t" r="r" b="b"/>
            <a:pathLst>
              <a:path w="5148580" h="1083945">
                <a:moveTo>
                  <a:pt x="5148071" y="1083563"/>
                </a:moveTo>
                <a:lnTo>
                  <a:pt x="5148071" y="0"/>
                </a:lnTo>
                <a:lnTo>
                  <a:pt x="0" y="0"/>
                </a:lnTo>
                <a:lnTo>
                  <a:pt x="0" y="1074419"/>
                </a:lnTo>
                <a:lnTo>
                  <a:pt x="5148071" y="108356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 txBox="1"/>
          <p:nvPr/>
        </p:nvSpPr>
        <p:spPr>
          <a:xfrm>
            <a:off x="3966539" y="4343162"/>
            <a:ext cx="4250005" cy="3185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lang="pt-BR" spc="-4" dirty="0" smtClean="0">
                <a:latin typeface="Calibri"/>
                <a:cs typeface="Calibri"/>
              </a:rPr>
              <a:t>Impossível –  Cartório e CNPJ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539552" y="155994"/>
            <a:ext cx="3606336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>
              <a:tabLst>
                <a:tab pos="2371832" algn="l"/>
              </a:tabLst>
            </a:pPr>
            <a:r>
              <a:rPr u="sng" spc="140" dirty="0">
                <a:latin typeface="Times New Roman"/>
                <a:cs typeface="Times New Roman"/>
              </a:rPr>
              <a:t> </a:t>
            </a:r>
            <a:r>
              <a:rPr lang="pt-BR" sz="3000" b="1" u="sng" spc="-13" dirty="0" smtClean="0"/>
              <a:t>DESTAQUES</a:t>
            </a:r>
            <a:endParaRPr sz="3000" b="1" u="sng" spc="-4" dirty="0"/>
          </a:p>
        </p:txBody>
      </p:sp>
      <p:sp>
        <p:nvSpPr>
          <p:cNvPr id="21" name="object 21"/>
          <p:cNvSpPr/>
          <p:nvPr/>
        </p:nvSpPr>
        <p:spPr>
          <a:xfrm>
            <a:off x="1566760" y="5876401"/>
            <a:ext cx="2274054" cy="686688"/>
          </a:xfrm>
          <a:custGeom>
            <a:avLst/>
            <a:gdLst/>
            <a:ahLst/>
            <a:cxnLst/>
            <a:rect l="l" t="t" r="r" b="b"/>
            <a:pathLst>
              <a:path w="2659379" h="2016760">
                <a:moveTo>
                  <a:pt x="0" y="0"/>
                </a:moveTo>
                <a:lnTo>
                  <a:pt x="0" y="2016251"/>
                </a:lnTo>
                <a:lnTo>
                  <a:pt x="2659379" y="2016251"/>
                </a:lnTo>
                <a:lnTo>
                  <a:pt x="265937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object 23"/>
          <p:cNvSpPr txBox="1"/>
          <p:nvPr/>
        </p:nvSpPr>
        <p:spPr>
          <a:xfrm>
            <a:off x="1688258" y="5941328"/>
            <a:ext cx="2077491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lang="pt-BR" sz="2400" b="1" spc="-9" dirty="0" smtClean="0">
                <a:solidFill>
                  <a:srgbClr val="FFFFFF"/>
                </a:solidFill>
                <a:latin typeface="Calibri"/>
                <a:cs typeface="Calibri"/>
              </a:rPr>
              <a:t>Art. 59, § 2º  </a:t>
            </a:r>
            <a:endParaRPr sz="2400" b="1" dirty="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983307" y="5876401"/>
            <a:ext cx="4419419" cy="686687"/>
          </a:xfrm>
          <a:custGeom>
            <a:avLst/>
            <a:gdLst/>
            <a:ahLst/>
            <a:cxnLst/>
            <a:rect l="l" t="t" r="r" b="b"/>
            <a:pathLst>
              <a:path w="5168265" h="2059304">
                <a:moveTo>
                  <a:pt x="0" y="0"/>
                </a:moveTo>
                <a:lnTo>
                  <a:pt x="0" y="2058923"/>
                </a:lnTo>
                <a:lnTo>
                  <a:pt x="5167883" y="2058923"/>
                </a:lnTo>
                <a:lnTo>
                  <a:pt x="516788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object 25"/>
          <p:cNvSpPr txBox="1"/>
          <p:nvPr/>
        </p:nvSpPr>
        <p:spPr>
          <a:xfrm>
            <a:off x="4011755" y="5901195"/>
            <a:ext cx="4266295" cy="637097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lang="pt-BR" sz="1200" spc="-4" dirty="0" smtClean="0">
                <a:latin typeface="Calibri"/>
                <a:cs typeface="Calibri"/>
              </a:rPr>
              <a:t>   </a:t>
            </a:r>
            <a:r>
              <a:rPr lang="pt-BR" spc="-4" dirty="0" smtClean="0">
                <a:latin typeface="Calibri"/>
                <a:cs typeface="Calibri"/>
              </a:rPr>
              <a:t>Responsabilidade dos conselhos de políticas públicas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928443" y="4973697"/>
            <a:ext cx="4419419" cy="603965"/>
          </a:xfrm>
          <a:custGeom>
            <a:avLst/>
            <a:gdLst/>
            <a:ahLst/>
            <a:cxnLst/>
            <a:rect l="l" t="t" r="r" b="b"/>
            <a:pathLst>
              <a:path w="5168265" h="1330960">
                <a:moveTo>
                  <a:pt x="0" y="0"/>
                </a:moveTo>
                <a:lnTo>
                  <a:pt x="0" y="1330451"/>
                </a:lnTo>
                <a:lnTo>
                  <a:pt x="5167883" y="1330451"/>
                </a:lnTo>
                <a:lnTo>
                  <a:pt x="516788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8" name="object 28"/>
          <p:cNvSpPr txBox="1"/>
          <p:nvPr/>
        </p:nvSpPr>
        <p:spPr>
          <a:xfrm>
            <a:off x="4142988" y="5169496"/>
            <a:ext cx="4265209" cy="3185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lang="pt-BR" spc="-9" dirty="0" smtClean="0">
                <a:latin typeface="Calibri"/>
                <a:cs typeface="Calibri"/>
              </a:rPr>
              <a:t>Pagamento em espécie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571514" y="4973697"/>
            <a:ext cx="2278398" cy="603965"/>
          </a:xfrm>
          <a:custGeom>
            <a:avLst/>
            <a:gdLst/>
            <a:ahLst/>
            <a:cxnLst/>
            <a:rect l="l" t="t" r="r" b="b"/>
            <a:pathLst>
              <a:path w="2664460" h="1376679">
                <a:moveTo>
                  <a:pt x="0" y="0"/>
                </a:moveTo>
                <a:lnTo>
                  <a:pt x="0" y="1376171"/>
                </a:lnTo>
                <a:lnTo>
                  <a:pt x="2663951" y="1376171"/>
                </a:lnTo>
                <a:lnTo>
                  <a:pt x="266395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0" name="object 30"/>
          <p:cNvSpPr/>
          <p:nvPr/>
        </p:nvSpPr>
        <p:spPr>
          <a:xfrm>
            <a:off x="1560244" y="1207213"/>
            <a:ext cx="2287086" cy="1258645"/>
          </a:xfrm>
          <a:custGeom>
            <a:avLst/>
            <a:gdLst/>
            <a:ahLst/>
            <a:cxnLst/>
            <a:rect l="l" t="t" r="r" b="b"/>
            <a:pathLst>
              <a:path w="2674620" h="1386839">
                <a:moveTo>
                  <a:pt x="2674619" y="1386839"/>
                </a:moveTo>
                <a:lnTo>
                  <a:pt x="2674619" y="0"/>
                </a:lnTo>
                <a:lnTo>
                  <a:pt x="0" y="0"/>
                </a:lnTo>
                <a:lnTo>
                  <a:pt x="0" y="1386839"/>
                </a:lnTo>
                <a:lnTo>
                  <a:pt x="4571" y="1386839"/>
                </a:lnTo>
                <a:lnTo>
                  <a:pt x="4571" y="10667"/>
                </a:lnTo>
                <a:lnTo>
                  <a:pt x="10667" y="6095"/>
                </a:lnTo>
                <a:lnTo>
                  <a:pt x="10667" y="10667"/>
                </a:lnTo>
                <a:lnTo>
                  <a:pt x="2663951" y="10667"/>
                </a:lnTo>
                <a:lnTo>
                  <a:pt x="2663951" y="6095"/>
                </a:lnTo>
                <a:lnTo>
                  <a:pt x="2668523" y="10667"/>
                </a:lnTo>
                <a:lnTo>
                  <a:pt x="2668523" y="1386839"/>
                </a:lnTo>
                <a:lnTo>
                  <a:pt x="2674619" y="1386839"/>
                </a:lnTo>
                <a:close/>
              </a:path>
              <a:path w="2674620" h="1386839">
                <a:moveTo>
                  <a:pt x="10667" y="10667"/>
                </a:moveTo>
                <a:lnTo>
                  <a:pt x="10667" y="6095"/>
                </a:lnTo>
                <a:lnTo>
                  <a:pt x="4571" y="10667"/>
                </a:lnTo>
                <a:lnTo>
                  <a:pt x="10667" y="10667"/>
                </a:lnTo>
                <a:close/>
              </a:path>
              <a:path w="2674620" h="1386839">
                <a:moveTo>
                  <a:pt x="10667" y="1377695"/>
                </a:moveTo>
                <a:lnTo>
                  <a:pt x="10667" y="10667"/>
                </a:lnTo>
                <a:lnTo>
                  <a:pt x="4571" y="10667"/>
                </a:lnTo>
                <a:lnTo>
                  <a:pt x="4571" y="1377695"/>
                </a:lnTo>
                <a:lnTo>
                  <a:pt x="10667" y="1377695"/>
                </a:lnTo>
                <a:close/>
              </a:path>
              <a:path w="2674620" h="1386839">
                <a:moveTo>
                  <a:pt x="2668523" y="1377695"/>
                </a:moveTo>
                <a:lnTo>
                  <a:pt x="4571" y="1377695"/>
                </a:lnTo>
                <a:lnTo>
                  <a:pt x="10667" y="1382267"/>
                </a:lnTo>
                <a:lnTo>
                  <a:pt x="10667" y="1386839"/>
                </a:lnTo>
                <a:lnTo>
                  <a:pt x="2663951" y="1386839"/>
                </a:lnTo>
                <a:lnTo>
                  <a:pt x="2663951" y="1382267"/>
                </a:lnTo>
                <a:lnTo>
                  <a:pt x="2668523" y="1377695"/>
                </a:lnTo>
                <a:close/>
              </a:path>
              <a:path w="2674620" h="1386839">
                <a:moveTo>
                  <a:pt x="10667" y="1386839"/>
                </a:moveTo>
                <a:lnTo>
                  <a:pt x="10667" y="1382267"/>
                </a:lnTo>
                <a:lnTo>
                  <a:pt x="4571" y="1377695"/>
                </a:lnTo>
                <a:lnTo>
                  <a:pt x="4571" y="1386839"/>
                </a:lnTo>
                <a:lnTo>
                  <a:pt x="10667" y="1386839"/>
                </a:lnTo>
                <a:close/>
              </a:path>
              <a:path w="2674620" h="1386839">
                <a:moveTo>
                  <a:pt x="2668523" y="10667"/>
                </a:moveTo>
                <a:lnTo>
                  <a:pt x="2663951" y="6095"/>
                </a:lnTo>
                <a:lnTo>
                  <a:pt x="2663951" y="10667"/>
                </a:lnTo>
                <a:lnTo>
                  <a:pt x="2668523" y="10667"/>
                </a:lnTo>
                <a:close/>
              </a:path>
              <a:path w="2674620" h="1386839">
                <a:moveTo>
                  <a:pt x="2668523" y="1377695"/>
                </a:moveTo>
                <a:lnTo>
                  <a:pt x="2668523" y="10667"/>
                </a:lnTo>
                <a:lnTo>
                  <a:pt x="2663951" y="10667"/>
                </a:lnTo>
                <a:lnTo>
                  <a:pt x="2663951" y="1377695"/>
                </a:lnTo>
                <a:lnTo>
                  <a:pt x="2668523" y="1377695"/>
                </a:lnTo>
                <a:close/>
              </a:path>
              <a:path w="2674620" h="1386839">
                <a:moveTo>
                  <a:pt x="2668523" y="1386839"/>
                </a:moveTo>
                <a:lnTo>
                  <a:pt x="2668523" y="1377695"/>
                </a:lnTo>
                <a:lnTo>
                  <a:pt x="2663951" y="1382267"/>
                </a:lnTo>
                <a:lnTo>
                  <a:pt x="2663951" y="1386839"/>
                </a:lnTo>
                <a:lnTo>
                  <a:pt x="2668523" y="13868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1" name="object 31"/>
          <p:cNvSpPr txBox="1"/>
          <p:nvPr/>
        </p:nvSpPr>
        <p:spPr>
          <a:xfrm>
            <a:off x="1824696" y="5157687"/>
            <a:ext cx="161920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lang="pt-BR" sz="2400" b="1" spc="-9" dirty="0" smtClean="0">
                <a:solidFill>
                  <a:srgbClr val="FFFFFF"/>
                </a:solidFill>
                <a:latin typeface="Calibri"/>
                <a:cs typeface="Calibri"/>
              </a:rPr>
              <a:t>Art. 52, § 2º</a:t>
            </a:r>
            <a:endParaRPr sz="2400" b="1" dirty="0">
              <a:latin typeface="Calibri"/>
              <a:cs typeface="Calibri"/>
            </a:endParaRPr>
          </a:p>
        </p:txBody>
      </p:sp>
      <p:sp>
        <p:nvSpPr>
          <p:cNvPr id="42" name="object 34"/>
          <p:cNvSpPr txBox="1"/>
          <p:nvPr/>
        </p:nvSpPr>
        <p:spPr>
          <a:xfrm>
            <a:off x="1544783" y="2564904"/>
            <a:ext cx="2278398" cy="140038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900" dirty="0">
                <a:solidFill>
                  <a:schemeClr val="bg1"/>
                </a:solidFill>
                <a:cs typeface="Times New Roman"/>
              </a:rPr>
              <a:t> </a:t>
            </a:r>
            <a:r>
              <a:rPr lang="pt-BR" sz="1900" dirty="0" smtClean="0">
                <a:solidFill>
                  <a:schemeClr val="bg1"/>
                </a:solidFill>
                <a:cs typeface="Times New Roman"/>
              </a:rPr>
              <a:t> </a:t>
            </a:r>
            <a:r>
              <a:rPr lang="pt-BR" sz="2400" b="1" dirty="0" smtClean="0">
                <a:solidFill>
                  <a:schemeClr val="bg1"/>
                </a:solidFill>
                <a:cs typeface="Times New Roman"/>
              </a:rPr>
              <a:t>Art. 36  X 42,X</a:t>
            </a:r>
            <a:endParaRPr lang="pt-BR" sz="2400" b="1" dirty="0">
              <a:solidFill>
                <a:schemeClr val="bg1"/>
              </a:solidFill>
              <a:cs typeface="Times New Roman"/>
            </a:endParaRPr>
          </a:p>
          <a:p>
            <a:pPr>
              <a:lnSpc>
                <a:spcPct val="100000"/>
              </a:lnSpc>
            </a:pPr>
            <a:endParaRPr lang="pt-BR" sz="2400" b="1" dirty="0" smtClean="0">
              <a:solidFill>
                <a:schemeClr val="bg1"/>
              </a:solidFill>
              <a:cs typeface="Times New Roman"/>
            </a:endParaRPr>
          </a:p>
          <a:p>
            <a:pPr>
              <a:lnSpc>
                <a:spcPct val="100000"/>
              </a:lnSpc>
            </a:pPr>
            <a:endParaRPr lang="pt-BR" sz="2400" b="1" dirty="0" smtClean="0">
              <a:solidFill>
                <a:schemeClr val="bg1"/>
              </a:solidFill>
              <a:cs typeface="Times New Roman"/>
            </a:endParaRPr>
          </a:p>
          <a:p>
            <a:pPr>
              <a:lnSpc>
                <a:spcPct val="100000"/>
              </a:lnSpc>
            </a:pPr>
            <a:endParaRPr sz="1900" dirty="0">
              <a:solidFill>
                <a:schemeClr val="bg1"/>
              </a:solidFill>
              <a:cs typeface="Times New Roman"/>
            </a:endParaRPr>
          </a:p>
        </p:txBody>
      </p:sp>
      <p:sp>
        <p:nvSpPr>
          <p:cNvPr id="43" name="object 26"/>
          <p:cNvSpPr txBox="1"/>
          <p:nvPr/>
        </p:nvSpPr>
        <p:spPr>
          <a:xfrm>
            <a:off x="3931936" y="2555141"/>
            <a:ext cx="4425935" cy="161073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17817" rIns="0" bIns="0" rtlCol="0">
            <a:spAutoFit/>
          </a:bodyPr>
          <a:lstStyle/>
          <a:p>
            <a:pPr marL="97434" marR="74607" algn="just">
              <a:lnSpc>
                <a:spcPct val="114999"/>
              </a:lnSpc>
              <a:spcBef>
                <a:spcPts val="140"/>
              </a:spcBef>
            </a:pPr>
            <a:r>
              <a:rPr lang="pt-BR" dirty="0" smtClean="0">
                <a:latin typeface="Calibri"/>
                <a:cs typeface="Calibri"/>
              </a:rPr>
              <a:t>CEBAS -  12.101, 3º, II </a:t>
            </a:r>
            <a:r>
              <a:rPr lang="pt-BR" dirty="0" smtClean="0"/>
              <a:t>- Atos </a:t>
            </a:r>
            <a:r>
              <a:rPr lang="pt-BR" dirty="0"/>
              <a:t>constitutivos, </a:t>
            </a:r>
            <a:r>
              <a:rPr lang="pt-BR" dirty="0" smtClean="0"/>
              <a:t>dissolução </a:t>
            </a:r>
            <a:r>
              <a:rPr lang="pt-BR" dirty="0"/>
              <a:t>ou extinção, a destinação do eventual patrimônio remanescente a entidade sem fins lucrativos congêneres ou a entidades públicas</a:t>
            </a:r>
            <a:r>
              <a:rPr lang="pt-BR" sz="1200" dirty="0"/>
              <a:t>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4" name="object 34"/>
          <p:cNvSpPr txBox="1"/>
          <p:nvPr/>
        </p:nvSpPr>
        <p:spPr>
          <a:xfrm>
            <a:off x="1550516" y="1698604"/>
            <a:ext cx="2278398" cy="6617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900" dirty="0">
                <a:solidFill>
                  <a:schemeClr val="bg1"/>
                </a:solidFill>
                <a:cs typeface="Times New Roman"/>
              </a:rPr>
              <a:t> </a:t>
            </a:r>
            <a:r>
              <a:rPr lang="pt-BR" sz="1900" dirty="0" smtClean="0">
                <a:solidFill>
                  <a:schemeClr val="bg1"/>
                </a:solidFill>
                <a:cs typeface="Times New Roman"/>
              </a:rPr>
              <a:t> </a:t>
            </a:r>
            <a:r>
              <a:rPr lang="pt-BR" sz="2400" b="1" dirty="0" smtClean="0">
                <a:solidFill>
                  <a:schemeClr val="bg1"/>
                </a:solidFill>
                <a:cs typeface="Times New Roman"/>
              </a:rPr>
              <a:t>Art. 35 e §5º</a:t>
            </a:r>
          </a:p>
          <a:p>
            <a:pPr>
              <a:lnSpc>
                <a:spcPct val="100000"/>
              </a:lnSpc>
            </a:pPr>
            <a:endParaRPr sz="1900" dirty="0">
              <a:solidFill>
                <a:schemeClr val="bg1"/>
              </a:solidFill>
              <a:cs typeface="Times New Roman"/>
            </a:endParaRPr>
          </a:p>
        </p:txBody>
      </p:sp>
      <p:sp>
        <p:nvSpPr>
          <p:cNvPr id="45" name="object 26"/>
          <p:cNvSpPr txBox="1"/>
          <p:nvPr/>
        </p:nvSpPr>
        <p:spPr>
          <a:xfrm>
            <a:off x="3932690" y="1655249"/>
            <a:ext cx="4425935" cy="667913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17817" rIns="0" bIns="0" rtlCol="0">
            <a:spAutoFit/>
          </a:bodyPr>
          <a:lstStyle/>
          <a:p>
            <a:pPr marL="97434" marR="74607" algn="just">
              <a:lnSpc>
                <a:spcPct val="114999"/>
              </a:lnSpc>
              <a:spcBef>
                <a:spcPts val="140"/>
              </a:spcBef>
            </a:pPr>
            <a:r>
              <a:rPr lang="pt-BR" dirty="0" smtClean="0">
                <a:latin typeface="Calibri"/>
                <a:cs typeface="Calibri"/>
              </a:rPr>
              <a:t>Sai contrapartida</a:t>
            </a:r>
          </a:p>
          <a:p>
            <a:pPr marL="97434" marR="74607" algn="just">
              <a:lnSpc>
                <a:spcPct val="114999"/>
              </a:lnSpc>
              <a:spcBef>
                <a:spcPts val="140"/>
              </a:spcBef>
            </a:pPr>
            <a:r>
              <a:rPr lang="pt-BR" dirty="0" smtClean="0">
                <a:latin typeface="Calibri"/>
                <a:cs typeface="Calibri"/>
              </a:rPr>
              <a:t>Depreciação e baixa.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46" name="object 34"/>
          <p:cNvSpPr txBox="1"/>
          <p:nvPr/>
        </p:nvSpPr>
        <p:spPr>
          <a:xfrm>
            <a:off x="1545471" y="1121753"/>
            <a:ext cx="2278398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900" dirty="0">
                <a:solidFill>
                  <a:schemeClr val="bg1"/>
                </a:solidFill>
                <a:cs typeface="Times New Roman"/>
              </a:rPr>
              <a:t> </a:t>
            </a:r>
            <a:r>
              <a:rPr lang="pt-BR" sz="1900" dirty="0" smtClean="0">
                <a:solidFill>
                  <a:schemeClr val="bg1"/>
                </a:solidFill>
                <a:cs typeface="Times New Roman"/>
              </a:rPr>
              <a:t> </a:t>
            </a:r>
            <a:r>
              <a:rPr lang="pt-BR" sz="2400" b="1" dirty="0" smtClean="0">
                <a:solidFill>
                  <a:schemeClr val="bg1"/>
                </a:solidFill>
                <a:cs typeface="Times New Roman"/>
              </a:rPr>
              <a:t>Art. 33</a:t>
            </a:r>
            <a:endParaRPr sz="2400" b="1" dirty="0">
              <a:solidFill>
                <a:schemeClr val="bg1"/>
              </a:solidFill>
              <a:cs typeface="Times New Roman"/>
            </a:endParaRPr>
          </a:p>
        </p:txBody>
      </p:sp>
      <p:sp>
        <p:nvSpPr>
          <p:cNvPr id="47" name="object 26"/>
          <p:cNvSpPr txBox="1"/>
          <p:nvPr/>
        </p:nvSpPr>
        <p:spPr>
          <a:xfrm>
            <a:off x="3955285" y="1121753"/>
            <a:ext cx="4425935" cy="33654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17817" rIns="0" bIns="0" rtlCol="0">
            <a:spAutoFit/>
          </a:bodyPr>
          <a:lstStyle/>
          <a:p>
            <a:pPr marL="97434" marR="74607" algn="just">
              <a:lnSpc>
                <a:spcPct val="114999"/>
              </a:lnSpc>
              <a:spcBef>
                <a:spcPts val="140"/>
              </a:spcBef>
            </a:pPr>
            <a:r>
              <a:rPr lang="pt-BR" dirty="0" smtClean="0">
                <a:latin typeface="Calibri"/>
                <a:cs typeface="Calibri"/>
              </a:rPr>
              <a:t>Tornam obrigatórias as normas contábeis.</a:t>
            </a:r>
            <a:endParaRPr dirty="0">
              <a:latin typeface="Calibri"/>
              <a:cs typeface="Calibri"/>
            </a:endParaRPr>
          </a:p>
        </p:txBody>
      </p:sp>
      <p:pic>
        <p:nvPicPr>
          <p:cNvPr id="48" name="Picture 2" descr="Logo P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278" y="0"/>
            <a:ext cx="182472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459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5616" y="4077072"/>
            <a:ext cx="6407016" cy="17235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algn="ctr"/>
            <a:r>
              <a:rPr lang="pt-BR" sz="2800" b="1" spc="-13" dirty="0" smtClean="0">
                <a:latin typeface="Calibri"/>
                <a:cs typeface="Calibri"/>
              </a:rPr>
              <a:t>Rua dos </a:t>
            </a:r>
            <a:r>
              <a:rPr lang="pt-BR" sz="2800" b="1" spc="-13" dirty="0" err="1" smtClean="0">
                <a:latin typeface="Calibri"/>
                <a:cs typeface="Calibri"/>
              </a:rPr>
              <a:t>Guajajaras</a:t>
            </a:r>
            <a:r>
              <a:rPr lang="pt-BR" sz="2800" b="1" spc="-13" dirty="0" smtClean="0">
                <a:latin typeface="Calibri"/>
                <a:cs typeface="Calibri"/>
              </a:rPr>
              <a:t>, 880/1204 – BH – MG</a:t>
            </a:r>
          </a:p>
          <a:p>
            <a:pPr marL="11135" algn="ctr"/>
            <a:r>
              <a:rPr lang="pt-BR" sz="2800" b="1" spc="-13" dirty="0" smtClean="0">
                <a:latin typeface="Calibri"/>
                <a:cs typeface="Calibri"/>
              </a:rPr>
              <a:t>55.31.3224.3464</a:t>
            </a:r>
          </a:p>
          <a:p>
            <a:pPr marL="11135" algn="ctr"/>
            <a:r>
              <a:rPr lang="pt-BR" sz="2800" b="1" spc="-13" dirty="0" smtClean="0">
                <a:latin typeface="Calibri"/>
                <a:cs typeface="Calibri"/>
              </a:rPr>
              <a:t>jamespinheiro@pssadvogados.adv.br</a:t>
            </a:r>
          </a:p>
          <a:p>
            <a:pPr marL="11135" algn="ctr"/>
            <a:endParaRPr sz="2800" dirty="0">
              <a:latin typeface="Calibri"/>
              <a:cs typeface="Calibri"/>
            </a:endParaRPr>
          </a:p>
        </p:txBody>
      </p:sp>
      <p:pic>
        <p:nvPicPr>
          <p:cNvPr id="1026" name="Picture 2" descr="Logo P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406" y="980728"/>
            <a:ext cx="5626225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74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14240" y="446749"/>
            <a:ext cx="1484324" cy="5186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6405039" y="336100"/>
            <a:ext cx="2016133" cy="585523"/>
          </a:xfrm>
          <a:custGeom>
            <a:avLst/>
            <a:gdLst/>
            <a:ahLst/>
            <a:cxnLst/>
            <a:rect l="l" t="t" r="r" b="b"/>
            <a:pathLst>
              <a:path w="2357754" h="645160">
                <a:moveTo>
                  <a:pt x="0" y="0"/>
                </a:moveTo>
                <a:lnTo>
                  <a:pt x="0" y="644651"/>
                </a:lnTo>
                <a:lnTo>
                  <a:pt x="2357627" y="644651"/>
                </a:lnTo>
                <a:lnTo>
                  <a:pt x="235762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393310" y="325034"/>
            <a:ext cx="2038395" cy="735938"/>
          </a:xfrm>
          <a:custGeom>
            <a:avLst/>
            <a:gdLst/>
            <a:ahLst/>
            <a:cxnLst/>
            <a:rect l="l" t="t" r="r" b="b"/>
            <a:pathLst>
              <a:path w="2383790" h="810894">
                <a:moveTo>
                  <a:pt x="2383535" y="804671"/>
                </a:moveTo>
                <a:lnTo>
                  <a:pt x="2383535" y="4571"/>
                </a:lnTo>
                <a:lnTo>
                  <a:pt x="2377439" y="0"/>
                </a:lnTo>
                <a:lnTo>
                  <a:pt x="6095" y="0"/>
                </a:lnTo>
                <a:lnTo>
                  <a:pt x="0" y="4571"/>
                </a:lnTo>
                <a:lnTo>
                  <a:pt x="0" y="804671"/>
                </a:lnTo>
                <a:lnTo>
                  <a:pt x="6095" y="810767"/>
                </a:lnTo>
                <a:lnTo>
                  <a:pt x="13715" y="810767"/>
                </a:lnTo>
                <a:lnTo>
                  <a:pt x="13715" y="24383"/>
                </a:lnTo>
                <a:lnTo>
                  <a:pt x="25907" y="12191"/>
                </a:lnTo>
                <a:lnTo>
                  <a:pt x="25907" y="24383"/>
                </a:lnTo>
                <a:lnTo>
                  <a:pt x="2357627" y="24383"/>
                </a:lnTo>
                <a:lnTo>
                  <a:pt x="2357627" y="12191"/>
                </a:lnTo>
                <a:lnTo>
                  <a:pt x="2371343" y="24383"/>
                </a:lnTo>
                <a:lnTo>
                  <a:pt x="2371343" y="810767"/>
                </a:lnTo>
                <a:lnTo>
                  <a:pt x="2377439" y="810767"/>
                </a:lnTo>
                <a:lnTo>
                  <a:pt x="2383535" y="804671"/>
                </a:lnTo>
                <a:close/>
              </a:path>
              <a:path w="2383790" h="810894">
                <a:moveTo>
                  <a:pt x="25907" y="24383"/>
                </a:moveTo>
                <a:lnTo>
                  <a:pt x="25907" y="12191"/>
                </a:lnTo>
                <a:lnTo>
                  <a:pt x="13715" y="24383"/>
                </a:lnTo>
                <a:lnTo>
                  <a:pt x="25907" y="24383"/>
                </a:lnTo>
                <a:close/>
              </a:path>
              <a:path w="2383790" h="810894">
                <a:moveTo>
                  <a:pt x="25907" y="784859"/>
                </a:moveTo>
                <a:lnTo>
                  <a:pt x="25907" y="24383"/>
                </a:lnTo>
                <a:lnTo>
                  <a:pt x="13715" y="24383"/>
                </a:lnTo>
                <a:lnTo>
                  <a:pt x="13715" y="784859"/>
                </a:lnTo>
                <a:lnTo>
                  <a:pt x="25907" y="784859"/>
                </a:lnTo>
                <a:close/>
              </a:path>
              <a:path w="2383790" h="810894">
                <a:moveTo>
                  <a:pt x="2371343" y="784859"/>
                </a:moveTo>
                <a:lnTo>
                  <a:pt x="13715" y="784859"/>
                </a:lnTo>
                <a:lnTo>
                  <a:pt x="25907" y="798575"/>
                </a:lnTo>
                <a:lnTo>
                  <a:pt x="25907" y="810767"/>
                </a:lnTo>
                <a:lnTo>
                  <a:pt x="2357627" y="810767"/>
                </a:lnTo>
                <a:lnTo>
                  <a:pt x="2357627" y="798575"/>
                </a:lnTo>
                <a:lnTo>
                  <a:pt x="2371343" y="784859"/>
                </a:lnTo>
                <a:close/>
              </a:path>
              <a:path w="2383790" h="810894">
                <a:moveTo>
                  <a:pt x="25907" y="810767"/>
                </a:moveTo>
                <a:lnTo>
                  <a:pt x="25907" y="798575"/>
                </a:lnTo>
                <a:lnTo>
                  <a:pt x="13715" y="784859"/>
                </a:lnTo>
                <a:lnTo>
                  <a:pt x="13715" y="810767"/>
                </a:lnTo>
                <a:lnTo>
                  <a:pt x="25907" y="810767"/>
                </a:lnTo>
                <a:close/>
              </a:path>
              <a:path w="2383790" h="810894">
                <a:moveTo>
                  <a:pt x="2371343" y="24383"/>
                </a:moveTo>
                <a:lnTo>
                  <a:pt x="2357627" y="12191"/>
                </a:lnTo>
                <a:lnTo>
                  <a:pt x="2357627" y="24383"/>
                </a:lnTo>
                <a:lnTo>
                  <a:pt x="2371343" y="24383"/>
                </a:lnTo>
                <a:close/>
              </a:path>
              <a:path w="2383790" h="810894">
                <a:moveTo>
                  <a:pt x="2371343" y="784859"/>
                </a:moveTo>
                <a:lnTo>
                  <a:pt x="2371343" y="24383"/>
                </a:lnTo>
                <a:lnTo>
                  <a:pt x="2357627" y="24383"/>
                </a:lnTo>
                <a:lnTo>
                  <a:pt x="2357627" y="784859"/>
                </a:lnTo>
                <a:lnTo>
                  <a:pt x="2371343" y="784859"/>
                </a:lnTo>
                <a:close/>
              </a:path>
              <a:path w="2383790" h="810894">
                <a:moveTo>
                  <a:pt x="2371343" y="810767"/>
                </a:moveTo>
                <a:lnTo>
                  <a:pt x="2371343" y="784859"/>
                </a:lnTo>
                <a:lnTo>
                  <a:pt x="2357627" y="798575"/>
                </a:lnTo>
                <a:lnTo>
                  <a:pt x="2357627" y="810767"/>
                </a:lnTo>
                <a:lnTo>
                  <a:pt x="2371343" y="8107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11560" y="398028"/>
            <a:ext cx="64753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5786"/>
            <a:r>
              <a:rPr lang="pt-BR" sz="3000" b="1" spc="-18" dirty="0"/>
              <a:t>CONTEXTO E PROPOSTAS DE ALTERAÇÃO</a:t>
            </a:r>
            <a:endParaRPr sz="3000" b="1" dirty="0"/>
          </a:p>
        </p:txBody>
      </p:sp>
      <p:sp>
        <p:nvSpPr>
          <p:cNvPr id="6" name="object 6"/>
          <p:cNvSpPr/>
          <p:nvPr/>
        </p:nvSpPr>
        <p:spPr>
          <a:xfrm>
            <a:off x="754441" y="919778"/>
            <a:ext cx="7726789" cy="0"/>
          </a:xfrm>
          <a:custGeom>
            <a:avLst/>
            <a:gdLst/>
            <a:ahLst/>
            <a:cxnLst/>
            <a:rect l="l" t="t" r="r" b="b"/>
            <a:pathLst>
              <a:path w="9036050">
                <a:moveTo>
                  <a:pt x="0" y="0"/>
                </a:moveTo>
                <a:lnTo>
                  <a:pt x="9035795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750532" y="1315353"/>
            <a:ext cx="2528175" cy="4976949"/>
          </a:xfrm>
          <a:custGeom>
            <a:avLst/>
            <a:gdLst/>
            <a:ahLst/>
            <a:cxnLst/>
            <a:rect l="l" t="t" r="r" b="b"/>
            <a:pathLst>
              <a:path w="2956560" h="5483859">
                <a:moveTo>
                  <a:pt x="0" y="0"/>
                </a:moveTo>
                <a:lnTo>
                  <a:pt x="0" y="5483351"/>
                </a:lnTo>
                <a:lnTo>
                  <a:pt x="2956559" y="5483351"/>
                </a:lnTo>
                <a:lnTo>
                  <a:pt x="2956559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 txBox="1"/>
          <p:nvPr/>
        </p:nvSpPr>
        <p:spPr>
          <a:xfrm>
            <a:off x="816559" y="1374827"/>
            <a:ext cx="2139935" cy="6001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2238" indent="-251102">
              <a:buFont typeface="Wingdings"/>
              <a:buChar char=""/>
              <a:tabLst>
                <a:tab pos="262238" algn="l"/>
                <a:tab pos="262794" algn="l"/>
              </a:tabLst>
            </a:pPr>
            <a:r>
              <a:rPr sz="1300" b="1" spc="-9" dirty="0">
                <a:latin typeface="Calibri"/>
                <a:cs typeface="Calibri"/>
              </a:rPr>
              <a:t>Aperfeiçoamentos </a:t>
            </a:r>
            <a:r>
              <a:rPr sz="1300" b="1" spc="-4" dirty="0">
                <a:latin typeface="Calibri"/>
                <a:cs typeface="Calibri"/>
              </a:rPr>
              <a:t>na</a:t>
            </a:r>
            <a:r>
              <a:rPr sz="1300" b="1" spc="-48" dirty="0">
                <a:latin typeface="Calibri"/>
                <a:cs typeface="Calibri"/>
              </a:rPr>
              <a:t> </a:t>
            </a:r>
            <a:r>
              <a:rPr sz="1300" b="1" dirty="0">
                <a:latin typeface="Calibri"/>
                <a:cs typeface="Calibri"/>
              </a:rPr>
              <a:t>LDO</a:t>
            </a:r>
            <a:endParaRPr sz="1300" dirty="0">
              <a:latin typeface="Calibri"/>
              <a:cs typeface="Calibri"/>
            </a:endParaRPr>
          </a:p>
          <a:p>
            <a:pPr marL="262238" indent="-251102">
              <a:buFont typeface="Wingdings"/>
              <a:buChar char=""/>
              <a:tabLst>
                <a:tab pos="262238" algn="l"/>
                <a:tab pos="262794" algn="l"/>
              </a:tabLst>
            </a:pPr>
            <a:r>
              <a:rPr sz="1300" b="1" spc="-9" dirty="0">
                <a:latin typeface="Calibri"/>
                <a:cs typeface="Calibri"/>
              </a:rPr>
              <a:t>Decreto </a:t>
            </a:r>
            <a:r>
              <a:rPr sz="1300" b="1" spc="-13" dirty="0">
                <a:latin typeface="Calibri"/>
                <a:cs typeface="Calibri"/>
              </a:rPr>
              <a:t>Federal</a:t>
            </a:r>
            <a:r>
              <a:rPr sz="1300" b="1" spc="-48" dirty="0">
                <a:latin typeface="Calibri"/>
                <a:cs typeface="Calibri"/>
              </a:rPr>
              <a:t> </a:t>
            </a:r>
            <a:r>
              <a:rPr sz="1300" b="1" spc="-4" dirty="0">
                <a:latin typeface="Calibri"/>
                <a:cs typeface="Calibri"/>
              </a:rPr>
              <a:t>7.568/2011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6559" y="1792530"/>
            <a:ext cx="2391884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>
              <a:tabLst>
                <a:tab pos="585163" algn="l"/>
                <a:tab pos="1522203" algn="l"/>
                <a:tab pos="2137989" algn="l"/>
              </a:tabLst>
            </a:pPr>
            <a:r>
              <a:rPr sz="1100" spc="4" dirty="0">
                <a:latin typeface="Calibri"/>
                <a:cs typeface="Calibri"/>
              </a:rPr>
              <a:t>D</a:t>
            </a:r>
            <a:r>
              <a:rPr sz="1100" spc="-9" dirty="0">
                <a:latin typeface="Calibri"/>
                <a:cs typeface="Calibri"/>
              </a:rPr>
              <a:t>e</a:t>
            </a:r>
            <a:r>
              <a:rPr sz="1100" spc="4" dirty="0">
                <a:latin typeface="Calibri"/>
                <a:cs typeface="Calibri"/>
              </a:rPr>
              <a:t>f</a:t>
            </a:r>
            <a:r>
              <a:rPr sz="1100" spc="-13" dirty="0">
                <a:latin typeface="Calibri"/>
                <a:cs typeface="Calibri"/>
              </a:rPr>
              <a:t>i</a:t>
            </a:r>
            <a:r>
              <a:rPr sz="1100" spc="4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spc="-4" dirty="0">
                <a:latin typeface="Calibri"/>
                <a:cs typeface="Calibri"/>
              </a:rPr>
              <a:t>c</a:t>
            </a:r>
            <a:r>
              <a:rPr sz="1100" spc="4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amame</a:t>
            </a:r>
            <a:r>
              <a:rPr sz="1100" spc="-18" dirty="0">
                <a:latin typeface="Calibri"/>
                <a:cs typeface="Calibri"/>
              </a:rPr>
              <a:t>n</a:t>
            </a:r>
            <a:r>
              <a:rPr sz="1100" spc="-9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spc="-9" dirty="0">
                <a:latin typeface="Calibri"/>
                <a:cs typeface="Calibri"/>
              </a:rPr>
              <a:t>pú</a:t>
            </a:r>
            <a:r>
              <a:rPr sz="1100" spc="4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li</a:t>
            </a:r>
            <a:r>
              <a:rPr sz="1100" spc="-18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spc="-18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omo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16559" y="1958506"/>
            <a:ext cx="2394056" cy="723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/>
            <a:r>
              <a:rPr sz="1100" spc="-9" dirty="0">
                <a:latin typeface="Calibri"/>
                <a:cs typeface="Calibri"/>
              </a:rPr>
              <a:t>obrigatório, </a:t>
            </a:r>
            <a:r>
              <a:rPr sz="1100" spc="-13" dirty="0">
                <a:latin typeface="Calibri"/>
                <a:cs typeface="Calibri"/>
              </a:rPr>
              <a:t>prazo 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4" dirty="0">
                <a:latin typeface="Calibri"/>
                <a:cs typeface="Calibri"/>
              </a:rPr>
              <a:t>existência </a:t>
            </a:r>
            <a:r>
              <a:rPr sz="1100" dirty="0">
                <a:latin typeface="Calibri"/>
                <a:cs typeface="Calibri"/>
              </a:rPr>
              <a:t>e  </a:t>
            </a:r>
            <a:r>
              <a:rPr sz="1100" spc="-4" dirty="0">
                <a:latin typeface="Calibri"/>
                <a:cs typeface="Calibri"/>
              </a:rPr>
              <a:t>experiência </a:t>
            </a:r>
            <a:r>
              <a:rPr sz="1100" spc="-9" dirty="0">
                <a:latin typeface="Calibri"/>
                <a:cs typeface="Calibri"/>
              </a:rPr>
              <a:t>prévia </a:t>
            </a:r>
            <a:r>
              <a:rPr sz="1100" dirty="0">
                <a:latin typeface="Calibri"/>
                <a:cs typeface="Calibri"/>
              </a:rPr>
              <a:t>e </a:t>
            </a:r>
            <a:r>
              <a:rPr sz="1100" spc="-4" dirty="0">
                <a:latin typeface="Calibri"/>
                <a:cs typeface="Calibri"/>
              </a:rPr>
              <a:t>ficha limpa </a:t>
            </a:r>
            <a:r>
              <a:rPr sz="1100" spc="-9" dirty="0">
                <a:latin typeface="Calibri"/>
                <a:cs typeface="Calibri"/>
              </a:rPr>
              <a:t>para </a:t>
            </a:r>
            <a:r>
              <a:rPr sz="1100" dirty="0">
                <a:latin typeface="Calibri"/>
                <a:cs typeface="Calibri"/>
              </a:rPr>
              <a:t>os  </a:t>
            </a:r>
            <a:r>
              <a:rPr sz="1100" spc="-4" dirty="0">
                <a:latin typeface="Calibri"/>
                <a:cs typeface="Calibri"/>
              </a:rPr>
              <a:t>dirigentes </a:t>
            </a:r>
            <a:r>
              <a:rPr sz="1100" dirty="0">
                <a:latin typeface="Calibri"/>
                <a:cs typeface="Calibri"/>
              </a:rPr>
              <a:t>e </a:t>
            </a:r>
            <a:r>
              <a:rPr sz="1100" spc="-4" dirty="0">
                <a:latin typeface="Calibri"/>
                <a:cs typeface="Calibri"/>
              </a:rPr>
              <a:t>para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53" dirty="0">
                <a:latin typeface="Calibri"/>
                <a:cs typeface="Calibri"/>
              </a:rPr>
              <a:t> </a:t>
            </a:r>
            <a:r>
              <a:rPr sz="1100" spc="-9" dirty="0">
                <a:latin typeface="Calibri"/>
                <a:cs typeface="Calibri"/>
              </a:rPr>
              <a:t>organizações.</a:t>
            </a:r>
            <a:endParaRPr sz="1100" dirty="0">
              <a:latin typeface="Calibri"/>
              <a:cs typeface="Calibri"/>
            </a:endParaRPr>
          </a:p>
          <a:p>
            <a:pPr marL="11135" algn="just">
              <a:lnSpc>
                <a:spcPts val="1556"/>
              </a:lnSpc>
            </a:pPr>
            <a:r>
              <a:rPr sz="1300" spc="-9" dirty="0">
                <a:latin typeface="Wingdings"/>
                <a:cs typeface="Wingdings"/>
              </a:rPr>
              <a:t></a:t>
            </a:r>
            <a:r>
              <a:rPr sz="1300" b="1" spc="-9" dirty="0">
                <a:latin typeface="Calibri"/>
                <a:cs typeface="Calibri"/>
              </a:rPr>
              <a:t>Decreto </a:t>
            </a:r>
            <a:r>
              <a:rPr sz="1300" b="1" spc="-13" dirty="0">
                <a:latin typeface="Calibri"/>
                <a:cs typeface="Calibri"/>
              </a:rPr>
              <a:t>Federal</a:t>
            </a:r>
            <a:r>
              <a:rPr sz="1300" b="1" spc="-44" dirty="0">
                <a:latin typeface="Calibri"/>
                <a:cs typeface="Calibri"/>
              </a:rPr>
              <a:t> </a:t>
            </a:r>
            <a:r>
              <a:rPr sz="1300" b="1" spc="-4" dirty="0">
                <a:latin typeface="Calibri"/>
                <a:cs typeface="Calibri"/>
              </a:rPr>
              <a:t>8.244/2014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16559" y="2663899"/>
            <a:ext cx="2395142" cy="39318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/>
            <a:r>
              <a:rPr sz="1100" spc="-9" dirty="0">
                <a:latin typeface="Calibri"/>
                <a:cs typeface="Calibri"/>
              </a:rPr>
              <a:t>Aperfeiçoamento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9" dirty="0">
                <a:latin typeface="Calibri"/>
                <a:cs typeface="Calibri"/>
              </a:rPr>
              <a:t>prestação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9" dirty="0">
                <a:latin typeface="Calibri"/>
                <a:cs typeface="Calibri"/>
              </a:rPr>
              <a:t>contas;  </a:t>
            </a:r>
            <a:r>
              <a:rPr sz="1100" spc="-4" dirty="0">
                <a:latin typeface="Calibri"/>
                <a:cs typeface="Calibri"/>
              </a:rPr>
              <a:t>regulação </a:t>
            </a:r>
            <a:r>
              <a:rPr sz="1100" dirty="0">
                <a:latin typeface="Calibri"/>
                <a:cs typeface="Calibri"/>
              </a:rPr>
              <a:t>do </a:t>
            </a:r>
            <a:r>
              <a:rPr sz="1100" spc="-9" dirty="0">
                <a:latin typeface="Calibri"/>
                <a:cs typeface="Calibri"/>
              </a:rPr>
              <a:t>pagamento </a:t>
            </a:r>
            <a:r>
              <a:rPr sz="1100" dirty="0">
                <a:latin typeface="Calibri"/>
                <a:cs typeface="Calibri"/>
              </a:rPr>
              <a:t>da </a:t>
            </a:r>
            <a:r>
              <a:rPr sz="1100" spc="-4" dirty="0">
                <a:latin typeface="Calibri"/>
                <a:cs typeface="Calibri"/>
              </a:rPr>
              <a:t>equipe </a:t>
            </a:r>
            <a:r>
              <a:rPr sz="1100" dirty="0">
                <a:latin typeface="Calibri"/>
                <a:cs typeface="Calibri"/>
              </a:rPr>
              <a:t>de  </a:t>
            </a:r>
            <a:r>
              <a:rPr sz="1100" spc="-4" dirty="0">
                <a:latin typeface="Calibri"/>
                <a:cs typeface="Calibri"/>
              </a:rPr>
              <a:t>trabalho; </a:t>
            </a:r>
            <a:r>
              <a:rPr sz="1100" dirty="0">
                <a:latin typeface="Calibri"/>
                <a:cs typeface="Calibri"/>
              </a:rPr>
              <a:t>e </a:t>
            </a:r>
            <a:r>
              <a:rPr sz="1100" spc="-4" dirty="0">
                <a:latin typeface="Calibri"/>
                <a:cs typeface="Calibri"/>
              </a:rPr>
              <a:t>inclusão </a:t>
            </a:r>
            <a:r>
              <a:rPr sz="1100" dirty="0">
                <a:latin typeface="Calibri"/>
                <a:cs typeface="Calibri"/>
              </a:rPr>
              <a:t>da </a:t>
            </a:r>
            <a:r>
              <a:rPr sz="1100" spc="-9" dirty="0">
                <a:latin typeface="Calibri"/>
                <a:cs typeface="Calibri"/>
              </a:rPr>
              <a:t>SG </a:t>
            </a:r>
            <a:r>
              <a:rPr sz="1100" dirty="0">
                <a:latin typeface="Calibri"/>
                <a:cs typeface="Calibri"/>
              </a:rPr>
              <a:t>e </a:t>
            </a:r>
            <a:r>
              <a:rPr sz="1100" spc="-4" dirty="0">
                <a:latin typeface="Calibri"/>
                <a:cs typeface="Calibri"/>
              </a:rPr>
              <a:t>SRI </a:t>
            </a:r>
            <a:r>
              <a:rPr sz="1100" dirty="0">
                <a:latin typeface="Calibri"/>
                <a:cs typeface="Calibri"/>
              </a:rPr>
              <a:t>na Comissão  </a:t>
            </a:r>
            <a:r>
              <a:rPr sz="1100" spc="-9" dirty="0">
                <a:latin typeface="Calibri"/>
                <a:cs typeface="Calibri"/>
              </a:rPr>
              <a:t>Gestora </a:t>
            </a:r>
            <a:r>
              <a:rPr sz="1100" dirty="0">
                <a:latin typeface="Calibri"/>
                <a:cs typeface="Calibri"/>
              </a:rPr>
              <a:t>do</a:t>
            </a:r>
            <a:r>
              <a:rPr sz="1100" spc="-66" dirty="0">
                <a:latin typeface="Calibri"/>
                <a:cs typeface="Calibri"/>
              </a:rPr>
              <a:t> </a:t>
            </a:r>
            <a:r>
              <a:rPr sz="1100" spc="-18" dirty="0">
                <a:latin typeface="Calibri"/>
                <a:cs typeface="Calibri"/>
              </a:rPr>
              <a:t>Siconv.</a:t>
            </a:r>
            <a:endParaRPr sz="1100" dirty="0">
              <a:latin typeface="Calibri"/>
              <a:cs typeface="Calibri"/>
            </a:endParaRPr>
          </a:p>
          <a:p>
            <a:pPr marL="11135" marR="6681" algn="just">
              <a:lnSpc>
                <a:spcPts val="1578"/>
              </a:lnSpc>
              <a:spcBef>
                <a:spcPts val="31"/>
              </a:spcBef>
            </a:pPr>
            <a:r>
              <a:rPr sz="1300" spc="-4" dirty="0">
                <a:solidFill>
                  <a:srgbClr val="1E487C"/>
                </a:solidFill>
                <a:latin typeface="Wingdings"/>
                <a:cs typeface="Wingdings"/>
              </a:rPr>
              <a:t></a:t>
            </a:r>
            <a:r>
              <a:rPr sz="1300" b="1" spc="-4" dirty="0">
                <a:solidFill>
                  <a:srgbClr val="1E487C"/>
                </a:solidFill>
                <a:latin typeface="Calibri"/>
                <a:cs typeface="Calibri"/>
              </a:rPr>
              <a:t>Lei </a:t>
            </a:r>
            <a:r>
              <a:rPr sz="1300" b="1" dirty="0">
                <a:solidFill>
                  <a:srgbClr val="1E487C"/>
                </a:solidFill>
                <a:latin typeface="Calibri"/>
                <a:cs typeface="Calibri"/>
              </a:rPr>
              <a:t>13.019/2014 </a:t>
            </a:r>
            <a:r>
              <a:rPr sz="1300" b="1" spc="-4" dirty="0">
                <a:solidFill>
                  <a:srgbClr val="1E487C"/>
                </a:solidFill>
                <a:latin typeface="Calibri"/>
                <a:cs typeface="Calibri"/>
              </a:rPr>
              <a:t>de </a:t>
            </a:r>
            <a:r>
              <a:rPr sz="1300" b="1" spc="-9" dirty="0">
                <a:solidFill>
                  <a:srgbClr val="1E487C"/>
                </a:solidFill>
                <a:latin typeface="Calibri"/>
                <a:cs typeface="Calibri"/>
              </a:rPr>
              <a:t>Fomento </a:t>
            </a:r>
            <a:r>
              <a:rPr sz="1300" b="1" dirty="0">
                <a:solidFill>
                  <a:srgbClr val="1E487C"/>
                </a:solidFill>
                <a:latin typeface="Calibri"/>
                <a:cs typeface="Calibri"/>
              </a:rPr>
              <a:t>e  </a:t>
            </a:r>
            <a:r>
              <a:rPr sz="1300" b="1" spc="-4" dirty="0">
                <a:solidFill>
                  <a:srgbClr val="1E487C"/>
                </a:solidFill>
                <a:latin typeface="Calibri"/>
                <a:cs typeface="Calibri"/>
              </a:rPr>
              <a:t>de</a:t>
            </a:r>
            <a:r>
              <a:rPr sz="1300" b="1" spc="-79" dirty="0">
                <a:solidFill>
                  <a:srgbClr val="1E487C"/>
                </a:solidFill>
                <a:latin typeface="Calibri"/>
                <a:cs typeface="Calibri"/>
              </a:rPr>
              <a:t> </a:t>
            </a:r>
            <a:r>
              <a:rPr sz="1300" b="1" spc="-9" dirty="0">
                <a:solidFill>
                  <a:srgbClr val="1E487C"/>
                </a:solidFill>
                <a:latin typeface="Calibri"/>
                <a:cs typeface="Calibri"/>
              </a:rPr>
              <a:t>Colaboração</a:t>
            </a:r>
            <a:endParaRPr sz="1300" dirty="0">
              <a:latin typeface="Calibri"/>
              <a:cs typeface="Calibri"/>
            </a:endParaRPr>
          </a:p>
          <a:p>
            <a:pPr marL="11135" marR="4454" algn="just">
              <a:lnSpc>
                <a:spcPts val="1263"/>
              </a:lnSpc>
              <a:spcBef>
                <a:spcPts val="9"/>
              </a:spcBef>
            </a:pPr>
            <a:r>
              <a:rPr sz="1100" spc="-4" dirty="0">
                <a:latin typeface="Calibri"/>
                <a:cs typeface="Calibri"/>
              </a:rPr>
              <a:t>Novo regime jurídico </a:t>
            </a:r>
            <a:r>
              <a:rPr sz="1100" spc="-9" dirty="0">
                <a:latin typeface="Calibri"/>
                <a:cs typeface="Calibri"/>
              </a:rPr>
              <a:t>para </a:t>
            </a:r>
            <a:r>
              <a:rPr sz="1100" dirty="0">
                <a:latin typeface="Calibri"/>
                <a:cs typeface="Calibri"/>
              </a:rPr>
              <a:t>as </a:t>
            </a:r>
            <a:r>
              <a:rPr sz="1100" spc="-4" dirty="0">
                <a:latin typeface="Calibri"/>
                <a:cs typeface="Calibri"/>
              </a:rPr>
              <a:t>parcerias com 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9" dirty="0">
                <a:latin typeface="Calibri"/>
                <a:cs typeface="Calibri"/>
              </a:rPr>
              <a:t>administração  </a:t>
            </a:r>
            <a:r>
              <a:rPr sz="1100" spc="-4" dirty="0">
                <a:latin typeface="Calibri"/>
                <a:cs typeface="Calibri"/>
              </a:rPr>
              <a:t>pública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9" dirty="0">
                <a:latin typeface="Calibri"/>
                <a:cs typeface="Calibri"/>
              </a:rPr>
              <a:t>âmbito   </a:t>
            </a:r>
            <a:r>
              <a:rPr sz="1100" spc="-4" dirty="0">
                <a:latin typeface="Calibri"/>
                <a:cs typeface="Calibri"/>
              </a:rPr>
              <a:t>nacional</a:t>
            </a:r>
            <a:endParaRPr sz="1100" dirty="0">
              <a:latin typeface="Calibri"/>
              <a:cs typeface="Calibri"/>
            </a:endParaRPr>
          </a:p>
          <a:p>
            <a:pPr marL="11135" marR="5568" algn="just">
              <a:lnSpc>
                <a:spcPts val="1263"/>
              </a:lnSpc>
            </a:pPr>
            <a:r>
              <a:rPr sz="1100" dirty="0">
                <a:latin typeface="Calibri"/>
                <a:cs typeface="Calibri"/>
              </a:rPr>
              <a:t>- </a:t>
            </a:r>
            <a:r>
              <a:rPr sz="1100" spc="-9" dirty="0">
                <a:latin typeface="Calibri"/>
                <a:cs typeface="Calibri"/>
              </a:rPr>
              <a:t>fomento </a:t>
            </a:r>
            <a:r>
              <a:rPr sz="1100" dirty="0">
                <a:latin typeface="Calibri"/>
                <a:cs typeface="Calibri"/>
              </a:rPr>
              <a:t>e </a:t>
            </a:r>
            <a:r>
              <a:rPr sz="1100" spc="-9" dirty="0">
                <a:latin typeface="Calibri"/>
                <a:cs typeface="Calibri"/>
              </a:rPr>
              <a:t>colaboração </a:t>
            </a:r>
            <a:r>
              <a:rPr sz="1100" dirty="0">
                <a:latin typeface="Calibri"/>
                <a:cs typeface="Calibri"/>
              </a:rPr>
              <a:t>- em </a:t>
            </a:r>
            <a:r>
              <a:rPr sz="1100" spc="-4" dirty="0">
                <a:latin typeface="Calibri"/>
                <a:cs typeface="Calibri"/>
              </a:rPr>
              <a:t>substituição  </a:t>
            </a:r>
            <a:r>
              <a:rPr sz="1100" dirty="0">
                <a:latin typeface="Calibri"/>
                <a:cs typeface="Calibri"/>
              </a:rPr>
              <a:t>aos</a:t>
            </a:r>
            <a:r>
              <a:rPr sz="1100" spc="-39" dirty="0">
                <a:latin typeface="Calibri"/>
                <a:cs typeface="Calibri"/>
              </a:rPr>
              <a:t> </a:t>
            </a:r>
            <a:r>
              <a:rPr sz="1100" spc="-9" dirty="0">
                <a:latin typeface="Calibri"/>
                <a:cs typeface="Calibri"/>
              </a:rPr>
              <a:t>convênios.</a:t>
            </a:r>
            <a:endParaRPr sz="1100" dirty="0">
              <a:latin typeface="Calibri"/>
              <a:cs typeface="Calibri"/>
            </a:endParaRPr>
          </a:p>
          <a:p>
            <a:pPr marL="11135" algn="just">
              <a:lnSpc>
                <a:spcPts val="1517"/>
              </a:lnSpc>
            </a:pPr>
            <a:r>
              <a:rPr sz="1300" spc="-4" dirty="0">
                <a:latin typeface="Wingdings"/>
                <a:cs typeface="Wingdings"/>
              </a:rPr>
              <a:t></a:t>
            </a:r>
            <a:r>
              <a:rPr sz="1300" b="1" spc="-4" dirty="0">
                <a:latin typeface="Calibri"/>
                <a:cs typeface="Calibri"/>
              </a:rPr>
              <a:t>Medidas  Provisórias  </a:t>
            </a:r>
            <a:r>
              <a:rPr sz="1300" b="1" dirty="0">
                <a:latin typeface="Calibri"/>
                <a:cs typeface="Calibri"/>
              </a:rPr>
              <a:t>658/2014</a:t>
            </a:r>
            <a:r>
              <a:rPr sz="1300" b="1" spc="-53" dirty="0">
                <a:latin typeface="Calibri"/>
                <a:cs typeface="Calibri"/>
              </a:rPr>
              <a:t> </a:t>
            </a:r>
            <a:r>
              <a:rPr sz="1300" b="1" dirty="0">
                <a:latin typeface="Calibri"/>
                <a:cs typeface="Calibri"/>
              </a:rPr>
              <a:t>e</a:t>
            </a:r>
            <a:endParaRPr sz="1300" dirty="0">
              <a:latin typeface="Calibri"/>
              <a:cs typeface="Calibri"/>
            </a:endParaRPr>
          </a:p>
          <a:p>
            <a:pPr marL="11135" algn="just"/>
            <a:r>
              <a:rPr sz="1300" b="1" spc="-4" dirty="0">
                <a:latin typeface="Calibri"/>
                <a:cs typeface="Calibri"/>
              </a:rPr>
              <a:t>684/2015 </a:t>
            </a:r>
            <a:r>
              <a:rPr sz="1300" b="1" dirty="0">
                <a:latin typeface="Calibri"/>
                <a:cs typeface="Calibri"/>
              </a:rPr>
              <a:t>- </a:t>
            </a:r>
            <a:r>
              <a:rPr sz="1300" b="1" dirty="0">
                <a:solidFill>
                  <a:srgbClr val="1E487C"/>
                </a:solidFill>
                <a:latin typeface="Calibri"/>
                <a:cs typeface="Calibri"/>
              </a:rPr>
              <a:t>Lei</a:t>
            </a:r>
            <a:r>
              <a:rPr sz="1300" b="1" spc="-48" dirty="0">
                <a:solidFill>
                  <a:srgbClr val="1E487C"/>
                </a:solidFill>
                <a:latin typeface="Calibri"/>
                <a:cs typeface="Calibri"/>
              </a:rPr>
              <a:t> </a:t>
            </a:r>
            <a:r>
              <a:rPr sz="1300" b="1" spc="-4" dirty="0">
                <a:solidFill>
                  <a:srgbClr val="1E487C"/>
                </a:solidFill>
                <a:latin typeface="Calibri"/>
                <a:cs typeface="Calibri"/>
              </a:rPr>
              <a:t>13.204/2015</a:t>
            </a:r>
            <a:endParaRPr sz="1300" dirty="0">
              <a:latin typeface="Calibri"/>
              <a:cs typeface="Calibri"/>
            </a:endParaRPr>
          </a:p>
          <a:p>
            <a:pPr marL="11135" marR="5011" algn="just">
              <a:spcBef>
                <a:spcPts val="18"/>
              </a:spcBef>
            </a:pPr>
            <a:r>
              <a:rPr sz="1100" spc="-4" dirty="0">
                <a:latin typeface="Calibri"/>
                <a:cs typeface="Calibri"/>
              </a:rPr>
              <a:t>Novo </a:t>
            </a:r>
            <a:r>
              <a:rPr sz="1100" spc="-13" dirty="0">
                <a:latin typeface="Calibri"/>
                <a:cs typeface="Calibri"/>
              </a:rPr>
              <a:t>prazo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13" dirty="0">
                <a:latin typeface="Calibri"/>
                <a:cs typeface="Calibri"/>
              </a:rPr>
              <a:t>entrada </a:t>
            </a:r>
            <a:r>
              <a:rPr sz="1100" dirty="0">
                <a:latin typeface="Calibri"/>
                <a:cs typeface="Calibri"/>
              </a:rPr>
              <a:t>em </a:t>
            </a:r>
            <a:r>
              <a:rPr sz="1100" spc="-4" dirty="0">
                <a:latin typeface="Calibri"/>
                <a:cs typeface="Calibri"/>
              </a:rPr>
              <a:t>vigor </a:t>
            </a:r>
            <a:r>
              <a:rPr sz="1100" dirty="0">
                <a:latin typeface="Calibri"/>
                <a:cs typeface="Calibri"/>
              </a:rPr>
              <a:t>e </a:t>
            </a:r>
            <a:r>
              <a:rPr sz="1100" spc="-4" dirty="0">
                <a:latin typeface="Calibri"/>
                <a:cs typeface="Calibri"/>
              </a:rPr>
              <a:t>novas  </a:t>
            </a:r>
            <a:r>
              <a:rPr sz="1100" spc="-9" dirty="0">
                <a:latin typeface="Calibri"/>
                <a:cs typeface="Calibri"/>
              </a:rPr>
              <a:t>regras com foco </a:t>
            </a:r>
            <a:r>
              <a:rPr sz="1100" dirty="0">
                <a:latin typeface="Calibri"/>
                <a:cs typeface="Calibri"/>
              </a:rPr>
              <a:t>no </a:t>
            </a:r>
            <a:r>
              <a:rPr sz="1100" spc="-9" dirty="0">
                <a:latin typeface="Calibri"/>
                <a:cs typeface="Calibri"/>
              </a:rPr>
              <a:t>controle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4" dirty="0">
                <a:latin typeface="Calibri"/>
                <a:cs typeface="Calibri"/>
              </a:rPr>
              <a:t>resultados </a:t>
            </a:r>
            <a:r>
              <a:rPr sz="1100" dirty="0">
                <a:latin typeface="Calibri"/>
                <a:cs typeface="Calibri"/>
              </a:rPr>
              <a:t>e  </a:t>
            </a:r>
            <a:r>
              <a:rPr sz="1100" spc="-4" dirty="0">
                <a:latin typeface="Calibri"/>
                <a:cs typeface="Calibri"/>
              </a:rPr>
              <a:t>harmonização </a:t>
            </a:r>
            <a:r>
              <a:rPr sz="1100" spc="-9" dirty="0">
                <a:latin typeface="Calibri"/>
                <a:cs typeface="Calibri"/>
              </a:rPr>
              <a:t>com </a:t>
            </a:r>
            <a:r>
              <a:rPr sz="1100" spc="-4" dirty="0">
                <a:latin typeface="Calibri"/>
                <a:cs typeface="Calibri"/>
              </a:rPr>
              <a:t>políticas</a:t>
            </a:r>
            <a:r>
              <a:rPr sz="1100" spc="4" dirty="0">
                <a:latin typeface="Calibri"/>
                <a:cs typeface="Calibri"/>
              </a:rPr>
              <a:t> </a:t>
            </a:r>
            <a:r>
              <a:rPr sz="1100" spc="-4" dirty="0">
                <a:latin typeface="Calibri"/>
                <a:cs typeface="Calibri"/>
              </a:rPr>
              <a:t>setoriais.</a:t>
            </a:r>
            <a:endParaRPr sz="1100" dirty="0">
              <a:latin typeface="Calibri"/>
              <a:cs typeface="Calibri"/>
            </a:endParaRPr>
          </a:p>
          <a:p>
            <a:pPr marL="11135" algn="just">
              <a:lnSpc>
                <a:spcPts val="1556"/>
              </a:lnSpc>
            </a:pPr>
            <a:r>
              <a:rPr sz="1300" spc="-9" dirty="0">
                <a:solidFill>
                  <a:srgbClr val="16365D"/>
                </a:solidFill>
                <a:latin typeface="Wingdings"/>
                <a:cs typeface="Wingdings"/>
              </a:rPr>
              <a:t></a:t>
            </a:r>
            <a:r>
              <a:rPr sz="1300" b="1" spc="-9" dirty="0">
                <a:solidFill>
                  <a:srgbClr val="16365D"/>
                </a:solidFill>
                <a:latin typeface="Calibri"/>
                <a:cs typeface="Calibri"/>
              </a:rPr>
              <a:t>Decreto  </a:t>
            </a:r>
            <a:r>
              <a:rPr sz="1300" b="1" dirty="0">
                <a:solidFill>
                  <a:srgbClr val="16365D"/>
                </a:solidFill>
                <a:latin typeface="Calibri"/>
                <a:cs typeface="Calibri"/>
              </a:rPr>
              <a:t>8.726/2016  </a:t>
            </a:r>
            <a:r>
              <a:rPr sz="1100" spc="-4" dirty="0">
                <a:latin typeface="Calibri"/>
                <a:cs typeface="Calibri"/>
              </a:rPr>
              <a:t>regulamenta</a:t>
            </a:r>
            <a:r>
              <a:rPr sz="1100" spc="14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</a:p>
          <a:p>
            <a:pPr marL="11135" marR="5568" algn="just">
              <a:spcBef>
                <a:spcPts val="18"/>
              </a:spcBef>
            </a:pPr>
            <a:r>
              <a:rPr sz="1100" dirty="0">
                <a:latin typeface="Calibri"/>
                <a:cs typeface="Calibri"/>
              </a:rPr>
              <a:t>lei </a:t>
            </a:r>
            <a:r>
              <a:rPr sz="1100" spc="-4" dirty="0">
                <a:latin typeface="Calibri"/>
                <a:cs typeface="Calibri"/>
              </a:rPr>
              <a:t>13.019/2014, após duas consultas  públicas </a:t>
            </a:r>
            <a:r>
              <a:rPr sz="1100" dirty="0">
                <a:latin typeface="Calibri"/>
                <a:cs typeface="Calibri"/>
              </a:rPr>
              <a:t>e </a:t>
            </a:r>
            <a:r>
              <a:rPr sz="1100" spc="-4" dirty="0">
                <a:latin typeface="Calibri"/>
                <a:cs typeface="Calibri"/>
              </a:rPr>
              <a:t>diversos encontros </a:t>
            </a:r>
            <a:r>
              <a:rPr sz="1100" dirty="0">
                <a:latin typeface="Calibri"/>
                <a:cs typeface="Calibri"/>
              </a:rPr>
              <a:t>na </a:t>
            </a:r>
            <a:r>
              <a:rPr sz="1100" spc="-4" dirty="0">
                <a:latin typeface="Calibri"/>
                <a:cs typeface="Calibri"/>
              </a:rPr>
              <a:t>lógica </a:t>
            </a:r>
            <a:r>
              <a:rPr sz="1100" dirty="0">
                <a:latin typeface="Calibri"/>
                <a:cs typeface="Calibri"/>
              </a:rPr>
              <a:t>de  </a:t>
            </a:r>
            <a:r>
              <a:rPr sz="1100" spc="-4" dirty="0">
                <a:latin typeface="Calibri"/>
                <a:cs typeface="Calibri"/>
              </a:rPr>
              <a:t>regulamentação</a:t>
            </a:r>
            <a:r>
              <a:rPr sz="1100" spc="-53" dirty="0">
                <a:latin typeface="Calibri"/>
                <a:cs typeface="Calibri"/>
              </a:rPr>
              <a:t> </a:t>
            </a:r>
            <a:r>
              <a:rPr sz="1100" spc="-9" dirty="0">
                <a:latin typeface="Calibri"/>
                <a:cs typeface="Calibri"/>
              </a:rPr>
              <a:t>colaborativa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50532" y="925311"/>
            <a:ext cx="2528175" cy="390157"/>
          </a:xfrm>
          <a:custGeom>
            <a:avLst/>
            <a:gdLst/>
            <a:ahLst/>
            <a:cxnLst/>
            <a:rect l="l" t="t" r="r" b="b"/>
            <a:pathLst>
              <a:path w="2956560" h="429894">
                <a:moveTo>
                  <a:pt x="0" y="0"/>
                </a:moveTo>
                <a:lnTo>
                  <a:pt x="0" y="429767"/>
                </a:lnTo>
                <a:lnTo>
                  <a:pt x="2956559" y="429767"/>
                </a:lnTo>
                <a:lnTo>
                  <a:pt x="2956559" y="0"/>
                </a:lnTo>
                <a:lnTo>
                  <a:pt x="0" y="0"/>
                </a:lnTo>
                <a:close/>
              </a:path>
            </a:pathLst>
          </a:custGeom>
          <a:solidFill>
            <a:srgbClr val="30849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3"/>
          <p:cNvSpPr/>
          <p:nvPr/>
        </p:nvSpPr>
        <p:spPr>
          <a:xfrm>
            <a:off x="3352986" y="1348548"/>
            <a:ext cx="2516772" cy="4985017"/>
          </a:xfrm>
          <a:custGeom>
            <a:avLst/>
            <a:gdLst/>
            <a:ahLst/>
            <a:cxnLst/>
            <a:rect l="l" t="t" r="r" b="b"/>
            <a:pathLst>
              <a:path w="2943225" h="5492750">
                <a:moveTo>
                  <a:pt x="0" y="0"/>
                </a:moveTo>
                <a:lnTo>
                  <a:pt x="0" y="5492495"/>
                </a:lnTo>
                <a:lnTo>
                  <a:pt x="2942843" y="5492495"/>
                </a:lnTo>
                <a:lnTo>
                  <a:pt x="294284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4"/>
          <p:cNvSpPr txBox="1"/>
          <p:nvPr/>
        </p:nvSpPr>
        <p:spPr>
          <a:xfrm>
            <a:off x="3420322" y="1377593"/>
            <a:ext cx="2382110" cy="5581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algn="just">
              <a:buFont typeface="Wingdings"/>
              <a:buChar char=""/>
              <a:tabLst>
                <a:tab pos="262794" algn="l"/>
              </a:tabLst>
            </a:pPr>
            <a:r>
              <a:rPr sz="1300" b="1" spc="-9" dirty="0">
                <a:latin typeface="Calibri"/>
                <a:cs typeface="Calibri"/>
              </a:rPr>
              <a:t>Remuneração </a:t>
            </a:r>
            <a:r>
              <a:rPr sz="1300" b="1" spc="-4" dirty="0">
                <a:latin typeface="Calibri"/>
                <a:cs typeface="Calibri"/>
              </a:rPr>
              <a:t>de</a:t>
            </a:r>
            <a:r>
              <a:rPr sz="1300" b="1" spc="-61" dirty="0">
                <a:latin typeface="Calibri"/>
                <a:cs typeface="Calibri"/>
              </a:rPr>
              <a:t> </a:t>
            </a:r>
            <a:r>
              <a:rPr sz="1300" b="1" spc="-9" dirty="0">
                <a:latin typeface="Calibri"/>
                <a:cs typeface="Calibri"/>
              </a:rPr>
              <a:t>Dirigentes</a:t>
            </a:r>
            <a:endParaRPr sz="1300" dirty="0">
              <a:latin typeface="Calibri"/>
              <a:cs typeface="Calibri"/>
            </a:endParaRPr>
          </a:p>
          <a:p>
            <a:pPr marL="11135" marR="4454" algn="just">
              <a:spcBef>
                <a:spcPts val="18"/>
              </a:spcBef>
            </a:pPr>
            <a:r>
              <a:rPr sz="1100" spc="-4" dirty="0">
                <a:latin typeface="Calibri"/>
                <a:cs typeface="Calibri"/>
              </a:rPr>
              <a:t>Lei 13.204/2015 consolidou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4" dirty="0">
                <a:latin typeface="Calibri"/>
                <a:cs typeface="Calibri"/>
              </a:rPr>
              <a:t>permissão </a:t>
            </a:r>
            <a:r>
              <a:rPr sz="1100" dirty="0">
                <a:latin typeface="Calibri"/>
                <a:cs typeface="Calibri"/>
              </a:rPr>
              <a:t>da  </a:t>
            </a:r>
            <a:r>
              <a:rPr sz="1100" spc="-9" dirty="0">
                <a:latin typeface="Calibri"/>
                <a:cs typeface="Calibri"/>
              </a:rPr>
              <a:t>remuneração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9" dirty="0">
                <a:latin typeface="Calibri"/>
                <a:cs typeface="Calibri"/>
              </a:rPr>
              <a:t>dirigentes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4" dirty="0">
                <a:latin typeface="Calibri"/>
                <a:cs typeface="Calibri"/>
              </a:rPr>
              <a:t>fundações,  associações </a:t>
            </a:r>
            <a:r>
              <a:rPr sz="1100" dirty="0">
                <a:latin typeface="Calibri"/>
                <a:cs typeface="Calibri"/>
              </a:rPr>
              <a:t>sem a </a:t>
            </a:r>
            <a:r>
              <a:rPr sz="1100" spc="-4" dirty="0">
                <a:latin typeface="Calibri"/>
                <a:cs typeface="Calibri"/>
              </a:rPr>
              <a:t>perda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4" dirty="0">
                <a:latin typeface="Calibri"/>
                <a:cs typeface="Calibri"/>
              </a:rPr>
              <a:t>benefícios  fiscais para </a:t>
            </a:r>
            <a:r>
              <a:rPr sz="1100" dirty="0">
                <a:latin typeface="Calibri"/>
                <a:cs typeface="Calibri"/>
              </a:rPr>
              <a:t>as </a:t>
            </a:r>
            <a:r>
              <a:rPr sz="1100" spc="-4" dirty="0">
                <a:latin typeface="Calibri"/>
                <a:cs typeface="Calibri"/>
              </a:rPr>
              <a:t>OSCs </a:t>
            </a:r>
            <a:r>
              <a:rPr sz="1100" dirty="0">
                <a:latin typeface="Calibri"/>
                <a:cs typeface="Calibri"/>
              </a:rPr>
              <a:t>em </a:t>
            </a:r>
            <a:r>
              <a:rPr sz="1100" spc="-9" dirty="0">
                <a:latin typeface="Calibri"/>
                <a:cs typeface="Calibri"/>
              </a:rPr>
              <a:t>geral, com </a:t>
            </a:r>
            <a:r>
              <a:rPr sz="1100" spc="-4" dirty="0">
                <a:latin typeface="Calibri"/>
                <a:cs typeface="Calibri"/>
              </a:rPr>
              <a:t>valor  fixado </a:t>
            </a:r>
            <a:r>
              <a:rPr sz="1100" dirty="0">
                <a:latin typeface="Calibri"/>
                <a:cs typeface="Calibri"/>
              </a:rPr>
              <a:t>em </a:t>
            </a:r>
            <a:r>
              <a:rPr sz="1100" spc="-9" dirty="0">
                <a:latin typeface="Calibri"/>
                <a:cs typeface="Calibri"/>
              </a:rPr>
              <a:t>ata </a:t>
            </a:r>
            <a:r>
              <a:rPr sz="1100" dirty="0">
                <a:latin typeface="Calibri"/>
                <a:cs typeface="Calibri"/>
              </a:rPr>
              <a:t>da entidade </a:t>
            </a:r>
            <a:r>
              <a:rPr sz="1100" spc="-4" dirty="0">
                <a:latin typeface="Calibri"/>
                <a:cs typeface="Calibri"/>
              </a:rPr>
              <a:t>(Lei</a:t>
            </a:r>
            <a:r>
              <a:rPr sz="1100" spc="-61" dirty="0">
                <a:latin typeface="Calibri"/>
                <a:cs typeface="Calibri"/>
              </a:rPr>
              <a:t> </a:t>
            </a:r>
            <a:r>
              <a:rPr sz="1100" spc="-4" dirty="0">
                <a:latin typeface="Calibri"/>
                <a:cs typeface="Calibri"/>
              </a:rPr>
              <a:t>9.532</a:t>
            </a:r>
            <a:r>
              <a:rPr sz="1100" b="1" spc="-4" dirty="0">
                <a:latin typeface="Arial"/>
                <a:cs typeface="Arial"/>
              </a:rPr>
              <a:t>/</a:t>
            </a:r>
            <a:r>
              <a:rPr sz="1100" spc="-4" dirty="0">
                <a:latin typeface="Calibri"/>
                <a:cs typeface="Calibri"/>
              </a:rPr>
              <a:t>97).</a:t>
            </a:r>
            <a:endParaRPr sz="1100" dirty="0">
              <a:latin typeface="Calibri"/>
              <a:cs typeface="Calibri"/>
            </a:endParaRPr>
          </a:p>
          <a:p>
            <a:pPr marL="262238" indent="-251102" algn="just">
              <a:lnSpc>
                <a:spcPts val="1556"/>
              </a:lnSpc>
              <a:buFont typeface="Wingdings"/>
              <a:buChar char=""/>
              <a:tabLst>
                <a:tab pos="262794" algn="l"/>
              </a:tabLst>
            </a:pPr>
            <a:r>
              <a:rPr sz="1300" b="1" spc="-4" dirty="0">
                <a:latin typeface="Calibri"/>
                <a:cs typeface="Calibri"/>
              </a:rPr>
              <a:t>Benefícios</a:t>
            </a:r>
            <a:r>
              <a:rPr sz="1300" b="1" spc="-66" dirty="0">
                <a:latin typeface="Calibri"/>
                <a:cs typeface="Calibri"/>
              </a:rPr>
              <a:t> </a:t>
            </a:r>
            <a:r>
              <a:rPr sz="1300" b="1" spc="-9" dirty="0">
                <a:latin typeface="Calibri"/>
                <a:cs typeface="Calibri"/>
              </a:rPr>
              <a:t>universais</a:t>
            </a:r>
            <a:endParaRPr sz="1300" dirty="0">
              <a:latin typeface="Calibri"/>
              <a:cs typeface="Calibri"/>
            </a:endParaRPr>
          </a:p>
          <a:p>
            <a:pPr marL="11135" marR="4454" algn="just">
              <a:spcBef>
                <a:spcPts val="22"/>
              </a:spcBef>
            </a:pPr>
            <a:r>
              <a:rPr sz="1100" spc="-4" dirty="0">
                <a:latin typeface="Calibri"/>
                <a:cs typeface="Calibri"/>
              </a:rPr>
              <a:t>Lei 13.204/2015 </a:t>
            </a:r>
            <a:r>
              <a:rPr sz="1100" spc="-9" dirty="0">
                <a:latin typeface="Calibri"/>
                <a:cs typeface="Calibri"/>
              </a:rPr>
              <a:t>estendeu </a:t>
            </a:r>
            <a:r>
              <a:rPr sz="1100" dirty="0">
                <a:latin typeface="Calibri"/>
                <a:cs typeface="Calibri"/>
              </a:rPr>
              <a:t>os </a:t>
            </a:r>
            <a:r>
              <a:rPr sz="1100" spc="-4" dirty="0">
                <a:latin typeface="Calibri"/>
                <a:cs typeface="Calibri"/>
              </a:rPr>
              <a:t>benefícios </a:t>
            </a:r>
            <a:r>
              <a:rPr sz="1100" dirty="0">
                <a:latin typeface="Calibri"/>
                <a:cs typeface="Calibri"/>
              </a:rPr>
              <a:t>de  </a:t>
            </a:r>
            <a:r>
              <a:rPr sz="1100" spc="-9" dirty="0">
                <a:latin typeface="Calibri"/>
                <a:cs typeface="Calibri"/>
              </a:rPr>
              <a:t>autorização para rifa/sorteios, </a:t>
            </a:r>
            <a:r>
              <a:rPr sz="1100" spc="-4" dirty="0">
                <a:latin typeface="Calibri"/>
                <a:cs typeface="Calibri"/>
              </a:rPr>
              <a:t>recebimento 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4" dirty="0">
                <a:latin typeface="Calibri"/>
                <a:cs typeface="Calibri"/>
              </a:rPr>
              <a:t>mercadoria </a:t>
            </a:r>
            <a:r>
              <a:rPr sz="1100" spc="-9" dirty="0">
                <a:latin typeface="Calibri"/>
                <a:cs typeface="Calibri"/>
              </a:rPr>
              <a:t>apreendida </a:t>
            </a:r>
            <a:r>
              <a:rPr sz="1100" dirty="0">
                <a:latin typeface="Calibri"/>
                <a:cs typeface="Calibri"/>
              </a:rPr>
              <a:t>pela </a:t>
            </a:r>
            <a:r>
              <a:rPr sz="1100" spc="-9" dirty="0">
                <a:latin typeface="Calibri"/>
                <a:cs typeface="Calibri"/>
              </a:rPr>
              <a:t>Receita </a:t>
            </a:r>
            <a:r>
              <a:rPr sz="1100" dirty="0">
                <a:latin typeface="Calibri"/>
                <a:cs typeface="Calibri"/>
              </a:rPr>
              <a:t>e  </a:t>
            </a:r>
            <a:r>
              <a:rPr sz="1100" spc="-4" dirty="0">
                <a:latin typeface="Calibri"/>
                <a:cs typeface="Calibri"/>
              </a:rPr>
              <a:t>dedução fiscal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4" dirty="0">
                <a:latin typeface="Calibri"/>
                <a:cs typeface="Calibri"/>
              </a:rPr>
              <a:t>doação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9" dirty="0">
                <a:latin typeface="Calibri"/>
                <a:cs typeface="Calibri"/>
              </a:rPr>
              <a:t>empresa </a:t>
            </a:r>
            <a:r>
              <a:rPr sz="1100" dirty="0">
                <a:latin typeface="Calibri"/>
                <a:cs typeface="Calibri"/>
              </a:rPr>
              <a:t>- </a:t>
            </a:r>
            <a:r>
              <a:rPr sz="1100" spc="-9" dirty="0">
                <a:latin typeface="Calibri"/>
                <a:cs typeface="Calibri"/>
              </a:rPr>
              <a:t>para  </a:t>
            </a:r>
            <a:r>
              <a:rPr sz="1100" dirty="0">
                <a:latin typeface="Calibri"/>
                <a:cs typeface="Calibri"/>
              </a:rPr>
              <a:t>um </a:t>
            </a:r>
            <a:r>
              <a:rPr sz="1100" spc="-9" dirty="0">
                <a:latin typeface="Calibri"/>
                <a:cs typeface="Calibri"/>
              </a:rPr>
              <a:t>conjunto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4" dirty="0">
                <a:latin typeface="Calibri"/>
                <a:cs typeface="Calibri"/>
              </a:rPr>
              <a:t>entidades </a:t>
            </a:r>
            <a:r>
              <a:rPr sz="1100" dirty="0">
                <a:latin typeface="Calibri"/>
                <a:cs typeface="Calibri"/>
              </a:rPr>
              <a:t>cujas </a:t>
            </a:r>
            <a:r>
              <a:rPr sz="1100" spc="-9" dirty="0">
                <a:latin typeface="Calibri"/>
                <a:cs typeface="Calibri"/>
              </a:rPr>
              <a:t>regras </a:t>
            </a:r>
            <a:r>
              <a:rPr sz="1100" dirty="0">
                <a:latin typeface="Calibri"/>
                <a:cs typeface="Calibri"/>
              </a:rPr>
              <a:t>de  </a:t>
            </a:r>
            <a:r>
              <a:rPr sz="1100" spc="-9" dirty="0">
                <a:latin typeface="Calibri"/>
                <a:cs typeface="Calibri"/>
              </a:rPr>
              <a:t>transparência deverão </a:t>
            </a:r>
            <a:r>
              <a:rPr sz="1100" spc="-4" dirty="0">
                <a:latin typeface="Calibri"/>
                <a:cs typeface="Calibri"/>
              </a:rPr>
              <a:t>ser disciplinadas </a:t>
            </a:r>
            <a:r>
              <a:rPr sz="1100" dirty="0">
                <a:latin typeface="Calibri"/>
                <a:cs typeface="Calibri"/>
              </a:rPr>
              <a:t>em  </a:t>
            </a:r>
            <a:r>
              <a:rPr sz="1100" spc="-4" dirty="0">
                <a:latin typeface="Calibri"/>
                <a:cs typeface="Calibri"/>
              </a:rPr>
              <a:t>regulamento.</a:t>
            </a:r>
            <a:endParaRPr sz="1100" dirty="0">
              <a:latin typeface="Calibri"/>
              <a:cs typeface="Calibri"/>
            </a:endParaRPr>
          </a:p>
          <a:p>
            <a:pPr marL="262238" indent="-251102" algn="just">
              <a:lnSpc>
                <a:spcPts val="1556"/>
              </a:lnSpc>
              <a:buFont typeface="Wingdings"/>
              <a:buChar char=""/>
              <a:tabLst>
                <a:tab pos="262794" algn="l"/>
              </a:tabLst>
            </a:pPr>
            <a:r>
              <a:rPr sz="1300" b="1" spc="-4" dirty="0">
                <a:latin typeface="Calibri"/>
                <a:cs typeface="Calibri"/>
              </a:rPr>
              <a:t>Simples Social (PLC</a:t>
            </a:r>
            <a:r>
              <a:rPr sz="1300" b="1" spc="-70" dirty="0">
                <a:latin typeface="Calibri"/>
                <a:cs typeface="Calibri"/>
              </a:rPr>
              <a:t> </a:t>
            </a:r>
            <a:r>
              <a:rPr sz="1300" b="1" spc="-4" dirty="0">
                <a:latin typeface="Calibri"/>
                <a:cs typeface="Calibri"/>
              </a:rPr>
              <a:t>125/15)</a:t>
            </a:r>
            <a:endParaRPr sz="1300" dirty="0">
              <a:latin typeface="Calibri"/>
              <a:cs typeface="Calibri"/>
            </a:endParaRPr>
          </a:p>
          <a:p>
            <a:pPr marL="11135" marR="4454" algn="just">
              <a:spcBef>
                <a:spcPts val="18"/>
              </a:spcBef>
            </a:pPr>
            <a:r>
              <a:rPr sz="1100" spc="-4" dirty="0">
                <a:latin typeface="Calibri"/>
                <a:cs typeface="Calibri"/>
              </a:rPr>
              <a:t>Discussão </a:t>
            </a:r>
            <a:r>
              <a:rPr sz="1100" dirty="0">
                <a:latin typeface="Calibri"/>
                <a:cs typeface="Calibri"/>
              </a:rPr>
              <a:t>no </a:t>
            </a:r>
            <a:r>
              <a:rPr sz="1100" spc="-4" dirty="0">
                <a:latin typeface="Calibri"/>
                <a:cs typeface="Calibri"/>
              </a:rPr>
              <a:t>âmbito de GT </a:t>
            </a:r>
            <a:r>
              <a:rPr sz="1100" dirty="0">
                <a:latin typeface="Calibri"/>
                <a:cs typeface="Calibri"/>
              </a:rPr>
              <a:t>do </a:t>
            </a:r>
            <a:r>
              <a:rPr sz="1100" spc="-9" dirty="0">
                <a:latin typeface="Calibri"/>
                <a:cs typeface="Calibri"/>
              </a:rPr>
              <a:t>Programa  </a:t>
            </a:r>
            <a:r>
              <a:rPr sz="1100" spc="-4" dirty="0">
                <a:latin typeface="Calibri"/>
                <a:cs typeface="Calibri"/>
              </a:rPr>
              <a:t>Bem </a:t>
            </a:r>
            <a:r>
              <a:rPr sz="1100" dirty="0">
                <a:latin typeface="Calibri"/>
                <a:cs typeface="Calibri"/>
              </a:rPr>
              <a:t>Mais Simples. </a:t>
            </a:r>
            <a:r>
              <a:rPr sz="1100" spc="-4" dirty="0">
                <a:latin typeface="Calibri"/>
                <a:cs typeface="Calibri"/>
              </a:rPr>
              <a:t>Extensão </a:t>
            </a:r>
            <a:r>
              <a:rPr sz="1100" dirty="0">
                <a:latin typeface="Calibri"/>
                <a:cs typeface="Calibri"/>
              </a:rPr>
              <a:t>dos </a:t>
            </a:r>
            <a:r>
              <a:rPr sz="1100" spc="-4" dirty="0">
                <a:latin typeface="Calibri"/>
                <a:cs typeface="Calibri"/>
              </a:rPr>
              <a:t>benefícios  </a:t>
            </a:r>
            <a:r>
              <a:rPr sz="1100" dirty="0">
                <a:latin typeface="Calibri"/>
                <a:cs typeface="Calibri"/>
              </a:rPr>
              <a:t>do Simples Nacional </a:t>
            </a:r>
            <a:r>
              <a:rPr sz="1100" spc="-9" dirty="0">
                <a:latin typeface="Calibri"/>
                <a:cs typeface="Calibri"/>
              </a:rPr>
              <a:t>para </a:t>
            </a:r>
            <a:r>
              <a:rPr sz="1100" dirty="0">
                <a:latin typeface="Calibri"/>
                <a:cs typeface="Calibri"/>
              </a:rPr>
              <a:t>as </a:t>
            </a:r>
            <a:r>
              <a:rPr sz="1100" spc="-4" dirty="0">
                <a:latin typeface="Calibri"/>
                <a:cs typeface="Calibri"/>
              </a:rPr>
              <a:t>OSCs </a:t>
            </a:r>
            <a:r>
              <a:rPr sz="1100" spc="-9" dirty="0">
                <a:latin typeface="Calibri"/>
                <a:cs typeface="Calibri"/>
              </a:rPr>
              <a:t>aprovado  </a:t>
            </a:r>
            <a:r>
              <a:rPr sz="1100" dirty="0">
                <a:latin typeface="Calibri"/>
                <a:cs typeface="Calibri"/>
              </a:rPr>
              <a:t>na </a:t>
            </a:r>
            <a:r>
              <a:rPr sz="1100" spc="-9" dirty="0">
                <a:latin typeface="Calibri"/>
                <a:cs typeface="Calibri"/>
              </a:rPr>
              <a:t>Câmara </a:t>
            </a:r>
            <a:r>
              <a:rPr sz="1100" dirty="0">
                <a:latin typeface="Calibri"/>
                <a:cs typeface="Calibri"/>
              </a:rPr>
              <a:t>dos </a:t>
            </a:r>
            <a:r>
              <a:rPr sz="1100" spc="-4" dirty="0">
                <a:latin typeface="Calibri"/>
                <a:cs typeface="Calibri"/>
              </a:rPr>
              <a:t>Deputados </a:t>
            </a:r>
            <a:r>
              <a:rPr sz="1100" dirty="0">
                <a:latin typeface="Calibri"/>
                <a:cs typeface="Calibri"/>
              </a:rPr>
              <a:t>em </a:t>
            </a:r>
            <a:r>
              <a:rPr sz="1100" spc="-9" dirty="0">
                <a:latin typeface="Calibri"/>
                <a:cs typeface="Calibri"/>
              </a:rPr>
              <a:t>agosto </a:t>
            </a:r>
            <a:r>
              <a:rPr sz="1100" dirty="0">
                <a:latin typeface="Calibri"/>
                <a:cs typeface="Calibri"/>
              </a:rPr>
              <a:t>de  2015 e em </a:t>
            </a:r>
            <a:r>
              <a:rPr sz="1100" spc="-4" dirty="0">
                <a:latin typeface="Calibri"/>
                <a:cs typeface="Calibri"/>
              </a:rPr>
              <a:t>tramitação </a:t>
            </a:r>
            <a:r>
              <a:rPr sz="1100" dirty="0">
                <a:latin typeface="Calibri"/>
                <a:cs typeface="Calibri"/>
              </a:rPr>
              <a:t>no Senado</a:t>
            </a:r>
            <a:r>
              <a:rPr sz="1100" spc="-83" dirty="0">
                <a:latin typeface="Calibri"/>
                <a:cs typeface="Calibri"/>
              </a:rPr>
              <a:t> </a:t>
            </a:r>
            <a:r>
              <a:rPr sz="1100" spc="-4" dirty="0">
                <a:latin typeface="Calibri"/>
                <a:cs typeface="Calibri"/>
              </a:rPr>
              <a:t>Federal.</a:t>
            </a:r>
            <a:endParaRPr sz="1100" dirty="0">
              <a:latin typeface="Calibri"/>
              <a:cs typeface="Calibri"/>
            </a:endParaRPr>
          </a:p>
          <a:p>
            <a:pPr>
              <a:spcBef>
                <a:spcPts val="31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11135" marR="4454" algn="just">
              <a:buFont typeface="Wingdings"/>
              <a:buChar char=""/>
              <a:tabLst>
                <a:tab pos="262794" algn="l"/>
              </a:tabLst>
            </a:pPr>
            <a:r>
              <a:rPr sz="1300" b="1" spc="-4" dirty="0">
                <a:latin typeface="Calibri"/>
                <a:cs typeface="Calibri"/>
              </a:rPr>
              <a:t>Doações de Indivíduos </a:t>
            </a:r>
            <a:r>
              <a:rPr sz="1300" b="1" dirty="0">
                <a:latin typeface="Calibri"/>
                <a:cs typeface="Calibri"/>
              </a:rPr>
              <a:t>e  </a:t>
            </a:r>
            <a:r>
              <a:rPr sz="1300" b="1" spc="-4" dirty="0">
                <a:latin typeface="Calibri"/>
                <a:cs typeface="Calibri"/>
              </a:rPr>
              <a:t>Fundos Patrimoniais </a:t>
            </a:r>
            <a:r>
              <a:rPr sz="1300" b="1" dirty="0">
                <a:latin typeface="Calibri"/>
                <a:cs typeface="Calibri"/>
              </a:rPr>
              <a:t>(PL</a:t>
            </a:r>
            <a:r>
              <a:rPr sz="1300" b="1" spc="-100" dirty="0">
                <a:latin typeface="Calibri"/>
                <a:cs typeface="Calibri"/>
              </a:rPr>
              <a:t> </a:t>
            </a:r>
            <a:r>
              <a:rPr sz="1300" b="1" spc="-4" dirty="0">
                <a:latin typeface="Calibri"/>
                <a:cs typeface="Calibri"/>
              </a:rPr>
              <a:t>4643/12)</a:t>
            </a:r>
            <a:endParaRPr sz="1300" dirty="0">
              <a:latin typeface="Calibri"/>
              <a:cs typeface="Calibri"/>
            </a:endParaRPr>
          </a:p>
          <a:p>
            <a:pPr marL="11135" marR="4454" algn="just">
              <a:spcBef>
                <a:spcPts val="18"/>
              </a:spcBef>
            </a:pPr>
            <a:r>
              <a:rPr sz="1100" spc="-9" dirty="0">
                <a:latin typeface="Calibri"/>
                <a:cs typeface="Calibri"/>
              </a:rPr>
              <a:t>Proposta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4" dirty="0">
                <a:latin typeface="Calibri"/>
                <a:cs typeface="Calibri"/>
              </a:rPr>
              <a:t>criação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4" dirty="0">
                <a:latin typeface="Calibri"/>
                <a:cs typeface="Calibri"/>
              </a:rPr>
              <a:t>Fundos Patrimoniais  Vinculados </a:t>
            </a:r>
            <a:r>
              <a:rPr sz="1100" dirty="0">
                <a:latin typeface="Calibri"/>
                <a:cs typeface="Calibri"/>
              </a:rPr>
              <a:t>e de </a:t>
            </a:r>
            <a:r>
              <a:rPr sz="1100" spc="-9" dirty="0">
                <a:latin typeface="Calibri"/>
                <a:cs typeface="Calibri"/>
              </a:rPr>
              <a:t>incentivo </a:t>
            </a:r>
            <a:r>
              <a:rPr sz="1100" spc="-4" dirty="0">
                <a:latin typeface="Calibri"/>
                <a:cs typeface="Calibri"/>
              </a:rPr>
              <a:t>fiscal para doação 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4" dirty="0">
                <a:latin typeface="Calibri"/>
                <a:cs typeface="Calibri"/>
              </a:rPr>
              <a:t>pessoas físicas </a:t>
            </a:r>
            <a:r>
              <a:rPr sz="1100" spc="4" dirty="0">
                <a:latin typeface="Calibri"/>
                <a:cs typeface="Calibri"/>
              </a:rPr>
              <a:t>às </a:t>
            </a:r>
            <a:r>
              <a:rPr sz="1100" spc="-4" dirty="0">
                <a:latin typeface="Calibri"/>
                <a:cs typeface="Calibri"/>
              </a:rPr>
              <a:t>OSCs </a:t>
            </a:r>
            <a:r>
              <a:rPr sz="1100" spc="-4" dirty="0">
                <a:latin typeface="Arial"/>
                <a:cs typeface="Arial"/>
              </a:rPr>
              <a:t>apresentada  </a:t>
            </a:r>
            <a:r>
              <a:rPr sz="1100" spc="-9" dirty="0">
                <a:latin typeface="Arial"/>
                <a:cs typeface="Arial"/>
              </a:rPr>
              <a:t>pela </a:t>
            </a:r>
            <a:r>
              <a:rPr sz="1100" spc="-4" dirty="0">
                <a:latin typeface="Arial"/>
                <a:cs typeface="Arial"/>
              </a:rPr>
              <a:t>sociedade civil </a:t>
            </a:r>
            <a:r>
              <a:rPr sz="1100" dirty="0">
                <a:latin typeface="Calibri"/>
                <a:cs typeface="Calibri"/>
              </a:rPr>
              <a:t>em </a:t>
            </a:r>
            <a:r>
              <a:rPr sz="1100" spc="-4" dirty="0">
                <a:latin typeface="Calibri"/>
                <a:cs typeface="Calibri"/>
              </a:rPr>
              <a:t>substitutivo do  </a:t>
            </a:r>
            <a:r>
              <a:rPr sz="1100" dirty="0">
                <a:latin typeface="Calibri"/>
                <a:cs typeface="Calibri"/>
              </a:rPr>
              <a:t>Dep </a:t>
            </a:r>
            <a:r>
              <a:rPr sz="1100" spc="-4" dirty="0">
                <a:latin typeface="Calibri"/>
                <a:cs typeface="Calibri"/>
              </a:rPr>
              <a:t>Paulo </a:t>
            </a:r>
            <a:r>
              <a:rPr sz="1100" spc="-22" dirty="0">
                <a:latin typeface="Calibri"/>
                <a:cs typeface="Calibri"/>
              </a:rPr>
              <a:t>Teixeira</a:t>
            </a:r>
            <a:r>
              <a:rPr sz="1100" spc="-44" dirty="0">
                <a:latin typeface="Calibri"/>
                <a:cs typeface="Calibri"/>
              </a:rPr>
              <a:t> </a:t>
            </a:r>
            <a:r>
              <a:rPr sz="1100" spc="-9" dirty="0">
                <a:latin typeface="Calibri"/>
                <a:cs typeface="Calibri"/>
              </a:rPr>
              <a:t>(PT/SP).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352986" y="932226"/>
            <a:ext cx="2516772" cy="391886"/>
          </a:xfrm>
          <a:custGeom>
            <a:avLst/>
            <a:gdLst/>
            <a:ahLst/>
            <a:cxnLst/>
            <a:rect l="l" t="t" r="r" b="b"/>
            <a:pathLst>
              <a:path w="2943225" h="431800">
                <a:moveTo>
                  <a:pt x="0" y="0"/>
                </a:moveTo>
                <a:lnTo>
                  <a:pt x="0" y="431291"/>
                </a:lnTo>
                <a:lnTo>
                  <a:pt x="2942843" y="431291"/>
                </a:lnTo>
                <a:lnTo>
                  <a:pt x="2942843" y="0"/>
                </a:lnTo>
                <a:lnTo>
                  <a:pt x="0" y="0"/>
                </a:lnTo>
                <a:close/>
              </a:path>
            </a:pathLst>
          </a:custGeom>
          <a:solidFill>
            <a:srgbClr val="76923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16"/>
          <p:cNvSpPr txBox="1"/>
          <p:nvPr/>
        </p:nvSpPr>
        <p:spPr>
          <a:xfrm>
            <a:off x="816559" y="959427"/>
            <a:ext cx="4233715" cy="8874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>
              <a:tabLst>
                <a:tab pos="2680838" algn="l"/>
              </a:tabLst>
            </a:pPr>
            <a:r>
              <a:rPr sz="2900" spc="-19" baseline="1262" dirty="0">
                <a:solidFill>
                  <a:srgbClr val="FFFFFF"/>
                </a:solidFill>
                <a:latin typeface="Calibri"/>
                <a:cs typeface="Calibri"/>
              </a:rPr>
              <a:t>Contratualização</a:t>
            </a:r>
            <a:r>
              <a:rPr sz="2900" spc="-19" baseline="1262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900" spc="-13" dirty="0">
                <a:solidFill>
                  <a:srgbClr val="FFFFFF"/>
                </a:solidFill>
                <a:latin typeface="Calibri"/>
                <a:cs typeface="Calibri"/>
              </a:rPr>
              <a:t>Sustentabilidade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943712" y="1311204"/>
            <a:ext cx="2520573" cy="5229945"/>
          </a:xfrm>
          <a:custGeom>
            <a:avLst/>
            <a:gdLst/>
            <a:ahLst/>
            <a:cxnLst/>
            <a:rect l="l" t="t" r="r" b="b"/>
            <a:pathLst>
              <a:path w="2947670" h="5762625">
                <a:moveTo>
                  <a:pt x="0" y="0"/>
                </a:moveTo>
                <a:lnTo>
                  <a:pt x="0" y="5762243"/>
                </a:lnTo>
                <a:lnTo>
                  <a:pt x="2947415" y="5762243"/>
                </a:lnTo>
                <a:lnTo>
                  <a:pt x="2947415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object 18"/>
          <p:cNvSpPr txBox="1"/>
          <p:nvPr/>
        </p:nvSpPr>
        <p:spPr>
          <a:xfrm>
            <a:off x="7633509" y="1344398"/>
            <a:ext cx="763448" cy="6001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>
              <a:tabLst>
                <a:tab pos="359671" algn="l"/>
              </a:tabLst>
            </a:pPr>
            <a:r>
              <a:rPr sz="1300" b="1" spc="-4" dirty="0">
                <a:latin typeface="Calibri"/>
                <a:cs typeface="Calibri"/>
              </a:rPr>
              <a:t>d</a:t>
            </a:r>
            <a:r>
              <a:rPr sz="1300" b="1" dirty="0">
                <a:latin typeface="Calibri"/>
                <a:cs typeface="Calibri"/>
              </a:rPr>
              <a:t>o</a:t>
            </a:r>
            <a:r>
              <a:rPr sz="1300" dirty="0">
                <a:latin typeface="Times New Roman"/>
                <a:cs typeface="Times New Roman"/>
              </a:rPr>
              <a:t>	</a:t>
            </a:r>
            <a:r>
              <a:rPr sz="1300" b="1" spc="-4" dirty="0">
                <a:latin typeface="Calibri"/>
                <a:cs typeface="Calibri"/>
              </a:rPr>
              <a:t>C</a:t>
            </a:r>
            <a:r>
              <a:rPr sz="1300" b="1" dirty="0">
                <a:latin typeface="Calibri"/>
                <a:cs typeface="Calibri"/>
              </a:rPr>
              <a:t>e</a:t>
            </a:r>
            <a:r>
              <a:rPr sz="1300" b="1" spc="-4" dirty="0">
                <a:latin typeface="Calibri"/>
                <a:cs typeface="Calibri"/>
              </a:rPr>
              <a:t>b</a:t>
            </a:r>
            <a:r>
              <a:rPr sz="1300" b="1" dirty="0">
                <a:latin typeface="Calibri"/>
                <a:cs typeface="Calibri"/>
              </a:rPr>
              <a:t>as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011048" y="1554633"/>
            <a:ext cx="2386997" cy="52655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algn="just"/>
            <a:r>
              <a:rPr sz="1300" b="1" dirty="0">
                <a:latin typeface="Calibri"/>
                <a:cs typeface="Calibri"/>
              </a:rPr>
              <a:t>(Lei</a:t>
            </a:r>
            <a:r>
              <a:rPr sz="1300" b="1" spc="-100" dirty="0">
                <a:latin typeface="Calibri"/>
                <a:cs typeface="Calibri"/>
              </a:rPr>
              <a:t> </a:t>
            </a:r>
            <a:r>
              <a:rPr sz="1300" b="1" spc="-4" dirty="0">
                <a:latin typeface="Calibri"/>
                <a:cs typeface="Calibri"/>
              </a:rPr>
              <a:t>12.101/09)</a:t>
            </a:r>
            <a:endParaRPr sz="1300" dirty="0">
              <a:latin typeface="Calibri"/>
              <a:cs typeface="Calibri"/>
            </a:endParaRPr>
          </a:p>
          <a:p>
            <a:pPr marL="11135" marR="4454" algn="just">
              <a:spcBef>
                <a:spcPts val="368"/>
              </a:spcBef>
            </a:pPr>
            <a:r>
              <a:rPr sz="1100" spc="-4" dirty="0">
                <a:latin typeface="Calibri"/>
                <a:cs typeface="Calibri"/>
              </a:rPr>
              <a:t>Lei 12.868/2013 </a:t>
            </a:r>
            <a:r>
              <a:rPr sz="1100" dirty="0">
                <a:latin typeface="Calibri"/>
                <a:cs typeface="Calibri"/>
              </a:rPr>
              <a:t>e </a:t>
            </a:r>
            <a:r>
              <a:rPr sz="1100" spc="-9" dirty="0">
                <a:latin typeface="Calibri"/>
                <a:cs typeface="Calibri"/>
              </a:rPr>
              <a:t>Decreto </a:t>
            </a:r>
            <a:r>
              <a:rPr sz="1100" spc="-4" dirty="0">
                <a:latin typeface="Calibri"/>
                <a:cs typeface="Calibri"/>
              </a:rPr>
              <a:t>8.242/2014 </a:t>
            </a:r>
            <a:r>
              <a:rPr sz="1100" spc="-9" dirty="0">
                <a:latin typeface="Calibri"/>
                <a:cs typeface="Calibri"/>
              </a:rPr>
              <a:t>fez </a:t>
            </a:r>
            <a:r>
              <a:rPr sz="1100" dirty="0">
                <a:latin typeface="Calibri"/>
                <a:cs typeface="Calibri"/>
              </a:rPr>
              <a:t>a  </a:t>
            </a:r>
            <a:r>
              <a:rPr sz="1100" spc="-4" dirty="0">
                <a:latin typeface="Calibri"/>
                <a:cs typeface="Calibri"/>
              </a:rPr>
              <a:t>revisão </a:t>
            </a:r>
            <a:r>
              <a:rPr sz="1100" dirty="0">
                <a:latin typeface="Calibri"/>
                <a:cs typeface="Calibri"/>
              </a:rPr>
              <a:t>da </a:t>
            </a:r>
            <a:r>
              <a:rPr sz="1100" spc="-4" dirty="0">
                <a:latin typeface="Calibri"/>
                <a:cs typeface="Calibri"/>
              </a:rPr>
              <a:t>Lei </a:t>
            </a:r>
            <a:r>
              <a:rPr sz="1100" dirty="0">
                <a:latin typeface="Calibri"/>
                <a:cs typeface="Calibri"/>
              </a:rPr>
              <a:t>do Cebas na </a:t>
            </a:r>
            <a:r>
              <a:rPr sz="1100" spc="-9" dirty="0">
                <a:latin typeface="Calibri"/>
                <a:cs typeface="Calibri"/>
              </a:rPr>
              <a:t>área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4" dirty="0">
                <a:latin typeface="Calibri"/>
                <a:cs typeface="Calibri"/>
              </a:rPr>
              <a:t>Saúde,  </a:t>
            </a:r>
            <a:r>
              <a:rPr sz="1100" spc="-9" dirty="0">
                <a:latin typeface="Calibri"/>
                <a:cs typeface="Calibri"/>
              </a:rPr>
              <a:t>Educação </a:t>
            </a:r>
            <a:r>
              <a:rPr sz="1100" dirty="0">
                <a:latin typeface="Calibri"/>
                <a:cs typeface="Calibri"/>
              </a:rPr>
              <a:t>e </a:t>
            </a:r>
            <a:r>
              <a:rPr sz="1100" spc="-4" dirty="0">
                <a:latin typeface="Calibri"/>
                <a:cs typeface="Calibri"/>
              </a:rPr>
              <a:t>Assistência Social. </a:t>
            </a:r>
            <a:r>
              <a:rPr sz="1100" spc="-9" dirty="0">
                <a:latin typeface="Calibri"/>
                <a:cs typeface="Calibri"/>
              </a:rPr>
              <a:t>Entre </a:t>
            </a:r>
            <a:r>
              <a:rPr sz="1100" dirty="0">
                <a:latin typeface="Calibri"/>
                <a:cs typeface="Calibri"/>
              </a:rPr>
              <a:t>as  </a:t>
            </a:r>
            <a:r>
              <a:rPr sz="1100" spc="-9" dirty="0">
                <a:latin typeface="Calibri"/>
                <a:cs typeface="Calibri"/>
              </a:rPr>
              <a:t>alterações, </a:t>
            </a:r>
            <a:r>
              <a:rPr sz="1100" spc="-4" dirty="0">
                <a:latin typeface="Calibri"/>
                <a:cs typeface="Calibri"/>
              </a:rPr>
              <a:t>autorizou expressamente </a:t>
            </a:r>
            <a:r>
              <a:rPr sz="1100" dirty="0">
                <a:latin typeface="Calibri"/>
                <a:cs typeface="Calibri"/>
              </a:rPr>
              <a:t>a  </a:t>
            </a:r>
            <a:r>
              <a:rPr sz="1100" spc="-9" dirty="0">
                <a:latin typeface="Calibri"/>
                <a:cs typeface="Calibri"/>
              </a:rPr>
              <a:t>remuneração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9" dirty="0">
                <a:latin typeface="Calibri"/>
                <a:cs typeface="Calibri"/>
              </a:rPr>
              <a:t>dirigentes </a:t>
            </a:r>
            <a:r>
              <a:rPr sz="1100" spc="-4" dirty="0">
                <a:latin typeface="Calibri"/>
                <a:cs typeface="Calibri"/>
              </a:rPr>
              <a:t>sem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4" dirty="0">
                <a:latin typeface="Calibri"/>
                <a:cs typeface="Calibri"/>
              </a:rPr>
              <a:t>perda </a:t>
            </a:r>
            <a:r>
              <a:rPr sz="1100" dirty="0">
                <a:latin typeface="Calibri"/>
                <a:cs typeface="Calibri"/>
              </a:rPr>
              <a:t>de  benefícios</a:t>
            </a:r>
            <a:r>
              <a:rPr sz="1100" spc="-88" dirty="0">
                <a:latin typeface="Calibri"/>
                <a:cs typeface="Calibri"/>
              </a:rPr>
              <a:t> </a:t>
            </a:r>
            <a:r>
              <a:rPr sz="1100" spc="-4" dirty="0">
                <a:latin typeface="Calibri"/>
                <a:cs typeface="Calibri"/>
              </a:rPr>
              <a:t>fiscais.</a:t>
            </a:r>
            <a:endParaRPr sz="1100" dirty="0">
              <a:latin typeface="Calibri"/>
              <a:cs typeface="Calibri"/>
            </a:endParaRPr>
          </a:p>
          <a:p>
            <a:pPr marL="11135" algn="just">
              <a:spcBef>
                <a:spcPts val="333"/>
              </a:spcBef>
              <a:buFont typeface="Wingdings"/>
              <a:buChar char=""/>
              <a:tabLst>
                <a:tab pos="262794" algn="l"/>
              </a:tabLst>
            </a:pPr>
            <a:r>
              <a:rPr sz="1300" b="1" dirty="0">
                <a:latin typeface="Calibri"/>
                <a:cs typeface="Calibri"/>
              </a:rPr>
              <a:t>Lei </a:t>
            </a:r>
            <a:r>
              <a:rPr sz="1300" b="1" spc="-4" dirty="0">
                <a:latin typeface="Calibri"/>
                <a:cs typeface="Calibri"/>
              </a:rPr>
              <a:t>das Oscips </a:t>
            </a:r>
            <a:r>
              <a:rPr sz="1300" b="1" dirty="0">
                <a:latin typeface="Calibri"/>
                <a:cs typeface="Calibri"/>
              </a:rPr>
              <a:t>(Lei</a:t>
            </a:r>
            <a:r>
              <a:rPr sz="1300" b="1" spc="-100" dirty="0">
                <a:latin typeface="Calibri"/>
                <a:cs typeface="Calibri"/>
              </a:rPr>
              <a:t> </a:t>
            </a:r>
            <a:r>
              <a:rPr sz="1300" b="1" spc="-4" dirty="0">
                <a:latin typeface="Calibri"/>
                <a:cs typeface="Calibri"/>
              </a:rPr>
              <a:t>9.790/99)</a:t>
            </a:r>
            <a:endParaRPr sz="1300" dirty="0">
              <a:latin typeface="Calibri"/>
              <a:cs typeface="Calibri"/>
            </a:endParaRPr>
          </a:p>
          <a:p>
            <a:pPr marL="11135" marR="4454" algn="just">
              <a:spcBef>
                <a:spcPts val="368"/>
              </a:spcBef>
            </a:pPr>
            <a:r>
              <a:rPr sz="1100" spc="-4" dirty="0">
                <a:latin typeface="Calibri"/>
                <a:cs typeface="Calibri"/>
              </a:rPr>
              <a:t>Lei 13.019/2014 exigiu </a:t>
            </a:r>
            <a:r>
              <a:rPr sz="1100" spc="-9" dirty="0">
                <a:latin typeface="Calibri"/>
                <a:cs typeface="Calibri"/>
              </a:rPr>
              <a:t>três </a:t>
            </a:r>
            <a:r>
              <a:rPr sz="1100" spc="-4" dirty="0">
                <a:latin typeface="Calibri"/>
                <a:cs typeface="Calibri"/>
              </a:rPr>
              <a:t>anos </a:t>
            </a:r>
            <a:r>
              <a:rPr sz="1100" dirty="0">
                <a:latin typeface="Calibri"/>
                <a:cs typeface="Calibri"/>
              </a:rPr>
              <a:t>de  </a:t>
            </a:r>
            <a:r>
              <a:rPr sz="1100" spc="-4" dirty="0">
                <a:latin typeface="Calibri"/>
                <a:cs typeface="Calibri"/>
              </a:rPr>
              <a:t>existência </a:t>
            </a:r>
            <a:r>
              <a:rPr sz="1100" spc="-9" dirty="0">
                <a:latin typeface="Calibri"/>
                <a:cs typeface="Calibri"/>
              </a:rPr>
              <a:t>prévia para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4" dirty="0">
                <a:latin typeface="Calibri"/>
                <a:cs typeface="Calibri"/>
              </a:rPr>
              <a:t>qualificação.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4" dirty="0">
                <a:latin typeface="Calibri"/>
                <a:cs typeface="Calibri"/>
              </a:rPr>
              <a:t>Lei  13.204/2015 admitiu servidores </a:t>
            </a:r>
            <a:r>
              <a:rPr sz="1100" dirty="0">
                <a:latin typeface="Calibri"/>
                <a:cs typeface="Calibri"/>
              </a:rPr>
              <a:t>na </a:t>
            </a:r>
            <a:r>
              <a:rPr sz="1100" spc="-9" dirty="0">
                <a:latin typeface="Calibri"/>
                <a:cs typeface="Calibri"/>
              </a:rPr>
              <a:t>diretoria  </a:t>
            </a:r>
            <a:r>
              <a:rPr sz="1100" dirty="0">
                <a:latin typeface="Calibri"/>
                <a:cs typeface="Calibri"/>
              </a:rPr>
              <a:t>e </a:t>
            </a:r>
            <a:r>
              <a:rPr sz="1100" spc="-9" dirty="0">
                <a:latin typeface="Calibri"/>
                <a:cs typeface="Calibri"/>
              </a:rPr>
              <a:t>trouxe </a:t>
            </a:r>
            <a:r>
              <a:rPr sz="1100" spc="-4" dirty="0">
                <a:latin typeface="Calibri"/>
                <a:cs typeface="Calibri"/>
              </a:rPr>
              <a:t>nova hipótese </a:t>
            </a:r>
            <a:r>
              <a:rPr sz="1100" dirty="0">
                <a:latin typeface="Calibri"/>
                <a:cs typeface="Calibri"/>
              </a:rPr>
              <a:t>de</a:t>
            </a:r>
            <a:r>
              <a:rPr sz="1100" spc="-31" dirty="0">
                <a:latin typeface="Calibri"/>
                <a:cs typeface="Calibri"/>
              </a:rPr>
              <a:t> </a:t>
            </a:r>
            <a:r>
              <a:rPr sz="1100" spc="-4" dirty="0">
                <a:latin typeface="Calibri"/>
                <a:cs typeface="Calibri"/>
              </a:rPr>
              <a:t>qualificação.</a:t>
            </a:r>
            <a:endParaRPr sz="1100" dirty="0">
              <a:latin typeface="Calibri"/>
              <a:cs typeface="Calibri"/>
            </a:endParaRPr>
          </a:p>
          <a:p>
            <a:pPr marL="262238" indent="-251102" algn="just">
              <a:spcBef>
                <a:spcPts val="324"/>
              </a:spcBef>
              <a:buFont typeface="Wingdings"/>
              <a:buChar char=""/>
              <a:tabLst>
                <a:tab pos="262794" algn="l"/>
              </a:tabLst>
            </a:pPr>
            <a:r>
              <a:rPr sz="1300" b="1" spc="-13" dirty="0">
                <a:latin typeface="Calibri"/>
                <a:cs typeface="Calibri"/>
              </a:rPr>
              <a:t>Revogação </a:t>
            </a:r>
            <a:r>
              <a:rPr sz="1300" b="1" spc="-4" dirty="0">
                <a:latin typeface="Calibri"/>
                <a:cs typeface="Calibri"/>
              </a:rPr>
              <a:t>da </a:t>
            </a:r>
            <a:r>
              <a:rPr sz="1300" b="1" dirty="0">
                <a:latin typeface="Calibri"/>
                <a:cs typeface="Calibri"/>
              </a:rPr>
              <a:t>UPF (Lei</a:t>
            </a:r>
            <a:r>
              <a:rPr sz="1300" b="1" spc="-66" dirty="0">
                <a:latin typeface="Calibri"/>
                <a:cs typeface="Calibri"/>
              </a:rPr>
              <a:t> </a:t>
            </a:r>
            <a:r>
              <a:rPr sz="1300" b="1" spc="-4" dirty="0">
                <a:latin typeface="Calibri"/>
                <a:cs typeface="Calibri"/>
              </a:rPr>
              <a:t>91/35)</a:t>
            </a:r>
            <a:endParaRPr sz="1300" dirty="0">
              <a:latin typeface="Calibri"/>
              <a:cs typeface="Calibri"/>
            </a:endParaRPr>
          </a:p>
          <a:p>
            <a:pPr marL="11135" marR="4454" algn="just">
              <a:lnSpc>
                <a:spcPct val="99800"/>
              </a:lnSpc>
              <a:spcBef>
                <a:spcPts val="381"/>
              </a:spcBef>
            </a:pPr>
            <a:r>
              <a:rPr sz="1100" spc="-4" dirty="0">
                <a:latin typeface="Arial"/>
                <a:cs typeface="Arial"/>
              </a:rPr>
              <a:t>Lei </a:t>
            </a:r>
            <a:r>
              <a:rPr sz="1100" spc="-9" dirty="0">
                <a:latin typeface="Arial"/>
                <a:cs typeface="Arial"/>
              </a:rPr>
              <a:t>13.204/2015 </a:t>
            </a:r>
            <a:r>
              <a:rPr sz="1100" spc="-9" dirty="0">
                <a:latin typeface="Calibri"/>
                <a:cs typeface="Calibri"/>
              </a:rPr>
              <a:t>promoveu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9" dirty="0">
                <a:latin typeface="Calibri"/>
                <a:cs typeface="Calibri"/>
              </a:rPr>
              <a:t>revogação </a:t>
            </a:r>
            <a:r>
              <a:rPr sz="1100" dirty="0">
                <a:latin typeface="Calibri"/>
                <a:cs typeface="Calibri"/>
              </a:rPr>
              <a:t>da  </a:t>
            </a:r>
            <a:r>
              <a:rPr sz="1100" spc="-4" dirty="0">
                <a:latin typeface="Calibri"/>
                <a:cs typeface="Calibri"/>
              </a:rPr>
              <a:t>declaração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4" dirty="0">
                <a:latin typeface="Calibri"/>
                <a:cs typeface="Calibri"/>
              </a:rPr>
              <a:t>utilidade pública </a:t>
            </a:r>
            <a:r>
              <a:rPr sz="1100" spc="-9" dirty="0">
                <a:latin typeface="Calibri"/>
                <a:cs typeface="Calibri"/>
              </a:rPr>
              <a:t>federal </a:t>
            </a:r>
            <a:r>
              <a:rPr sz="1100" spc="-4" dirty="0">
                <a:latin typeface="Calibri"/>
                <a:cs typeface="Calibri"/>
              </a:rPr>
              <a:t>(Lei  </a:t>
            </a:r>
            <a:r>
              <a:rPr sz="1100" dirty="0">
                <a:latin typeface="Calibri"/>
                <a:cs typeface="Calibri"/>
              </a:rPr>
              <a:t>nº </a:t>
            </a:r>
            <a:r>
              <a:rPr sz="1100" spc="-4" dirty="0">
                <a:latin typeface="Calibri"/>
                <a:cs typeface="Calibri"/>
              </a:rPr>
              <a:t>91/35), </a:t>
            </a:r>
            <a:r>
              <a:rPr sz="1100" spc="-9" dirty="0">
                <a:latin typeface="Calibri"/>
                <a:cs typeface="Calibri"/>
              </a:rPr>
              <a:t>resguardando </a:t>
            </a:r>
            <a:r>
              <a:rPr sz="1100" dirty="0">
                <a:latin typeface="Calibri"/>
                <a:cs typeface="Calibri"/>
              </a:rPr>
              <a:t>os </a:t>
            </a:r>
            <a:r>
              <a:rPr sz="1100" spc="-4" dirty="0">
                <a:latin typeface="Calibri"/>
                <a:cs typeface="Calibri"/>
              </a:rPr>
              <a:t>benefícios  incorporados </a:t>
            </a:r>
            <a:r>
              <a:rPr sz="1100" dirty="0">
                <a:latin typeface="Calibri"/>
                <a:cs typeface="Calibri"/>
              </a:rPr>
              <a:t>ao </a:t>
            </a:r>
            <a:r>
              <a:rPr sz="1100" spc="-9" dirty="0">
                <a:latin typeface="Calibri"/>
                <a:cs typeface="Calibri"/>
              </a:rPr>
              <a:t>título, </a:t>
            </a:r>
            <a:r>
              <a:rPr sz="1100" spc="-4" dirty="0">
                <a:latin typeface="Calibri"/>
                <a:cs typeface="Calibri"/>
              </a:rPr>
              <a:t>simplificando </a:t>
            </a:r>
            <a:r>
              <a:rPr sz="1100" dirty="0">
                <a:latin typeface="Calibri"/>
                <a:cs typeface="Calibri"/>
              </a:rPr>
              <a:t>e  </a:t>
            </a:r>
            <a:r>
              <a:rPr sz="1100" spc="-9" dirty="0">
                <a:latin typeface="Calibri"/>
                <a:cs typeface="Calibri"/>
              </a:rPr>
              <a:t>desburocratizando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4" dirty="0">
                <a:latin typeface="Calibri"/>
                <a:cs typeface="Calibri"/>
              </a:rPr>
              <a:t>relação </a:t>
            </a:r>
            <a:r>
              <a:rPr sz="1100" spc="-9" dirty="0">
                <a:latin typeface="Calibri"/>
                <a:cs typeface="Calibri"/>
              </a:rPr>
              <a:t>com 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13" dirty="0">
                <a:latin typeface="Calibri"/>
                <a:cs typeface="Calibri"/>
              </a:rPr>
              <a:t> </a:t>
            </a:r>
            <a:r>
              <a:rPr sz="1100" spc="-4" dirty="0">
                <a:latin typeface="Calibri"/>
                <a:cs typeface="Calibri"/>
              </a:rPr>
              <a:t>Estado.</a:t>
            </a:r>
            <a:endParaRPr sz="1100" dirty="0">
              <a:latin typeface="Calibri"/>
              <a:cs typeface="Calibri"/>
            </a:endParaRPr>
          </a:p>
          <a:p>
            <a:pPr marL="11135" marR="4454" algn="just">
              <a:spcBef>
                <a:spcPts val="355"/>
              </a:spcBef>
            </a:pPr>
            <a:r>
              <a:rPr sz="1100" dirty="0">
                <a:latin typeface="Calibri"/>
                <a:cs typeface="Calibri"/>
              </a:rPr>
              <a:t>As leis </a:t>
            </a:r>
            <a:r>
              <a:rPr sz="1100" spc="-4" dirty="0">
                <a:latin typeface="Calibri"/>
                <a:cs typeface="Calibri"/>
              </a:rPr>
              <a:t>estaduais </a:t>
            </a:r>
            <a:r>
              <a:rPr sz="1100" dirty="0">
                <a:latin typeface="Calibri"/>
                <a:cs typeface="Calibri"/>
              </a:rPr>
              <a:t>e </a:t>
            </a:r>
            <a:r>
              <a:rPr sz="1100" spc="-4" dirty="0">
                <a:latin typeface="Calibri"/>
                <a:cs typeface="Calibri"/>
              </a:rPr>
              <a:t>municipais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4" dirty="0">
                <a:latin typeface="Calibri"/>
                <a:cs typeface="Calibri"/>
              </a:rPr>
              <a:t>utilidade  pública continuam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4" dirty="0">
                <a:latin typeface="Calibri"/>
                <a:cs typeface="Calibri"/>
              </a:rPr>
              <a:t>existir </a:t>
            </a:r>
            <a:r>
              <a:rPr sz="1100" spc="-13" dirty="0">
                <a:latin typeface="Calibri"/>
                <a:cs typeface="Calibri"/>
              </a:rPr>
              <a:t>até </a:t>
            </a:r>
            <a:r>
              <a:rPr sz="1100" spc="-4" dirty="0">
                <a:latin typeface="Calibri"/>
                <a:cs typeface="Calibri"/>
              </a:rPr>
              <a:t>que sejam  </a:t>
            </a:r>
            <a:r>
              <a:rPr sz="1100" spc="-9" dirty="0">
                <a:latin typeface="Calibri"/>
                <a:cs typeface="Calibri"/>
              </a:rPr>
              <a:t>revogadas </a:t>
            </a:r>
            <a:r>
              <a:rPr sz="1100" dirty="0">
                <a:latin typeface="Calibri"/>
                <a:cs typeface="Calibri"/>
              </a:rPr>
              <a:t>pelas </a:t>
            </a:r>
            <a:r>
              <a:rPr sz="1100" spc="-4" dirty="0">
                <a:latin typeface="Calibri"/>
                <a:cs typeface="Calibri"/>
              </a:rPr>
              <a:t>respectivas</a:t>
            </a:r>
            <a:r>
              <a:rPr sz="1100" spc="-31" dirty="0">
                <a:latin typeface="Calibri"/>
                <a:cs typeface="Calibri"/>
              </a:rPr>
              <a:t> </a:t>
            </a:r>
            <a:r>
              <a:rPr sz="1100" spc="-4" dirty="0">
                <a:latin typeface="Calibri"/>
                <a:cs typeface="Calibri"/>
              </a:rPr>
              <a:t>instâncias.</a:t>
            </a:r>
            <a:endParaRPr sz="1100" dirty="0">
              <a:latin typeface="Calibri"/>
              <a:cs typeface="Calibri"/>
            </a:endParaRPr>
          </a:p>
          <a:p>
            <a:pPr marL="11135" marR="4454" algn="just">
              <a:spcBef>
                <a:spcPts val="324"/>
              </a:spcBef>
              <a:buFont typeface="Wingdings"/>
              <a:buChar char=""/>
              <a:tabLst>
                <a:tab pos="262794" algn="l"/>
              </a:tabLst>
            </a:pPr>
            <a:r>
              <a:rPr sz="1300" b="1" spc="-4" dirty="0">
                <a:latin typeface="Calibri"/>
                <a:cs typeface="Calibri"/>
              </a:rPr>
              <a:t>Extinção do </a:t>
            </a:r>
            <a:r>
              <a:rPr sz="1300" b="1" spc="-9" dirty="0">
                <a:latin typeface="Calibri"/>
                <a:cs typeface="Calibri"/>
              </a:rPr>
              <a:t>Cadastro </a:t>
            </a:r>
            <a:r>
              <a:rPr sz="1300" b="1" spc="-4" dirty="0">
                <a:latin typeface="Calibri"/>
                <a:cs typeface="Calibri"/>
              </a:rPr>
              <a:t>Nacional  de Entidades</a:t>
            </a:r>
            <a:r>
              <a:rPr sz="1300" b="1" spc="-83" dirty="0">
                <a:latin typeface="Calibri"/>
                <a:cs typeface="Calibri"/>
              </a:rPr>
              <a:t> </a:t>
            </a:r>
            <a:r>
              <a:rPr sz="1300" b="1" spc="-4" dirty="0">
                <a:latin typeface="Calibri"/>
                <a:cs typeface="Calibri"/>
              </a:rPr>
              <a:t>Sociais-CNES</a:t>
            </a:r>
            <a:endParaRPr sz="1300" dirty="0">
              <a:latin typeface="Calibri"/>
              <a:cs typeface="Calibri"/>
            </a:endParaRPr>
          </a:p>
          <a:p>
            <a:pPr marL="11135" marR="5568" algn="just">
              <a:spcBef>
                <a:spcPts val="368"/>
              </a:spcBef>
            </a:pPr>
            <a:r>
              <a:rPr sz="1100" spc="-9" dirty="0">
                <a:latin typeface="Calibri"/>
                <a:cs typeface="Calibri"/>
              </a:rPr>
              <a:t>Desburocratização </a:t>
            </a:r>
            <a:r>
              <a:rPr sz="1100" dirty="0">
                <a:latin typeface="Calibri"/>
                <a:cs typeface="Calibri"/>
              </a:rPr>
              <a:t>e </a:t>
            </a:r>
            <a:r>
              <a:rPr sz="1100" spc="-4" dirty="0">
                <a:latin typeface="Calibri"/>
                <a:cs typeface="Calibri"/>
              </a:rPr>
              <a:t>simplificação </a:t>
            </a:r>
            <a:r>
              <a:rPr sz="1100" dirty="0">
                <a:latin typeface="Calibri"/>
                <a:cs typeface="Calibri"/>
              </a:rPr>
              <a:t>da </a:t>
            </a:r>
            <a:r>
              <a:rPr sz="1100" spc="-4" dirty="0">
                <a:latin typeface="Calibri"/>
                <a:cs typeface="Calibri"/>
              </a:rPr>
              <a:t>relação  Estado </a:t>
            </a:r>
            <a:r>
              <a:rPr sz="1100" dirty="0">
                <a:latin typeface="Calibri"/>
                <a:cs typeface="Calibri"/>
              </a:rPr>
              <a:t>e Sociedade</a:t>
            </a:r>
            <a:r>
              <a:rPr sz="1100" spc="-75" dirty="0">
                <a:latin typeface="Calibri"/>
                <a:cs typeface="Calibri"/>
              </a:rPr>
              <a:t> </a:t>
            </a:r>
            <a:r>
              <a:rPr sz="1100" spc="-4" dirty="0">
                <a:latin typeface="Calibri"/>
                <a:cs typeface="Calibri"/>
              </a:rPr>
              <a:t>Civil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943712" y="921161"/>
            <a:ext cx="2520573" cy="390157"/>
          </a:xfrm>
          <a:custGeom>
            <a:avLst/>
            <a:gdLst/>
            <a:ahLst/>
            <a:cxnLst/>
            <a:rect l="l" t="t" r="r" b="b"/>
            <a:pathLst>
              <a:path w="2947670" h="429894">
                <a:moveTo>
                  <a:pt x="0" y="0"/>
                </a:moveTo>
                <a:lnTo>
                  <a:pt x="0" y="429767"/>
                </a:lnTo>
                <a:lnTo>
                  <a:pt x="2947415" y="429767"/>
                </a:lnTo>
                <a:lnTo>
                  <a:pt x="2947415" y="0"/>
                </a:lnTo>
                <a:lnTo>
                  <a:pt x="0" y="0"/>
                </a:lnTo>
                <a:close/>
              </a:path>
            </a:pathLst>
          </a:custGeom>
          <a:solidFill>
            <a:srgbClr val="5F497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1" name="object 21"/>
          <p:cNvSpPr txBox="1"/>
          <p:nvPr/>
        </p:nvSpPr>
        <p:spPr>
          <a:xfrm>
            <a:off x="6011048" y="946980"/>
            <a:ext cx="1480742" cy="5822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Certificação</a:t>
            </a:r>
            <a:endParaRPr sz="1900" dirty="0">
              <a:latin typeface="Calibri"/>
              <a:cs typeface="Calibri"/>
            </a:endParaRPr>
          </a:p>
          <a:p>
            <a:pPr marL="302325" indent="-291190">
              <a:spcBef>
                <a:spcPts val="706"/>
              </a:spcBef>
              <a:buSzPct val="106666"/>
              <a:buFont typeface="Wingdings"/>
              <a:buChar char=""/>
              <a:tabLst>
                <a:tab pos="302325" algn="l"/>
                <a:tab pos="302882" algn="l"/>
              </a:tabLst>
            </a:pPr>
            <a:r>
              <a:rPr sz="1300" b="1" spc="-9" dirty="0">
                <a:latin typeface="Calibri"/>
                <a:cs typeface="Calibri"/>
              </a:rPr>
              <a:t>Aperfeiçoamento</a:t>
            </a:r>
            <a:endParaRPr sz="1300" dirty="0">
              <a:latin typeface="Calibri"/>
              <a:cs typeface="Calibri"/>
            </a:endParaRPr>
          </a:p>
        </p:txBody>
      </p:sp>
      <p:pic>
        <p:nvPicPr>
          <p:cNvPr id="22" name="Picture 2" descr="Logo PS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278" y="116632"/>
            <a:ext cx="182472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406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1932" y="1553250"/>
            <a:ext cx="2392970" cy="615491"/>
          </a:xfrm>
          <a:custGeom>
            <a:avLst/>
            <a:gdLst/>
            <a:ahLst/>
            <a:cxnLst/>
            <a:rect l="l" t="t" r="r" b="b"/>
            <a:pathLst>
              <a:path w="2798445" h="678180">
                <a:moveTo>
                  <a:pt x="2798063" y="678179"/>
                </a:moveTo>
                <a:lnTo>
                  <a:pt x="2798063" y="0"/>
                </a:lnTo>
                <a:lnTo>
                  <a:pt x="0" y="0"/>
                </a:lnTo>
                <a:lnTo>
                  <a:pt x="0" y="678179"/>
                </a:lnTo>
                <a:lnTo>
                  <a:pt x="4571" y="678179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788919" y="9143"/>
                </a:lnTo>
                <a:lnTo>
                  <a:pt x="2788919" y="4571"/>
                </a:lnTo>
                <a:lnTo>
                  <a:pt x="2793491" y="9143"/>
                </a:lnTo>
                <a:lnTo>
                  <a:pt x="2793491" y="678179"/>
                </a:lnTo>
                <a:lnTo>
                  <a:pt x="2798063" y="678179"/>
                </a:lnTo>
                <a:close/>
              </a:path>
              <a:path w="2798445" h="678180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798445" h="678180">
                <a:moveTo>
                  <a:pt x="9143" y="669035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669035"/>
                </a:lnTo>
                <a:lnTo>
                  <a:pt x="9143" y="669035"/>
                </a:lnTo>
                <a:close/>
              </a:path>
              <a:path w="2798445" h="678180">
                <a:moveTo>
                  <a:pt x="2793491" y="669035"/>
                </a:moveTo>
                <a:lnTo>
                  <a:pt x="4571" y="669035"/>
                </a:lnTo>
                <a:lnTo>
                  <a:pt x="9143" y="673607"/>
                </a:lnTo>
                <a:lnTo>
                  <a:pt x="9143" y="678179"/>
                </a:lnTo>
                <a:lnTo>
                  <a:pt x="2788919" y="678179"/>
                </a:lnTo>
                <a:lnTo>
                  <a:pt x="2788919" y="673607"/>
                </a:lnTo>
                <a:lnTo>
                  <a:pt x="2793491" y="669035"/>
                </a:lnTo>
                <a:close/>
              </a:path>
              <a:path w="2798445" h="678180">
                <a:moveTo>
                  <a:pt x="9143" y="678179"/>
                </a:moveTo>
                <a:lnTo>
                  <a:pt x="9143" y="673607"/>
                </a:lnTo>
                <a:lnTo>
                  <a:pt x="4571" y="669035"/>
                </a:lnTo>
                <a:lnTo>
                  <a:pt x="4571" y="678179"/>
                </a:lnTo>
                <a:lnTo>
                  <a:pt x="9143" y="678179"/>
                </a:lnTo>
                <a:close/>
              </a:path>
              <a:path w="2798445" h="678180">
                <a:moveTo>
                  <a:pt x="2793491" y="9143"/>
                </a:moveTo>
                <a:lnTo>
                  <a:pt x="2788919" y="4571"/>
                </a:lnTo>
                <a:lnTo>
                  <a:pt x="2788919" y="9143"/>
                </a:lnTo>
                <a:lnTo>
                  <a:pt x="2793491" y="9143"/>
                </a:lnTo>
                <a:close/>
              </a:path>
              <a:path w="2798445" h="678180">
                <a:moveTo>
                  <a:pt x="2793491" y="669035"/>
                </a:moveTo>
                <a:lnTo>
                  <a:pt x="2793491" y="9143"/>
                </a:lnTo>
                <a:lnTo>
                  <a:pt x="2788919" y="9143"/>
                </a:lnTo>
                <a:lnTo>
                  <a:pt x="2788919" y="669035"/>
                </a:lnTo>
                <a:lnTo>
                  <a:pt x="2793491" y="669035"/>
                </a:lnTo>
                <a:close/>
              </a:path>
              <a:path w="2798445" h="678180">
                <a:moveTo>
                  <a:pt x="2793491" y="678179"/>
                </a:moveTo>
                <a:lnTo>
                  <a:pt x="2793491" y="669035"/>
                </a:lnTo>
                <a:lnTo>
                  <a:pt x="2788919" y="673607"/>
                </a:lnTo>
                <a:lnTo>
                  <a:pt x="2788919" y="678179"/>
                </a:lnTo>
                <a:lnTo>
                  <a:pt x="2793491" y="6781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2370784" y="1547339"/>
            <a:ext cx="4311363" cy="363707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27282" rIns="0" bIns="0" rtlCol="0">
            <a:spAutoFit/>
          </a:bodyPr>
          <a:lstStyle/>
          <a:p>
            <a:pPr marL="80175" marR="179835" algn="ctr">
              <a:spcBef>
                <a:spcPts val="215"/>
              </a:spcBef>
            </a:pPr>
            <a:r>
              <a:rPr lang="pt-BR" sz="2100" spc="-4" dirty="0">
                <a:latin typeface="Calibri"/>
                <a:cs typeface="Calibri"/>
              </a:rPr>
              <a:t>FASES PROCESSUAIS</a:t>
            </a:r>
            <a:endParaRPr sz="21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17397" y="398638"/>
            <a:ext cx="654988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615"/>
            <a:r>
              <a:rPr lang="pt-BR" sz="3000" spc="-4" dirty="0">
                <a:solidFill>
                  <a:schemeClr val="tx1"/>
                </a:solidFill>
              </a:rPr>
              <a:t>ESTRUTURA LÓGICO-NORMATIVA </a:t>
            </a:r>
            <a:endParaRPr sz="3000" spc="-4" dirty="0">
              <a:solidFill>
                <a:schemeClr val="tx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942099" y="2724758"/>
            <a:ext cx="1846607" cy="19598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 txBox="1"/>
          <p:nvPr/>
        </p:nvSpPr>
        <p:spPr>
          <a:xfrm>
            <a:off x="1323501" y="3411710"/>
            <a:ext cx="1082728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ctr">
              <a:lnSpc>
                <a:spcPts val="1437"/>
              </a:lnSpc>
            </a:pPr>
            <a:r>
              <a:rPr sz="1300" b="1" spc="-4" dirty="0">
                <a:latin typeface="Calibri"/>
                <a:cs typeface="Calibri"/>
              </a:rPr>
              <a:t>Planejamento</a:t>
            </a:r>
            <a:r>
              <a:rPr sz="1300" b="1" spc="-79" dirty="0">
                <a:latin typeface="Calibri"/>
                <a:cs typeface="Calibri"/>
              </a:rPr>
              <a:t> </a:t>
            </a:r>
            <a:r>
              <a:rPr sz="1300" b="1" dirty="0">
                <a:latin typeface="Calibri"/>
                <a:cs typeface="Calibri"/>
              </a:rPr>
              <a:t>e  </a:t>
            </a:r>
            <a:r>
              <a:rPr sz="1300" b="1" spc="-9" dirty="0">
                <a:latin typeface="Calibri"/>
                <a:cs typeface="Calibri"/>
              </a:rPr>
              <a:t>Gestão  Administrativa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285679" y="2724758"/>
            <a:ext cx="1845306" cy="19598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 txBox="1"/>
          <p:nvPr/>
        </p:nvSpPr>
        <p:spPr>
          <a:xfrm>
            <a:off x="2823464" y="3505762"/>
            <a:ext cx="768878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indent="57347">
              <a:lnSpc>
                <a:spcPts val="1437"/>
              </a:lnSpc>
            </a:pPr>
            <a:r>
              <a:rPr sz="1300" b="1" spc="-4" dirty="0">
                <a:latin typeface="Calibri"/>
                <a:cs typeface="Calibri"/>
              </a:rPr>
              <a:t>Seleção </a:t>
            </a:r>
            <a:r>
              <a:rPr sz="1300" b="1" dirty="0">
                <a:latin typeface="Calibri"/>
                <a:cs typeface="Calibri"/>
              </a:rPr>
              <a:t>e  </a:t>
            </a:r>
            <a:r>
              <a:rPr sz="1300" b="1" spc="-4" dirty="0">
                <a:latin typeface="Calibri"/>
                <a:cs typeface="Calibri"/>
              </a:rPr>
              <a:t>C</a:t>
            </a:r>
            <a:r>
              <a:rPr sz="1300" b="1" dirty="0">
                <a:latin typeface="Calibri"/>
                <a:cs typeface="Calibri"/>
              </a:rPr>
              <a:t>ele</a:t>
            </a:r>
            <a:r>
              <a:rPr sz="1300" b="1" spc="-4" dirty="0">
                <a:latin typeface="Calibri"/>
                <a:cs typeface="Calibri"/>
              </a:rPr>
              <a:t>b</a:t>
            </a:r>
            <a:r>
              <a:rPr sz="1300" b="1" spc="-39" dirty="0">
                <a:latin typeface="Calibri"/>
                <a:cs typeface="Calibri"/>
              </a:rPr>
              <a:t>r</a:t>
            </a:r>
            <a:r>
              <a:rPr sz="1300" b="1" dirty="0">
                <a:latin typeface="Calibri"/>
                <a:cs typeface="Calibri"/>
              </a:rPr>
              <a:t>a</a:t>
            </a:r>
            <a:r>
              <a:rPr sz="1300" b="1" spc="-18" dirty="0">
                <a:latin typeface="Calibri"/>
                <a:cs typeface="Calibri"/>
              </a:rPr>
              <a:t>ç</a:t>
            </a:r>
            <a:r>
              <a:rPr sz="1300" b="1" dirty="0">
                <a:latin typeface="Calibri"/>
                <a:cs typeface="Calibri"/>
              </a:rPr>
              <a:t>ão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530219" y="2724758"/>
            <a:ext cx="1845306" cy="195988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 txBox="1"/>
          <p:nvPr/>
        </p:nvSpPr>
        <p:spPr>
          <a:xfrm>
            <a:off x="4130555" y="3579529"/>
            <a:ext cx="643990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sz="1300" b="1" dirty="0">
                <a:latin typeface="Calibri"/>
                <a:cs typeface="Calibri"/>
              </a:rPr>
              <a:t>E</a:t>
            </a:r>
            <a:r>
              <a:rPr sz="1300" b="1" spc="-39" dirty="0">
                <a:latin typeface="Calibri"/>
                <a:cs typeface="Calibri"/>
              </a:rPr>
              <a:t>x</a:t>
            </a:r>
            <a:r>
              <a:rPr sz="1300" b="1" dirty="0">
                <a:latin typeface="Calibri"/>
                <a:cs typeface="Calibri"/>
              </a:rPr>
              <a:t>e</a:t>
            </a:r>
            <a:r>
              <a:rPr sz="1300" b="1" spc="-4" dirty="0">
                <a:latin typeface="Calibri"/>
                <a:cs typeface="Calibri"/>
              </a:rPr>
              <a:t>cu</a:t>
            </a:r>
            <a:r>
              <a:rPr sz="1300" b="1" spc="-18" dirty="0">
                <a:latin typeface="Calibri"/>
                <a:cs typeface="Calibri"/>
              </a:rPr>
              <a:t>ç</a:t>
            </a:r>
            <a:r>
              <a:rPr sz="1300" b="1" dirty="0">
                <a:latin typeface="Calibri"/>
                <a:cs typeface="Calibri"/>
              </a:rPr>
              <a:t>ão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972842" y="2746888"/>
            <a:ext cx="1845306" cy="195988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4"/>
          <p:cNvSpPr txBox="1"/>
          <p:nvPr/>
        </p:nvSpPr>
        <p:spPr>
          <a:xfrm>
            <a:off x="5346425" y="3529275"/>
            <a:ext cx="1098475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9814" marR="4454" indent="-159236">
              <a:lnSpc>
                <a:spcPts val="1437"/>
              </a:lnSpc>
            </a:pPr>
            <a:r>
              <a:rPr sz="1300" b="1" spc="-4" dirty="0">
                <a:latin typeface="Calibri"/>
                <a:cs typeface="Calibri"/>
              </a:rPr>
              <a:t>Mon</a:t>
            </a:r>
            <a:r>
              <a:rPr sz="1300" b="1" dirty="0">
                <a:latin typeface="Calibri"/>
                <a:cs typeface="Calibri"/>
              </a:rPr>
              <a:t>i</a:t>
            </a:r>
            <a:r>
              <a:rPr sz="1300" b="1" spc="-18" dirty="0">
                <a:latin typeface="Calibri"/>
                <a:cs typeface="Calibri"/>
              </a:rPr>
              <a:t>t</a:t>
            </a:r>
            <a:r>
              <a:rPr sz="1300" b="1" spc="-4" dirty="0">
                <a:latin typeface="Calibri"/>
                <a:cs typeface="Calibri"/>
              </a:rPr>
              <a:t>o</a:t>
            </a:r>
            <a:r>
              <a:rPr sz="1300" b="1" spc="-39" dirty="0">
                <a:latin typeface="Calibri"/>
                <a:cs typeface="Calibri"/>
              </a:rPr>
              <a:t>r</a:t>
            </a:r>
            <a:r>
              <a:rPr sz="1300" b="1" dirty="0">
                <a:latin typeface="Calibri"/>
                <a:cs typeface="Calibri"/>
              </a:rPr>
              <a:t>ame</a:t>
            </a:r>
            <a:r>
              <a:rPr sz="1300" b="1" spc="-13" dirty="0">
                <a:latin typeface="Calibri"/>
                <a:cs typeface="Calibri"/>
              </a:rPr>
              <a:t>n</a:t>
            </a:r>
            <a:r>
              <a:rPr sz="1300" b="1" spc="-18" dirty="0">
                <a:latin typeface="Calibri"/>
                <a:cs typeface="Calibri"/>
              </a:rPr>
              <a:t>t</a:t>
            </a:r>
            <a:r>
              <a:rPr sz="1300" b="1" dirty="0">
                <a:latin typeface="Calibri"/>
                <a:cs typeface="Calibri"/>
              </a:rPr>
              <a:t>o 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b="1" dirty="0">
                <a:latin typeface="Calibri"/>
                <a:cs typeface="Calibri"/>
              </a:rPr>
              <a:t>e</a:t>
            </a:r>
            <a:r>
              <a:rPr sz="1300" b="1" spc="-88" dirty="0">
                <a:latin typeface="Calibri"/>
                <a:cs typeface="Calibri"/>
              </a:rPr>
              <a:t> </a:t>
            </a:r>
            <a:r>
              <a:rPr sz="1300" b="1" spc="-9" dirty="0">
                <a:latin typeface="Calibri"/>
                <a:cs typeface="Calibri"/>
              </a:rPr>
              <a:t>Avaliação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174377" y="2724758"/>
            <a:ext cx="1846609" cy="195988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16"/>
          <p:cNvSpPr txBox="1"/>
          <p:nvPr/>
        </p:nvSpPr>
        <p:spPr>
          <a:xfrm>
            <a:off x="6653517" y="3505762"/>
            <a:ext cx="886164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7696" marR="4454" indent="-207118">
              <a:lnSpc>
                <a:spcPts val="1437"/>
              </a:lnSpc>
            </a:pPr>
            <a:r>
              <a:rPr sz="1300" b="1" spc="-9" dirty="0">
                <a:latin typeface="Calibri"/>
                <a:cs typeface="Calibri"/>
              </a:rPr>
              <a:t>Prestação</a:t>
            </a:r>
            <a:r>
              <a:rPr sz="1300" b="1" spc="-75" dirty="0">
                <a:latin typeface="Calibri"/>
                <a:cs typeface="Calibri"/>
              </a:rPr>
              <a:t> </a:t>
            </a:r>
            <a:r>
              <a:rPr sz="1300" b="1" spc="-4" dirty="0">
                <a:latin typeface="Calibri"/>
                <a:cs typeface="Calibri"/>
              </a:rPr>
              <a:t>de  </a:t>
            </a:r>
            <a:r>
              <a:rPr sz="1300" b="1" spc="-9" dirty="0">
                <a:latin typeface="Calibri"/>
                <a:cs typeface="Calibri"/>
              </a:rPr>
              <a:t>Contas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61915" y="860303"/>
            <a:ext cx="7819097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399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8" name="Picture 2" descr="Logo PSS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278" y="116632"/>
            <a:ext cx="182472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876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18717" y="1544951"/>
            <a:ext cx="2340842" cy="620102"/>
          </a:xfrm>
          <a:custGeom>
            <a:avLst/>
            <a:gdLst/>
            <a:ahLst/>
            <a:cxnLst/>
            <a:rect l="l" t="t" r="r" b="b"/>
            <a:pathLst>
              <a:path w="2737485" h="683260">
                <a:moveTo>
                  <a:pt x="0" y="0"/>
                </a:moveTo>
                <a:lnTo>
                  <a:pt x="0" y="682751"/>
                </a:lnTo>
                <a:lnTo>
                  <a:pt x="2737103" y="682751"/>
                </a:lnTo>
                <a:lnTo>
                  <a:pt x="2737103" y="0"/>
                </a:lnTo>
                <a:lnTo>
                  <a:pt x="0" y="0"/>
                </a:lnTo>
                <a:close/>
              </a:path>
            </a:pathLst>
          </a:custGeom>
          <a:solidFill>
            <a:srgbClr val="5F497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1314808" y="1540801"/>
            <a:ext cx="2348444" cy="628170"/>
          </a:xfrm>
          <a:custGeom>
            <a:avLst/>
            <a:gdLst/>
            <a:ahLst/>
            <a:cxnLst/>
            <a:rect l="l" t="t" r="r" b="b"/>
            <a:pathLst>
              <a:path w="2746375" h="692150">
                <a:moveTo>
                  <a:pt x="2746247" y="691895"/>
                </a:moveTo>
                <a:lnTo>
                  <a:pt x="2746247" y="0"/>
                </a:lnTo>
                <a:lnTo>
                  <a:pt x="0" y="0"/>
                </a:lnTo>
                <a:lnTo>
                  <a:pt x="0" y="691895"/>
                </a:lnTo>
                <a:lnTo>
                  <a:pt x="4571" y="691895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2737103" y="9143"/>
                </a:lnTo>
                <a:lnTo>
                  <a:pt x="2737103" y="4571"/>
                </a:lnTo>
                <a:lnTo>
                  <a:pt x="2741675" y="9143"/>
                </a:lnTo>
                <a:lnTo>
                  <a:pt x="2741675" y="691895"/>
                </a:lnTo>
                <a:lnTo>
                  <a:pt x="2746247" y="691895"/>
                </a:lnTo>
                <a:close/>
              </a:path>
              <a:path w="2746375" h="692150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2746375" h="692150">
                <a:moveTo>
                  <a:pt x="10667" y="682751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682751"/>
                </a:lnTo>
                <a:lnTo>
                  <a:pt x="10667" y="682751"/>
                </a:lnTo>
                <a:close/>
              </a:path>
              <a:path w="2746375" h="692150">
                <a:moveTo>
                  <a:pt x="2741675" y="682751"/>
                </a:moveTo>
                <a:lnTo>
                  <a:pt x="4571" y="682751"/>
                </a:lnTo>
                <a:lnTo>
                  <a:pt x="10667" y="687323"/>
                </a:lnTo>
                <a:lnTo>
                  <a:pt x="10667" y="691895"/>
                </a:lnTo>
                <a:lnTo>
                  <a:pt x="2737103" y="691895"/>
                </a:lnTo>
                <a:lnTo>
                  <a:pt x="2737103" y="687323"/>
                </a:lnTo>
                <a:lnTo>
                  <a:pt x="2741675" y="682751"/>
                </a:lnTo>
                <a:close/>
              </a:path>
              <a:path w="2746375" h="692150">
                <a:moveTo>
                  <a:pt x="10667" y="691895"/>
                </a:moveTo>
                <a:lnTo>
                  <a:pt x="10667" y="687323"/>
                </a:lnTo>
                <a:lnTo>
                  <a:pt x="4571" y="682751"/>
                </a:lnTo>
                <a:lnTo>
                  <a:pt x="4571" y="691895"/>
                </a:lnTo>
                <a:lnTo>
                  <a:pt x="10667" y="691895"/>
                </a:lnTo>
                <a:close/>
              </a:path>
              <a:path w="2746375" h="692150">
                <a:moveTo>
                  <a:pt x="2741675" y="9143"/>
                </a:moveTo>
                <a:lnTo>
                  <a:pt x="2737103" y="4571"/>
                </a:lnTo>
                <a:lnTo>
                  <a:pt x="2737103" y="9143"/>
                </a:lnTo>
                <a:lnTo>
                  <a:pt x="2741675" y="9143"/>
                </a:lnTo>
                <a:close/>
              </a:path>
              <a:path w="2746375" h="692150">
                <a:moveTo>
                  <a:pt x="2741675" y="682751"/>
                </a:moveTo>
                <a:lnTo>
                  <a:pt x="2741675" y="9143"/>
                </a:lnTo>
                <a:lnTo>
                  <a:pt x="2737103" y="9143"/>
                </a:lnTo>
                <a:lnTo>
                  <a:pt x="2737103" y="682751"/>
                </a:lnTo>
                <a:lnTo>
                  <a:pt x="2741675" y="682751"/>
                </a:lnTo>
                <a:close/>
              </a:path>
              <a:path w="2746375" h="692150">
                <a:moveTo>
                  <a:pt x="2741675" y="691895"/>
                </a:moveTo>
                <a:lnTo>
                  <a:pt x="2741675" y="682751"/>
                </a:lnTo>
                <a:lnTo>
                  <a:pt x="2737103" y="687323"/>
                </a:lnTo>
                <a:lnTo>
                  <a:pt x="2737103" y="691895"/>
                </a:lnTo>
                <a:lnTo>
                  <a:pt x="2741675" y="6918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386054" y="1533425"/>
            <a:ext cx="1633323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Organizações 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da  Sociedade</a:t>
            </a:r>
            <a:r>
              <a:rPr sz="19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Civil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18717" y="2843708"/>
            <a:ext cx="2340842" cy="590710"/>
          </a:xfrm>
          <a:custGeom>
            <a:avLst/>
            <a:gdLst/>
            <a:ahLst/>
            <a:cxnLst/>
            <a:rect l="l" t="t" r="r" b="b"/>
            <a:pathLst>
              <a:path w="2737485" h="650875">
                <a:moveTo>
                  <a:pt x="0" y="0"/>
                </a:moveTo>
                <a:lnTo>
                  <a:pt x="0" y="650747"/>
                </a:lnTo>
                <a:lnTo>
                  <a:pt x="2737103" y="650747"/>
                </a:lnTo>
                <a:lnTo>
                  <a:pt x="2737103" y="0"/>
                </a:lnTo>
                <a:lnTo>
                  <a:pt x="0" y="0"/>
                </a:lnTo>
                <a:close/>
              </a:path>
            </a:pathLst>
          </a:custGeom>
          <a:solidFill>
            <a:srgbClr val="BF4F4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1314808" y="2839558"/>
            <a:ext cx="2348444" cy="599355"/>
          </a:xfrm>
          <a:custGeom>
            <a:avLst/>
            <a:gdLst/>
            <a:ahLst/>
            <a:cxnLst/>
            <a:rect l="l" t="t" r="r" b="b"/>
            <a:pathLst>
              <a:path w="2746375" h="660400">
                <a:moveTo>
                  <a:pt x="2746247" y="659891"/>
                </a:moveTo>
                <a:lnTo>
                  <a:pt x="2746247" y="0"/>
                </a:lnTo>
                <a:lnTo>
                  <a:pt x="0" y="0"/>
                </a:lnTo>
                <a:lnTo>
                  <a:pt x="0" y="659891"/>
                </a:lnTo>
                <a:lnTo>
                  <a:pt x="4571" y="659891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2737103" y="9143"/>
                </a:lnTo>
                <a:lnTo>
                  <a:pt x="2737103" y="4571"/>
                </a:lnTo>
                <a:lnTo>
                  <a:pt x="2741675" y="9143"/>
                </a:lnTo>
                <a:lnTo>
                  <a:pt x="2741675" y="659891"/>
                </a:lnTo>
                <a:lnTo>
                  <a:pt x="2746247" y="659891"/>
                </a:lnTo>
                <a:close/>
              </a:path>
              <a:path w="2746375" h="660400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2746375" h="660400">
                <a:moveTo>
                  <a:pt x="10667" y="650747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650747"/>
                </a:lnTo>
                <a:lnTo>
                  <a:pt x="10667" y="650747"/>
                </a:lnTo>
                <a:close/>
              </a:path>
              <a:path w="2746375" h="660400">
                <a:moveTo>
                  <a:pt x="2741675" y="650747"/>
                </a:moveTo>
                <a:lnTo>
                  <a:pt x="4571" y="650747"/>
                </a:lnTo>
                <a:lnTo>
                  <a:pt x="10667" y="655319"/>
                </a:lnTo>
                <a:lnTo>
                  <a:pt x="10667" y="659891"/>
                </a:lnTo>
                <a:lnTo>
                  <a:pt x="2737103" y="659891"/>
                </a:lnTo>
                <a:lnTo>
                  <a:pt x="2737103" y="655319"/>
                </a:lnTo>
                <a:lnTo>
                  <a:pt x="2741675" y="650747"/>
                </a:lnTo>
                <a:close/>
              </a:path>
              <a:path w="2746375" h="660400">
                <a:moveTo>
                  <a:pt x="10667" y="659891"/>
                </a:moveTo>
                <a:lnTo>
                  <a:pt x="10667" y="655319"/>
                </a:lnTo>
                <a:lnTo>
                  <a:pt x="4571" y="650747"/>
                </a:lnTo>
                <a:lnTo>
                  <a:pt x="4571" y="659891"/>
                </a:lnTo>
                <a:lnTo>
                  <a:pt x="10667" y="659891"/>
                </a:lnTo>
                <a:close/>
              </a:path>
              <a:path w="2746375" h="660400">
                <a:moveTo>
                  <a:pt x="2741675" y="9143"/>
                </a:moveTo>
                <a:lnTo>
                  <a:pt x="2737103" y="4571"/>
                </a:lnTo>
                <a:lnTo>
                  <a:pt x="2737103" y="9143"/>
                </a:lnTo>
                <a:lnTo>
                  <a:pt x="2741675" y="9143"/>
                </a:lnTo>
                <a:close/>
              </a:path>
              <a:path w="2746375" h="660400">
                <a:moveTo>
                  <a:pt x="2741675" y="650747"/>
                </a:moveTo>
                <a:lnTo>
                  <a:pt x="2741675" y="9143"/>
                </a:lnTo>
                <a:lnTo>
                  <a:pt x="2737103" y="9143"/>
                </a:lnTo>
                <a:lnTo>
                  <a:pt x="2737103" y="650747"/>
                </a:lnTo>
                <a:lnTo>
                  <a:pt x="2741675" y="650747"/>
                </a:lnTo>
                <a:close/>
              </a:path>
              <a:path w="2746375" h="660400">
                <a:moveTo>
                  <a:pt x="2741675" y="659891"/>
                </a:moveTo>
                <a:lnTo>
                  <a:pt x="2741675" y="650747"/>
                </a:lnTo>
                <a:lnTo>
                  <a:pt x="2737103" y="655319"/>
                </a:lnTo>
                <a:lnTo>
                  <a:pt x="2737103" y="659891"/>
                </a:lnTo>
                <a:lnTo>
                  <a:pt x="2741675" y="65989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1386054" y="2818348"/>
            <a:ext cx="1248884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b="1" spc="-39" dirty="0">
                <a:solidFill>
                  <a:srgbClr val="FFFFFF"/>
                </a:solidFill>
                <a:latin typeface="Calibri"/>
                <a:cs typeface="Calibri"/>
              </a:rPr>
              <a:t>Termo 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de  C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abo</a:t>
            </a:r>
            <a:r>
              <a:rPr sz="1900" b="1" spc="-48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ç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ã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318717" y="2208852"/>
            <a:ext cx="2340842" cy="600507"/>
          </a:xfrm>
          <a:custGeom>
            <a:avLst/>
            <a:gdLst/>
            <a:ahLst/>
            <a:cxnLst/>
            <a:rect l="l" t="t" r="r" b="b"/>
            <a:pathLst>
              <a:path w="2737485" h="661669">
                <a:moveTo>
                  <a:pt x="0" y="0"/>
                </a:moveTo>
                <a:lnTo>
                  <a:pt x="0" y="661415"/>
                </a:lnTo>
                <a:lnTo>
                  <a:pt x="2737103" y="661415"/>
                </a:lnTo>
                <a:lnTo>
                  <a:pt x="2737103" y="0"/>
                </a:lnTo>
                <a:lnTo>
                  <a:pt x="0" y="0"/>
                </a:lnTo>
                <a:close/>
              </a:path>
            </a:pathLst>
          </a:custGeom>
          <a:solidFill>
            <a:srgbClr val="3F305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314808" y="2204702"/>
            <a:ext cx="2348444" cy="608575"/>
          </a:xfrm>
          <a:custGeom>
            <a:avLst/>
            <a:gdLst/>
            <a:ahLst/>
            <a:cxnLst/>
            <a:rect l="l" t="t" r="r" b="b"/>
            <a:pathLst>
              <a:path w="2746375" h="670560">
                <a:moveTo>
                  <a:pt x="2746247" y="670559"/>
                </a:moveTo>
                <a:lnTo>
                  <a:pt x="2746247" y="0"/>
                </a:lnTo>
                <a:lnTo>
                  <a:pt x="0" y="0"/>
                </a:lnTo>
                <a:lnTo>
                  <a:pt x="0" y="670559"/>
                </a:lnTo>
                <a:lnTo>
                  <a:pt x="4571" y="670559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2737103" y="9143"/>
                </a:lnTo>
                <a:lnTo>
                  <a:pt x="2737103" y="4571"/>
                </a:lnTo>
                <a:lnTo>
                  <a:pt x="2741675" y="9143"/>
                </a:lnTo>
                <a:lnTo>
                  <a:pt x="2741675" y="670559"/>
                </a:lnTo>
                <a:lnTo>
                  <a:pt x="2746247" y="670559"/>
                </a:lnTo>
                <a:close/>
              </a:path>
              <a:path w="2746375" h="670560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2746375" h="670560">
                <a:moveTo>
                  <a:pt x="10667" y="661415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661415"/>
                </a:lnTo>
                <a:lnTo>
                  <a:pt x="10667" y="661415"/>
                </a:lnTo>
                <a:close/>
              </a:path>
              <a:path w="2746375" h="670560">
                <a:moveTo>
                  <a:pt x="2741675" y="661415"/>
                </a:moveTo>
                <a:lnTo>
                  <a:pt x="4571" y="661415"/>
                </a:lnTo>
                <a:lnTo>
                  <a:pt x="10667" y="665987"/>
                </a:lnTo>
                <a:lnTo>
                  <a:pt x="10667" y="670559"/>
                </a:lnTo>
                <a:lnTo>
                  <a:pt x="2737103" y="670559"/>
                </a:lnTo>
                <a:lnTo>
                  <a:pt x="2737103" y="665987"/>
                </a:lnTo>
                <a:lnTo>
                  <a:pt x="2741675" y="661415"/>
                </a:lnTo>
                <a:close/>
              </a:path>
              <a:path w="2746375" h="670560">
                <a:moveTo>
                  <a:pt x="10667" y="670559"/>
                </a:moveTo>
                <a:lnTo>
                  <a:pt x="10667" y="665987"/>
                </a:lnTo>
                <a:lnTo>
                  <a:pt x="4571" y="661415"/>
                </a:lnTo>
                <a:lnTo>
                  <a:pt x="4571" y="670559"/>
                </a:lnTo>
                <a:lnTo>
                  <a:pt x="10667" y="670559"/>
                </a:lnTo>
                <a:close/>
              </a:path>
              <a:path w="2746375" h="670560">
                <a:moveTo>
                  <a:pt x="2741675" y="9143"/>
                </a:moveTo>
                <a:lnTo>
                  <a:pt x="2737103" y="4571"/>
                </a:lnTo>
                <a:lnTo>
                  <a:pt x="2737103" y="9143"/>
                </a:lnTo>
                <a:lnTo>
                  <a:pt x="2741675" y="9143"/>
                </a:lnTo>
                <a:close/>
              </a:path>
              <a:path w="2746375" h="670560">
                <a:moveTo>
                  <a:pt x="2741675" y="661415"/>
                </a:moveTo>
                <a:lnTo>
                  <a:pt x="2741675" y="9143"/>
                </a:lnTo>
                <a:lnTo>
                  <a:pt x="2737103" y="9143"/>
                </a:lnTo>
                <a:lnTo>
                  <a:pt x="2737103" y="661415"/>
                </a:lnTo>
                <a:lnTo>
                  <a:pt x="2741675" y="661415"/>
                </a:lnTo>
                <a:close/>
              </a:path>
              <a:path w="2746375" h="670560">
                <a:moveTo>
                  <a:pt x="2741675" y="670559"/>
                </a:moveTo>
                <a:lnTo>
                  <a:pt x="2741675" y="661415"/>
                </a:lnTo>
                <a:lnTo>
                  <a:pt x="2737103" y="665987"/>
                </a:lnTo>
                <a:lnTo>
                  <a:pt x="2737103" y="670559"/>
                </a:lnTo>
                <a:lnTo>
                  <a:pt x="2741675" y="6705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 txBox="1"/>
          <p:nvPr/>
        </p:nvSpPr>
        <p:spPr>
          <a:xfrm>
            <a:off x="1385935" y="2189027"/>
            <a:ext cx="1750066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Instrumentos  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jurídicos</a:t>
            </a:r>
            <a:r>
              <a:rPr sz="1900" b="1" spc="-6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próprios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314807" y="849239"/>
            <a:ext cx="2357675" cy="647764"/>
          </a:xfrm>
          <a:custGeom>
            <a:avLst/>
            <a:gdLst/>
            <a:ahLst/>
            <a:cxnLst/>
            <a:rect l="l" t="t" r="r" b="b"/>
            <a:pathLst>
              <a:path w="2757170" h="713739">
                <a:moveTo>
                  <a:pt x="2756915" y="713231"/>
                </a:moveTo>
                <a:lnTo>
                  <a:pt x="2756915" y="0"/>
                </a:lnTo>
                <a:lnTo>
                  <a:pt x="0" y="0"/>
                </a:lnTo>
                <a:lnTo>
                  <a:pt x="0" y="713231"/>
                </a:lnTo>
                <a:lnTo>
                  <a:pt x="4571" y="713231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2747771" y="9143"/>
                </a:lnTo>
                <a:lnTo>
                  <a:pt x="2747771" y="4571"/>
                </a:lnTo>
                <a:lnTo>
                  <a:pt x="2752343" y="9143"/>
                </a:lnTo>
                <a:lnTo>
                  <a:pt x="2752343" y="713231"/>
                </a:lnTo>
                <a:lnTo>
                  <a:pt x="2756915" y="713231"/>
                </a:lnTo>
                <a:close/>
              </a:path>
              <a:path w="2757170" h="713739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2757170" h="713739">
                <a:moveTo>
                  <a:pt x="10667" y="704087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704087"/>
                </a:lnTo>
                <a:lnTo>
                  <a:pt x="10667" y="704087"/>
                </a:lnTo>
                <a:close/>
              </a:path>
              <a:path w="2757170" h="713739">
                <a:moveTo>
                  <a:pt x="2752343" y="704087"/>
                </a:moveTo>
                <a:lnTo>
                  <a:pt x="4571" y="704087"/>
                </a:lnTo>
                <a:lnTo>
                  <a:pt x="10667" y="708659"/>
                </a:lnTo>
                <a:lnTo>
                  <a:pt x="10667" y="713231"/>
                </a:lnTo>
                <a:lnTo>
                  <a:pt x="2747771" y="713231"/>
                </a:lnTo>
                <a:lnTo>
                  <a:pt x="2747771" y="708659"/>
                </a:lnTo>
                <a:lnTo>
                  <a:pt x="2752343" y="704087"/>
                </a:lnTo>
                <a:close/>
              </a:path>
              <a:path w="2757170" h="713739">
                <a:moveTo>
                  <a:pt x="10667" y="713231"/>
                </a:moveTo>
                <a:lnTo>
                  <a:pt x="10667" y="708659"/>
                </a:lnTo>
                <a:lnTo>
                  <a:pt x="4571" y="704087"/>
                </a:lnTo>
                <a:lnTo>
                  <a:pt x="4571" y="713231"/>
                </a:lnTo>
                <a:lnTo>
                  <a:pt x="10667" y="713231"/>
                </a:lnTo>
                <a:close/>
              </a:path>
              <a:path w="2757170" h="713739">
                <a:moveTo>
                  <a:pt x="2752343" y="9143"/>
                </a:moveTo>
                <a:lnTo>
                  <a:pt x="2747771" y="4571"/>
                </a:lnTo>
                <a:lnTo>
                  <a:pt x="2747771" y="9143"/>
                </a:lnTo>
                <a:lnTo>
                  <a:pt x="2752343" y="9143"/>
                </a:lnTo>
                <a:close/>
              </a:path>
              <a:path w="2757170" h="713739">
                <a:moveTo>
                  <a:pt x="2752343" y="704087"/>
                </a:moveTo>
                <a:lnTo>
                  <a:pt x="2752343" y="9143"/>
                </a:lnTo>
                <a:lnTo>
                  <a:pt x="2747771" y="9143"/>
                </a:lnTo>
                <a:lnTo>
                  <a:pt x="2747771" y="704087"/>
                </a:lnTo>
                <a:lnTo>
                  <a:pt x="2752343" y="704087"/>
                </a:lnTo>
                <a:close/>
              </a:path>
              <a:path w="2757170" h="713739">
                <a:moveTo>
                  <a:pt x="2752343" y="713231"/>
                </a:moveTo>
                <a:lnTo>
                  <a:pt x="2752343" y="704087"/>
                </a:lnTo>
                <a:lnTo>
                  <a:pt x="2747771" y="708659"/>
                </a:lnTo>
                <a:lnTo>
                  <a:pt x="2747771" y="713231"/>
                </a:lnTo>
                <a:lnTo>
                  <a:pt x="2752343" y="7132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 txBox="1"/>
          <p:nvPr/>
        </p:nvSpPr>
        <p:spPr>
          <a:xfrm>
            <a:off x="1318717" y="853389"/>
            <a:ext cx="2350073" cy="440248"/>
          </a:xfrm>
          <a:prstGeom prst="rect">
            <a:avLst/>
          </a:prstGeom>
          <a:solidFill>
            <a:srgbClr val="205967"/>
          </a:solidFill>
        </p:spPr>
        <p:txBody>
          <a:bodyPr vert="horz" wrap="square" lIns="0" tIns="146430" rIns="0" bIns="0" rtlCol="0">
            <a:spAutoFit/>
          </a:bodyPr>
          <a:lstStyle/>
          <a:p>
            <a:pPr marL="80175">
              <a:spcBef>
                <a:spcPts val="1153"/>
              </a:spcBef>
            </a:pPr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Abrangência 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Nacional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728302" y="1544951"/>
            <a:ext cx="4280956" cy="597626"/>
          </a:xfrm>
          <a:custGeom>
            <a:avLst/>
            <a:gdLst/>
            <a:ahLst/>
            <a:cxnLst/>
            <a:rect l="l" t="t" r="r" b="b"/>
            <a:pathLst>
              <a:path w="5006340" h="658494">
                <a:moveTo>
                  <a:pt x="0" y="0"/>
                </a:moveTo>
                <a:lnTo>
                  <a:pt x="0" y="658367"/>
                </a:lnTo>
                <a:lnTo>
                  <a:pt x="5006339" y="658367"/>
                </a:lnTo>
                <a:lnTo>
                  <a:pt x="5006339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4"/>
          <p:cNvSpPr/>
          <p:nvPr/>
        </p:nvSpPr>
        <p:spPr>
          <a:xfrm>
            <a:off x="3728302" y="2825726"/>
            <a:ext cx="4280956" cy="597626"/>
          </a:xfrm>
          <a:custGeom>
            <a:avLst/>
            <a:gdLst/>
            <a:ahLst/>
            <a:cxnLst/>
            <a:rect l="l" t="t" r="r" b="b"/>
            <a:pathLst>
              <a:path w="5006340" h="658495">
                <a:moveTo>
                  <a:pt x="0" y="0"/>
                </a:moveTo>
                <a:lnTo>
                  <a:pt x="0" y="658367"/>
                </a:lnTo>
                <a:lnTo>
                  <a:pt x="5006339" y="658367"/>
                </a:lnTo>
                <a:lnTo>
                  <a:pt x="5006339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 txBox="1"/>
          <p:nvPr/>
        </p:nvSpPr>
        <p:spPr>
          <a:xfrm>
            <a:off x="3812579" y="2839095"/>
            <a:ext cx="4127832" cy="495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>
              <a:lnSpc>
                <a:spcPct val="114999"/>
              </a:lnSpc>
            </a:pPr>
            <a:r>
              <a:rPr sz="1400" spc="-9" dirty="0">
                <a:latin typeface="Calibri"/>
                <a:cs typeface="Calibri"/>
              </a:rPr>
              <a:t>Execução </a:t>
            </a:r>
            <a:r>
              <a:rPr sz="1400" spc="-4" dirty="0">
                <a:latin typeface="Calibri"/>
                <a:cs typeface="Calibri"/>
              </a:rPr>
              <a:t>de </a:t>
            </a:r>
            <a:r>
              <a:rPr sz="1400" b="1" spc="-9" dirty="0">
                <a:latin typeface="Calibri"/>
                <a:cs typeface="Calibri"/>
              </a:rPr>
              <a:t>projetos </a:t>
            </a:r>
            <a:r>
              <a:rPr sz="1400" b="1" dirty="0">
                <a:latin typeface="Calibri"/>
                <a:cs typeface="Calibri"/>
              </a:rPr>
              <a:t>ou </a:t>
            </a:r>
            <a:r>
              <a:rPr sz="1400" b="1" spc="-4" dirty="0">
                <a:latin typeface="Calibri"/>
                <a:cs typeface="Calibri"/>
              </a:rPr>
              <a:t>atividades </a:t>
            </a:r>
            <a:r>
              <a:rPr sz="1400" spc="-9" dirty="0">
                <a:latin typeface="Calibri"/>
                <a:cs typeface="Calibri"/>
              </a:rPr>
              <a:t>parametrizadas </a:t>
            </a:r>
            <a:r>
              <a:rPr sz="1400" spc="-4" dirty="0">
                <a:latin typeface="Calibri"/>
                <a:cs typeface="Calibri"/>
              </a:rPr>
              <a:t>pela  </a:t>
            </a:r>
            <a:r>
              <a:rPr sz="1400" spc="-9" dirty="0">
                <a:latin typeface="Calibri"/>
                <a:cs typeface="Calibri"/>
              </a:rPr>
              <a:t>administração</a:t>
            </a:r>
            <a:r>
              <a:rPr sz="1400" spc="-48" dirty="0">
                <a:latin typeface="Calibri"/>
                <a:cs typeface="Calibri"/>
              </a:rPr>
              <a:t> </a:t>
            </a:r>
            <a:r>
              <a:rPr sz="1400" spc="-4" dirty="0">
                <a:latin typeface="Calibri"/>
                <a:cs typeface="Calibri"/>
              </a:rPr>
              <a:t>pública.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728302" y="2186723"/>
            <a:ext cx="4280956" cy="597626"/>
          </a:xfrm>
          <a:custGeom>
            <a:avLst/>
            <a:gdLst/>
            <a:ahLst/>
            <a:cxnLst/>
            <a:rect l="l" t="t" r="r" b="b"/>
            <a:pathLst>
              <a:path w="5006340" h="658494">
                <a:moveTo>
                  <a:pt x="0" y="0"/>
                </a:moveTo>
                <a:lnTo>
                  <a:pt x="0" y="658367"/>
                </a:lnTo>
                <a:lnTo>
                  <a:pt x="5006339" y="658367"/>
                </a:lnTo>
                <a:lnTo>
                  <a:pt x="5006339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 txBox="1"/>
          <p:nvPr/>
        </p:nvSpPr>
        <p:spPr>
          <a:xfrm>
            <a:off x="3812579" y="1558321"/>
            <a:ext cx="4127289" cy="1367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>
              <a:lnSpc>
                <a:spcPct val="114999"/>
              </a:lnSpc>
              <a:tabLst>
                <a:tab pos="824573" algn="l"/>
                <a:tab pos="1948131" algn="l"/>
                <a:tab pos="2974811" algn="l"/>
                <a:tab pos="4131775" algn="l"/>
              </a:tabLst>
            </a:pPr>
            <a:r>
              <a:rPr sz="1400" spc="-4" dirty="0">
                <a:latin typeface="Calibri"/>
                <a:cs typeface="Calibri"/>
              </a:rPr>
              <a:t>Eng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9" dirty="0">
                <a:latin typeface="Calibri"/>
                <a:cs typeface="Calibri"/>
              </a:rPr>
              <a:t>o</a:t>
            </a:r>
            <a:r>
              <a:rPr sz="1400" spc="-4" dirty="0">
                <a:latin typeface="Calibri"/>
                <a:cs typeface="Calibri"/>
              </a:rPr>
              <a:t>ba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spc="-9" dirty="0">
                <a:latin typeface="Calibri"/>
                <a:cs typeface="Calibri"/>
              </a:rPr>
              <a:t>ssoc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3" dirty="0">
                <a:latin typeface="Calibri"/>
                <a:cs typeface="Calibri"/>
              </a:rPr>
              <a:t>a</a:t>
            </a:r>
            <a:r>
              <a:rPr sz="1400" spc="-18" dirty="0">
                <a:latin typeface="Calibri"/>
                <a:cs typeface="Calibri"/>
              </a:rPr>
              <a:t>ç</a:t>
            </a:r>
            <a:r>
              <a:rPr sz="1400" dirty="0">
                <a:latin typeface="Calibri"/>
                <a:cs typeface="Calibri"/>
              </a:rPr>
              <a:t>õ</a:t>
            </a:r>
            <a:r>
              <a:rPr sz="1400" spc="-9" dirty="0">
                <a:latin typeface="Calibri"/>
                <a:cs typeface="Calibri"/>
              </a:rPr>
              <a:t>es</a:t>
            </a:r>
            <a:r>
              <a:rPr sz="1400" spc="-4" dirty="0">
                <a:latin typeface="Calibri"/>
                <a:cs typeface="Calibri"/>
              </a:rPr>
              <a:t>,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4" dirty="0">
                <a:latin typeface="Calibri"/>
                <a:cs typeface="Calibri"/>
              </a:rPr>
              <a:t>unda</a:t>
            </a:r>
            <a:r>
              <a:rPr sz="1400" spc="-18" dirty="0">
                <a:latin typeface="Calibri"/>
                <a:cs typeface="Calibri"/>
              </a:rPr>
              <a:t>ç</a:t>
            </a:r>
            <a:r>
              <a:rPr sz="1400" spc="-9" dirty="0">
                <a:latin typeface="Calibri"/>
                <a:cs typeface="Calibri"/>
              </a:rPr>
              <a:t>õe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4" dirty="0">
                <a:latin typeface="Calibri"/>
                <a:cs typeface="Calibri"/>
              </a:rPr>
              <a:t>,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8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9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pe</a:t>
            </a:r>
            <a:r>
              <a:rPr sz="1400" spc="-44" dirty="0">
                <a:latin typeface="Calibri"/>
                <a:cs typeface="Calibri"/>
              </a:rPr>
              <a:t>r</a:t>
            </a:r>
            <a:r>
              <a:rPr sz="1400" spc="-13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ti</a:t>
            </a:r>
            <a:r>
              <a:rPr sz="1400" spc="-26" dirty="0">
                <a:latin typeface="Calibri"/>
                <a:cs typeface="Calibri"/>
              </a:rPr>
              <a:t>v</a:t>
            </a:r>
            <a:r>
              <a:rPr sz="1400" spc="-4" dirty="0">
                <a:latin typeface="Calibri"/>
                <a:cs typeface="Calibri"/>
              </a:rPr>
              <a:t>as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e 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spc="-9" dirty="0">
                <a:latin typeface="Calibri"/>
                <a:cs typeface="Calibri"/>
              </a:rPr>
              <a:t>organizações </a:t>
            </a:r>
            <a:r>
              <a:rPr sz="1400" spc="-4" dirty="0">
                <a:latin typeface="Calibri"/>
                <a:cs typeface="Calibri"/>
              </a:rPr>
              <a:t>religiosas. </a:t>
            </a:r>
            <a:r>
              <a:rPr sz="1400" b="1" spc="-4" dirty="0">
                <a:latin typeface="Calibri"/>
                <a:cs typeface="Calibri"/>
              </a:rPr>
              <a:t>Não se </a:t>
            </a:r>
            <a:r>
              <a:rPr sz="1400" b="1" spc="-13" dirty="0">
                <a:latin typeface="Calibri"/>
                <a:cs typeface="Calibri"/>
              </a:rPr>
              <a:t>exige</a:t>
            </a:r>
            <a:r>
              <a:rPr sz="1400" b="1" spc="-48" dirty="0">
                <a:latin typeface="Calibri"/>
                <a:cs typeface="Calibri"/>
              </a:rPr>
              <a:t> </a:t>
            </a:r>
            <a:r>
              <a:rPr sz="1400" b="1" spc="-4" dirty="0">
                <a:latin typeface="Calibri"/>
                <a:cs typeface="Calibri"/>
              </a:rPr>
              <a:t>certificação.</a:t>
            </a:r>
            <a:endParaRPr sz="1400" dirty="0">
              <a:latin typeface="Calibri"/>
              <a:cs typeface="Calibri"/>
            </a:endParaRPr>
          </a:p>
          <a:p>
            <a:pPr marL="11135" marR="4454">
              <a:lnSpc>
                <a:spcPct val="114999"/>
              </a:lnSpc>
              <a:spcBef>
                <a:spcPts val="1008"/>
              </a:spcBef>
              <a:tabLst>
                <a:tab pos="805642" algn="l"/>
                <a:tab pos="1134693" algn="l"/>
                <a:tab pos="2023295" algn="l"/>
                <a:tab pos="2438644" algn="l"/>
                <a:tab pos="3566656" algn="l"/>
              </a:tabLst>
            </a:pPr>
            <a:r>
              <a:rPr sz="1400" spc="-9" dirty="0">
                <a:latin typeface="Calibri"/>
                <a:cs typeface="Calibri"/>
              </a:rPr>
              <a:t>S</a:t>
            </a:r>
            <a:r>
              <a:rPr sz="1400" spc="-4" dirty="0">
                <a:latin typeface="Calibri"/>
                <a:cs typeface="Calibri"/>
              </a:rPr>
              <a:t>u</a:t>
            </a:r>
            <a:r>
              <a:rPr sz="1400" spc="-18" dirty="0">
                <a:latin typeface="Calibri"/>
                <a:cs typeface="Calibri"/>
              </a:rPr>
              <a:t>bs</a:t>
            </a:r>
            <a:r>
              <a:rPr sz="1400" dirty="0">
                <a:latin typeface="Calibri"/>
                <a:cs typeface="Calibri"/>
              </a:rPr>
              <a:t>tit</a:t>
            </a:r>
            <a:r>
              <a:rPr sz="1400" spc="-18" dirty="0">
                <a:latin typeface="Calibri"/>
                <a:cs typeface="Calibri"/>
              </a:rPr>
              <a:t>u</a:t>
            </a:r>
            <a:r>
              <a:rPr sz="1400" spc="-4" dirty="0">
                <a:latin typeface="Calibri"/>
                <a:cs typeface="Calibri"/>
              </a:rPr>
              <a:t>i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9" dirty="0">
                <a:latin typeface="Calibri"/>
                <a:cs typeface="Calibri"/>
              </a:rPr>
              <a:t>o</a:t>
            </a:r>
            <a:r>
              <a:rPr sz="1400" spc="-4" dirty="0">
                <a:latin typeface="Calibri"/>
                <a:cs typeface="Calibri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8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26" dirty="0">
                <a:latin typeface="Calibri"/>
                <a:cs typeface="Calibri"/>
              </a:rPr>
              <a:t>n</a:t>
            </a:r>
            <a:r>
              <a:rPr sz="1400" spc="-18" dirty="0">
                <a:latin typeface="Calibri"/>
                <a:cs typeface="Calibri"/>
              </a:rPr>
              <a:t>v</a:t>
            </a:r>
            <a:r>
              <a:rPr sz="1400" spc="-9" dirty="0">
                <a:latin typeface="Calibri"/>
                <a:cs typeface="Calibri"/>
              </a:rPr>
              <a:t>ê</a:t>
            </a:r>
            <a:r>
              <a:rPr sz="1400" spc="-4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9" dirty="0">
                <a:latin typeface="Calibri"/>
                <a:cs typeface="Calibri"/>
              </a:rPr>
              <a:t>o</a:t>
            </a:r>
            <a:r>
              <a:rPr sz="1400" spc="-4" dirty="0">
                <a:latin typeface="Calibri"/>
                <a:cs typeface="Calibri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dirty="0">
                <a:latin typeface="Calibri"/>
                <a:cs typeface="Calibri"/>
              </a:rPr>
              <a:t>p</a:t>
            </a:r>
            <a:r>
              <a:rPr sz="1400" spc="-9" dirty="0">
                <a:latin typeface="Calibri"/>
                <a:cs typeface="Calibri"/>
              </a:rPr>
              <a:t>o</a:t>
            </a:r>
            <a:r>
              <a:rPr sz="1400" spc="-4" dirty="0">
                <a:latin typeface="Calibri"/>
                <a:cs typeface="Calibri"/>
              </a:rPr>
              <a:t>r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4" dirty="0">
                <a:latin typeface="Calibri"/>
                <a:cs typeface="Calibri"/>
              </a:rPr>
              <a:t>n</a:t>
            </a:r>
            <a:r>
              <a:rPr sz="1400" spc="-18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9" dirty="0">
                <a:latin typeface="Calibri"/>
                <a:cs typeface="Calibri"/>
              </a:rPr>
              <a:t>r</a:t>
            </a:r>
            <a:r>
              <a:rPr sz="1400" spc="-4" dirty="0">
                <a:latin typeface="Calibri"/>
                <a:cs typeface="Calibri"/>
              </a:rPr>
              <a:t>u</a:t>
            </a:r>
            <a:r>
              <a:rPr sz="1400" spc="-9" dirty="0">
                <a:latin typeface="Calibri"/>
                <a:cs typeface="Calibri"/>
              </a:rPr>
              <a:t>me</a:t>
            </a:r>
            <a:r>
              <a:rPr sz="1400" spc="-18" dirty="0">
                <a:latin typeface="Calibri"/>
                <a:cs typeface="Calibri"/>
              </a:rPr>
              <a:t>n</a:t>
            </a:r>
            <a:r>
              <a:rPr sz="1400" spc="-13" dirty="0">
                <a:latin typeface="Calibri"/>
                <a:cs typeface="Calibri"/>
              </a:rPr>
              <a:t>t</a:t>
            </a:r>
            <a:r>
              <a:rPr sz="1400" spc="-9" dirty="0">
                <a:latin typeface="Calibri"/>
                <a:cs typeface="Calibri"/>
              </a:rPr>
              <a:t>o</a:t>
            </a:r>
            <a:r>
              <a:rPr sz="1400" spc="-4" dirty="0">
                <a:latin typeface="Calibri"/>
                <a:cs typeface="Calibri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dirty="0">
                <a:latin typeface="Calibri"/>
                <a:cs typeface="Calibri"/>
              </a:rPr>
              <a:t>p</a:t>
            </a:r>
            <a:r>
              <a:rPr sz="1400" spc="-31" dirty="0">
                <a:latin typeface="Calibri"/>
                <a:cs typeface="Calibri"/>
              </a:rPr>
              <a:t>r</a:t>
            </a:r>
            <a:r>
              <a:rPr sz="1400" spc="-9" dirty="0">
                <a:latin typeface="Calibri"/>
                <a:cs typeface="Calibri"/>
              </a:rPr>
              <a:t>ó</a:t>
            </a:r>
            <a:r>
              <a:rPr sz="1400" dirty="0">
                <a:latin typeface="Calibri"/>
                <a:cs typeface="Calibri"/>
              </a:rPr>
              <a:t>pri</a:t>
            </a:r>
            <a:r>
              <a:rPr sz="1400" spc="-9" dirty="0">
                <a:latin typeface="Calibri"/>
                <a:cs typeface="Calibri"/>
              </a:rPr>
              <a:t>os, 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spc="-9" dirty="0">
                <a:latin typeface="Calibri"/>
                <a:cs typeface="Calibri"/>
              </a:rPr>
              <a:t>mantendo </a:t>
            </a:r>
            <a:r>
              <a:rPr sz="1400" spc="-4" dirty="0">
                <a:latin typeface="Calibri"/>
                <a:cs typeface="Calibri"/>
              </a:rPr>
              <a:t>os </a:t>
            </a:r>
            <a:r>
              <a:rPr sz="1400" spc="-9" dirty="0">
                <a:latin typeface="Calibri"/>
                <a:cs typeface="Calibri"/>
              </a:rPr>
              <a:t>convênios </a:t>
            </a:r>
            <a:r>
              <a:rPr sz="1400" spc="-4" dirty="0">
                <a:latin typeface="Calibri"/>
                <a:cs typeface="Calibri"/>
              </a:rPr>
              <a:t>apenas </a:t>
            </a:r>
            <a:r>
              <a:rPr sz="1400" spc="-13" dirty="0">
                <a:latin typeface="Calibri"/>
                <a:cs typeface="Calibri"/>
              </a:rPr>
              <a:t>entre </a:t>
            </a:r>
            <a:r>
              <a:rPr sz="1400" b="1" spc="-13" dirty="0">
                <a:latin typeface="Calibri"/>
                <a:cs typeface="Calibri"/>
              </a:rPr>
              <a:t>entes</a:t>
            </a:r>
            <a:r>
              <a:rPr sz="1400" b="1" spc="53" dirty="0">
                <a:latin typeface="Calibri"/>
                <a:cs typeface="Calibri"/>
              </a:rPr>
              <a:t> </a:t>
            </a:r>
            <a:r>
              <a:rPr sz="1400" b="1" spc="-9" dirty="0">
                <a:latin typeface="Calibri"/>
                <a:cs typeface="Calibri"/>
              </a:rPr>
              <a:t>federativos</a:t>
            </a:r>
            <a:r>
              <a:rPr sz="1400" spc="-9" dirty="0">
                <a:latin typeface="Calibri"/>
                <a:cs typeface="Calibri"/>
              </a:rPr>
              <a:t>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36121" y="894882"/>
            <a:ext cx="4273354" cy="509575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3919" rIns="0" bIns="0" rtlCol="0">
            <a:spAutoFit/>
          </a:bodyPr>
          <a:lstStyle/>
          <a:p>
            <a:pPr marL="98548" marR="74050">
              <a:lnSpc>
                <a:spcPct val="114999"/>
              </a:lnSpc>
              <a:spcBef>
                <a:spcPts val="110"/>
              </a:spcBef>
              <a:tabLst>
                <a:tab pos="1271658" algn="l"/>
                <a:tab pos="1832880" algn="l"/>
                <a:tab pos="2057815" algn="l"/>
                <a:tab pos="2753775" algn="l"/>
                <a:tab pos="3068905" algn="l"/>
                <a:tab pos="3687474" algn="l"/>
              </a:tabLst>
            </a:pPr>
            <a:r>
              <a:rPr sz="1400" spc="-4" dirty="0">
                <a:latin typeface="Calibri"/>
                <a:cs typeface="Calibri"/>
              </a:rPr>
              <a:t>Ad</a:t>
            </a:r>
            <a:r>
              <a:rPr sz="1400" spc="-9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8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8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4" dirty="0">
                <a:latin typeface="Calibri"/>
                <a:cs typeface="Calibri"/>
              </a:rPr>
              <a:t>r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spc="-18" dirty="0">
                <a:latin typeface="Calibri"/>
                <a:cs typeface="Calibri"/>
              </a:rPr>
              <a:t>ç</a:t>
            </a:r>
            <a:r>
              <a:rPr sz="1400" spc="-4" dirty="0">
                <a:latin typeface="Calibri"/>
                <a:cs typeface="Calibri"/>
              </a:rPr>
              <a:t>ão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31" dirty="0">
                <a:latin typeface="Calibri"/>
                <a:cs typeface="Calibri"/>
              </a:rPr>
              <a:t>r</a:t>
            </a:r>
            <a:r>
              <a:rPr sz="1400" spc="-18" dirty="0">
                <a:latin typeface="Calibri"/>
                <a:cs typeface="Calibri"/>
              </a:rPr>
              <a:t>e</a:t>
            </a:r>
            <a:r>
              <a:rPr sz="1400" spc="-22" dirty="0">
                <a:latin typeface="Calibri"/>
                <a:cs typeface="Calibri"/>
              </a:rPr>
              <a:t>t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4" dirty="0">
                <a:latin typeface="Calibri"/>
                <a:cs typeface="Calibri"/>
              </a:rPr>
              <a:t>nd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31" dirty="0">
                <a:latin typeface="Calibri"/>
                <a:cs typeface="Calibri"/>
              </a:rPr>
              <a:t>r</a:t>
            </a:r>
            <a:r>
              <a:rPr sz="1400" spc="-18" dirty="0">
                <a:latin typeface="Calibri"/>
                <a:cs typeface="Calibri"/>
              </a:rPr>
              <a:t>e</a:t>
            </a:r>
            <a:r>
              <a:rPr sz="1400" spc="-22" dirty="0">
                <a:latin typeface="Calibri"/>
                <a:cs typeface="Calibri"/>
              </a:rPr>
              <a:t>t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da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b="1" spc="-4" dirty="0">
                <a:latin typeface="Calibri"/>
                <a:cs typeface="Calibri"/>
              </a:rPr>
              <a:t>U</a:t>
            </a:r>
            <a:r>
              <a:rPr sz="1400" b="1" spc="-9" dirty="0">
                <a:latin typeface="Calibri"/>
                <a:cs typeface="Calibri"/>
              </a:rPr>
              <a:t>n</a:t>
            </a:r>
            <a:r>
              <a:rPr sz="1400" b="1" spc="-4" dirty="0">
                <a:latin typeface="Calibri"/>
                <a:cs typeface="Calibri"/>
              </a:rPr>
              <a:t>iã</a:t>
            </a:r>
            <a:r>
              <a:rPr sz="1400" b="1" spc="-22" dirty="0">
                <a:latin typeface="Calibri"/>
                <a:cs typeface="Calibri"/>
              </a:rPr>
              <a:t>o</a:t>
            </a:r>
            <a:r>
              <a:rPr sz="1400" b="1" spc="-4" dirty="0">
                <a:latin typeface="Calibri"/>
                <a:cs typeface="Calibri"/>
              </a:rPr>
              <a:t>,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b="1" spc="-4" dirty="0">
                <a:latin typeface="Calibri"/>
                <a:cs typeface="Calibri"/>
              </a:rPr>
              <a:t>E</a:t>
            </a:r>
            <a:r>
              <a:rPr sz="1400" b="1" spc="-18" dirty="0">
                <a:latin typeface="Calibri"/>
                <a:cs typeface="Calibri"/>
              </a:rPr>
              <a:t>st</a:t>
            </a:r>
            <a:r>
              <a:rPr sz="1400" b="1" spc="-4" dirty="0">
                <a:latin typeface="Calibri"/>
                <a:cs typeface="Calibri"/>
              </a:rPr>
              <a:t>a</a:t>
            </a:r>
            <a:r>
              <a:rPr sz="1400" b="1" spc="-9" dirty="0">
                <a:latin typeface="Calibri"/>
                <a:cs typeface="Calibri"/>
              </a:rPr>
              <a:t>d</a:t>
            </a:r>
            <a:r>
              <a:rPr sz="1400" b="1" dirty="0">
                <a:latin typeface="Calibri"/>
                <a:cs typeface="Calibri"/>
              </a:rPr>
              <a:t>o</a:t>
            </a:r>
            <a:r>
              <a:rPr sz="1400" b="1" spc="-9" dirty="0">
                <a:latin typeface="Calibri"/>
                <a:cs typeface="Calibri"/>
              </a:rPr>
              <a:t>s</a:t>
            </a:r>
            <a:r>
              <a:rPr sz="1400" b="1" spc="-4" dirty="0">
                <a:latin typeface="Calibri"/>
                <a:cs typeface="Calibri"/>
              </a:rPr>
              <a:t>, 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b="1" spc="-9" dirty="0">
                <a:latin typeface="Calibri"/>
                <a:cs typeface="Calibri"/>
              </a:rPr>
              <a:t>Distrito </a:t>
            </a:r>
            <a:r>
              <a:rPr sz="1400" b="1" spc="-13" dirty="0">
                <a:latin typeface="Calibri"/>
                <a:cs typeface="Calibri"/>
              </a:rPr>
              <a:t>Federal </a:t>
            </a:r>
            <a:r>
              <a:rPr sz="1400" b="1" spc="-4" dirty="0">
                <a:latin typeface="Calibri"/>
                <a:cs typeface="Calibri"/>
              </a:rPr>
              <a:t>e</a:t>
            </a:r>
            <a:r>
              <a:rPr sz="1400" b="1" spc="-9" dirty="0">
                <a:latin typeface="Calibri"/>
                <a:cs typeface="Calibri"/>
              </a:rPr>
              <a:t> </a:t>
            </a:r>
            <a:r>
              <a:rPr sz="1400" b="1" spc="-4" dirty="0">
                <a:latin typeface="Calibri"/>
                <a:cs typeface="Calibri"/>
              </a:rPr>
              <a:t>Municípios</a:t>
            </a:r>
            <a:r>
              <a:rPr sz="1400" spc="-4" dirty="0">
                <a:latin typeface="Calibri"/>
                <a:cs typeface="Calibri"/>
              </a:rPr>
              <a:t>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753808" y="387574"/>
            <a:ext cx="6138393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0916"/>
            <a:r>
              <a:rPr lang="pt-BR" sz="3000" b="1" spc="-9" dirty="0"/>
              <a:t>ESTRUTURA LÓGICO-NORMATIVA</a:t>
            </a:r>
            <a:endParaRPr sz="3000" b="1" spc="-4" dirty="0"/>
          </a:p>
        </p:txBody>
      </p:sp>
      <p:sp>
        <p:nvSpPr>
          <p:cNvPr id="33" name="object 33"/>
          <p:cNvSpPr/>
          <p:nvPr/>
        </p:nvSpPr>
        <p:spPr>
          <a:xfrm>
            <a:off x="1318717" y="3482712"/>
            <a:ext cx="2340842" cy="579760"/>
          </a:xfrm>
          <a:custGeom>
            <a:avLst/>
            <a:gdLst/>
            <a:ahLst/>
            <a:cxnLst/>
            <a:rect l="l" t="t" r="r" b="b"/>
            <a:pathLst>
              <a:path w="2737485" h="638810">
                <a:moveTo>
                  <a:pt x="0" y="0"/>
                </a:moveTo>
                <a:lnTo>
                  <a:pt x="0" y="638555"/>
                </a:lnTo>
                <a:lnTo>
                  <a:pt x="2737103" y="638555"/>
                </a:lnTo>
                <a:lnTo>
                  <a:pt x="2737103" y="0"/>
                </a:lnTo>
                <a:lnTo>
                  <a:pt x="0" y="0"/>
                </a:lnTo>
                <a:close/>
              </a:path>
            </a:pathLst>
          </a:custGeom>
          <a:solidFill>
            <a:srgbClr val="4F612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4" name="object 34"/>
          <p:cNvSpPr/>
          <p:nvPr/>
        </p:nvSpPr>
        <p:spPr>
          <a:xfrm>
            <a:off x="1314808" y="3478561"/>
            <a:ext cx="2348444" cy="587829"/>
          </a:xfrm>
          <a:custGeom>
            <a:avLst/>
            <a:gdLst/>
            <a:ahLst/>
            <a:cxnLst/>
            <a:rect l="l" t="t" r="r" b="b"/>
            <a:pathLst>
              <a:path w="2746375" h="647700">
                <a:moveTo>
                  <a:pt x="2746247" y="647699"/>
                </a:moveTo>
                <a:lnTo>
                  <a:pt x="2746247" y="0"/>
                </a:lnTo>
                <a:lnTo>
                  <a:pt x="0" y="0"/>
                </a:lnTo>
                <a:lnTo>
                  <a:pt x="0" y="647699"/>
                </a:lnTo>
                <a:lnTo>
                  <a:pt x="4571" y="647699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2737103" y="9143"/>
                </a:lnTo>
                <a:lnTo>
                  <a:pt x="2737103" y="4571"/>
                </a:lnTo>
                <a:lnTo>
                  <a:pt x="2741675" y="9143"/>
                </a:lnTo>
                <a:lnTo>
                  <a:pt x="2741675" y="647699"/>
                </a:lnTo>
                <a:lnTo>
                  <a:pt x="2746247" y="647699"/>
                </a:lnTo>
                <a:close/>
              </a:path>
              <a:path w="2746375" h="647700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2746375" h="647700">
                <a:moveTo>
                  <a:pt x="10667" y="638555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638555"/>
                </a:lnTo>
                <a:lnTo>
                  <a:pt x="10667" y="638555"/>
                </a:lnTo>
                <a:close/>
              </a:path>
              <a:path w="2746375" h="647700">
                <a:moveTo>
                  <a:pt x="2741675" y="638555"/>
                </a:moveTo>
                <a:lnTo>
                  <a:pt x="4571" y="638555"/>
                </a:lnTo>
                <a:lnTo>
                  <a:pt x="10667" y="643127"/>
                </a:lnTo>
                <a:lnTo>
                  <a:pt x="10667" y="647699"/>
                </a:lnTo>
                <a:lnTo>
                  <a:pt x="2737103" y="647699"/>
                </a:lnTo>
                <a:lnTo>
                  <a:pt x="2737103" y="643127"/>
                </a:lnTo>
                <a:lnTo>
                  <a:pt x="2741675" y="638555"/>
                </a:lnTo>
                <a:close/>
              </a:path>
              <a:path w="2746375" h="647700">
                <a:moveTo>
                  <a:pt x="10667" y="647699"/>
                </a:moveTo>
                <a:lnTo>
                  <a:pt x="10667" y="643127"/>
                </a:lnTo>
                <a:lnTo>
                  <a:pt x="4571" y="638555"/>
                </a:lnTo>
                <a:lnTo>
                  <a:pt x="4571" y="647699"/>
                </a:lnTo>
                <a:lnTo>
                  <a:pt x="10667" y="647699"/>
                </a:lnTo>
                <a:close/>
              </a:path>
              <a:path w="2746375" h="647700">
                <a:moveTo>
                  <a:pt x="2741675" y="9143"/>
                </a:moveTo>
                <a:lnTo>
                  <a:pt x="2737103" y="4571"/>
                </a:lnTo>
                <a:lnTo>
                  <a:pt x="2737103" y="9143"/>
                </a:lnTo>
                <a:lnTo>
                  <a:pt x="2741675" y="9143"/>
                </a:lnTo>
                <a:close/>
              </a:path>
              <a:path w="2746375" h="647700">
                <a:moveTo>
                  <a:pt x="2741675" y="638555"/>
                </a:moveTo>
                <a:lnTo>
                  <a:pt x="2741675" y="9143"/>
                </a:lnTo>
                <a:lnTo>
                  <a:pt x="2737103" y="9143"/>
                </a:lnTo>
                <a:lnTo>
                  <a:pt x="2737103" y="638555"/>
                </a:lnTo>
                <a:lnTo>
                  <a:pt x="2741675" y="638555"/>
                </a:lnTo>
                <a:close/>
              </a:path>
              <a:path w="2746375" h="647700">
                <a:moveTo>
                  <a:pt x="2741675" y="647699"/>
                </a:moveTo>
                <a:lnTo>
                  <a:pt x="2741675" y="638555"/>
                </a:lnTo>
                <a:lnTo>
                  <a:pt x="2737103" y="643127"/>
                </a:lnTo>
                <a:lnTo>
                  <a:pt x="2737103" y="647699"/>
                </a:lnTo>
                <a:lnTo>
                  <a:pt x="2741675" y="6476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5" name="object 35"/>
          <p:cNvSpPr txBox="1"/>
          <p:nvPr/>
        </p:nvSpPr>
        <p:spPr>
          <a:xfrm>
            <a:off x="1386054" y="3603964"/>
            <a:ext cx="1887443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sz="1900" b="1" spc="-39" dirty="0">
                <a:solidFill>
                  <a:srgbClr val="FFFFFF"/>
                </a:solidFill>
                <a:latin typeface="Calibri"/>
                <a:cs typeface="Calibri"/>
              </a:rPr>
              <a:t>Termo 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900" b="1" spc="1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b="1" spc="-18" dirty="0">
                <a:solidFill>
                  <a:srgbClr val="FFFFFF"/>
                </a:solidFill>
                <a:latin typeface="Calibri"/>
                <a:cs typeface="Calibri"/>
              </a:rPr>
              <a:t>Fomento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3738727" y="3464731"/>
            <a:ext cx="4270639" cy="597626"/>
          </a:xfrm>
          <a:custGeom>
            <a:avLst/>
            <a:gdLst/>
            <a:ahLst/>
            <a:cxnLst/>
            <a:rect l="l" t="t" r="r" b="b"/>
            <a:pathLst>
              <a:path w="4994275" h="658495">
                <a:moveTo>
                  <a:pt x="0" y="0"/>
                </a:moveTo>
                <a:lnTo>
                  <a:pt x="0" y="658367"/>
                </a:lnTo>
                <a:lnTo>
                  <a:pt x="4994147" y="658367"/>
                </a:lnTo>
                <a:lnTo>
                  <a:pt x="4994147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7" name="object 37"/>
          <p:cNvSpPr txBox="1"/>
          <p:nvPr/>
        </p:nvSpPr>
        <p:spPr>
          <a:xfrm>
            <a:off x="3823005" y="3479483"/>
            <a:ext cx="4115343" cy="495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>
              <a:lnSpc>
                <a:spcPct val="114999"/>
              </a:lnSpc>
            </a:pPr>
            <a:r>
              <a:rPr sz="1400" spc="-4" dirty="0">
                <a:latin typeface="Calibri"/>
                <a:cs typeface="Calibri"/>
              </a:rPr>
              <a:t>Incentivo ou </a:t>
            </a:r>
            <a:r>
              <a:rPr sz="1400" spc="-9" dirty="0">
                <a:latin typeface="Calibri"/>
                <a:cs typeface="Calibri"/>
              </a:rPr>
              <a:t>reconhecimento </a:t>
            </a:r>
            <a:r>
              <a:rPr sz="1400" dirty="0">
                <a:latin typeface="Calibri"/>
                <a:cs typeface="Calibri"/>
              </a:rPr>
              <a:t>de </a:t>
            </a:r>
            <a:r>
              <a:rPr sz="1400" b="1" spc="-9" dirty="0">
                <a:latin typeface="Calibri"/>
                <a:cs typeface="Calibri"/>
              </a:rPr>
              <a:t>projetos </a:t>
            </a:r>
            <a:r>
              <a:rPr sz="1400" spc="-9" dirty="0">
                <a:latin typeface="Calibri"/>
                <a:cs typeface="Calibri"/>
              </a:rPr>
              <a:t>desenvolvidos  </a:t>
            </a:r>
            <a:r>
              <a:rPr sz="1400" spc="-4" dirty="0">
                <a:latin typeface="Calibri"/>
                <a:cs typeface="Calibri"/>
              </a:rPr>
              <a:t>ou criados por </a:t>
            </a:r>
            <a:r>
              <a:rPr sz="1400" spc="-9" dirty="0">
                <a:latin typeface="Calibri"/>
                <a:cs typeface="Calibri"/>
              </a:rPr>
              <a:t>organizações </a:t>
            </a:r>
            <a:r>
              <a:rPr sz="1400" spc="-4" dirty="0">
                <a:latin typeface="Calibri"/>
                <a:cs typeface="Calibri"/>
              </a:rPr>
              <a:t>da sociedade</a:t>
            </a:r>
            <a:r>
              <a:rPr sz="1400" spc="22" dirty="0">
                <a:latin typeface="Calibri"/>
                <a:cs typeface="Calibri"/>
              </a:rPr>
              <a:t> </a:t>
            </a:r>
            <a:r>
              <a:rPr sz="1400" spc="-4" dirty="0">
                <a:latin typeface="Calibri"/>
                <a:cs typeface="Calibri"/>
              </a:rPr>
              <a:t>civil.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1318717" y="4107884"/>
            <a:ext cx="2340842" cy="594744"/>
          </a:xfrm>
          <a:custGeom>
            <a:avLst/>
            <a:gdLst/>
            <a:ahLst/>
            <a:cxnLst/>
            <a:rect l="l" t="t" r="r" b="b"/>
            <a:pathLst>
              <a:path w="2737485" h="655320">
                <a:moveTo>
                  <a:pt x="0" y="0"/>
                </a:moveTo>
                <a:lnTo>
                  <a:pt x="0" y="655319"/>
                </a:lnTo>
                <a:lnTo>
                  <a:pt x="2737103" y="655319"/>
                </a:lnTo>
                <a:lnTo>
                  <a:pt x="2737103" y="0"/>
                </a:lnTo>
                <a:lnTo>
                  <a:pt x="0" y="0"/>
                </a:lnTo>
                <a:close/>
              </a:path>
            </a:pathLst>
          </a:custGeom>
          <a:solidFill>
            <a:srgbClr val="93895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0" name="object 40"/>
          <p:cNvSpPr/>
          <p:nvPr/>
        </p:nvSpPr>
        <p:spPr>
          <a:xfrm>
            <a:off x="1314808" y="4103734"/>
            <a:ext cx="2348444" cy="603389"/>
          </a:xfrm>
          <a:custGeom>
            <a:avLst/>
            <a:gdLst/>
            <a:ahLst/>
            <a:cxnLst/>
            <a:rect l="l" t="t" r="r" b="b"/>
            <a:pathLst>
              <a:path w="2746375" h="664845">
                <a:moveTo>
                  <a:pt x="2746247" y="664463"/>
                </a:moveTo>
                <a:lnTo>
                  <a:pt x="2746247" y="0"/>
                </a:lnTo>
                <a:lnTo>
                  <a:pt x="0" y="0"/>
                </a:lnTo>
                <a:lnTo>
                  <a:pt x="0" y="664463"/>
                </a:lnTo>
                <a:lnTo>
                  <a:pt x="4571" y="664463"/>
                </a:lnTo>
                <a:lnTo>
                  <a:pt x="4571" y="10667"/>
                </a:lnTo>
                <a:lnTo>
                  <a:pt x="10667" y="4571"/>
                </a:lnTo>
                <a:lnTo>
                  <a:pt x="10667" y="10667"/>
                </a:lnTo>
                <a:lnTo>
                  <a:pt x="2737103" y="10667"/>
                </a:lnTo>
                <a:lnTo>
                  <a:pt x="2737103" y="4571"/>
                </a:lnTo>
                <a:lnTo>
                  <a:pt x="2741675" y="10667"/>
                </a:lnTo>
                <a:lnTo>
                  <a:pt x="2741675" y="664463"/>
                </a:lnTo>
                <a:lnTo>
                  <a:pt x="2746247" y="664463"/>
                </a:lnTo>
                <a:close/>
              </a:path>
              <a:path w="2746375" h="664845">
                <a:moveTo>
                  <a:pt x="10667" y="10667"/>
                </a:moveTo>
                <a:lnTo>
                  <a:pt x="10667" y="4571"/>
                </a:lnTo>
                <a:lnTo>
                  <a:pt x="4571" y="10667"/>
                </a:lnTo>
                <a:lnTo>
                  <a:pt x="10667" y="10667"/>
                </a:lnTo>
                <a:close/>
              </a:path>
              <a:path w="2746375" h="664845">
                <a:moveTo>
                  <a:pt x="10667" y="655319"/>
                </a:moveTo>
                <a:lnTo>
                  <a:pt x="10667" y="10667"/>
                </a:lnTo>
                <a:lnTo>
                  <a:pt x="4571" y="10667"/>
                </a:lnTo>
                <a:lnTo>
                  <a:pt x="4571" y="655319"/>
                </a:lnTo>
                <a:lnTo>
                  <a:pt x="10667" y="655319"/>
                </a:lnTo>
                <a:close/>
              </a:path>
              <a:path w="2746375" h="664845">
                <a:moveTo>
                  <a:pt x="2741675" y="655319"/>
                </a:moveTo>
                <a:lnTo>
                  <a:pt x="4571" y="655319"/>
                </a:lnTo>
                <a:lnTo>
                  <a:pt x="10667" y="659891"/>
                </a:lnTo>
                <a:lnTo>
                  <a:pt x="10667" y="664463"/>
                </a:lnTo>
                <a:lnTo>
                  <a:pt x="2737103" y="664463"/>
                </a:lnTo>
                <a:lnTo>
                  <a:pt x="2737103" y="659891"/>
                </a:lnTo>
                <a:lnTo>
                  <a:pt x="2741675" y="655319"/>
                </a:lnTo>
                <a:close/>
              </a:path>
              <a:path w="2746375" h="664845">
                <a:moveTo>
                  <a:pt x="10667" y="664463"/>
                </a:moveTo>
                <a:lnTo>
                  <a:pt x="10667" y="659891"/>
                </a:lnTo>
                <a:lnTo>
                  <a:pt x="4571" y="655319"/>
                </a:lnTo>
                <a:lnTo>
                  <a:pt x="4571" y="664463"/>
                </a:lnTo>
                <a:lnTo>
                  <a:pt x="10667" y="664463"/>
                </a:lnTo>
                <a:close/>
              </a:path>
              <a:path w="2746375" h="664845">
                <a:moveTo>
                  <a:pt x="2741675" y="10667"/>
                </a:moveTo>
                <a:lnTo>
                  <a:pt x="2737103" y="4571"/>
                </a:lnTo>
                <a:lnTo>
                  <a:pt x="2737103" y="10667"/>
                </a:lnTo>
                <a:lnTo>
                  <a:pt x="2741675" y="10667"/>
                </a:lnTo>
                <a:close/>
              </a:path>
              <a:path w="2746375" h="664845">
                <a:moveTo>
                  <a:pt x="2741675" y="655319"/>
                </a:moveTo>
                <a:lnTo>
                  <a:pt x="2741675" y="10667"/>
                </a:lnTo>
                <a:lnTo>
                  <a:pt x="2737103" y="10667"/>
                </a:lnTo>
                <a:lnTo>
                  <a:pt x="2737103" y="655319"/>
                </a:lnTo>
                <a:lnTo>
                  <a:pt x="2741675" y="655319"/>
                </a:lnTo>
                <a:close/>
              </a:path>
              <a:path w="2746375" h="664845">
                <a:moveTo>
                  <a:pt x="2741675" y="664463"/>
                </a:moveTo>
                <a:lnTo>
                  <a:pt x="2741675" y="655319"/>
                </a:lnTo>
                <a:lnTo>
                  <a:pt x="2737103" y="659891"/>
                </a:lnTo>
                <a:lnTo>
                  <a:pt x="2737103" y="664463"/>
                </a:lnTo>
                <a:lnTo>
                  <a:pt x="2741675" y="66446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1" name="object 41"/>
          <p:cNvSpPr txBox="1"/>
          <p:nvPr/>
        </p:nvSpPr>
        <p:spPr>
          <a:xfrm>
            <a:off x="1386054" y="4085292"/>
            <a:ext cx="1192955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Acordo 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de  C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oope</a:t>
            </a:r>
            <a:r>
              <a:rPr sz="1900" b="1" spc="-48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ç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ã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3728302" y="4105118"/>
            <a:ext cx="4280956" cy="597626"/>
          </a:xfrm>
          <a:custGeom>
            <a:avLst/>
            <a:gdLst/>
            <a:ahLst/>
            <a:cxnLst/>
            <a:rect l="l" t="t" r="r" b="b"/>
            <a:pathLst>
              <a:path w="5006340" h="658495">
                <a:moveTo>
                  <a:pt x="0" y="0"/>
                </a:moveTo>
                <a:lnTo>
                  <a:pt x="0" y="658367"/>
                </a:lnTo>
                <a:lnTo>
                  <a:pt x="5006339" y="658367"/>
                </a:lnTo>
                <a:lnTo>
                  <a:pt x="5006339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5" name="object 45"/>
          <p:cNvSpPr/>
          <p:nvPr/>
        </p:nvSpPr>
        <p:spPr>
          <a:xfrm>
            <a:off x="1318717" y="4757953"/>
            <a:ext cx="2340842" cy="610304"/>
          </a:xfrm>
          <a:custGeom>
            <a:avLst/>
            <a:gdLst/>
            <a:ahLst/>
            <a:cxnLst/>
            <a:rect l="l" t="t" r="r" b="b"/>
            <a:pathLst>
              <a:path w="2737485" h="672464">
                <a:moveTo>
                  <a:pt x="0" y="0"/>
                </a:moveTo>
                <a:lnTo>
                  <a:pt x="0" y="672083"/>
                </a:lnTo>
                <a:lnTo>
                  <a:pt x="2737103" y="672083"/>
                </a:lnTo>
                <a:lnTo>
                  <a:pt x="2737103" y="0"/>
                </a:lnTo>
                <a:lnTo>
                  <a:pt x="0" y="0"/>
                </a:lnTo>
                <a:close/>
              </a:path>
            </a:pathLst>
          </a:custGeom>
          <a:solidFill>
            <a:srgbClr val="20596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6" name="object 46"/>
          <p:cNvSpPr/>
          <p:nvPr/>
        </p:nvSpPr>
        <p:spPr>
          <a:xfrm>
            <a:off x="1314808" y="4753804"/>
            <a:ext cx="2348444" cy="618373"/>
          </a:xfrm>
          <a:custGeom>
            <a:avLst/>
            <a:gdLst/>
            <a:ahLst/>
            <a:cxnLst/>
            <a:rect l="l" t="t" r="r" b="b"/>
            <a:pathLst>
              <a:path w="2746375" h="681354">
                <a:moveTo>
                  <a:pt x="2746247" y="681227"/>
                </a:moveTo>
                <a:lnTo>
                  <a:pt x="2746247" y="0"/>
                </a:lnTo>
                <a:lnTo>
                  <a:pt x="0" y="0"/>
                </a:lnTo>
                <a:lnTo>
                  <a:pt x="0" y="681227"/>
                </a:lnTo>
                <a:lnTo>
                  <a:pt x="4571" y="681227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2737103" y="9143"/>
                </a:lnTo>
                <a:lnTo>
                  <a:pt x="2737103" y="4571"/>
                </a:lnTo>
                <a:lnTo>
                  <a:pt x="2741675" y="9143"/>
                </a:lnTo>
                <a:lnTo>
                  <a:pt x="2741675" y="681227"/>
                </a:lnTo>
                <a:lnTo>
                  <a:pt x="2746247" y="681227"/>
                </a:lnTo>
                <a:close/>
              </a:path>
              <a:path w="2746375" h="681354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2746375" h="681354">
                <a:moveTo>
                  <a:pt x="10667" y="670559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670559"/>
                </a:lnTo>
                <a:lnTo>
                  <a:pt x="10667" y="670559"/>
                </a:lnTo>
                <a:close/>
              </a:path>
              <a:path w="2746375" h="681354">
                <a:moveTo>
                  <a:pt x="2741675" y="670559"/>
                </a:moveTo>
                <a:lnTo>
                  <a:pt x="4571" y="670559"/>
                </a:lnTo>
                <a:lnTo>
                  <a:pt x="10667" y="676655"/>
                </a:lnTo>
                <a:lnTo>
                  <a:pt x="10667" y="681227"/>
                </a:lnTo>
                <a:lnTo>
                  <a:pt x="2737103" y="681227"/>
                </a:lnTo>
                <a:lnTo>
                  <a:pt x="2737103" y="676655"/>
                </a:lnTo>
                <a:lnTo>
                  <a:pt x="2741675" y="670559"/>
                </a:lnTo>
                <a:close/>
              </a:path>
              <a:path w="2746375" h="681354">
                <a:moveTo>
                  <a:pt x="10667" y="681227"/>
                </a:moveTo>
                <a:lnTo>
                  <a:pt x="10667" y="676655"/>
                </a:lnTo>
                <a:lnTo>
                  <a:pt x="4571" y="670559"/>
                </a:lnTo>
                <a:lnTo>
                  <a:pt x="4571" y="681227"/>
                </a:lnTo>
                <a:lnTo>
                  <a:pt x="10667" y="681227"/>
                </a:lnTo>
                <a:close/>
              </a:path>
              <a:path w="2746375" h="681354">
                <a:moveTo>
                  <a:pt x="2741675" y="9143"/>
                </a:moveTo>
                <a:lnTo>
                  <a:pt x="2737103" y="4571"/>
                </a:lnTo>
                <a:lnTo>
                  <a:pt x="2737103" y="9143"/>
                </a:lnTo>
                <a:lnTo>
                  <a:pt x="2741675" y="9143"/>
                </a:lnTo>
                <a:close/>
              </a:path>
              <a:path w="2746375" h="681354">
                <a:moveTo>
                  <a:pt x="2741675" y="670559"/>
                </a:moveTo>
                <a:lnTo>
                  <a:pt x="2741675" y="9143"/>
                </a:lnTo>
                <a:lnTo>
                  <a:pt x="2737103" y="9143"/>
                </a:lnTo>
                <a:lnTo>
                  <a:pt x="2737103" y="670559"/>
                </a:lnTo>
                <a:lnTo>
                  <a:pt x="2741675" y="670559"/>
                </a:lnTo>
                <a:close/>
              </a:path>
              <a:path w="2746375" h="681354">
                <a:moveTo>
                  <a:pt x="2741675" y="681227"/>
                </a:moveTo>
                <a:lnTo>
                  <a:pt x="2741675" y="670559"/>
                </a:lnTo>
                <a:lnTo>
                  <a:pt x="2737103" y="676655"/>
                </a:lnTo>
                <a:lnTo>
                  <a:pt x="2737103" y="681227"/>
                </a:lnTo>
                <a:lnTo>
                  <a:pt x="2741675" y="68122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7" name="object 47"/>
          <p:cNvSpPr txBox="1"/>
          <p:nvPr/>
        </p:nvSpPr>
        <p:spPr>
          <a:xfrm>
            <a:off x="1386054" y="4742276"/>
            <a:ext cx="2139392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Novos fundamentos,  </a:t>
            </a:r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diretrizes 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e princípios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3736121" y="4762103"/>
            <a:ext cx="4273354" cy="597626"/>
          </a:xfrm>
          <a:custGeom>
            <a:avLst/>
            <a:gdLst/>
            <a:ahLst/>
            <a:cxnLst/>
            <a:rect l="l" t="t" r="r" b="b"/>
            <a:pathLst>
              <a:path w="4997450" h="658495">
                <a:moveTo>
                  <a:pt x="0" y="0"/>
                </a:moveTo>
                <a:lnTo>
                  <a:pt x="0" y="658367"/>
                </a:lnTo>
                <a:lnTo>
                  <a:pt x="4997195" y="658367"/>
                </a:lnTo>
                <a:lnTo>
                  <a:pt x="4997195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9" name="object 49"/>
          <p:cNvSpPr txBox="1"/>
          <p:nvPr/>
        </p:nvSpPr>
        <p:spPr>
          <a:xfrm>
            <a:off x="3812579" y="4118487"/>
            <a:ext cx="4127289" cy="1132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>
              <a:lnSpc>
                <a:spcPct val="114999"/>
              </a:lnSpc>
            </a:pPr>
            <a:r>
              <a:rPr sz="1400" spc="-9" dirty="0">
                <a:latin typeface="Calibri"/>
                <a:cs typeface="Calibri"/>
              </a:rPr>
              <a:t>Parcerias </a:t>
            </a:r>
            <a:r>
              <a:rPr sz="1400" b="1" spc="-4" dirty="0">
                <a:latin typeface="Calibri"/>
                <a:cs typeface="Calibri"/>
              </a:rPr>
              <a:t>sem </a:t>
            </a:r>
            <a:r>
              <a:rPr sz="1400" b="1" spc="-9" dirty="0">
                <a:latin typeface="Calibri"/>
                <a:cs typeface="Calibri"/>
              </a:rPr>
              <a:t>transferência </a:t>
            </a:r>
            <a:r>
              <a:rPr sz="1400" b="1" spc="-4" dirty="0">
                <a:latin typeface="Calibri"/>
                <a:cs typeface="Calibri"/>
              </a:rPr>
              <a:t>de recursos financeiros </a:t>
            </a:r>
            <a:r>
              <a:rPr sz="1400" spc="-4" dirty="0">
                <a:latin typeface="Calibri"/>
                <a:cs typeface="Calibri"/>
              </a:rPr>
              <a:t>ou </a:t>
            </a:r>
            <a:r>
              <a:rPr sz="1400" dirty="0">
                <a:latin typeface="Calibri"/>
                <a:cs typeface="Calibri"/>
              </a:rPr>
              <a:t>de  </a:t>
            </a:r>
            <a:r>
              <a:rPr sz="1400" spc="-4" dirty="0">
                <a:latin typeface="Calibri"/>
                <a:cs typeface="Calibri"/>
              </a:rPr>
              <a:t>compartilhamento de </a:t>
            </a:r>
            <a:r>
              <a:rPr sz="1400" spc="-13" dirty="0">
                <a:latin typeface="Calibri"/>
                <a:cs typeface="Calibri"/>
              </a:rPr>
              <a:t>recurso</a:t>
            </a:r>
            <a:r>
              <a:rPr sz="1400" spc="-9" dirty="0">
                <a:latin typeface="Calibri"/>
                <a:cs typeface="Calibri"/>
              </a:rPr>
              <a:t> </a:t>
            </a:r>
            <a:r>
              <a:rPr sz="1400" spc="-4" dirty="0">
                <a:latin typeface="Calibri"/>
                <a:cs typeface="Calibri"/>
              </a:rPr>
              <a:t>patrimonial.</a:t>
            </a:r>
            <a:endParaRPr sz="1400" dirty="0">
              <a:latin typeface="Calibri"/>
              <a:cs typeface="Calibri"/>
            </a:endParaRPr>
          </a:p>
          <a:p>
            <a:pPr marL="20044" marR="5568">
              <a:lnSpc>
                <a:spcPct val="114999"/>
              </a:lnSpc>
              <a:spcBef>
                <a:spcPts val="1122"/>
              </a:spcBef>
              <a:tabLst>
                <a:tab pos="1062313" algn="l"/>
                <a:tab pos="1671974" algn="l"/>
                <a:tab pos="2315598" algn="l"/>
                <a:tab pos="3010445" algn="l"/>
                <a:tab pos="4130662" algn="l"/>
              </a:tabLst>
            </a:pPr>
            <a:r>
              <a:rPr sz="1400" spc="-35" dirty="0">
                <a:latin typeface="Calibri"/>
                <a:cs typeface="Calibri"/>
              </a:rPr>
              <a:t>P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spc="-9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ti</a:t>
            </a:r>
            <a:r>
              <a:rPr sz="1400" spc="-9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8" dirty="0">
                <a:latin typeface="Calibri"/>
                <a:cs typeface="Calibri"/>
              </a:rPr>
              <a:t>p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spc="-18" dirty="0">
                <a:latin typeface="Calibri"/>
                <a:cs typeface="Calibri"/>
              </a:rPr>
              <a:t>ç</a:t>
            </a:r>
            <a:r>
              <a:rPr sz="1400" spc="-4" dirty="0">
                <a:latin typeface="Calibri"/>
                <a:cs typeface="Calibri"/>
              </a:rPr>
              <a:t>ão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9" dirty="0">
                <a:latin typeface="Calibri"/>
                <a:cs typeface="Calibri"/>
              </a:rPr>
              <a:t>soc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4" dirty="0">
                <a:latin typeface="Calibri"/>
                <a:cs typeface="Calibri"/>
              </a:rPr>
              <a:t>,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b="1" spc="-18" dirty="0">
                <a:latin typeface="Calibri"/>
                <a:cs typeface="Calibri"/>
              </a:rPr>
              <a:t>g</a:t>
            </a:r>
            <a:r>
              <a:rPr sz="1400" b="1" spc="-4" dirty="0">
                <a:latin typeface="Calibri"/>
                <a:cs typeface="Calibri"/>
              </a:rPr>
              <a:t>e</a:t>
            </a:r>
            <a:r>
              <a:rPr sz="1400" b="1" spc="-18" dirty="0">
                <a:latin typeface="Calibri"/>
                <a:cs typeface="Calibri"/>
              </a:rPr>
              <a:t>s</a:t>
            </a:r>
            <a:r>
              <a:rPr sz="1400" b="1" spc="-31" dirty="0">
                <a:latin typeface="Calibri"/>
                <a:cs typeface="Calibri"/>
              </a:rPr>
              <a:t>t</a:t>
            </a:r>
            <a:r>
              <a:rPr sz="1400" b="1" spc="-4" dirty="0">
                <a:latin typeface="Calibri"/>
                <a:cs typeface="Calibri"/>
              </a:rPr>
              <a:t>ão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b="1" spc="-9" dirty="0">
                <a:latin typeface="Calibri"/>
                <a:cs typeface="Calibri"/>
              </a:rPr>
              <a:t>p</a:t>
            </a:r>
            <a:r>
              <a:rPr sz="1400" b="1" dirty="0">
                <a:latin typeface="Calibri"/>
                <a:cs typeface="Calibri"/>
              </a:rPr>
              <a:t>ú</a:t>
            </a:r>
            <a:r>
              <a:rPr sz="1400" b="1" spc="-9" dirty="0">
                <a:latin typeface="Calibri"/>
                <a:cs typeface="Calibri"/>
              </a:rPr>
              <a:t>b</a:t>
            </a:r>
            <a:r>
              <a:rPr sz="1400" b="1" spc="-4" dirty="0">
                <a:latin typeface="Calibri"/>
                <a:cs typeface="Calibri"/>
              </a:rPr>
              <a:t>li</a:t>
            </a:r>
            <a:r>
              <a:rPr sz="1400" b="1" spc="-13" dirty="0">
                <a:latin typeface="Calibri"/>
                <a:cs typeface="Calibri"/>
              </a:rPr>
              <a:t>c</a:t>
            </a:r>
            <a:r>
              <a:rPr sz="1400" b="1" spc="-4" dirty="0">
                <a:latin typeface="Calibri"/>
                <a:cs typeface="Calibri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b="1" spc="-9" dirty="0">
                <a:latin typeface="Calibri"/>
                <a:cs typeface="Calibri"/>
              </a:rPr>
              <a:t>d</a:t>
            </a:r>
            <a:r>
              <a:rPr sz="1400" b="1" spc="-4" dirty="0">
                <a:latin typeface="Calibri"/>
                <a:cs typeface="Calibri"/>
              </a:rPr>
              <a:t>e</a:t>
            </a:r>
            <a:r>
              <a:rPr sz="1400" b="1" spc="-9" dirty="0">
                <a:latin typeface="Calibri"/>
                <a:cs typeface="Calibri"/>
              </a:rPr>
              <a:t>m</a:t>
            </a:r>
            <a:r>
              <a:rPr sz="1400" b="1" spc="4" dirty="0">
                <a:latin typeface="Calibri"/>
                <a:cs typeface="Calibri"/>
              </a:rPr>
              <a:t>oc</a:t>
            </a:r>
            <a:r>
              <a:rPr sz="1400" b="1" spc="-39" dirty="0">
                <a:latin typeface="Calibri"/>
                <a:cs typeface="Calibri"/>
              </a:rPr>
              <a:t>r</a:t>
            </a:r>
            <a:r>
              <a:rPr sz="1400" b="1" spc="-13" dirty="0">
                <a:latin typeface="Calibri"/>
                <a:cs typeface="Calibri"/>
              </a:rPr>
              <a:t>á</a:t>
            </a:r>
            <a:r>
              <a:rPr sz="1400" b="1" spc="-9" dirty="0">
                <a:latin typeface="Calibri"/>
                <a:cs typeface="Calibri"/>
              </a:rPr>
              <a:t>t</a:t>
            </a:r>
            <a:r>
              <a:rPr sz="1400" b="1" spc="-4" dirty="0">
                <a:latin typeface="Calibri"/>
                <a:cs typeface="Calibri"/>
              </a:rPr>
              <a:t>i</a:t>
            </a:r>
            <a:r>
              <a:rPr sz="1400" b="1" spc="-13" dirty="0">
                <a:latin typeface="Calibri"/>
                <a:cs typeface="Calibri"/>
              </a:rPr>
              <a:t>c</a:t>
            </a:r>
            <a:r>
              <a:rPr sz="1400" b="1" spc="-4" dirty="0">
                <a:latin typeface="Calibri"/>
                <a:cs typeface="Calibri"/>
              </a:rPr>
              <a:t>a,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e 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spc="-9" dirty="0">
                <a:latin typeface="Calibri"/>
                <a:cs typeface="Calibri"/>
              </a:rPr>
              <a:t>fortalecimento </a:t>
            </a:r>
            <a:r>
              <a:rPr sz="1400" spc="-4" dirty="0">
                <a:latin typeface="Calibri"/>
                <a:cs typeface="Calibri"/>
              </a:rPr>
              <a:t>da sociedade civil, </a:t>
            </a:r>
            <a:r>
              <a:rPr sz="1400" spc="-13" dirty="0">
                <a:latin typeface="Calibri"/>
                <a:cs typeface="Calibri"/>
              </a:rPr>
              <a:t>entre</a:t>
            </a:r>
            <a:r>
              <a:rPr sz="1400" spc="31" dirty="0">
                <a:latin typeface="Calibri"/>
                <a:cs typeface="Calibri"/>
              </a:rPr>
              <a:t> </a:t>
            </a:r>
            <a:r>
              <a:rPr sz="1400" spc="-9" dirty="0">
                <a:latin typeface="Calibri"/>
                <a:cs typeface="Calibri"/>
              </a:rPr>
              <a:t>outros.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1318717" y="5410790"/>
            <a:ext cx="2340842" cy="561895"/>
          </a:xfrm>
          <a:custGeom>
            <a:avLst/>
            <a:gdLst/>
            <a:ahLst/>
            <a:cxnLst/>
            <a:rect l="l" t="t" r="r" b="b"/>
            <a:pathLst>
              <a:path w="2737485" h="619125">
                <a:moveTo>
                  <a:pt x="0" y="0"/>
                </a:moveTo>
                <a:lnTo>
                  <a:pt x="0" y="618743"/>
                </a:lnTo>
                <a:lnTo>
                  <a:pt x="2737103" y="618743"/>
                </a:lnTo>
                <a:lnTo>
                  <a:pt x="2737103" y="0"/>
                </a:lnTo>
                <a:lnTo>
                  <a:pt x="0" y="0"/>
                </a:lnTo>
                <a:close/>
              </a:path>
            </a:pathLst>
          </a:custGeom>
          <a:solidFill>
            <a:srgbClr val="E46C0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1" name="object 51"/>
          <p:cNvSpPr/>
          <p:nvPr/>
        </p:nvSpPr>
        <p:spPr>
          <a:xfrm>
            <a:off x="1314808" y="5406639"/>
            <a:ext cx="2348444" cy="569963"/>
          </a:xfrm>
          <a:custGeom>
            <a:avLst/>
            <a:gdLst/>
            <a:ahLst/>
            <a:cxnLst/>
            <a:rect l="l" t="t" r="r" b="b"/>
            <a:pathLst>
              <a:path w="2746375" h="628015">
                <a:moveTo>
                  <a:pt x="2746247" y="627887"/>
                </a:moveTo>
                <a:lnTo>
                  <a:pt x="2746247" y="0"/>
                </a:lnTo>
                <a:lnTo>
                  <a:pt x="0" y="0"/>
                </a:lnTo>
                <a:lnTo>
                  <a:pt x="0" y="627887"/>
                </a:lnTo>
                <a:lnTo>
                  <a:pt x="4571" y="627887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2737103" y="9143"/>
                </a:lnTo>
                <a:lnTo>
                  <a:pt x="2737103" y="4571"/>
                </a:lnTo>
                <a:lnTo>
                  <a:pt x="2741675" y="9143"/>
                </a:lnTo>
                <a:lnTo>
                  <a:pt x="2741675" y="627887"/>
                </a:lnTo>
                <a:lnTo>
                  <a:pt x="2746247" y="627887"/>
                </a:lnTo>
                <a:close/>
              </a:path>
              <a:path w="2746375" h="628015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2746375" h="628015">
                <a:moveTo>
                  <a:pt x="10667" y="618743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618743"/>
                </a:lnTo>
                <a:lnTo>
                  <a:pt x="10667" y="618743"/>
                </a:lnTo>
                <a:close/>
              </a:path>
              <a:path w="2746375" h="628015">
                <a:moveTo>
                  <a:pt x="2741675" y="618743"/>
                </a:moveTo>
                <a:lnTo>
                  <a:pt x="4571" y="618743"/>
                </a:lnTo>
                <a:lnTo>
                  <a:pt x="10667" y="623315"/>
                </a:lnTo>
                <a:lnTo>
                  <a:pt x="10667" y="627887"/>
                </a:lnTo>
                <a:lnTo>
                  <a:pt x="2737103" y="627887"/>
                </a:lnTo>
                <a:lnTo>
                  <a:pt x="2737103" y="623315"/>
                </a:lnTo>
                <a:lnTo>
                  <a:pt x="2741675" y="618743"/>
                </a:lnTo>
                <a:close/>
              </a:path>
              <a:path w="2746375" h="628015">
                <a:moveTo>
                  <a:pt x="10667" y="627887"/>
                </a:moveTo>
                <a:lnTo>
                  <a:pt x="10667" y="623315"/>
                </a:lnTo>
                <a:lnTo>
                  <a:pt x="4571" y="618743"/>
                </a:lnTo>
                <a:lnTo>
                  <a:pt x="4571" y="627887"/>
                </a:lnTo>
                <a:lnTo>
                  <a:pt x="10667" y="627887"/>
                </a:lnTo>
                <a:close/>
              </a:path>
              <a:path w="2746375" h="628015">
                <a:moveTo>
                  <a:pt x="2741675" y="9143"/>
                </a:moveTo>
                <a:lnTo>
                  <a:pt x="2737103" y="4571"/>
                </a:lnTo>
                <a:lnTo>
                  <a:pt x="2737103" y="9143"/>
                </a:lnTo>
                <a:lnTo>
                  <a:pt x="2741675" y="9143"/>
                </a:lnTo>
                <a:close/>
              </a:path>
              <a:path w="2746375" h="628015">
                <a:moveTo>
                  <a:pt x="2741675" y="618743"/>
                </a:moveTo>
                <a:lnTo>
                  <a:pt x="2741675" y="9143"/>
                </a:lnTo>
                <a:lnTo>
                  <a:pt x="2737103" y="9143"/>
                </a:lnTo>
                <a:lnTo>
                  <a:pt x="2737103" y="618743"/>
                </a:lnTo>
                <a:lnTo>
                  <a:pt x="2741675" y="618743"/>
                </a:lnTo>
                <a:close/>
              </a:path>
              <a:path w="2746375" h="628015">
                <a:moveTo>
                  <a:pt x="2741675" y="627887"/>
                </a:moveTo>
                <a:lnTo>
                  <a:pt x="2741675" y="618743"/>
                </a:lnTo>
                <a:lnTo>
                  <a:pt x="2737103" y="623315"/>
                </a:lnTo>
                <a:lnTo>
                  <a:pt x="2737103" y="627887"/>
                </a:lnTo>
                <a:lnTo>
                  <a:pt x="2741675" y="62788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2" name="object 52"/>
          <p:cNvSpPr txBox="1"/>
          <p:nvPr/>
        </p:nvSpPr>
        <p:spPr>
          <a:xfrm>
            <a:off x="1386054" y="5523742"/>
            <a:ext cx="2165999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Plataforma</a:t>
            </a:r>
            <a:r>
              <a:rPr sz="1900" b="1" spc="-3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eletrônica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3736121" y="5409405"/>
            <a:ext cx="4273354" cy="552098"/>
          </a:xfrm>
          <a:custGeom>
            <a:avLst/>
            <a:gdLst/>
            <a:ahLst/>
            <a:cxnLst/>
            <a:rect l="l" t="t" r="r" b="b"/>
            <a:pathLst>
              <a:path w="4997450" h="608329">
                <a:moveTo>
                  <a:pt x="0" y="0"/>
                </a:moveTo>
                <a:lnTo>
                  <a:pt x="0" y="608075"/>
                </a:lnTo>
                <a:lnTo>
                  <a:pt x="4997195" y="608075"/>
                </a:lnTo>
                <a:lnTo>
                  <a:pt x="4997195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4" name="object 54"/>
          <p:cNvSpPr txBox="1"/>
          <p:nvPr/>
        </p:nvSpPr>
        <p:spPr>
          <a:xfrm>
            <a:off x="3821701" y="5456430"/>
            <a:ext cx="4118601" cy="6258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sz="1300" spc="-9" dirty="0">
                <a:latin typeface="Calibri"/>
                <a:cs typeface="Calibri"/>
              </a:rPr>
              <a:t>Gestão  </a:t>
            </a:r>
            <a:r>
              <a:rPr sz="1300" dirty="0">
                <a:latin typeface="Calibri"/>
                <a:cs typeface="Calibri"/>
              </a:rPr>
              <a:t>das  </a:t>
            </a:r>
            <a:r>
              <a:rPr sz="1300" spc="-4" dirty="0">
                <a:latin typeface="Calibri"/>
                <a:cs typeface="Calibri"/>
              </a:rPr>
              <a:t>parcerias  processadas  na  </a:t>
            </a:r>
            <a:r>
              <a:rPr sz="1300" b="1" spc="-9" dirty="0">
                <a:latin typeface="Calibri"/>
                <a:cs typeface="Calibri"/>
              </a:rPr>
              <a:t>plataforma</a:t>
            </a:r>
            <a:r>
              <a:rPr sz="1300" b="1" spc="26" dirty="0">
                <a:latin typeface="Calibri"/>
                <a:cs typeface="Calibri"/>
              </a:rPr>
              <a:t> </a:t>
            </a:r>
            <a:r>
              <a:rPr sz="1300" b="1" spc="-9" dirty="0">
                <a:latin typeface="Calibri"/>
                <a:cs typeface="Calibri"/>
              </a:rPr>
              <a:t>eletrônica</a:t>
            </a:r>
            <a:endParaRPr sz="1300" dirty="0">
              <a:latin typeface="Calibri"/>
              <a:cs typeface="Calibri"/>
            </a:endParaRPr>
          </a:p>
          <a:p>
            <a:pPr marL="11135">
              <a:spcBef>
                <a:spcPts val="241"/>
              </a:spcBef>
            </a:pP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cada </a:t>
            </a:r>
            <a:r>
              <a:rPr sz="1300" spc="-9" dirty="0">
                <a:latin typeface="Calibri"/>
                <a:cs typeface="Calibri"/>
              </a:rPr>
              <a:t>ente </a:t>
            </a:r>
            <a:r>
              <a:rPr sz="1300" spc="-13" dirty="0">
                <a:latin typeface="Calibri"/>
                <a:cs typeface="Calibri"/>
              </a:rPr>
              <a:t>federativo </a:t>
            </a:r>
            <a:r>
              <a:rPr sz="1300" spc="-4" dirty="0">
                <a:latin typeface="Calibri"/>
                <a:cs typeface="Calibri"/>
              </a:rPr>
              <a:t>(SICONV </a:t>
            </a:r>
            <a:r>
              <a:rPr sz="1300" dirty="0">
                <a:latin typeface="Calibri"/>
                <a:cs typeface="Calibri"/>
              </a:rPr>
              <a:t>no </a:t>
            </a:r>
            <a:r>
              <a:rPr sz="1300" spc="-4" dirty="0">
                <a:latin typeface="Calibri"/>
                <a:cs typeface="Calibri"/>
              </a:rPr>
              <a:t>Governo</a:t>
            </a:r>
            <a:r>
              <a:rPr sz="1300" spc="-79" dirty="0">
                <a:latin typeface="Calibri"/>
                <a:cs typeface="Calibri"/>
              </a:rPr>
              <a:t> </a:t>
            </a:r>
            <a:r>
              <a:rPr sz="1300" spc="-9" dirty="0">
                <a:latin typeface="Calibri"/>
                <a:cs typeface="Calibri"/>
              </a:rPr>
              <a:t>federal)</a:t>
            </a:r>
            <a:r>
              <a:rPr sz="1300" b="1" spc="-9" dirty="0">
                <a:latin typeface="Calibri"/>
                <a:cs typeface="Calibri"/>
              </a:rPr>
              <a:t>.</a:t>
            </a:r>
            <a:endParaRPr sz="1300" dirty="0">
              <a:latin typeface="Calibri"/>
              <a:cs typeface="Calibri"/>
            </a:endParaRPr>
          </a:p>
        </p:txBody>
      </p:sp>
      <p:pic>
        <p:nvPicPr>
          <p:cNvPr id="43" name="Picture 2" descr="Logo P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278" y="116632"/>
            <a:ext cx="182472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77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8238" y="1695712"/>
            <a:ext cx="2338127" cy="589557"/>
          </a:xfrm>
          <a:custGeom>
            <a:avLst/>
            <a:gdLst/>
            <a:ahLst/>
            <a:cxnLst/>
            <a:rect l="l" t="t" r="r" b="b"/>
            <a:pathLst>
              <a:path w="2734310" h="649605">
                <a:moveTo>
                  <a:pt x="0" y="0"/>
                </a:moveTo>
                <a:lnTo>
                  <a:pt x="0" y="649223"/>
                </a:lnTo>
                <a:lnTo>
                  <a:pt x="2734055" y="649223"/>
                </a:lnTo>
                <a:lnTo>
                  <a:pt x="2734055" y="0"/>
                </a:lnTo>
                <a:lnTo>
                  <a:pt x="0" y="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1364328" y="1691563"/>
            <a:ext cx="2345729" cy="597626"/>
          </a:xfrm>
          <a:custGeom>
            <a:avLst/>
            <a:gdLst/>
            <a:ahLst/>
            <a:cxnLst/>
            <a:rect l="l" t="t" r="r" b="b"/>
            <a:pathLst>
              <a:path w="2743200" h="658494">
                <a:moveTo>
                  <a:pt x="2743199" y="658367"/>
                </a:moveTo>
                <a:lnTo>
                  <a:pt x="2743199" y="0"/>
                </a:lnTo>
                <a:lnTo>
                  <a:pt x="0" y="0"/>
                </a:lnTo>
                <a:lnTo>
                  <a:pt x="0" y="658367"/>
                </a:lnTo>
                <a:lnTo>
                  <a:pt x="4571" y="658367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734055" y="9143"/>
                </a:lnTo>
                <a:lnTo>
                  <a:pt x="2734055" y="4571"/>
                </a:lnTo>
                <a:lnTo>
                  <a:pt x="2738627" y="9143"/>
                </a:lnTo>
                <a:lnTo>
                  <a:pt x="2738627" y="658367"/>
                </a:lnTo>
                <a:lnTo>
                  <a:pt x="2743199" y="658367"/>
                </a:lnTo>
                <a:close/>
              </a:path>
              <a:path w="2743200" h="658494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743200" h="658494">
                <a:moveTo>
                  <a:pt x="9143" y="647699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647699"/>
                </a:lnTo>
                <a:lnTo>
                  <a:pt x="9143" y="647699"/>
                </a:lnTo>
                <a:close/>
              </a:path>
              <a:path w="2743200" h="658494">
                <a:moveTo>
                  <a:pt x="2738627" y="647699"/>
                </a:moveTo>
                <a:lnTo>
                  <a:pt x="4571" y="647699"/>
                </a:lnTo>
                <a:lnTo>
                  <a:pt x="9143" y="653795"/>
                </a:lnTo>
                <a:lnTo>
                  <a:pt x="9143" y="658367"/>
                </a:lnTo>
                <a:lnTo>
                  <a:pt x="2734055" y="658367"/>
                </a:lnTo>
                <a:lnTo>
                  <a:pt x="2734055" y="653795"/>
                </a:lnTo>
                <a:lnTo>
                  <a:pt x="2738627" y="647699"/>
                </a:lnTo>
                <a:close/>
              </a:path>
              <a:path w="2743200" h="658494">
                <a:moveTo>
                  <a:pt x="9143" y="658367"/>
                </a:moveTo>
                <a:lnTo>
                  <a:pt x="9143" y="653795"/>
                </a:lnTo>
                <a:lnTo>
                  <a:pt x="4571" y="647699"/>
                </a:lnTo>
                <a:lnTo>
                  <a:pt x="4571" y="658367"/>
                </a:lnTo>
                <a:lnTo>
                  <a:pt x="9143" y="658367"/>
                </a:lnTo>
                <a:close/>
              </a:path>
              <a:path w="2743200" h="658494">
                <a:moveTo>
                  <a:pt x="2738627" y="9143"/>
                </a:moveTo>
                <a:lnTo>
                  <a:pt x="2734055" y="4571"/>
                </a:lnTo>
                <a:lnTo>
                  <a:pt x="2734055" y="9143"/>
                </a:lnTo>
                <a:lnTo>
                  <a:pt x="2738627" y="9143"/>
                </a:lnTo>
                <a:close/>
              </a:path>
              <a:path w="2743200" h="658494">
                <a:moveTo>
                  <a:pt x="2738627" y="647699"/>
                </a:moveTo>
                <a:lnTo>
                  <a:pt x="2738627" y="9143"/>
                </a:lnTo>
                <a:lnTo>
                  <a:pt x="2734055" y="9143"/>
                </a:lnTo>
                <a:lnTo>
                  <a:pt x="2734055" y="647699"/>
                </a:lnTo>
                <a:lnTo>
                  <a:pt x="2738627" y="647699"/>
                </a:lnTo>
                <a:close/>
              </a:path>
              <a:path w="2743200" h="658494">
                <a:moveTo>
                  <a:pt x="2738627" y="658367"/>
                </a:moveTo>
                <a:lnTo>
                  <a:pt x="2738627" y="647699"/>
                </a:lnTo>
                <a:lnTo>
                  <a:pt x="2734055" y="653795"/>
                </a:lnTo>
                <a:lnTo>
                  <a:pt x="2734055" y="658367"/>
                </a:lnTo>
                <a:lnTo>
                  <a:pt x="2738627" y="6583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435575" y="1668971"/>
            <a:ext cx="2137763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Chamamento 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público  </a:t>
            </a:r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obrigatório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86945" y="1708160"/>
            <a:ext cx="4309734" cy="509575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3919" rIns="0" bIns="0" rtlCol="0">
            <a:spAutoFit/>
          </a:bodyPr>
          <a:lstStyle/>
          <a:p>
            <a:pPr marL="97434" marR="74607">
              <a:lnSpc>
                <a:spcPct val="114999"/>
              </a:lnSpc>
              <a:spcBef>
                <a:spcPts val="110"/>
              </a:spcBef>
            </a:pPr>
            <a:r>
              <a:rPr sz="1400" b="1" spc="-13" dirty="0">
                <a:latin typeface="Calibri"/>
                <a:cs typeface="Calibri"/>
              </a:rPr>
              <a:t>Transparência </a:t>
            </a:r>
            <a:r>
              <a:rPr sz="1400" b="1" spc="-4" dirty="0">
                <a:latin typeface="Calibri"/>
                <a:cs typeface="Calibri"/>
              </a:rPr>
              <a:t>e </a:t>
            </a:r>
            <a:r>
              <a:rPr sz="1400" b="1" spc="-9" dirty="0">
                <a:latin typeface="Calibri"/>
                <a:cs typeface="Calibri"/>
              </a:rPr>
              <a:t>democratização </a:t>
            </a:r>
            <a:r>
              <a:rPr sz="1400" b="1" spc="-4" dirty="0">
                <a:latin typeface="Calibri"/>
                <a:cs typeface="Calibri"/>
              </a:rPr>
              <a:t>do acesso </a:t>
            </a:r>
            <a:r>
              <a:rPr sz="1400" spc="-4" dirty="0">
                <a:latin typeface="Calibri"/>
                <a:cs typeface="Calibri"/>
              </a:rPr>
              <a:t>às parcerias  </a:t>
            </a:r>
            <a:r>
              <a:rPr sz="1400" spc="-9" dirty="0">
                <a:latin typeface="Calibri"/>
                <a:cs typeface="Calibri"/>
              </a:rPr>
              <a:t>com </a:t>
            </a:r>
            <a:r>
              <a:rPr sz="1400" spc="-4" dirty="0">
                <a:latin typeface="Calibri"/>
                <a:cs typeface="Calibri"/>
              </a:rPr>
              <a:t>os editais. Comissão de </a:t>
            </a:r>
            <a:r>
              <a:rPr sz="1400" spc="-9" dirty="0">
                <a:latin typeface="Calibri"/>
                <a:cs typeface="Calibri"/>
              </a:rPr>
              <a:t>Seleção </a:t>
            </a:r>
            <a:r>
              <a:rPr sz="1400" spc="-4" dirty="0">
                <a:latin typeface="Calibri"/>
                <a:cs typeface="Calibri"/>
              </a:rPr>
              <a:t>ou Conselho</a:t>
            </a:r>
            <a:r>
              <a:rPr sz="1400" spc="79" dirty="0">
                <a:latin typeface="Calibri"/>
                <a:cs typeface="Calibri"/>
              </a:rPr>
              <a:t> </a:t>
            </a:r>
            <a:r>
              <a:rPr sz="1400" spc="-31" dirty="0">
                <a:latin typeface="Calibri"/>
                <a:cs typeface="Calibri"/>
              </a:rPr>
              <a:t>Gestor.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361722" y="2351315"/>
            <a:ext cx="2348444" cy="637967"/>
          </a:xfrm>
          <a:custGeom>
            <a:avLst/>
            <a:gdLst/>
            <a:ahLst/>
            <a:cxnLst/>
            <a:rect l="l" t="t" r="r" b="b"/>
            <a:pathLst>
              <a:path w="2746375" h="702945">
                <a:moveTo>
                  <a:pt x="2746247" y="702563"/>
                </a:moveTo>
                <a:lnTo>
                  <a:pt x="2746247" y="0"/>
                </a:lnTo>
                <a:lnTo>
                  <a:pt x="0" y="0"/>
                </a:lnTo>
                <a:lnTo>
                  <a:pt x="0" y="702563"/>
                </a:lnTo>
                <a:lnTo>
                  <a:pt x="4571" y="702563"/>
                </a:lnTo>
                <a:lnTo>
                  <a:pt x="4571" y="10667"/>
                </a:lnTo>
                <a:lnTo>
                  <a:pt x="9143" y="4571"/>
                </a:lnTo>
                <a:lnTo>
                  <a:pt x="9143" y="10667"/>
                </a:lnTo>
                <a:lnTo>
                  <a:pt x="2737103" y="10667"/>
                </a:lnTo>
                <a:lnTo>
                  <a:pt x="2737103" y="4571"/>
                </a:lnTo>
                <a:lnTo>
                  <a:pt x="2741675" y="10667"/>
                </a:lnTo>
                <a:lnTo>
                  <a:pt x="2741675" y="702563"/>
                </a:lnTo>
                <a:lnTo>
                  <a:pt x="2746247" y="702563"/>
                </a:lnTo>
                <a:close/>
              </a:path>
              <a:path w="2746375" h="702945">
                <a:moveTo>
                  <a:pt x="9143" y="10667"/>
                </a:moveTo>
                <a:lnTo>
                  <a:pt x="9143" y="4571"/>
                </a:lnTo>
                <a:lnTo>
                  <a:pt x="4571" y="10667"/>
                </a:lnTo>
                <a:lnTo>
                  <a:pt x="9143" y="10667"/>
                </a:lnTo>
                <a:close/>
              </a:path>
              <a:path w="2746375" h="702945">
                <a:moveTo>
                  <a:pt x="9143" y="693419"/>
                </a:moveTo>
                <a:lnTo>
                  <a:pt x="9143" y="10667"/>
                </a:lnTo>
                <a:lnTo>
                  <a:pt x="4571" y="10667"/>
                </a:lnTo>
                <a:lnTo>
                  <a:pt x="4571" y="693419"/>
                </a:lnTo>
                <a:lnTo>
                  <a:pt x="9143" y="693419"/>
                </a:lnTo>
                <a:close/>
              </a:path>
              <a:path w="2746375" h="702945">
                <a:moveTo>
                  <a:pt x="2741675" y="693419"/>
                </a:moveTo>
                <a:lnTo>
                  <a:pt x="4571" y="693419"/>
                </a:lnTo>
                <a:lnTo>
                  <a:pt x="9143" y="697991"/>
                </a:lnTo>
                <a:lnTo>
                  <a:pt x="9143" y="702563"/>
                </a:lnTo>
                <a:lnTo>
                  <a:pt x="2737103" y="702563"/>
                </a:lnTo>
                <a:lnTo>
                  <a:pt x="2737103" y="697991"/>
                </a:lnTo>
                <a:lnTo>
                  <a:pt x="2741675" y="693419"/>
                </a:lnTo>
                <a:close/>
              </a:path>
              <a:path w="2746375" h="702945">
                <a:moveTo>
                  <a:pt x="9143" y="702563"/>
                </a:moveTo>
                <a:lnTo>
                  <a:pt x="9143" y="697991"/>
                </a:lnTo>
                <a:lnTo>
                  <a:pt x="4571" y="693419"/>
                </a:lnTo>
                <a:lnTo>
                  <a:pt x="4571" y="702563"/>
                </a:lnTo>
                <a:lnTo>
                  <a:pt x="9143" y="702563"/>
                </a:lnTo>
                <a:close/>
              </a:path>
              <a:path w="2746375" h="702945">
                <a:moveTo>
                  <a:pt x="2741675" y="10667"/>
                </a:moveTo>
                <a:lnTo>
                  <a:pt x="2737103" y="4571"/>
                </a:lnTo>
                <a:lnTo>
                  <a:pt x="2737103" y="10667"/>
                </a:lnTo>
                <a:lnTo>
                  <a:pt x="2741675" y="10667"/>
                </a:lnTo>
                <a:close/>
              </a:path>
              <a:path w="2746375" h="702945">
                <a:moveTo>
                  <a:pt x="2741675" y="693419"/>
                </a:moveTo>
                <a:lnTo>
                  <a:pt x="2741675" y="10667"/>
                </a:lnTo>
                <a:lnTo>
                  <a:pt x="2737103" y="10667"/>
                </a:lnTo>
                <a:lnTo>
                  <a:pt x="2737103" y="693419"/>
                </a:lnTo>
                <a:lnTo>
                  <a:pt x="2741675" y="693419"/>
                </a:lnTo>
                <a:close/>
              </a:path>
              <a:path w="2746375" h="702945">
                <a:moveTo>
                  <a:pt x="2741675" y="702563"/>
                </a:moveTo>
                <a:lnTo>
                  <a:pt x="2741675" y="693419"/>
                </a:lnTo>
                <a:lnTo>
                  <a:pt x="2737103" y="697991"/>
                </a:lnTo>
                <a:lnTo>
                  <a:pt x="2737103" y="702563"/>
                </a:lnTo>
                <a:lnTo>
                  <a:pt x="2741675" y="70256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 txBox="1"/>
          <p:nvPr/>
        </p:nvSpPr>
        <p:spPr>
          <a:xfrm>
            <a:off x="1365632" y="2355464"/>
            <a:ext cx="2340842" cy="888793"/>
          </a:xfrm>
          <a:prstGeom prst="rect">
            <a:avLst/>
          </a:prstGeom>
          <a:solidFill>
            <a:srgbClr val="4F6127"/>
          </a:solidFill>
        </p:spPr>
        <p:txBody>
          <a:bodyPr vert="horz" wrap="square" lIns="0" tIns="3897" rIns="0" bIns="0" rtlCol="0">
            <a:spAutoFit/>
          </a:bodyPr>
          <a:lstStyle/>
          <a:p>
            <a:pPr marL="80175" marR="976014">
              <a:lnSpc>
                <a:spcPts val="2315"/>
              </a:lnSpc>
              <a:spcBef>
                <a:spcPts val="31"/>
              </a:spcBef>
            </a:pP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Dispensa de  </a:t>
            </a:r>
            <a:r>
              <a:rPr sz="1900" b="1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ha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900" b="1" spc="-31" dirty="0">
                <a:solidFill>
                  <a:srgbClr val="FFFFFF"/>
                </a:solidFill>
                <a:latin typeface="Calibri"/>
                <a:cs typeface="Calibri"/>
              </a:rPr>
              <a:t>nt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96067" y="2378976"/>
            <a:ext cx="4309734" cy="509575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3919" rIns="0" bIns="0" rtlCol="0">
            <a:spAutoFit/>
          </a:bodyPr>
          <a:lstStyle/>
          <a:p>
            <a:pPr marL="97434" marR="75720">
              <a:lnSpc>
                <a:spcPct val="114999"/>
              </a:lnSpc>
              <a:spcBef>
                <a:spcPts val="110"/>
              </a:spcBef>
              <a:tabLst>
                <a:tab pos="317915" algn="l"/>
                <a:tab pos="1121888" algn="l"/>
                <a:tab pos="1388023" algn="l"/>
                <a:tab pos="2336755" algn="l"/>
                <a:tab pos="3021023" algn="l"/>
                <a:tab pos="3331142" algn="l"/>
                <a:tab pos="4154046" algn="l"/>
              </a:tabLst>
            </a:pPr>
            <a:r>
              <a:rPr sz="1400" dirty="0">
                <a:latin typeface="Calibri"/>
                <a:cs typeface="Calibri"/>
              </a:rPr>
              <a:t>I</a:t>
            </a:r>
            <a:r>
              <a:rPr sz="1400" spc="-4" dirty="0">
                <a:latin typeface="Calibri"/>
                <a:cs typeface="Calibri"/>
              </a:rPr>
              <a:t>)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9" dirty="0">
                <a:latin typeface="Calibri"/>
                <a:cs typeface="Calibri"/>
              </a:rPr>
              <a:t>U</a:t>
            </a:r>
            <a:r>
              <a:rPr sz="1400" spc="-31" dirty="0">
                <a:latin typeface="Calibri"/>
                <a:cs typeface="Calibri"/>
              </a:rPr>
              <a:t>r</a:t>
            </a:r>
            <a:r>
              <a:rPr sz="1400" spc="-13" dirty="0">
                <a:latin typeface="Calibri"/>
                <a:cs typeface="Calibri"/>
              </a:rPr>
              <a:t>g</a:t>
            </a:r>
            <a:r>
              <a:rPr sz="1400" spc="-9" dirty="0">
                <a:latin typeface="Calibri"/>
                <a:cs typeface="Calibri"/>
              </a:rPr>
              <a:t>ê</a:t>
            </a:r>
            <a:r>
              <a:rPr sz="1400" spc="-4" dirty="0">
                <a:latin typeface="Calibri"/>
                <a:cs typeface="Calibri"/>
              </a:rPr>
              <a:t>n</a:t>
            </a:r>
            <a:r>
              <a:rPr sz="1400" spc="-9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4" dirty="0">
                <a:latin typeface="Calibri"/>
                <a:cs typeface="Calibri"/>
              </a:rPr>
              <a:t>a,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dirty="0">
                <a:latin typeface="Calibri"/>
                <a:cs typeface="Calibri"/>
              </a:rPr>
              <a:t>II</a:t>
            </a:r>
            <a:r>
              <a:rPr sz="1400" spc="-4" dirty="0">
                <a:latin typeface="Calibri"/>
                <a:cs typeface="Calibri"/>
              </a:rPr>
              <a:t>)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8" dirty="0">
                <a:latin typeface="Calibri"/>
                <a:cs typeface="Calibri"/>
              </a:rPr>
              <a:t>c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spc="-13" dirty="0">
                <a:latin typeface="Calibri"/>
                <a:cs typeface="Calibri"/>
              </a:rPr>
              <a:t>l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spc="-9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8" dirty="0">
                <a:latin typeface="Calibri"/>
                <a:cs typeface="Calibri"/>
              </a:rPr>
              <a:t>d</a:t>
            </a:r>
            <a:r>
              <a:rPr sz="1400" spc="-4" dirty="0">
                <a:latin typeface="Calibri"/>
                <a:cs typeface="Calibri"/>
              </a:rPr>
              <a:t>ade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pú</a:t>
            </a:r>
            <a:r>
              <a:rPr sz="1400" spc="-18" dirty="0">
                <a:latin typeface="Calibri"/>
                <a:cs typeface="Calibri"/>
              </a:rPr>
              <a:t>b</a:t>
            </a:r>
            <a:r>
              <a:rPr sz="1400" spc="-13" dirty="0">
                <a:latin typeface="Calibri"/>
                <a:cs typeface="Calibri"/>
              </a:rPr>
              <a:t>l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31" dirty="0">
                <a:latin typeface="Calibri"/>
                <a:cs typeface="Calibri"/>
              </a:rPr>
              <a:t>c</a:t>
            </a:r>
            <a:r>
              <a:rPr sz="1400" spc="-4" dirty="0">
                <a:latin typeface="Calibri"/>
                <a:cs typeface="Calibri"/>
              </a:rPr>
              <a:t>a,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3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II</a:t>
            </a:r>
            <a:r>
              <a:rPr sz="1400" spc="-4" dirty="0">
                <a:latin typeface="Calibri"/>
                <a:cs typeface="Calibri"/>
              </a:rPr>
              <a:t>)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p</a:t>
            </a:r>
            <a:r>
              <a:rPr sz="1400" spc="-31" dirty="0">
                <a:latin typeface="Calibri"/>
                <a:cs typeface="Calibri"/>
              </a:rPr>
              <a:t>r</a:t>
            </a:r>
            <a:r>
              <a:rPr sz="1400" spc="-9" dirty="0">
                <a:latin typeface="Calibri"/>
                <a:cs typeface="Calibri"/>
              </a:rPr>
              <a:t>o</a:t>
            </a:r>
            <a:r>
              <a:rPr sz="1400" spc="-4" dirty="0">
                <a:latin typeface="Calibri"/>
                <a:cs typeface="Calibri"/>
              </a:rPr>
              <a:t>g</a:t>
            </a:r>
            <a:r>
              <a:rPr sz="1400" spc="-44" dirty="0">
                <a:latin typeface="Calibri"/>
                <a:cs typeface="Calibri"/>
              </a:rPr>
              <a:t>r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spc="-9" dirty="0">
                <a:latin typeface="Calibri"/>
                <a:cs typeface="Calibri"/>
              </a:rPr>
              <a:t>m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de 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spc="-13" dirty="0">
                <a:latin typeface="Calibri"/>
                <a:cs typeface="Calibri"/>
              </a:rPr>
              <a:t>proteção, </a:t>
            </a:r>
            <a:r>
              <a:rPr sz="1400" spc="-4" dirty="0">
                <a:latin typeface="Calibri"/>
                <a:cs typeface="Calibri"/>
              </a:rPr>
              <a:t>IV) </a:t>
            </a:r>
            <a:r>
              <a:rPr sz="1400" b="1" spc="-9" dirty="0">
                <a:latin typeface="Calibri"/>
                <a:cs typeface="Calibri"/>
              </a:rPr>
              <a:t>assistência </a:t>
            </a:r>
            <a:r>
              <a:rPr sz="1400" b="1" spc="-4" dirty="0">
                <a:latin typeface="Calibri"/>
                <a:cs typeface="Calibri"/>
              </a:rPr>
              <a:t>social, </a:t>
            </a:r>
            <a:r>
              <a:rPr sz="1400" b="1" spc="-9" dirty="0">
                <a:latin typeface="Calibri"/>
                <a:cs typeface="Calibri"/>
              </a:rPr>
              <a:t>educação </a:t>
            </a:r>
            <a:r>
              <a:rPr sz="1400" b="1" spc="-4" dirty="0">
                <a:latin typeface="Calibri"/>
                <a:cs typeface="Calibri"/>
              </a:rPr>
              <a:t>e</a:t>
            </a:r>
            <a:r>
              <a:rPr sz="1400" b="1" spc="70" dirty="0">
                <a:latin typeface="Calibri"/>
                <a:cs typeface="Calibri"/>
              </a:rPr>
              <a:t> </a:t>
            </a:r>
            <a:r>
              <a:rPr sz="1400" b="1" spc="-4" dirty="0">
                <a:latin typeface="Calibri"/>
                <a:cs typeface="Calibri"/>
              </a:rPr>
              <a:t>saúde</a:t>
            </a:r>
            <a:r>
              <a:rPr sz="1400" spc="-4" dirty="0">
                <a:latin typeface="Calibri"/>
                <a:cs typeface="Calibri"/>
              </a:rPr>
              <a:t>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361722" y="3045643"/>
            <a:ext cx="2354960" cy="614338"/>
          </a:xfrm>
          <a:custGeom>
            <a:avLst/>
            <a:gdLst/>
            <a:ahLst/>
            <a:cxnLst/>
            <a:rect l="l" t="t" r="r" b="b"/>
            <a:pathLst>
              <a:path w="2753995" h="676910">
                <a:moveTo>
                  <a:pt x="2753867" y="676655"/>
                </a:moveTo>
                <a:lnTo>
                  <a:pt x="2753867" y="0"/>
                </a:lnTo>
                <a:lnTo>
                  <a:pt x="0" y="0"/>
                </a:lnTo>
                <a:lnTo>
                  <a:pt x="0" y="676655"/>
                </a:lnTo>
                <a:lnTo>
                  <a:pt x="4571" y="676655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743199" y="9143"/>
                </a:lnTo>
                <a:lnTo>
                  <a:pt x="2743199" y="4571"/>
                </a:lnTo>
                <a:lnTo>
                  <a:pt x="2749295" y="9143"/>
                </a:lnTo>
                <a:lnTo>
                  <a:pt x="2749295" y="676655"/>
                </a:lnTo>
                <a:lnTo>
                  <a:pt x="2753867" y="676655"/>
                </a:lnTo>
                <a:close/>
              </a:path>
              <a:path w="2753995" h="676910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753995" h="676910">
                <a:moveTo>
                  <a:pt x="9143" y="667511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667511"/>
                </a:lnTo>
                <a:lnTo>
                  <a:pt x="9143" y="667511"/>
                </a:lnTo>
                <a:close/>
              </a:path>
              <a:path w="2753995" h="676910">
                <a:moveTo>
                  <a:pt x="2749295" y="667511"/>
                </a:moveTo>
                <a:lnTo>
                  <a:pt x="4571" y="667511"/>
                </a:lnTo>
                <a:lnTo>
                  <a:pt x="9143" y="672083"/>
                </a:lnTo>
                <a:lnTo>
                  <a:pt x="9143" y="676655"/>
                </a:lnTo>
                <a:lnTo>
                  <a:pt x="2743199" y="676655"/>
                </a:lnTo>
                <a:lnTo>
                  <a:pt x="2743199" y="672083"/>
                </a:lnTo>
                <a:lnTo>
                  <a:pt x="2749295" y="667511"/>
                </a:lnTo>
                <a:close/>
              </a:path>
              <a:path w="2753995" h="676910">
                <a:moveTo>
                  <a:pt x="9143" y="676655"/>
                </a:moveTo>
                <a:lnTo>
                  <a:pt x="9143" y="672083"/>
                </a:lnTo>
                <a:lnTo>
                  <a:pt x="4571" y="667511"/>
                </a:lnTo>
                <a:lnTo>
                  <a:pt x="4571" y="676655"/>
                </a:lnTo>
                <a:lnTo>
                  <a:pt x="9143" y="676655"/>
                </a:lnTo>
                <a:close/>
              </a:path>
              <a:path w="2753995" h="676910">
                <a:moveTo>
                  <a:pt x="2749295" y="9143"/>
                </a:moveTo>
                <a:lnTo>
                  <a:pt x="2743199" y="4571"/>
                </a:lnTo>
                <a:lnTo>
                  <a:pt x="2743199" y="9143"/>
                </a:lnTo>
                <a:lnTo>
                  <a:pt x="2749295" y="9143"/>
                </a:lnTo>
                <a:close/>
              </a:path>
              <a:path w="2753995" h="676910">
                <a:moveTo>
                  <a:pt x="2749295" y="667511"/>
                </a:moveTo>
                <a:lnTo>
                  <a:pt x="2749295" y="9143"/>
                </a:lnTo>
                <a:lnTo>
                  <a:pt x="2743199" y="9143"/>
                </a:lnTo>
                <a:lnTo>
                  <a:pt x="2743199" y="667511"/>
                </a:lnTo>
                <a:lnTo>
                  <a:pt x="2749295" y="667511"/>
                </a:lnTo>
                <a:close/>
              </a:path>
              <a:path w="2753995" h="676910">
                <a:moveTo>
                  <a:pt x="2749295" y="676655"/>
                </a:moveTo>
                <a:lnTo>
                  <a:pt x="2749295" y="667511"/>
                </a:lnTo>
                <a:lnTo>
                  <a:pt x="2743199" y="672083"/>
                </a:lnTo>
                <a:lnTo>
                  <a:pt x="2743199" y="676655"/>
                </a:lnTo>
                <a:lnTo>
                  <a:pt x="2749295" y="6766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1" name="object 21"/>
          <p:cNvSpPr txBox="1"/>
          <p:nvPr/>
        </p:nvSpPr>
        <p:spPr>
          <a:xfrm>
            <a:off x="1365632" y="3049793"/>
            <a:ext cx="2347358" cy="423944"/>
          </a:xfrm>
          <a:prstGeom prst="rect">
            <a:avLst/>
          </a:prstGeom>
          <a:solidFill>
            <a:srgbClr val="205967"/>
          </a:solidFill>
        </p:spPr>
        <p:txBody>
          <a:bodyPr vert="horz" wrap="square" lIns="0" tIns="130284" rIns="0" bIns="0" rtlCol="0">
            <a:spAutoFit/>
          </a:bodyPr>
          <a:lstStyle/>
          <a:p>
            <a:pPr marL="80175">
              <a:spcBef>
                <a:spcPts val="1026"/>
              </a:spcBef>
            </a:pP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Inexigibilidade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779126" y="3034578"/>
            <a:ext cx="4308648" cy="509575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3919" rIns="0" bIns="0" rtlCol="0">
            <a:spAutoFit/>
          </a:bodyPr>
          <a:lstStyle/>
          <a:p>
            <a:pPr marL="97434" marR="75720">
              <a:lnSpc>
                <a:spcPct val="114999"/>
              </a:lnSpc>
              <a:spcBef>
                <a:spcPts val="110"/>
              </a:spcBef>
              <a:tabLst>
                <a:tab pos="923121" algn="l"/>
                <a:tab pos="1663066" algn="l"/>
                <a:tab pos="2025522" algn="l"/>
                <a:tab pos="2670816" algn="l"/>
                <a:tab pos="3023807" algn="l"/>
                <a:tab pos="3835018" algn="l"/>
              </a:tabLst>
            </a:pPr>
            <a:r>
              <a:rPr sz="1400" spc="-4" dirty="0">
                <a:latin typeface="Calibri"/>
                <a:cs typeface="Calibri"/>
              </a:rPr>
              <a:t>N</a:t>
            </a:r>
            <a:r>
              <a:rPr sz="1400" spc="-13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" dirty="0">
                <a:latin typeface="Calibri"/>
                <a:cs typeface="Calibri"/>
              </a:rPr>
              <a:t>u</a:t>
            </a:r>
            <a:r>
              <a:rPr sz="1400" spc="-31" dirty="0">
                <a:latin typeface="Calibri"/>
                <a:cs typeface="Calibri"/>
              </a:rPr>
              <a:t>r</a:t>
            </a:r>
            <a:r>
              <a:rPr sz="1400" spc="-18" dirty="0">
                <a:latin typeface="Calibri"/>
                <a:cs typeface="Calibri"/>
              </a:rPr>
              <a:t>e</a:t>
            </a:r>
            <a:r>
              <a:rPr sz="1400" spc="-22" dirty="0">
                <a:latin typeface="Calibri"/>
                <a:cs typeface="Calibri"/>
              </a:rPr>
              <a:t>z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9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4" dirty="0">
                <a:latin typeface="Calibri"/>
                <a:cs typeface="Calibri"/>
              </a:rPr>
              <a:t>ng</a:t>
            </a:r>
            <a:r>
              <a:rPr sz="1400" spc="-18" dirty="0">
                <a:latin typeface="Calibri"/>
                <a:cs typeface="Calibri"/>
              </a:rPr>
              <a:t>u</a:t>
            </a:r>
            <a:r>
              <a:rPr sz="1400" spc="-13" dirty="0">
                <a:latin typeface="Calibri"/>
                <a:cs typeface="Calibri"/>
              </a:rPr>
              <a:t>la</a:t>
            </a:r>
            <a:r>
              <a:rPr sz="1400" spc="-4" dirty="0">
                <a:latin typeface="Calibri"/>
                <a:cs typeface="Calibri"/>
              </a:rPr>
              <a:t>r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do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9" dirty="0">
                <a:latin typeface="Calibri"/>
                <a:cs typeface="Calibri"/>
              </a:rPr>
              <a:t>o</a:t>
            </a:r>
            <a:r>
              <a:rPr sz="1400" spc="-4" dirty="0">
                <a:latin typeface="Calibri"/>
                <a:cs typeface="Calibri"/>
              </a:rPr>
              <a:t>b</a:t>
            </a:r>
            <a:r>
              <a:rPr sz="1400" spc="4" dirty="0">
                <a:latin typeface="Calibri"/>
                <a:cs typeface="Calibri"/>
              </a:rPr>
              <a:t>j</a:t>
            </a:r>
            <a:r>
              <a:rPr sz="1400" spc="-18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" dirty="0">
                <a:latin typeface="Calibri"/>
                <a:cs typeface="Calibri"/>
              </a:rPr>
              <a:t>o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da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pa</a:t>
            </a:r>
            <a:r>
              <a:rPr sz="1400" spc="-31" dirty="0">
                <a:latin typeface="Calibri"/>
                <a:cs typeface="Calibri"/>
              </a:rPr>
              <a:t>r</a:t>
            </a:r>
            <a:r>
              <a:rPr sz="1400" spc="-9" dirty="0">
                <a:latin typeface="Calibri"/>
                <a:cs typeface="Calibri"/>
              </a:rPr>
              <a:t>cer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4" dirty="0">
                <a:latin typeface="Calibri"/>
                <a:cs typeface="Calibri"/>
              </a:rPr>
              <a:t>a;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spc="-18" dirty="0">
                <a:latin typeface="Calibri"/>
                <a:cs typeface="Calibri"/>
              </a:rPr>
              <a:t>c</a:t>
            </a:r>
            <a:r>
              <a:rPr sz="1400" spc="-9" dirty="0">
                <a:latin typeface="Calibri"/>
                <a:cs typeface="Calibri"/>
              </a:rPr>
              <a:t>o</a:t>
            </a:r>
            <a:r>
              <a:rPr sz="1400" spc="-31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4" dirty="0">
                <a:latin typeface="Calibri"/>
                <a:cs typeface="Calibri"/>
              </a:rPr>
              <a:t>o 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Calibri"/>
                <a:cs typeface="Calibri"/>
              </a:rPr>
              <a:t>internacional;  </a:t>
            </a:r>
            <a:r>
              <a:rPr sz="1400" b="1" spc="-9" dirty="0">
                <a:latin typeface="Calibri"/>
                <a:cs typeface="Calibri"/>
              </a:rPr>
              <a:t>subvenção</a:t>
            </a:r>
            <a:r>
              <a:rPr sz="1400" b="1" spc="-22" dirty="0">
                <a:latin typeface="Calibri"/>
                <a:cs typeface="Calibri"/>
              </a:rPr>
              <a:t> </a:t>
            </a:r>
            <a:r>
              <a:rPr sz="1400" b="1" spc="-4" dirty="0">
                <a:latin typeface="Calibri"/>
                <a:cs typeface="Calibri"/>
              </a:rPr>
              <a:t>social</a:t>
            </a:r>
            <a:r>
              <a:rPr sz="1400" spc="-4" dirty="0">
                <a:latin typeface="Calibri"/>
                <a:cs typeface="Calibri"/>
              </a:rPr>
              <a:t>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346083" y="3709543"/>
            <a:ext cx="2364191" cy="615491"/>
          </a:xfrm>
          <a:custGeom>
            <a:avLst/>
            <a:gdLst/>
            <a:ahLst/>
            <a:cxnLst/>
            <a:rect l="l" t="t" r="r" b="b"/>
            <a:pathLst>
              <a:path w="2764790" h="678179">
                <a:moveTo>
                  <a:pt x="2764535" y="678179"/>
                </a:moveTo>
                <a:lnTo>
                  <a:pt x="2764535" y="0"/>
                </a:lnTo>
                <a:lnTo>
                  <a:pt x="0" y="0"/>
                </a:lnTo>
                <a:lnTo>
                  <a:pt x="0" y="678179"/>
                </a:lnTo>
                <a:lnTo>
                  <a:pt x="4571" y="678179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755391" y="9143"/>
                </a:lnTo>
                <a:lnTo>
                  <a:pt x="2755391" y="4571"/>
                </a:lnTo>
                <a:lnTo>
                  <a:pt x="2759963" y="9143"/>
                </a:lnTo>
                <a:lnTo>
                  <a:pt x="2759963" y="678179"/>
                </a:lnTo>
                <a:lnTo>
                  <a:pt x="2764535" y="678179"/>
                </a:lnTo>
                <a:close/>
              </a:path>
              <a:path w="2764790" h="678179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764790" h="678179">
                <a:moveTo>
                  <a:pt x="9143" y="669035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669035"/>
                </a:lnTo>
                <a:lnTo>
                  <a:pt x="9143" y="669035"/>
                </a:lnTo>
                <a:close/>
              </a:path>
              <a:path w="2764790" h="678179">
                <a:moveTo>
                  <a:pt x="2759963" y="669035"/>
                </a:moveTo>
                <a:lnTo>
                  <a:pt x="4571" y="669035"/>
                </a:lnTo>
                <a:lnTo>
                  <a:pt x="9143" y="673607"/>
                </a:lnTo>
                <a:lnTo>
                  <a:pt x="9143" y="678179"/>
                </a:lnTo>
                <a:lnTo>
                  <a:pt x="2755391" y="678179"/>
                </a:lnTo>
                <a:lnTo>
                  <a:pt x="2755391" y="673607"/>
                </a:lnTo>
                <a:lnTo>
                  <a:pt x="2759963" y="669035"/>
                </a:lnTo>
                <a:close/>
              </a:path>
              <a:path w="2764790" h="678179">
                <a:moveTo>
                  <a:pt x="9143" y="678179"/>
                </a:moveTo>
                <a:lnTo>
                  <a:pt x="9143" y="673607"/>
                </a:lnTo>
                <a:lnTo>
                  <a:pt x="4571" y="669035"/>
                </a:lnTo>
                <a:lnTo>
                  <a:pt x="4571" y="678179"/>
                </a:lnTo>
                <a:lnTo>
                  <a:pt x="9143" y="678179"/>
                </a:lnTo>
                <a:close/>
              </a:path>
              <a:path w="2764790" h="678179">
                <a:moveTo>
                  <a:pt x="2759963" y="9143"/>
                </a:moveTo>
                <a:lnTo>
                  <a:pt x="2755391" y="4571"/>
                </a:lnTo>
                <a:lnTo>
                  <a:pt x="2755391" y="9143"/>
                </a:lnTo>
                <a:lnTo>
                  <a:pt x="2759963" y="9143"/>
                </a:lnTo>
                <a:close/>
              </a:path>
              <a:path w="2764790" h="678179">
                <a:moveTo>
                  <a:pt x="2759963" y="669035"/>
                </a:moveTo>
                <a:lnTo>
                  <a:pt x="2759963" y="9143"/>
                </a:lnTo>
                <a:lnTo>
                  <a:pt x="2755391" y="9143"/>
                </a:lnTo>
                <a:lnTo>
                  <a:pt x="2755391" y="669035"/>
                </a:lnTo>
                <a:lnTo>
                  <a:pt x="2759963" y="669035"/>
                </a:lnTo>
                <a:close/>
              </a:path>
              <a:path w="2764790" h="678179">
                <a:moveTo>
                  <a:pt x="2759963" y="678179"/>
                </a:moveTo>
                <a:lnTo>
                  <a:pt x="2759963" y="669035"/>
                </a:lnTo>
                <a:lnTo>
                  <a:pt x="2755391" y="673607"/>
                </a:lnTo>
                <a:lnTo>
                  <a:pt x="2755391" y="678179"/>
                </a:lnTo>
                <a:lnTo>
                  <a:pt x="2759963" y="6781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object 25"/>
          <p:cNvSpPr txBox="1"/>
          <p:nvPr/>
        </p:nvSpPr>
        <p:spPr>
          <a:xfrm>
            <a:off x="1349993" y="3713692"/>
            <a:ext cx="2356589" cy="423944"/>
          </a:xfrm>
          <a:prstGeom prst="rect">
            <a:avLst/>
          </a:prstGeom>
          <a:solidFill>
            <a:srgbClr val="943634"/>
          </a:solidFill>
        </p:spPr>
        <p:txBody>
          <a:bodyPr vert="horz" wrap="square" lIns="0" tIns="130284" rIns="0" bIns="0" rtlCol="0">
            <a:spAutoFit/>
          </a:bodyPr>
          <a:lstStyle/>
          <a:p>
            <a:pPr marL="78504">
              <a:spcBef>
                <a:spcPts val="1026"/>
              </a:spcBef>
            </a:pP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Emenda</a:t>
            </a:r>
            <a:r>
              <a:rPr sz="1900" b="1" spc="-4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Parlamentar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781732" y="3708161"/>
            <a:ext cx="4305933" cy="757335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3919" rIns="0" bIns="0" rtlCol="0">
            <a:spAutoFit/>
          </a:bodyPr>
          <a:lstStyle/>
          <a:p>
            <a:pPr marL="97434" marR="76834">
              <a:lnSpc>
                <a:spcPct val="114999"/>
              </a:lnSpc>
              <a:spcBef>
                <a:spcPts val="110"/>
              </a:spcBef>
              <a:tabLst>
                <a:tab pos="908089" algn="l"/>
                <a:tab pos="1237138" algn="l"/>
                <a:tab pos="2356799" algn="l"/>
                <a:tab pos="3044964" algn="l"/>
                <a:tab pos="3368446" algn="l"/>
                <a:tab pos="4143467" algn="l"/>
              </a:tabLst>
            </a:pPr>
            <a:r>
              <a:rPr sz="1400" b="1" spc="-4" dirty="0">
                <a:latin typeface="Calibri"/>
                <a:cs typeface="Calibri"/>
              </a:rPr>
              <a:t>A</a:t>
            </a:r>
            <a:r>
              <a:rPr sz="1400" b="1" spc="-9" dirty="0">
                <a:latin typeface="Calibri"/>
                <a:cs typeface="Calibri"/>
              </a:rPr>
              <a:t>us</a:t>
            </a:r>
            <a:r>
              <a:rPr sz="1400" b="1" dirty="0">
                <a:latin typeface="Calibri"/>
                <a:cs typeface="Calibri"/>
              </a:rPr>
              <a:t>ê</a:t>
            </a:r>
            <a:r>
              <a:rPr sz="1400" b="1" spc="-9" dirty="0">
                <a:latin typeface="Calibri"/>
                <a:cs typeface="Calibri"/>
              </a:rPr>
              <a:t>n</a:t>
            </a:r>
            <a:r>
              <a:rPr sz="1400" b="1" spc="-4" dirty="0">
                <a:latin typeface="Calibri"/>
                <a:cs typeface="Calibri"/>
              </a:rPr>
              <a:t>cia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b="1" spc="-9" dirty="0">
                <a:latin typeface="Calibri"/>
                <a:cs typeface="Calibri"/>
              </a:rPr>
              <a:t>d</a:t>
            </a:r>
            <a:r>
              <a:rPr sz="1400" b="1" spc="-4" dirty="0">
                <a:latin typeface="Calibri"/>
                <a:cs typeface="Calibri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b="1" spc="-4" dirty="0">
                <a:latin typeface="Calibri"/>
                <a:cs typeface="Calibri"/>
              </a:rPr>
              <a:t>c</a:t>
            </a:r>
            <a:r>
              <a:rPr sz="1400" b="1" dirty="0">
                <a:latin typeface="Calibri"/>
                <a:cs typeface="Calibri"/>
              </a:rPr>
              <a:t>h</a:t>
            </a:r>
            <a:r>
              <a:rPr sz="1400" b="1" spc="-4" dirty="0">
                <a:latin typeface="Calibri"/>
                <a:cs typeface="Calibri"/>
              </a:rPr>
              <a:t>a</a:t>
            </a:r>
            <a:r>
              <a:rPr sz="1400" b="1" spc="-9" dirty="0">
                <a:latin typeface="Calibri"/>
                <a:cs typeface="Calibri"/>
              </a:rPr>
              <a:t>m</a:t>
            </a:r>
            <a:r>
              <a:rPr sz="1400" b="1" spc="-4" dirty="0">
                <a:latin typeface="Calibri"/>
                <a:cs typeface="Calibri"/>
              </a:rPr>
              <a:t>a</a:t>
            </a:r>
            <a:r>
              <a:rPr sz="1400" b="1" spc="-9" dirty="0">
                <a:latin typeface="Calibri"/>
                <a:cs typeface="Calibri"/>
              </a:rPr>
              <a:t>m</a:t>
            </a:r>
            <a:r>
              <a:rPr sz="1400" b="1" spc="-4" dirty="0">
                <a:latin typeface="Calibri"/>
                <a:cs typeface="Calibri"/>
              </a:rPr>
              <a:t>e</a:t>
            </a:r>
            <a:r>
              <a:rPr sz="1400" b="1" spc="-22" dirty="0">
                <a:latin typeface="Calibri"/>
                <a:cs typeface="Calibri"/>
              </a:rPr>
              <a:t>n</a:t>
            </a:r>
            <a:r>
              <a:rPr sz="1400" b="1" spc="-18" dirty="0">
                <a:latin typeface="Calibri"/>
                <a:cs typeface="Calibri"/>
              </a:rPr>
              <a:t>t</a:t>
            </a:r>
            <a:r>
              <a:rPr sz="1400" b="1" spc="-4" dirty="0">
                <a:latin typeface="Calibri"/>
                <a:cs typeface="Calibri"/>
              </a:rPr>
              <a:t>o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b="1" spc="-9" dirty="0">
                <a:latin typeface="Calibri"/>
                <a:cs typeface="Calibri"/>
              </a:rPr>
              <a:t>p</a:t>
            </a:r>
            <a:r>
              <a:rPr sz="1400" b="1" dirty="0">
                <a:latin typeface="Calibri"/>
                <a:cs typeface="Calibri"/>
              </a:rPr>
              <a:t>ú</a:t>
            </a:r>
            <a:r>
              <a:rPr sz="1400" b="1" spc="-9" dirty="0">
                <a:latin typeface="Calibri"/>
                <a:cs typeface="Calibri"/>
              </a:rPr>
              <a:t>b</a:t>
            </a:r>
            <a:r>
              <a:rPr sz="1400" b="1" spc="-4" dirty="0">
                <a:latin typeface="Calibri"/>
                <a:cs typeface="Calibri"/>
              </a:rPr>
              <a:t>li</a:t>
            </a:r>
            <a:r>
              <a:rPr sz="1400" b="1" spc="-13" dirty="0">
                <a:latin typeface="Calibri"/>
                <a:cs typeface="Calibri"/>
              </a:rPr>
              <a:t>c</a:t>
            </a:r>
            <a:r>
              <a:rPr sz="1400" b="1" spc="-4" dirty="0">
                <a:latin typeface="Calibri"/>
                <a:cs typeface="Calibri"/>
              </a:rPr>
              <a:t>o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na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3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9" dirty="0">
                <a:latin typeface="Calibri"/>
                <a:cs typeface="Calibri"/>
              </a:rPr>
              <a:t>o</a:t>
            </a:r>
            <a:r>
              <a:rPr sz="1400" spc="-18" dirty="0">
                <a:latin typeface="Calibri"/>
                <a:cs typeface="Calibri"/>
              </a:rPr>
              <a:t>c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spc="-18" dirty="0">
                <a:latin typeface="Calibri"/>
                <a:cs typeface="Calibri"/>
              </a:rPr>
              <a:t>ç</a:t>
            </a:r>
            <a:r>
              <a:rPr sz="1400" spc="-4" dirty="0">
                <a:latin typeface="Calibri"/>
                <a:cs typeface="Calibri"/>
              </a:rPr>
              <a:t>ão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do 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spc="-13" dirty="0">
                <a:latin typeface="Calibri"/>
                <a:cs typeface="Calibri"/>
              </a:rPr>
              <a:t>orçamento </a:t>
            </a:r>
            <a:r>
              <a:rPr sz="1400" spc="-9" dirty="0">
                <a:latin typeface="Calibri"/>
                <a:cs typeface="Calibri"/>
              </a:rPr>
              <a:t>com escolha </a:t>
            </a:r>
            <a:r>
              <a:rPr sz="1400" spc="-4" dirty="0">
                <a:latin typeface="Calibri"/>
                <a:cs typeface="Calibri"/>
              </a:rPr>
              <a:t>do beneficiário por</a:t>
            </a:r>
            <a:r>
              <a:rPr sz="1400" spc="96" dirty="0">
                <a:latin typeface="Calibri"/>
                <a:cs typeface="Calibri"/>
              </a:rPr>
              <a:t> </a:t>
            </a:r>
            <a:r>
              <a:rPr sz="1400" spc="-18" dirty="0">
                <a:latin typeface="Calibri"/>
                <a:cs typeface="Calibri"/>
              </a:rPr>
              <a:t>parlamentar.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360419" y="1058091"/>
            <a:ext cx="2335412" cy="589557"/>
          </a:xfrm>
          <a:custGeom>
            <a:avLst/>
            <a:gdLst/>
            <a:ahLst/>
            <a:cxnLst/>
            <a:rect l="l" t="t" r="r" b="b"/>
            <a:pathLst>
              <a:path w="2731135" h="649605">
                <a:moveTo>
                  <a:pt x="0" y="0"/>
                </a:moveTo>
                <a:lnTo>
                  <a:pt x="0" y="649223"/>
                </a:lnTo>
                <a:lnTo>
                  <a:pt x="2731007" y="649223"/>
                </a:lnTo>
                <a:lnTo>
                  <a:pt x="2731007" y="0"/>
                </a:lnTo>
                <a:lnTo>
                  <a:pt x="0" y="0"/>
                </a:lnTo>
                <a:close/>
              </a:path>
            </a:pathLst>
          </a:custGeom>
          <a:solidFill>
            <a:srgbClr val="5F497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9" name="object 29"/>
          <p:cNvSpPr/>
          <p:nvPr/>
        </p:nvSpPr>
        <p:spPr>
          <a:xfrm>
            <a:off x="1356509" y="1053941"/>
            <a:ext cx="2344643" cy="597626"/>
          </a:xfrm>
          <a:custGeom>
            <a:avLst/>
            <a:gdLst/>
            <a:ahLst/>
            <a:cxnLst/>
            <a:rect l="l" t="t" r="r" b="b"/>
            <a:pathLst>
              <a:path w="2741929" h="658494">
                <a:moveTo>
                  <a:pt x="2741675" y="658367"/>
                </a:moveTo>
                <a:lnTo>
                  <a:pt x="2741675" y="0"/>
                </a:lnTo>
                <a:lnTo>
                  <a:pt x="0" y="0"/>
                </a:lnTo>
                <a:lnTo>
                  <a:pt x="0" y="658367"/>
                </a:lnTo>
                <a:lnTo>
                  <a:pt x="4571" y="658367"/>
                </a:lnTo>
                <a:lnTo>
                  <a:pt x="4571" y="10667"/>
                </a:lnTo>
                <a:lnTo>
                  <a:pt x="9143" y="4571"/>
                </a:lnTo>
                <a:lnTo>
                  <a:pt x="9143" y="10667"/>
                </a:lnTo>
                <a:lnTo>
                  <a:pt x="2731007" y="10667"/>
                </a:lnTo>
                <a:lnTo>
                  <a:pt x="2731007" y="4571"/>
                </a:lnTo>
                <a:lnTo>
                  <a:pt x="2735579" y="10667"/>
                </a:lnTo>
                <a:lnTo>
                  <a:pt x="2735579" y="658367"/>
                </a:lnTo>
                <a:lnTo>
                  <a:pt x="2741675" y="658367"/>
                </a:lnTo>
                <a:close/>
              </a:path>
              <a:path w="2741929" h="658494">
                <a:moveTo>
                  <a:pt x="9143" y="10667"/>
                </a:moveTo>
                <a:lnTo>
                  <a:pt x="9143" y="4571"/>
                </a:lnTo>
                <a:lnTo>
                  <a:pt x="4571" y="10667"/>
                </a:lnTo>
                <a:lnTo>
                  <a:pt x="9143" y="10667"/>
                </a:lnTo>
                <a:close/>
              </a:path>
              <a:path w="2741929" h="658494">
                <a:moveTo>
                  <a:pt x="9143" y="649223"/>
                </a:moveTo>
                <a:lnTo>
                  <a:pt x="9143" y="10667"/>
                </a:lnTo>
                <a:lnTo>
                  <a:pt x="4571" y="10667"/>
                </a:lnTo>
                <a:lnTo>
                  <a:pt x="4571" y="649223"/>
                </a:lnTo>
                <a:lnTo>
                  <a:pt x="9143" y="649223"/>
                </a:lnTo>
                <a:close/>
              </a:path>
              <a:path w="2741929" h="658494">
                <a:moveTo>
                  <a:pt x="2735579" y="649223"/>
                </a:moveTo>
                <a:lnTo>
                  <a:pt x="4571" y="649223"/>
                </a:lnTo>
                <a:lnTo>
                  <a:pt x="9143" y="653795"/>
                </a:lnTo>
                <a:lnTo>
                  <a:pt x="9143" y="658367"/>
                </a:lnTo>
                <a:lnTo>
                  <a:pt x="2731007" y="658367"/>
                </a:lnTo>
                <a:lnTo>
                  <a:pt x="2731007" y="653795"/>
                </a:lnTo>
                <a:lnTo>
                  <a:pt x="2735579" y="649223"/>
                </a:lnTo>
                <a:close/>
              </a:path>
              <a:path w="2741929" h="658494">
                <a:moveTo>
                  <a:pt x="9143" y="658367"/>
                </a:moveTo>
                <a:lnTo>
                  <a:pt x="9143" y="653795"/>
                </a:lnTo>
                <a:lnTo>
                  <a:pt x="4571" y="649223"/>
                </a:lnTo>
                <a:lnTo>
                  <a:pt x="4571" y="658367"/>
                </a:lnTo>
                <a:lnTo>
                  <a:pt x="9143" y="658367"/>
                </a:lnTo>
                <a:close/>
              </a:path>
              <a:path w="2741929" h="658494">
                <a:moveTo>
                  <a:pt x="2735579" y="10667"/>
                </a:moveTo>
                <a:lnTo>
                  <a:pt x="2731007" y="4571"/>
                </a:lnTo>
                <a:lnTo>
                  <a:pt x="2731007" y="10667"/>
                </a:lnTo>
                <a:lnTo>
                  <a:pt x="2735579" y="10667"/>
                </a:lnTo>
                <a:close/>
              </a:path>
              <a:path w="2741929" h="658494">
                <a:moveTo>
                  <a:pt x="2735579" y="649223"/>
                </a:moveTo>
                <a:lnTo>
                  <a:pt x="2735579" y="10667"/>
                </a:lnTo>
                <a:lnTo>
                  <a:pt x="2731007" y="10667"/>
                </a:lnTo>
                <a:lnTo>
                  <a:pt x="2731007" y="649223"/>
                </a:lnTo>
                <a:lnTo>
                  <a:pt x="2735579" y="649223"/>
                </a:lnTo>
                <a:close/>
              </a:path>
              <a:path w="2741929" h="658494">
                <a:moveTo>
                  <a:pt x="2735579" y="658367"/>
                </a:moveTo>
                <a:lnTo>
                  <a:pt x="2735579" y="649223"/>
                </a:lnTo>
                <a:lnTo>
                  <a:pt x="2731007" y="653795"/>
                </a:lnTo>
                <a:lnTo>
                  <a:pt x="2731007" y="658367"/>
                </a:lnTo>
                <a:lnTo>
                  <a:pt x="2735579" y="6583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0" name="object 30"/>
          <p:cNvSpPr txBox="1"/>
          <p:nvPr/>
        </p:nvSpPr>
        <p:spPr>
          <a:xfrm>
            <a:off x="1426453" y="1184877"/>
            <a:ext cx="2080206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Comissão de</a:t>
            </a:r>
            <a:r>
              <a:rPr sz="1900" b="1" spc="-4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Seleção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786945" y="1053941"/>
            <a:ext cx="4309734" cy="756210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2805" rIns="0" bIns="0" rtlCol="0">
            <a:spAutoFit/>
          </a:bodyPr>
          <a:lstStyle/>
          <a:p>
            <a:pPr marL="97434" marR="77391">
              <a:lnSpc>
                <a:spcPct val="114999"/>
              </a:lnSpc>
              <a:spcBef>
                <a:spcPts val="100"/>
              </a:spcBef>
              <a:tabLst>
                <a:tab pos="771680" algn="l"/>
                <a:tab pos="1217095" algn="l"/>
                <a:tab pos="1589573" algn="l"/>
                <a:tab pos="2416930" algn="l"/>
                <a:tab pos="2732061" algn="l"/>
                <a:tab pos="3535477" algn="l"/>
                <a:tab pos="4150149" algn="l"/>
              </a:tabLst>
            </a:pPr>
            <a:r>
              <a:rPr sz="1400" spc="-9" dirty="0">
                <a:latin typeface="Calibri"/>
                <a:cs typeface="Calibri"/>
              </a:rPr>
              <a:t>Se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9" dirty="0">
                <a:latin typeface="Calibri"/>
                <a:cs typeface="Calibri"/>
              </a:rPr>
              <a:t>e</a:t>
            </a:r>
            <a:r>
              <a:rPr sz="1400" spc="-18" dirty="0">
                <a:latin typeface="Calibri"/>
                <a:cs typeface="Calibri"/>
              </a:rPr>
              <a:t>ç</a:t>
            </a:r>
            <a:r>
              <a:rPr sz="1400" spc="-4" dirty="0">
                <a:latin typeface="Calibri"/>
                <a:cs typeface="Calibri"/>
              </a:rPr>
              <a:t>ão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35" dirty="0">
                <a:latin typeface="Calibri"/>
                <a:cs typeface="Calibri"/>
              </a:rPr>
              <a:t>f</a:t>
            </a:r>
            <a:r>
              <a:rPr sz="1400" spc="-9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22" dirty="0">
                <a:latin typeface="Calibri"/>
                <a:cs typeface="Calibri"/>
              </a:rPr>
              <a:t>t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4" dirty="0">
                <a:latin typeface="Calibri"/>
                <a:cs typeface="Calibri"/>
              </a:rPr>
              <a:t>r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b="1" spc="-9" dirty="0">
                <a:latin typeface="Calibri"/>
                <a:cs typeface="Calibri"/>
              </a:rPr>
              <a:t>C</a:t>
            </a:r>
            <a:r>
              <a:rPr sz="1400" b="1" spc="4" dirty="0">
                <a:latin typeface="Calibri"/>
                <a:cs typeface="Calibri"/>
              </a:rPr>
              <a:t>o</a:t>
            </a:r>
            <a:r>
              <a:rPr sz="1400" b="1" spc="-9" dirty="0">
                <a:latin typeface="Calibri"/>
                <a:cs typeface="Calibri"/>
              </a:rPr>
              <a:t>m</a:t>
            </a:r>
            <a:r>
              <a:rPr sz="1400" b="1" spc="-4" dirty="0">
                <a:latin typeface="Calibri"/>
                <a:cs typeface="Calibri"/>
              </a:rPr>
              <a:t>i</a:t>
            </a:r>
            <a:r>
              <a:rPr sz="1400" b="1" spc="-9" dirty="0">
                <a:latin typeface="Calibri"/>
                <a:cs typeface="Calibri"/>
              </a:rPr>
              <a:t>ss</a:t>
            </a:r>
            <a:r>
              <a:rPr sz="1400" b="1" spc="-4" dirty="0">
                <a:latin typeface="Calibri"/>
                <a:cs typeface="Calibri"/>
              </a:rPr>
              <a:t>ão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b="1" dirty="0">
                <a:latin typeface="Calibri"/>
                <a:cs typeface="Calibri"/>
              </a:rPr>
              <a:t>o</a:t>
            </a:r>
            <a:r>
              <a:rPr sz="1400" b="1" spc="-4" dirty="0">
                <a:latin typeface="Calibri"/>
                <a:cs typeface="Calibri"/>
              </a:rPr>
              <a:t>u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b="1" spc="-9" dirty="0">
                <a:latin typeface="Calibri"/>
                <a:cs typeface="Calibri"/>
              </a:rPr>
              <a:t>C</a:t>
            </a:r>
            <a:r>
              <a:rPr sz="1400" b="1" spc="4" dirty="0">
                <a:latin typeface="Calibri"/>
                <a:cs typeface="Calibri"/>
              </a:rPr>
              <a:t>o</a:t>
            </a:r>
            <a:r>
              <a:rPr sz="1400" b="1" spc="-9" dirty="0">
                <a:latin typeface="Calibri"/>
                <a:cs typeface="Calibri"/>
              </a:rPr>
              <a:t>ns</a:t>
            </a:r>
            <a:r>
              <a:rPr sz="1400" b="1" spc="-4" dirty="0">
                <a:latin typeface="Calibri"/>
                <a:cs typeface="Calibri"/>
              </a:rPr>
              <a:t>el</a:t>
            </a:r>
            <a:r>
              <a:rPr sz="1400" b="1" spc="-9" dirty="0">
                <a:latin typeface="Calibri"/>
                <a:cs typeface="Calibri"/>
              </a:rPr>
              <a:t>h</a:t>
            </a:r>
            <a:r>
              <a:rPr sz="1400" b="1" spc="-4" dirty="0">
                <a:latin typeface="Calibri"/>
                <a:cs typeface="Calibri"/>
              </a:rPr>
              <a:t>o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b="1" spc="-4" dirty="0">
                <a:latin typeface="Calibri"/>
                <a:cs typeface="Calibri"/>
              </a:rPr>
              <a:t>Ge</a:t>
            </a:r>
            <a:r>
              <a:rPr sz="1400" b="1" spc="-18" dirty="0">
                <a:latin typeface="Calibri"/>
                <a:cs typeface="Calibri"/>
              </a:rPr>
              <a:t>st</a:t>
            </a:r>
            <a:r>
              <a:rPr sz="1400" b="1" dirty="0">
                <a:latin typeface="Calibri"/>
                <a:cs typeface="Calibri"/>
              </a:rPr>
              <a:t>o</a:t>
            </a:r>
            <a:r>
              <a:rPr sz="1400" b="1" spc="-4" dirty="0">
                <a:latin typeface="Calibri"/>
                <a:cs typeface="Calibri"/>
              </a:rPr>
              <a:t>r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b="1" spc="-9" dirty="0">
                <a:latin typeface="Calibri"/>
                <a:cs typeface="Calibri"/>
              </a:rPr>
              <a:t>d</a:t>
            </a:r>
            <a:r>
              <a:rPr sz="1400" b="1" spc="-4" dirty="0">
                <a:latin typeface="Calibri"/>
                <a:cs typeface="Calibri"/>
              </a:rPr>
              <a:t>e 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b="1" spc="-4" dirty="0">
                <a:latin typeface="Calibri"/>
                <a:cs typeface="Calibri"/>
              </a:rPr>
              <a:t>Fundos</a:t>
            </a:r>
            <a:r>
              <a:rPr sz="1400" spc="-4" dirty="0">
                <a:latin typeface="Calibri"/>
                <a:cs typeface="Calibri"/>
              </a:rPr>
              <a:t>, </a:t>
            </a:r>
            <a:r>
              <a:rPr sz="1400" spc="-9" dirty="0">
                <a:latin typeface="Calibri"/>
                <a:cs typeface="Calibri"/>
              </a:rPr>
              <a:t>tais como CONANDA, </a:t>
            </a:r>
            <a:r>
              <a:rPr sz="1400" spc="-4" dirty="0">
                <a:latin typeface="Calibri"/>
                <a:cs typeface="Calibri"/>
              </a:rPr>
              <a:t>CNDI, </a:t>
            </a:r>
            <a:r>
              <a:rPr sz="1400" spc="-13" dirty="0">
                <a:latin typeface="Calibri"/>
                <a:cs typeface="Calibri"/>
              </a:rPr>
              <a:t>CDDD,</a:t>
            </a:r>
            <a:r>
              <a:rPr sz="1400" spc="105" dirty="0">
                <a:latin typeface="Calibri"/>
                <a:cs typeface="Calibri"/>
              </a:rPr>
              <a:t> </a:t>
            </a:r>
            <a:r>
              <a:rPr sz="1400" spc="-4" dirty="0">
                <a:latin typeface="Calibri"/>
                <a:cs typeface="Calibri"/>
              </a:rPr>
              <a:t>CNMA.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336962" y="4374827"/>
            <a:ext cx="2373422" cy="596473"/>
          </a:xfrm>
          <a:custGeom>
            <a:avLst/>
            <a:gdLst/>
            <a:ahLst/>
            <a:cxnLst/>
            <a:rect l="l" t="t" r="r" b="b"/>
            <a:pathLst>
              <a:path w="2775585" h="657225">
                <a:moveTo>
                  <a:pt x="2775203" y="656843"/>
                </a:moveTo>
                <a:lnTo>
                  <a:pt x="2775203" y="0"/>
                </a:lnTo>
                <a:lnTo>
                  <a:pt x="0" y="0"/>
                </a:lnTo>
                <a:lnTo>
                  <a:pt x="0" y="656843"/>
                </a:lnTo>
                <a:lnTo>
                  <a:pt x="4571" y="656843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766059" y="9143"/>
                </a:lnTo>
                <a:lnTo>
                  <a:pt x="2766059" y="4571"/>
                </a:lnTo>
                <a:lnTo>
                  <a:pt x="2770631" y="9143"/>
                </a:lnTo>
                <a:lnTo>
                  <a:pt x="2770631" y="656843"/>
                </a:lnTo>
                <a:lnTo>
                  <a:pt x="2775203" y="656843"/>
                </a:lnTo>
                <a:close/>
              </a:path>
              <a:path w="2775585" h="657225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775585" h="657225">
                <a:moveTo>
                  <a:pt x="9143" y="647699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647699"/>
                </a:lnTo>
                <a:lnTo>
                  <a:pt x="9143" y="647699"/>
                </a:lnTo>
                <a:close/>
              </a:path>
              <a:path w="2775585" h="657225">
                <a:moveTo>
                  <a:pt x="2770631" y="647699"/>
                </a:moveTo>
                <a:lnTo>
                  <a:pt x="4571" y="647699"/>
                </a:lnTo>
                <a:lnTo>
                  <a:pt x="9143" y="652271"/>
                </a:lnTo>
                <a:lnTo>
                  <a:pt x="9143" y="656843"/>
                </a:lnTo>
                <a:lnTo>
                  <a:pt x="2766059" y="656843"/>
                </a:lnTo>
                <a:lnTo>
                  <a:pt x="2766059" y="652271"/>
                </a:lnTo>
                <a:lnTo>
                  <a:pt x="2770631" y="647699"/>
                </a:lnTo>
                <a:close/>
              </a:path>
              <a:path w="2775585" h="657225">
                <a:moveTo>
                  <a:pt x="9143" y="656843"/>
                </a:moveTo>
                <a:lnTo>
                  <a:pt x="9143" y="652271"/>
                </a:lnTo>
                <a:lnTo>
                  <a:pt x="4571" y="647699"/>
                </a:lnTo>
                <a:lnTo>
                  <a:pt x="4571" y="656843"/>
                </a:lnTo>
                <a:lnTo>
                  <a:pt x="9143" y="656843"/>
                </a:lnTo>
                <a:close/>
              </a:path>
              <a:path w="2775585" h="657225">
                <a:moveTo>
                  <a:pt x="2770631" y="9143"/>
                </a:moveTo>
                <a:lnTo>
                  <a:pt x="2766059" y="4571"/>
                </a:lnTo>
                <a:lnTo>
                  <a:pt x="2766059" y="9143"/>
                </a:lnTo>
                <a:lnTo>
                  <a:pt x="2770631" y="9143"/>
                </a:lnTo>
                <a:close/>
              </a:path>
              <a:path w="2775585" h="657225">
                <a:moveTo>
                  <a:pt x="2770631" y="647699"/>
                </a:moveTo>
                <a:lnTo>
                  <a:pt x="2770631" y="9143"/>
                </a:lnTo>
                <a:lnTo>
                  <a:pt x="2766059" y="9143"/>
                </a:lnTo>
                <a:lnTo>
                  <a:pt x="2766059" y="647699"/>
                </a:lnTo>
                <a:lnTo>
                  <a:pt x="2770631" y="647699"/>
                </a:lnTo>
                <a:close/>
              </a:path>
              <a:path w="2775585" h="657225">
                <a:moveTo>
                  <a:pt x="2770631" y="656843"/>
                </a:moveTo>
                <a:lnTo>
                  <a:pt x="2770631" y="647699"/>
                </a:lnTo>
                <a:lnTo>
                  <a:pt x="2766059" y="652271"/>
                </a:lnTo>
                <a:lnTo>
                  <a:pt x="2766059" y="656843"/>
                </a:lnTo>
                <a:lnTo>
                  <a:pt x="2770631" y="6568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4" name="object 34"/>
          <p:cNvSpPr txBox="1"/>
          <p:nvPr/>
        </p:nvSpPr>
        <p:spPr>
          <a:xfrm>
            <a:off x="1340871" y="4378976"/>
            <a:ext cx="2365277" cy="414387"/>
          </a:xfrm>
          <a:prstGeom prst="rect">
            <a:avLst/>
          </a:prstGeom>
          <a:solidFill>
            <a:srgbClr val="E46C09"/>
          </a:solidFill>
        </p:spPr>
        <p:txBody>
          <a:bodyPr vert="horz" wrap="square" lIns="0" tIns="120819" rIns="0" bIns="0" rtlCol="0">
            <a:spAutoFit/>
          </a:bodyPr>
          <a:lstStyle/>
          <a:p>
            <a:pPr marL="80175">
              <a:spcBef>
                <a:spcPts val="951"/>
              </a:spcBef>
            </a:pPr>
            <a:r>
              <a:rPr sz="1900" b="1" spc="-18" dirty="0">
                <a:solidFill>
                  <a:srgbClr val="FFFFFF"/>
                </a:solidFill>
                <a:latin typeface="Calibri"/>
                <a:cs typeface="Calibri"/>
              </a:rPr>
              <a:t>Atuação 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em</a:t>
            </a:r>
            <a:r>
              <a:rPr sz="1900" b="1" spc="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rede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796066" y="4374827"/>
            <a:ext cx="4300504" cy="508450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2805" rIns="0" bIns="0" rtlCol="0">
            <a:spAutoFit/>
          </a:bodyPr>
          <a:lstStyle/>
          <a:p>
            <a:pPr marL="97434" marR="74607">
              <a:lnSpc>
                <a:spcPct val="114999"/>
              </a:lnSpc>
              <a:spcBef>
                <a:spcPts val="100"/>
              </a:spcBef>
              <a:tabLst>
                <a:tab pos="1019442" algn="l"/>
                <a:tab pos="1353503" algn="l"/>
                <a:tab pos="2163044" algn="l"/>
                <a:tab pos="3147966" algn="l"/>
                <a:tab pos="3453631" algn="l"/>
                <a:tab pos="4003162" algn="l"/>
                <a:tab pos="4242572" algn="l"/>
              </a:tabLst>
            </a:pPr>
            <a:r>
              <a:rPr sz="1400" b="1" spc="-4" dirty="0">
                <a:latin typeface="Calibri"/>
                <a:cs typeface="Calibri"/>
              </a:rPr>
              <a:t>A</a:t>
            </a:r>
            <a:r>
              <a:rPr sz="1400" b="1" spc="-9" dirty="0">
                <a:latin typeface="Calibri"/>
                <a:cs typeface="Calibri"/>
              </a:rPr>
              <a:t>g</a:t>
            </a:r>
            <a:r>
              <a:rPr sz="1400" b="1" spc="-22" dirty="0">
                <a:latin typeface="Calibri"/>
                <a:cs typeface="Calibri"/>
              </a:rPr>
              <a:t>r</a:t>
            </a:r>
            <a:r>
              <a:rPr sz="1400" b="1" spc="-4" dirty="0">
                <a:latin typeface="Calibri"/>
                <a:cs typeface="Calibri"/>
              </a:rPr>
              <a:t>e</a:t>
            </a:r>
            <a:r>
              <a:rPr sz="1400" b="1" spc="-26" dirty="0">
                <a:latin typeface="Calibri"/>
                <a:cs typeface="Calibri"/>
              </a:rPr>
              <a:t>g</a:t>
            </a:r>
            <a:r>
              <a:rPr sz="1400" b="1" spc="-4" dirty="0">
                <a:latin typeface="Calibri"/>
                <a:cs typeface="Calibri"/>
              </a:rPr>
              <a:t>a</a:t>
            </a:r>
            <a:r>
              <a:rPr sz="1400" b="1" spc="-13" dirty="0">
                <a:latin typeface="Calibri"/>
                <a:cs typeface="Calibri"/>
              </a:rPr>
              <a:t>ç</a:t>
            </a:r>
            <a:r>
              <a:rPr sz="1400" b="1" spc="-4" dirty="0">
                <a:latin typeface="Calibri"/>
                <a:cs typeface="Calibri"/>
              </a:rPr>
              <a:t>ão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b="1" spc="-9" dirty="0">
                <a:latin typeface="Calibri"/>
                <a:cs typeface="Calibri"/>
              </a:rPr>
              <a:t>d</a:t>
            </a:r>
            <a:r>
              <a:rPr sz="1400" b="1" spc="-4" dirty="0">
                <a:latin typeface="Calibri"/>
                <a:cs typeface="Calibri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b="1" dirty="0">
                <a:latin typeface="Calibri"/>
                <a:cs typeface="Calibri"/>
              </a:rPr>
              <a:t>p</a:t>
            </a:r>
            <a:r>
              <a:rPr sz="1400" b="1" spc="-31" dirty="0">
                <a:latin typeface="Calibri"/>
                <a:cs typeface="Calibri"/>
              </a:rPr>
              <a:t>r</a:t>
            </a:r>
            <a:r>
              <a:rPr sz="1400" b="1" spc="4" dirty="0">
                <a:latin typeface="Calibri"/>
                <a:cs typeface="Calibri"/>
              </a:rPr>
              <a:t>o</a:t>
            </a:r>
            <a:r>
              <a:rPr sz="1400" b="1" spc="-4" dirty="0">
                <a:latin typeface="Calibri"/>
                <a:cs typeface="Calibri"/>
              </a:rPr>
              <a:t>j</a:t>
            </a:r>
            <a:r>
              <a:rPr sz="1400" b="1" spc="-18" dirty="0">
                <a:latin typeface="Calibri"/>
                <a:cs typeface="Calibri"/>
              </a:rPr>
              <a:t>et</a:t>
            </a:r>
            <a:r>
              <a:rPr sz="1400" b="1" dirty="0">
                <a:latin typeface="Calibri"/>
                <a:cs typeface="Calibri"/>
              </a:rPr>
              <a:t>o</a:t>
            </a:r>
            <a:r>
              <a:rPr sz="1400" b="1" spc="-9" dirty="0">
                <a:latin typeface="Calibri"/>
                <a:cs typeface="Calibri"/>
              </a:rPr>
              <a:t>s</a:t>
            </a:r>
            <a:r>
              <a:rPr sz="1400" b="1" spc="-4" dirty="0">
                <a:latin typeface="Calibri"/>
                <a:cs typeface="Calibri"/>
              </a:rPr>
              <a:t>,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26" dirty="0">
                <a:latin typeface="Calibri"/>
                <a:cs typeface="Calibri"/>
              </a:rPr>
              <a:t>v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9" dirty="0">
                <a:latin typeface="Calibri"/>
                <a:cs typeface="Calibri"/>
              </a:rPr>
              <a:t>or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22" dirty="0">
                <a:latin typeface="Calibri"/>
                <a:cs typeface="Calibri"/>
              </a:rPr>
              <a:t>z</a:t>
            </a:r>
            <a:r>
              <a:rPr sz="1400" spc="-4" dirty="0">
                <a:latin typeface="Calibri"/>
                <a:cs typeface="Calibri"/>
              </a:rPr>
              <a:t>ando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as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31" dirty="0">
                <a:latin typeface="Calibri"/>
                <a:cs typeface="Calibri"/>
              </a:rPr>
              <a:t>r</a:t>
            </a:r>
            <a:r>
              <a:rPr sz="1400" spc="-9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9" dirty="0">
                <a:latin typeface="Calibri"/>
                <a:cs typeface="Calibri"/>
              </a:rPr>
              <a:t>e</a:t>
            </a:r>
            <a:r>
              <a:rPr sz="1400" spc="-4" dirty="0">
                <a:latin typeface="Calibri"/>
                <a:cs typeface="Calibri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4" dirty="0">
                <a:latin typeface="Calibri"/>
                <a:cs typeface="Calibri"/>
              </a:rPr>
              <a:t>a 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spc="-13" dirty="0">
                <a:latin typeface="Calibri"/>
                <a:cs typeface="Calibri"/>
              </a:rPr>
              <a:t>integração entre </a:t>
            </a:r>
            <a:r>
              <a:rPr sz="1400" spc="-4" dirty="0">
                <a:latin typeface="Calibri"/>
                <a:cs typeface="Calibri"/>
              </a:rPr>
              <a:t>OSCs, </a:t>
            </a:r>
            <a:r>
              <a:rPr sz="1400" spc="-9" dirty="0">
                <a:latin typeface="Calibri"/>
                <a:cs typeface="Calibri"/>
              </a:rPr>
              <a:t>com previsão </a:t>
            </a:r>
            <a:r>
              <a:rPr sz="1400" spc="-4" dirty="0">
                <a:latin typeface="Calibri"/>
                <a:cs typeface="Calibri"/>
              </a:rPr>
              <a:t>no</a:t>
            </a:r>
            <a:r>
              <a:rPr sz="1400" spc="110" dirty="0">
                <a:latin typeface="Calibri"/>
                <a:cs typeface="Calibri"/>
              </a:rPr>
              <a:t> </a:t>
            </a:r>
            <a:r>
              <a:rPr sz="1400" spc="-4" dirty="0">
                <a:latin typeface="Calibri"/>
                <a:cs typeface="Calibri"/>
              </a:rPr>
              <a:t>edital.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796066" y="5037344"/>
            <a:ext cx="4291816" cy="757335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3919" rIns="0" bIns="0" rtlCol="0">
            <a:spAutoFit/>
          </a:bodyPr>
          <a:lstStyle/>
          <a:p>
            <a:pPr marL="97434" marR="75164" algn="just">
              <a:lnSpc>
                <a:spcPct val="114999"/>
              </a:lnSpc>
              <a:spcBef>
                <a:spcPts val="110"/>
              </a:spcBef>
            </a:pPr>
            <a:r>
              <a:rPr sz="1400" b="1" spc="-9" dirty="0">
                <a:latin typeface="Calibri"/>
                <a:cs typeface="Calibri"/>
              </a:rPr>
              <a:t>Pessoas </a:t>
            </a:r>
            <a:r>
              <a:rPr sz="1400" b="1" spc="-4" dirty="0">
                <a:latin typeface="Calibri"/>
                <a:cs typeface="Calibri"/>
              </a:rPr>
              <a:t>com deficiência </a:t>
            </a:r>
            <a:r>
              <a:rPr sz="1400" b="1" dirty="0">
                <a:latin typeface="Calibri"/>
                <a:cs typeface="Calibri"/>
              </a:rPr>
              <a:t>ou </a:t>
            </a:r>
            <a:r>
              <a:rPr sz="1400" b="1" spc="-4" dirty="0">
                <a:latin typeface="Calibri"/>
                <a:cs typeface="Calibri"/>
              </a:rPr>
              <a:t>mobilidade reduzida </a:t>
            </a:r>
            <a:r>
              <a:rPr sz="1400" spc="-4" dirty="0">
                <a:latin typeface="Calibri"/>
                <a:cs typeface="Calibri"/>
              </a:rPr>
              <a:t>com  </a:t>
            </a:r>
            <a:r>
              <a:rPr sz="1400" spc="-9" dirty="0">
                <a:latin typeface="Calibri"/>
                <a:cs typeface="Calibri"/>
              </a:rPr>
              <a:t>previsão </a:t>
            </a:r>
            <a:r>
              <a:rPr sz="1400" dirty="0">
                <a:latin typeface="Calibri"/>
                <a:cs typeface="Calibri"/>
              </a:rPr>
              <a:t>no </a:t>
            </a:r>
            <a:r>
              <a:rPr sz="1400" spc="-4" dirty="0">
                <a:latin typeface="Calibri"/>
                <a:cs typeface="Calibri"/>
              </a:rPr>
              <a:t>edital, além da </a:t>
            </a:r>
            <a:r>
              <a:rPr sz="1400" spc="-13" dirty="0">
                <a:latin typeface="Calibri"/>
                <a:cs typeface="Calibri"/>
              </a:rPr>
              <a:t>garantia </a:t>
            </a:r>
            <a:r>
              <a:rPr sz="1400" spc="-4" dirty="0">
                <a:latin typeface="Calibri"/>
                <a:cs typeface="Calibri"/>
              </a:rPr>
              <a:t>de inclusão na  </a:t>
            </a:r>
            <a:r>
              <a:rPr sz="1400" spc="-9" dirty="0">
                <a:latin typeface="Calibri"/>
                <a:cs typeface="Calibri"/>
              </a:rPr>
              <a:t>capacitação </a:t>
            </a:r>
            <a:r>
              <a:rPr sz="1400" spc="-4" dirty="0">
                <a:latin typeface="Calibri"/>
                <a:cs typeface="Calibri"/>
              </a:rPr>
              <a:t>e</a:t>
            </a:r>
            <a:r>
              <a:rPr sz="1400" spc="-13" dirty="0">
                <a:latin typeface="Calibri"/>
                <a:cs typeface="Calibri"/>
              </a:rPr>
              <a:t> </a:t>
            </a:r>
            <a:r>
              <a:rPr sz="1400" spc="-9" dirty="0">
                <a:latin typeface="Calibri"/>
                <a:cs typeface="Calibri"/>
              </a:rPr>
              <a:t>comunicação.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346083" y="5020747"/>
            <a:ext cx="2381024" cy="863301"/>
          </a:xfrm>
          <a:custGeom>
            <a:avLst/>
            <a:gdLst/>
            <a:ahLst/>
            <a:cxnLst/>
            <a:rect l="l" t="t" r="r" b="b"/>
            <a:pathLst>
              <a:path w="2784475" h="951229">
                <a:moveTo>
                  <a:pt x="2784347" y="950975"/>
                </a:moveTo>
                <a:lnTo>
                  <a:pt x="2784347" y="0"/>
                </a:lnTo>
                <a:lnTo>
                  <a:pt x="0" y="0"/>
                </a:lnTo>
                <a:lnTo>
                  <a:pt x="0" y="950975"/>
                </a:lnTo>
                <a:lnTo>
                  <a:pt x="4571" y="950975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775203" y="9143"/>
                </a:lnTo>
                <a:lnTo>
                  <a:pt x="2775203" y="4571"/>
                </a:lnTo>
                <a:lnTo>
                  <a:pt x="2779775" y="9143"/>
                </a:lnTo>
                <a:lnTo>
                  <a:pt x="2779775" y="950975"/>
                </a:lnTo>
                <a:lnTo>
                  <a:pt x="2784347" y="950975"/>
                </a:lnTo>
                <a:close/>
              </a:path>
              <a:path w="2784475" h="951229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784475" h="951229">
                <a:moveTo>
                  <a:pt x="9143" y="941831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941831"/>
                </a:lnTo>
                <a:lnTo>
                  <a:pt x="9143" y="941831"/>
                </a:lnTo>
                <a:close/>
              </a:path>
              <a:path w="2784475" h="951229">
                <a:moveTo>
                  <a:pt x="2779775" y="941831"/>
                </a:moveTo>
                <a:lnTo>
                  <a:pt x="4571" y="941831"/>
                </a:lnTo>
                <a:lnTo>
                  <a:pt x="9143" y="946403"/>
                </a:lnTo>
                <a:lnTo>
                  <a:pt x="9143" y="950975"/>
                </a:lnTo>
                <a:lnTo>
                  <a:pt x="2775203" y="950975"/>
                </a:lnTo>
                <a:lnTo>
                  <a:pt x="2775203" y="946403"/>
                </a:lnTo>
                <a:lnTo>
                  <a:pt x="2779775" y="941831"/>
                </a:lnTo>
                <a:close/>
              </a:path>
              <a:path w="2784475" h="951229">
                <a:moveTo>
                  <a:pt x="9143" y="950975"/>
                </a:moveTo>
                <a:lnTo>
                  <a:pt x="9143" y="946403"/>
                </a:lnTo>
                <a:lnTo>
                  <a:pt x="4571" y="941831"/>
                </a:lnTo>
                <a:lnTo>
                  <a:pt x="4571" y="950975"/>
                </a:lnTo>
                <a:lnTo>
                  <a:pt x="9143" y="950975"/>
                </a:lnTo>
                <a:close/>
              </a:path>
              <a:path w="2784475" h="951229">
                <a:moveTo>
                  <a:pt x="2779775" y="9143"/>
                </a:moveTo>
                <a:lnTo>
                  <a:pt x="2775203" y="4571"/>
                </a:lnTo>
                <a:lnTo>
                  <a:pt x="2775203" y="9143"/>
                </a:lnTo>
                <a:lnTo>
                  <a:pt x="2779775" y="9143"/>
                </a:lnTo>
                <a:close/>
              </a:path>
              <a:path w="2784475" h="951229">
                <a:moveTo>
                  <a:pt x="2779775" y="941831"/>
                </a:moveTo>
                <a:lnTo>
                  <a:pt x="2779775" y="9143"/>
                </a:lnTo>
                <a:lnTo>
                  <a:pt x="2775203" y="9143"/>
                </a:lnTo>
                <a:lnTo>
                  <a:pt x="2775203" y="941831"/>
                </a:lnTo>
                <a:lnTo>
                  <a:pt x="2779775" y="941831"/>
                </a:lnTo>
                <a:close/>
              </a:path>
              <a:path w="2784475" h="951229">
                <a:moveTo>
                  <a:pt x="2779775" y="950975"/>
                </a:moveTo>
                <a:lnTo>
                  <a:pt x="2779775" y="941831"/>
                </a:lnTo>
                <a:lnTo>
                  <a:pt x="2775203" y="946403"/>
                </a:lnTo>
                <a:lnTo>
                  <a:pt x="2775203" y="950975"/>
                </a:lnTo>
                <a:lnTo>
                  <a:pt x="2779775" y="9509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39"/>
          <p:cNvSpPr txBox="1"/>
          <p:nvPr/>
        </p:nvSpPr>
        <p:spPr>
          <a:xfrm>
            <a:off x="1349994" y="5024896"/>
            <a:ext cx="2373422" cy="554560"/>
          </a:xfrm>
          <a:prstGeom prst="rect">
            <a:avLst/>
          </a:prstGeom>
          <a:solidFill>
            <a:srgbClr val="16365E"/>
          </a:solidFill>
        </p:spPr>
        <p:txBody>
          <a:bodyPr vert="horz" wrap="square" lIns="0" tIns="557" rIns="0" bIns="0" rtlCol="0">
            <a:spAutoFit/>
          </a:bodyPr>
          <a:lstStyle/>
          <a:p>
            <a:pPr>
              <a:spcBef>
                <a:spcPts val="4"/>
              </a:spcBef>
            </a:pPr>
            <a:endParaRPr sz="1700" dirty="0">
              <a:latin typeface="Times New Roman"/>
              <a:cs typeface="Times New Roman"/>
            </a:endParaRPr>
          </a:p>
          <a:p>
            <a:pPr marL="78504">
              <a:spcBef>
                <a:spcPts val="4"/>
              </a:spcBef>
            </a:pP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Acessibilidade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41" name="object 41"/>
          <p:cNvSpPr txBox="1">
            <a:spLocks noGrp="1"/>
          </p:cNvSpPr>
          <p:nvPr>
            <p:ph type="title"/>
          </p:nvPr>
        </p:nvSpPr>
        <p:spPr>
          <a:xfrm>
            <a:off x="842785" y="346536"/>
            <a:ext cx="5906564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>
              <a:tabLst>
                <a:tab pos="443744" algn="l"/>
                <a:tab pos="7970691" algn="l"/>
              </a:tabLst>
            </a:pPr>
            <a:r>
              <a:rPr b="0" u="sng" dirty="0">
                <a:latin typeface="Times New Roman"/>
                <a:cs typeface="Times New Roman"/>
              </a:rPr>
              <a:t> 	</a:t>
            </a:r>
            <a:r>
              <a:rPr lang="pt-BR" sz="3000" b="1" u="sng" spc="-9" dirty="0"/>
              <a:t>ESTRUTURA </a:t>
            </a:r>
            <a:r>
              <a:rPr lang="pt-BR" sz="3000" b="1" u="sng" spc="-9" dirty="0" smtClean="0"/>
              <a:t>LÓGICO-NORMATIVA</a:t>
            </a:r>
            <a:endParaRPr sz="3000" b="1" u="sng" spc="-4" dirty="0">
              <a:latin typeface="Times New Roman"/>
              <a:cs typeface="Times New Roman"/>
            </a:endParaRPr>
          </a:p>
        </p:txBody>
      </p:sp>
      <p:pic>
        <p:nvPicPr>
          <p:cNvPr id="27" name="Picture 2" descr="Logo P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278" y="116632"/>
            <a:ext cx="182472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629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1232709" y="860304"/>
            <a:ext cx="2392970" cy="860420"/>
          </a:xfrm>
          <a:custGeom>
            <a:avLst/>
            <a:gdLst/>
            <a:ahLst/>
            <a:cxnLst/>
            <a:rect l="l" t="t" r="r" b="b"/>
            <a:pathLst>
              <a:path w="2798445" h="948055">
                <a:moveTo>
                  <a:pt x="0" y="0"/>
                </a:moveTo>
                <a:lnTo>
                  <a:pt x="0" y="947927"/>
                </a:lnTo>
                <a:lnTo>
                  <a:pt x="2798063" y="947927"/>
                </a:lnTo>
                <a:lnTo>
                  <a:pt x="2798063" y="0"/>
                </a:lnTo>
                <a:lnTo>
                  <a:pt x="0" y="0"/>
                </a:lnTo>
                <a:close/>
              </a:path>
            </a:pathLst>
          </a:custGeom>
          <a:solidFill>
            <a:srgbClr val="5F497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3"/>
          <p:cNvSpPr/>
          <p:nvPr/>
        </p:nvSpPr>
        <p:spPr>
          <a:xfrm>
            <a:off x="1228800" y="856154"/>
            <a:ext cx="2400571" cy="869064"/>
          </a:xfrm>
          <a:custGeom>
            <a:avLst/>
            <a:gdLst/>
            <a:ahLst/>
            <a:cxnLst/>
            <a:rect l="l" t="t" r="r" b="b"/>
            <a:pathLst>
              <a:path w="2807335" h="957580">
                <a:moveTo>
                  <a:pt x="2807204" y="957071"/>
                </a:moveTo>
                <a:lnTo>
                  <a:pt x="2807204" y="0"/>
                </a:lnTo>
                <a:lnTo>
                  <a:pt x="0" y="0"/>
                </a:lnTo>
                <a:lnTo>
                  <a:pt x="0" y="957071"/>
                </a:lnTo>
                <a:lnTo>
                  <a:pt x="4571" y="957071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2798060" y="9143"/>
                </a:lnTo>
                <a:lnTo>
                  <a:pt x="2798060" y="4571"/>
                </a:lnTo>
                <a:lnTo>
                  <a:pt x="2802632" y="9143"/>
                </a:lnTo>
                <a:lnTo>
                  <a:pt x="2802632" y="957071"/>
                </a:lnTo>
                <a:lnTo>
                  <a:pt x="2807204" y="957071"/>
                </a:lnTo>
                <a:close/>
              </a:path>
              <a:path w="2807335" h="957580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2807335" h="957580">
                <a:moveTo>
                  <a:pt x="10667" y="947927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947927"/>
                </a:lnTo>
                <a:lnTo>
                  <a:pt x="10667" y="947927"/>
                </a:lnTo>
                <a:close/>
              </a:path>
              <a:path w="2807335" h="957580">
                <a:moveTo>
                  <a:pt x="2802632" y="947927"/>
                </a:moveTo>
                <a:lnTo>
                  <a:pt x="4571" y="947927"/>
                </a:lnTo>
                <a:lnTo>
                  <a:pt x="10667" y="952499"/>
                </a:lnTo>
                <a:lnTo>
                  <a:pt x="10667" y="957071"/>
                </a:lnTo>
                <a:lnTo>
                  <a:pt x="2798060" y="957071"/>
                </a:lnTo>
                <a:lnTo>
                  <a:pt x="2798060" y="952499"/>
                </a:lnTo>
                <a:lnTo>
                  <a:pt x="2802632" y="947927"/>
                </a:lnTo>
                <a:close/>
              </a:path>
              <a:path w="2807335" h="957580">
                <a:moveTo>
                  <a:pt x="10667" y="957071"/>
                </a:moveTo>
                <a:lnTo>
                  <a:pt x="10667" y="952499"/>
                </a:lnTo>
                <a:lnTo>
                  <a:pt x="4571" y="947927"/>
                </a:lnTo>
                <a:lnTo>
                  <a:pt x="4571" y="957071"/>
                </a:lnTo>
                <a:lnTo>
                  <a:pt x="10667" y="957071"/>
                </a:lnTo>
                <a:close/>
              </a:path>
              <a:path w="2807335" h="957580">
                <a:moveTo>
                  <a:pt x="2802632" y="9143"/>
                </a:moveTo>
                <a:lnTo>
                  <a:pt x="2798060" y="4571"/>
                </a:lnTo>
                <a:lnTo>
                  <a:pt x="2798060" y="9143"/>
                </a:lnTo>
                <a:lnTo>
                  <a:pt x="2802632" y="9143"/>
                </a:lnTo>
                <a:close/>
              </a:path>
              <a:path w="2807335" h="957580">
                <a:moveTo>
                  <a:pt x="2802632" y="947927"/>
                </a:moveTo>
                <a:lnTo>
                  <a:pt x="2802632" y="9143"/>
                </a:lnTo>
                <a:lnTo>
                  <a:pt x="2798060" y="9143"/>
                </a:lnTo>
                <a:lnTo>
                  <a:pt x="2798060" y="947927"/>
                </a:lnTo>
                <a:lnTo>
                  <a:pt x="2802632" y="947927"/>
                </a:lnTo>
                <a:close/>
              </a:path>
              <a:path w="2807335" h="957580">
                <a:moveTo>
                  <a:pt x="2802632" y="957071"/>
                </a:moveTo>
                <a:lnTo>
                  <a:pt x="2802632" y="947927"/>
                </a:lnTo>
                <a:lnTo>
                  <a:pt x="2798060" y="952499"/>
                </a:lnTo>
                <a:lnTo>
                  <a:pt x="2798060" y="957071"/>
                </a:lnTo>
                <a:lnTo>
                  <a:pt x="2802632" y="9570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4"/>
          <p:cNvSpPr txBox="1"/>
          <p:nvPr/>
        </p:nvSpPr>
        <p:spPr>
          <a:xfrm>
            <a:off x="1300044" y="970493"/>
            <a:ext cx="1900475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Remuneração 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da  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equipe 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900" b="1" spc="-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trabalho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232709" y="2468879"/>
            <a:ext cx="2392970" cy="606270"/>
          </a:xfrm>
          <a:custGeom>
            <a:avLst/>
            <a:gdLst/>
            <a:ahLst/>
            <a:cxnLst/>
            <a:rect l="l" t="t" r="r" b="b"/>
            <a:pathLst>
              <a:path w="2798445" h="668020">
                <a:moveTo>
                  <a:pt x="0" y="0"/>
                </a:moveTo>
                <a:lnTo>
                  <a:pt x="0" y="667511"/>
                </a:lnTo>
                <a:lnTo>
                  <a:pt x="2798063" y="667511"/>
                </a:lnTo>
                <a:lnTo>
                  <a:pt x="2798063" y="0"/>
                </a:lnTo>
                <a:lnTo>
                  <a:pt x="0" y="0"/>
                </a:lnTo>
                <a:close/>
              </a:path>
            </a:pathLst>
          </a:custGeom>
          <a:solidFill>
            <a:srgbClr val="20596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16"/>
          <p:cNvSpPr/>
          <p:nvPr/>
        </p:nvSpPr>
        <p:spPr>
          <a:xfrm>
            <a:off x="1228800" y="2464730"/>
            <a:ext cx="2400571" cy="614338"/>
          </a:xfrm>
          <a:custGeom>
            <a:avLst/>
            <a:gdLst/>
            <a:ahLst/>
            <a:cxnLst/>
            <a:rect l="l" t="t" r="r" b="b"/>
            <a:pathLst>
              <a:path w="2807335" h="676910">
                <a:moveTo>
                  <a:pt x="2807204" y="676655"/>
                </a:moveTo>
                <a:lnTo>
                  <a:pt x="2807204" y="0"/>
                </a:lnTo>
                <a:lnTo>
                  <a:pt x="0" y="0"/>
                </a:lnTo>
                <a:lnTo>
                  <a:pt x="0" y="676655"/>
                </a:lnTo>
                <a:lnTo>
                  <a:pt x="4571" y="676655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2798060" y="9143"/>
                </a:lnTo>
                <a:lnTo>
                  <a:pt x="2798060" y="4571"/>
                </a:lnTo>
                <a:lnTo>
                  <a:pt x="2802632" y="9143"/>
                </a:lnTo>
                <a:lnTo>
                  <a:pt x="2802632" y="676655"/>
                </a:lnTo>
                <a:lnTo>
                  <a:pt x="2807204" y="676655"/>
                </a:lnTo>
                <a:close/>
              </a:path>
              <a:path w="2807335" h="676910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2807335" h="676910">
                <a:moveTo>
                  <a:pt x="10667" y="667511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667511"/>
                </a:lnTo>
                <a:lnTo>
                  <a:pt x="10667" y="667511"/>
                </a:lnTo>
                <a:close/>
              </a:path>
              <a:path w="2807335" h="676910">
                <a:moveTo>
                  <a:pt x="2802632" y="667511"/>
                </a:moveTo>
                <a:lnTo>
                  <a:pt x="4571" y="667511"/>
                </a:lnTo>
                <a:lnTo>
                  <a:pt x="10667" y="672083"/>
                </a:lnTo>
                <a:lnTo>
                  <a:pt x="10667" y="676655"/>
                </a:lnTo>
                <a:lnTo>
                  <a:pt x="2798060" y="676655"/>
                </a:lnTo>
                <a:lnTo>
                  <a:pt x="2798060" y="672083"/>
                </a:lnTo>
                <a:lnTo>
                  <a:pt x="2802632" y="667511"/>
                </a:lnTo>
                <a:close/>
              </a:path>
              <a:path w="2807335" h="676910">
                <a:moveTo>
                  <a:pt x="10667" y="676655"/>
                </a:moveTo>
                <a:lnTo>
                  <a:pt x="10667" y="672083"/>
                </a:lnTo>
                <a:lnTo>
                  <a:pt x="4571" y="667511"/>
                </a:lnTo>
                <a:lnTo>
                  <a:pt x="4571" y="676655"/>
                </a:lnTo>
                <a:lnTo>
                  <a:pt x="10667" y="676655"/>
                </a:lnTo>
                <a:close/>
              </a:path>
              <a:path w="2807335" h="676910">
                <a:moveTo>
                  <a:pt x="2802632" y="9143"/>
                </a:moveTo>
                <a:lnTo>
                  <a:pt x="2798060" y="4571"/>
                </a:lnTo>
                <a:lnTo>
                  <a:pt x="2798060" y="9143"/>
                </a:lnTo>
                <a:lnTo>
                  <a:pt x="2802632" y="9143"/>
                </a:lnTo>
                <a:close/>
              </a:path>
              <a:path w="2807335" h="676910">
                <a:moveTo>
                  <a:pt x="2802632" y="667511"/>
                </a:moveTo>
                <a:lnTo>
                  <a:pt x="2802632" y="9143"/>
                </a:lnTo>
                <a:lnTo>
                  <a:pt x="2798060" y="9143"/>
                </a:lnTo>
                <a:lnTo>
                  <a:pt x="2798060" y="667511"/>
                </a:lnTo>
                <a:lnTo>
                  <a:pt x="2802632" y="667511"/>
                </a:lnTo>
                <a:close/>
              </a:path>
              <a:path w="2807335" h="676910">
                <a:moveTo>
                  <a:pt x="2802632" y="676655"/>
                </a:moveTo>
                <a:lnTo>
                  <a:pt x="2802632" y="667511"/>
                </a:lnTo>
                <a:lnTo>
                  <a:pt x="2798060" y="672083"/>
                </a:lnTo>
                <a:lnTo>
                  <a:pt x="2798060" y="676655"/>
                </a:lnTo>
                <a:lnTo>
                  <a:pt x="2802632" y="6766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 txBox="1"/>
          <p:nvPr/>
        </p:nvSpPr>
        <p:spPr>
          <a:xfrm>
            <a:off x="1300044" y="2451820"/>
            <a:ext cx="1690337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Remuneração 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de  </a:t>
            </a:r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custos</a:t>
            </a:r>
            <a:r>
              <a:rPr sz="1900" b="1" spc="-26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indiretos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02238" y="865836"/>
            <a:ext cx="4304848" cy="757335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3919" rIns="0" bIns="0" rtlCol="0">
            <a:spAutoFit/>
          </a:bodyPr>
          <a:lstStyle/>
          <a:p>
            <a:pPr marL="98548" marR="75720" algn="just">
              <a:lnSpc>
                <a:spcPct val="114999"/>
              </a:lnSpc>
              <a:spcBef>
                <a:spcPts val="110"/>
              </a:spcBef>
            </a:pPr>
            <a:r>
              <a:rPr sz="1400" spc="-9" dirty="0">
                <a:latin typeface="Calibri"/>
                <a:cs typeface="Calibri"/>
              </a:rPr>
              <a:t>Autorização expressa </a:t>
            </a:r>
            <a:r>
              <a:rPr sz="1400" spc="-4" dirty="0">
                <a:latin typeface="Calibri"/>
                <a:cs typeface="Calibri"/>
              </a:rPr>
              <a:t>de </a:t>
            </a:r>
            <a:r>
              <a:rPr sz="1400" b="1" spc="-9" dirty="0">
                <a:latin typeface="Calibri"/>
                <a:cs typeface="Calibri"/>
              </a:rPr>
              <a:t>remuneração </a:t>
            </a:r>
            <a:r>
              <a:rPr sz="1400" b="1" spc="-4" dirty="0">
                <a:latin typeface="Calibri"/>
                <a:cs typeface="Calibri"/>
              </a:rPr>
              <a:t>de </a:t>
            </a:r>
            <a:r>
              <a:rPr sz="1400" b="1" spc="-9" dirty="0">
                <a:latin typeface="Calibri"/>
                <a:cs typeface="Calibri"/>
              </a:rPr>
              <a:t>pagamento </a:t>
            </a:r>
            <a:r>
              <a:rPr sz="1400" b="1" spc="-4" dirty="0">
                <a:latin typeface="Calibri"/>
                <a:cs typeface="Calibri"/>
              </a:rPr>
              <a:t>de  equipe de trabalho</a:t>
            </a:r>
            <a:r>
              <a:rPr sz="1400" spc="-4" dirty="0">
                <a:latin typeface="Calibri"/>
                <a:cs typeface="Calibri"/>
              </a:rPr>
              <a:t>, inclusive pessoal </a:t>
            </a:r>
            <a:r>
              <a:rPr sz="1400" spc="-9" dirty="0">
                <a:latin typeface="Calibri"/>
                <a:cs typeface="Calibri"/>
              </a:rPr>
              <a:t>próprio, com  encargos </a:t>
            </a:r>
            <a:r>
              <a:rPr sz="1400" spc="-4" dirty="0">
                <a:latin typeface="Calibri"/>
                <a:cs typeface="Calibri"/>
              </a:rPr>
              <a:t>sociais e função </a:t>
            </a:r>
            <a:r>
              <a:rPr sz="1400" spc="-9" dirty="0">
                <a:latin typeface="Calibri"/>
                <a:cs typeface="Calibri"/>
              </a:rPr>
              <a:t>técnica </a:t>
            </a:r>
            <a:r>
              <a:rPr sz="1400" spc="-4" dirty="0">
                <a:latin typeface="Calibri"/>
                <a:cs typeface="Calibri"/>
              </a:rPr>
              <a:t>no </a:t>
            </a:r>
            <a:r>
              <a:rPr sz="1400" spc="-13" dirty="0">
                <a:latin typeface="Calibri"/>
                <a:cs typeface="Calibri"/>
              </a:rPr>
              <a:t>projeto </a:t>
            </a:r>
            <a:r>
              <a:rPr sz="1400" spc="-4" dirty="0">
                <a:latin typeface="Calibri"/>
                <a:cs typeface="Calibri"/>
              </a:rPr>
              <a:t>ou</a:t>
            </a:r>
            <a:r>
              <a:rPr sz="1400" spc="105" dirty="0">
                <a:latin typeface="Calibri"/>
                <a:cs typeface="Calibri"/>
              </a:rPr>
              <a:t> </a:t>
            </a:r>
            <a:r>
              <a:rPr sz="1400" spc="-4" dirty="0">
                <a:latin typeface="Calibri"/>
                <a:cs typeface="Calibri"/>
              </a:rPr>
              <a:t>atividade.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687903" y="2416321"/>
            <a:ext cx="4302133" cy="597626"/>
          </a:xfrm>
          <a:custGeom>
            <a:avLst/>
            <a:gdLst/>
            <a:ahLst/>
            <a:cxnLst/>
            <a:rect l="l" t="t" r="r" b="b"/>
            <a:pathLst>
              <a:path w="5031105" h="658495">
                <a:moveTo>
                  <a:pt x="0" y="0"/>
                </a:moveTo>
                <a:lnTo>
                  <a:pt x="0" y="658367"/>
                </a:lnTo>
                <a:lnTo>
                  <a:pt x="5030723" y="658367"/>
                </a:lnTo>
                <a:lnTo>
                  <a:pt x="503072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object 20"/>
          <p:cNvSpPr txBox="1"/>
          <p:nvPr/>
        </p:nvSpPr>
        <p:spPr>
          <a:xfrm>
            <a:off x="3773483" y="2462885"/>
            <a:ext cx="4149009" cy="6848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sz="1400" spc="-9" dirty="0">
                <a:latin typeface="Calibri"/>
                <a:cs typeface="Calibri"/>
              </a:rPr>
              <a:t>Autorização expressa </a:t>
            </a:r>
            <a:r>
              <a:rPr sz="1400" spc="-4" dirty="0">
                <a:latin typeface="Calibri"/>
                <a:cs typeface="Calibri"/>
              </a:rPr>
              <a:t>de </a:t>
            </a:r>
            <a:r>
              <a:rPr sz="1400" b="1" spc="-9" dirty="0">
                <a:latin typeface="Calibri"/>
                <a:cs typeface="Calibri"/>
              </a:rPr>
              <a:t>remuneração </a:t>
            </a:r>
            <a:r>
              <a:rPr sz="1400" b="1" spc="-4" dirty="0">
                <a:latin typeface="Calibri"/>
                <a:cs typeface="Calibri"/>
              </a:rPr>
              <a:t>de </a:t>
            </a:r>
            <a:r>
              <a:rPr sz="1400" b="1" spc="-9" dirty="0">
                <a:latin typeface="Calibri"/>
                <a:cs typeface="Calibri"/>
              </a:rPr>
              <a:t>custos</a:t>
            </a:r>
            <a:r>
              <a:rPr sz="1400" b="1" spc="298" dirty="0">
                <a:latin typeface="Calibri"/>
                <a:cs typeface="Calibri"/>
              </a:rPr>
              <a:t> </a:t>
            </a:r>
            <a:r>
              <a:rPr sz="1400" b="1" spc="-9" dirty="0">
                <a:latin typeface="Calibri"/>
                <a:cs typeface="Calibri"/>
              </a:rPr>
              <a:t>indiretos</a:t>
            </a:r>
            <a:endParaRPr sz="1400" dirty="0">
              <a:latin typeface="Calibri"/>
              <a:cs typeface="Calibri"/>
            </a:endParaRPr>
          </a:p>
          <a:p>
            <a:pPr marL="11135">
              <a:spcBef>
                <a:spcPts val="250"/>
              </a:spcBef>
            </a:pPr>
            <a:r>
              <a:rPr sz="1400" spc="-4" dirty="0">
                <a:latin typeface="Calibri"/>
                <a:cs typeface="Calibri"/>
              </a:rPr>
              <a:t>(despesas de </a:t>
            </a:r>
            <a:r>
              <a:rPr sz="1400" spc="-9" dirty="0">
                <a:latin typeface="Calibri"/>
                <a:cs typeface="Calibri"/>
              </a:rPr>
              <a:t>consumo, estrutura </a:t>
            </a:r>
            <a:r>
              <a:rPr sz="1400" spc="-4" dirty="0">
                <a:latin typeface="Calibri"/>
                <a:cs typeface="Calibri"/>
              </a:rPr>
              <a:t>e</a:t>
            </a:r>
            <a:r>
              <a:rPr sz="1400" spc="18" dirty="0">
                <a:latin typeface="Calibri"/>
                <a:cs typeface="Calibri"/>
              </a:rPr>
              <a:t> </a:t>
            </a:r>
            <a:r>
              <a:rPr sz="1400" spc="-9" dirty="0">
                <a:latin typeface="Calibri"/>
                <a:cs typeface="Calibri"/>
              </a:rPr>
              <a:t>gestão).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693116" y="1774550"/>
            <a:ext cx="4300504" cy="597626"/>
          </a:xfrm>
          <a:custGeom>
            <a:avLst/>
            <a:gdLst/>
            <a:ahLst/>
            <a:cxnLst/>
            <a:rect l="l" t="t" r="r" b="b"/>
            <a:pathLst>
              <a:path w="5029200" h="658494">
                <a:moveTo>
                  <a:pt x="0" y="0"/>
                </a:moveTo>
                <a:lnTo>
                  <a:pt x="0" y="658367"/>
                </a:lnTo>
                <a:lnTo>
                  <a:pt x="5029199" y="658367"/>
                </a:lnTo>
                <a:lnTo>
                  <a:pt x="5029199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object 23"/>
          <p:cNvSpPr txBox="1"/>
          <p:nvPr/>
        </p:nvSpPr>
        <p:spPr>
          <a:xfrm>
            <a:off x="3777394" y="1787920"/>
            <a:ext cx="4147923" cy="495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>
              <a:lnSpc>
                <a:spcPct val="114999"/>
              </a:lnSpc>
            </a:pPr>
            <a:r>
              <a:rPr sz="1400" b="1" spc="-4" dirty="0">
                <a:latin typeface="Calibri"/>
                <a:cs typeface="Calibri"/>
              </a:rPr>
              <a:t>Harmonizada a </a:t>
            </a:r>
            <a:r>
              <a:rPr sz="1400" b="1" spc="-9" dirty="0">
                <a:latin typeface="Calibri"/>
                <a:cs typeface="Calibri"/>
              </a:rPr>
              <a:t>legislação tributária </a:t>
            </a:r>
            <a:r>
              <a:rPr sz="1400" spc="-9" dirty="0">
                <a:latin typeface="Calibri"/>
                <a:cs typeface="Calibri"/>
              </a:rPr>
              <a:t>com </a:t>
            </a:r>
            <a:r>
              <a:rPr sz="1400" spc="-4" dirty="0">
                <a:latin typeface="Calibri"/>
                <a:cs typeface="Calibri"/>
              </a:rPr>
              <a:t>a </a:t>
            </a:r>
            <a:r>
              <a:rPr sz="1400" spc="-9" dirty="0">
                <a:latin typeface="Calibri"/>
                <a:cs typeface="Calibri"/>
              </a:rPr>
              <a:t>remuneração  </a:t>
            </a:r>
            <a:r>
              <a:rPr sz="1400" spc="-4" dirty="0">
                <a:latin typeface="Calibri"/>
                <a:cs typeface="Calibri"/>
              </a:rPr>
              <a:t>de </a:t>
            </a:r>
            <a:r>
              <a:rPr sz="1400" spc="-9" dirty="0">
                <a:latin typeface="Calibri"/>
                <a:cs typeface="Calibri"/>
              </a:rPr>
              <a:t>dirigentes </a:t>
            </a:r>
            <a:r>
              <a:rPr sz="1400" spc="-4" dirty="0">
                <a:latin typeface="Calibri"/>
                <a:cs typeface="Calibri"/>
              </a:rPr>
              <a:t>e </a:t>
            </a:r>
            <a:r>
              <a:rPr sz="1400" spc="-9" dirty="0">
                <a:latin typeface="Calibri"/>
                <a:cs typeface="Calibri"/>
              </a:rPr>
              <a:t>acesso </a:t>
            </a:r>
            <a:r>
              <a:rPr sz="1400" spc="-4" dirty="0">
                <a:latin typeface="Calibri"/>
                <a:cs typeface="Calibri"/>
              </a:rPr>
              <a:t>a benefícios (Lei</a:t>
            </a:r>
            <a:r>
              <a:rPr sz="1400" spc="83" dirty="0">
                <a:latin typeface="Calibri"/>
                <a:cs typeface="Calibri"/>
              </a:rPr>
              <a:t> </a:t>
            </a:r>
            <a:r>
              <a:rPr sz="1400" spc="-9" dirty="0">
                <a:latin typeface="Calibri"/>
                <a:cs typeface="Calibri"/>
              </a:rPr>
              <a:t>9.532/97).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232709" y="1766252"/>
            <a:ext cx="2392970" cy="666782"/>
          </a:xfrm>
          <a:custGeom>
            <a:avLst/>
            <a:gdLst/>
            <a:ahLst/>
            <a:cxnLst/>
            <a:rect l="l" t="t" r="r" b="b"/>
            <a:pathLst>
              <a:path w="2798445" h="734694">
                <a:moveTo>
                  <a:pt x="0" y="0"/>
                </a:moveTo>
                <a:lnTo>
                  <a:pt x="0" y="734567"/>
                </a:lnTo>
                <a:lnTo>
                  <a:pt x="2798063" y="734567"/>
                </a:lnTo>
                <a:lnTo>
                  <a:pt x="2798063" y="0"/>
                </a:lnTo>
                <a:lnTo>
                  <a:pt x="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object 25"/>
          <p:cNvSpPr/>
          <p:nvPr/>
        </p:nvSpPr>
        <p:spPr>
          <a:xfrm>
            <a:off x="1228800" y="1762101"/>
            <a:ext cx="2400571" cy="675427"/>
          </a:xfrm>
          <a:custGeom>
            <a:avLst/>
            <a:gdLst/>
            <a:ahLst/>
            <a:cxnLst/>
            <a:rect l="l" t="t" r="r" b="b"/>
            <a:pathLst>
              <a:path w="2807335" h="744219">
                <a:moveTo>
                  <a:pt x="2807204" y="743711"/>
                </a:moveTo>
                <a:lnTo>
                  <a:pt x="2807204" y="0"/>
                </a:lnTo>
                <a:lnTo>
                  <a:pt x="0" y="0"/>
                </a:lnTo>
                <a:lnTo>
                  <a:pt x="0" y="743711"/>
                </a:lnTo>
                <a:lnTo>
                  <a:pt x="4571" y="743711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2798060" y="9143"/>
                </a:lnTo>
                <a:lnTo>
                  <a:pt x="2798060" y="4571"/>
                </a:lnTo>
                <a:lnTo>
                  <a:pt x="2802632" y="9143"/>
                </a:lnTo>
                <a:lnTo>
                  <a:pt x="2802632" y="743711"/>
                </a:lnTo>
                <a:lnTo>
                  <a:pt x="2807204" y="743711"/>
                </a:lnTo>
                <a:close/>
              </a:path>
              <a:path w="2807335" h="744219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2807335" h="744219">
                <a:moveTo>
                  <a:pt x="10667" y="734567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734567"/>
                </a:lnTo>
                <a:lnTo>
                  <a:pt x="10667" y="734567"/>
                </a:lnTo>
                <a:close/>
              </a:path>
              <a:path w="2807335" h="744219">
                <a:moveTo>
                  <a:pt x="2802632" y="734567"/>
                </a:moveTo>
                <a:lnTo>
                  <a:pt x="4571" y="734567"/>
                </a:lnTo>
                <a:lnTo>
                  <a:pt x="10667" y="739139"/>
                </a:lnTo>
                <a:lnTo>
                  <a:pt x="10667" y="743711"/>
                </a:lnTo>
                <a:lnTo>
                  <a:pt x="2798060" y="743711"/>
                </a:lnTo>
                <a:lnTo>
                  <a:pt x="2798060" y="739139"/>
                </a:lnTo>
                <a:lnTo>
                  <a:pt x="2802632" y="734567"/>
                </a:lnTo>
                <a:close/>
              </a:path>
              <a:path w="2807335" h="744219">
                <a:moveTo>
                  <a:pt x="10667" y="743711"/>
                </a:moveTo>
                <a:lnTo>
                  <a:pt x="10667" y="739139"/>
                </a:lnTo>
                <a:lnTo>
                  <a:pt x="4571" y="734567"/>
                </a:lnTo>
                <a:lnTo>
                  <a:pt x="4571" y="743711"/>
                </a:lnTo>
                <a:lnTo>
                  <a:pt x="10667" y="743711"/>
                </a:lnTo>
                <a:close/>
              </a:path>
              <a:path w="2807335" h="744219">
                <a:moveTo>
                  <a:pt x="2802632" y="9143"/>
                </a:moveTo>
                <a:lnTo>
                  <a:pt x="2798060" y="4571"/>
                </a:lnTo>
                <a:lnTo>
                  <a:pt x="2798060" y="9143"/>
                </a:lnTo>
                <a:lnTo>
                  <a:pt x="2802632" y="9143"/>
                </a:lnTo>
                <a:close/>
              </a:path>
              <a:path w="2807335" h="744219">
                <a:moveTo>
                  <a:pt x="2802632" y="734567"/>
                </a:moveTo>
                <a:lnTo>
                  <a:pt x="2802632" y="9143"/>
                </a:lnTo>
                <a:lnTo>
                  <a:pt x="2798060" y="9143"/>
                </a:lnTo>
                <a:lnTo>
                  <a:pt x="2798060" y="734567"/>
                </a:lnTo>
                <a:lnTo>
                  <a:pt x="2802632" y="734567"/>
                </a:lnTo>
                <a:close/>
              </a:path>
              <a:path w="2807335" h="744219">
                <a:moveTo>
                  <a:pt x="2802632" y="743711"/>
                </a:moveTo>
                <a:lnTo>
                  <a:pt x="2802632" y="734567"/>
                </a:lnTo>
                <a:lnTo>
                  <a:pt x="2798060" y="739139"/>
                </a:lnTo>
                <a:lnTo>
                  <a:pt x="2798060" y="743711"/>
                </a:lnTo>
                <a:lnTo>
                  <a:pt x="2802632" y="7437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object 26"/>
          <p:cNvSpPr txBox="1"/>
          <p:nvPr/>
        </p:nvSpPr>
        <p:spPr>
          <a:xfrm>
            <a:off x="1300044" y="1779621"/>
            <a:ext cx="1690337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Remuneração 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de  </a:t>
            </a:r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dirigentes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232709" y="3110651"/>
            <a:ext cx="2392970" cy="755533"/>
          </a:xfrm>
          <a:custGeom>
            <a:avLst/>
            <a:gdLst/>
            <a:ahLst/>
            <a:cxnLst/>
            <a:rect l="l" t="t" r="r" b="b"/>
            <a:pathLst>
              <a:path w="2798445" h="832485">
                <a:moveTo>
                  <a:pt x="0" y="0"/>
                </a:moveTo>
                <a:lnTo>
                  <a:pt x="0" y="832103"/>
                </a:lnTo>
                <a:lnTo>
                  <a:pt x="2798063" y="832103"/>
                </a:lnTo>
                <a:lnTo>
                  <a:pt x="2798063" y="0"/>
                </a:lnTo>
                <a:lnTo>
                  <a:pt x="0" y="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9" name="object 29"/>
          <p:cNvSpPr/>
          <p:nvPr/>
        </p:nvSpPr>
        <p:spPr>
          <a:xfrm>
            <a:off x="1228800" y="3106501"/>
            <a:ext cx="2400571" cy="763601"/>
          </a:xfrm>
          <a:custGeom>
            <a:avLst/>
            <a:gdLst/>
            <a:ahLst/>
            <a:cxnLst/>
            <a:rect l="l" t="t" r="r" b="b"/>
            <a:pathLst>
              <a:path w="2807335" h="841375">
                <a:moveTo>
                  <a:pt x="2807204" y="841247"/>
                </a:moveTo>
                <a:lnTo>
                  <a:pt x="2807204" y="0"/>
                </a:lnTo>
                <a:lnTo>
                  <a:pt x="0" y="0"/>
                </a:lnTo>
                <a:lnTo>
                  <a:pt x="0" y="841247"/>
                </a:lnTo>
                <a:lnTo>
                  <a:pt x="4571" y="841247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2798060" y="9143"/>
                </a:lnTo>
                <a:lnTo>
                  <a:pt x="2798060" y="4571"/>
                </a:lnTo>
                <a:lnTo>
                  <a:pt x="2802632" y="9143"/>
                </a:lnTo>
                <a:lnTo>
                  <a:pt x="2802632" y="841247"/>
                </a:lnTo>
                <a:lnTo>
                  <a:pt x="2807204" y="841247"/>
                </a:lnTo>
                <a:close/>
              </a:path>
              <a:path w="2807335" h="841375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2807335" h="841375">
                <a:moveTo>
                  <a:pt x="10667" y="832103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832103"/>
                </a:lnTo>
                <a:lnTo>
                  <a:pt x="10667" y="832103"/>
                </a:lnTo>
                <a:close/>
              </a:path>
              <a:path w="2807335" h="841375">
                <a:moveTo>
                  <a:pt x="2802632" y="832103"/>
                </a:moveTo>
                <a:lnTo>
                  <a:pt x="4571" y="832103"/>
                </a:lnTo>
                <a:lnTo>
                  <a:pt x="10667" y="836675"/>
                </a:lnTo>
                <a:lnTo>
                  <a:pt x="10667" y="841247"/>
                </a:lnTo>
                <a:lnTo>
                  <a:pt x="2798060" y="841247"/>
                </a:lnTo>
                <a:lnTo>
                  <a:pt x="2798060" y="836675"/>
                </a:lnTo>
                <a:lnTo>
                  <a:pt x="2802632" y="832103"/>
                </a:lnTo>
                <a:close/>
              </a:path>
              <a:path w="2807335" h="841375">
                <a:moveTo>
                  <a:pt x="10667" y="841247"/>
                </a:moveTo>
                <a:lnTo>
                  <a:pt x="10667" y="836675"/>
                </a:lnTo>
                <a:lnTo>
                  <a:pt x="4571" y="832103"/>
                </a:lnTo>
                <a:lnTo>
                  <a:pt x="4571" y="841247"/>
                </a:lnTo>
                <a:lnTo>
                  <a:pt x="10667" y="841247"/>
                </a:lnTo>
                <a:close/>
              </a:path>
              <a:path w="2807335" h="841375">
                <a:moveTo>
                  <a:pt x="2802632" y="9143"/>
                </a:moveTo>
                <a:lnTo>
                  <a:pt x="2798060" y="4571"/>
                </a:lnTo>
                <a:lnTo>
                  <a:pt x="2798060" y="9143"/>
                </a:lnTo>
                <a:lnTo>
                  <a:pt x="2802632" y="9143"/>
                </a:lnTo>
                <a:close/>
              </a:path>
              <a:path w="2807335" h="841375">
                <a:moveTo>
                  <a:pt x="2802632" y="832103"/>
                </a:moveTo>
                <a:lnTo>
                  <a:pt x="2802632" y="9143"/>
                </a:lnTo>
                <a:lnTo>
                  <a:pt x="2798060" y="9143"/>
                </a:lnTo>
                <a:lnTo>
                  <a:pt x="2798060" y="832103"/>
                </a:lnTo>
                <a:lnTo>
                  <a:pt x="2802632" y="832103"/>
                </a:lnTo>
                <a:close/>
              </a:path>
              <a:path w="2807335" h="841375">
                <a:moveTo>
                  <a:pt x="2802632" y="841247"/>
                </a:moveTo>
                <a:lnTo>
                  <a:pt x="2802632" y="832103"/>
                </a:lnTo>
                <a:lnTo>
                  <a:pt x="2798060" y="836675"/>
                </a:lnTo>
                <a:lnTo>
                  <a:pt x="2798060" y="841247"/>
                </a:lnTo>
                <a:lnTo>
                  <a:pt x="2802632" y="8412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0" name="object 30"/>
          <p:cNvSpPr txBox="1"/>
          <p:nvPr/>
        </p:nvSpPr>
        <p:spPr>
          <a:xfrm>
            <a:off x="1300044" y="3168279"/>
            <a:ext cx="1396035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900" b="1" spc="-31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900" b="1" spc="-48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apar</a:t>
            </a:r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sz="1900" spc="-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facultativa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687903" y="3063623"/>
            <a:ext cx="4309734" cy="855233"/>
          </a:xfrm>
          <a:custGeom>
            <a:avLst/>
            <a:gdLst/>
            <a:ahLst/>
            <a:cxnLst/>
            <a:rect l="l" t="t" r="r" b="b"/>
            <a:pathLst>
              <a:path w="5039995" h="942339">
                <a:moveTo>
                  <a:pt x="0" y="0"/>
                </a:moveTo>
                <a:lnTo>
                  <a:pt x="0" y="941831"/>
                </a:lnTo>
                <a:lnTo>
                  <a:pt x="5039867" y="941831"/>
                </a:lnTo>
                <a:lnTo>
                  <a:pt x="5039867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2" name="object 32"/>
          <p:cNvSpPr txBox="1"/>
          <p:nvPr/>
        </p:nvSpPr>
        <p:spPr>
          <a:xfrm>
            <a:off x="3773484" y="3076993"/>
            <a:ext cx="4156610" cy="743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sz="1400" b="1" spc="-4" dirty="0">
                <a:latin typeface="Calibri"/>
                <a:cs typeface="Calibri"/>
              </a:rPr>
              <a:t>Não </a:t>
            </a:r>
            <a:r>
              <a:rPr sz="1400" b="1" spc="-13" dirty="0">
                <a:latin typeface="Calibri"/>
                <a:cs typeface="Calibri"/>
              </a:rPr>
              <a:t>será </a:t>
            </a:r>
            <a:r>
              <a:rPr sz="1400" b="1" spc="-4" dirty="0">
                <a:latin typeface="Calibri"/>
                <a:cs typeface="Calibri"/>
              </a:rPr>
              <a:t>mais permitida a </a:t>
            </a:r>
            <a:r>
              <a:rPr sz="1400" b="1" spc="-9" dirty="0">
                <a:latin typeface="Calibri"/>
                <a:cs typeface="Calibri"/>
              </a:rPr>
              <a:t>exigência </a:t>
            </a:r>
            <a:r>
              <a:rPr sz="1400" b="1" spc="-4" dirty="0">
                <a:latin typeface="Calibri"/>
                <a:cs typeface="Calibri"/>
              </a:rPr>
              <a:t>de </a:t>
            </a:r>
            <a:r>
              <a:rPr sz="1400" b="1" spc="-9" dirty="0">
                <a:latin typeface="Calibri"/>
                <a:cs typeface="Calibri"/>
              </a:rPr>
              <a:t>contrapartida  financeira, </a:t>
            </a:r>
            <a:r>
              <a:rPr sz="1400" spc="-4" dirty="0">
                <a:latin typeface="Calibri"/>
                <a:cs typeface="Calibri"/>
              </a:rPr>
              <a:t>sendo </a:t>
            </a:r>
            <a:r>
              <a:rPr sz="1400" spc="-13" dirty="0">
                <a:latin typeface="Calibri"/>
                <a:cs typeface="Calibri"/>
              </a:rPr>
              <a:t>facultativa </a:t>
            </a:r>
            <a:r>
              <a:rPr sz="1400" spc="-4" dirty="0">
                <a:latin typeface="Calibri"/>
                <a:cs typeface="Calibri"/>
              </a:rPr>
              <a:t>a de bens e </a:t>
            </a:r>
            <a:r>
              <a:rPr sz="1400" dirty="0">
                <a:latin typeface="Calibri"/>
                <a:cs typeface="Calibri"/>
              </a:rPr>
              <a:t>serviços, </a:t>
            </a:r>
            <a:r>
              <a:rPr sz="1400" spc="-4" dirty="0">
                <a:latin typeface="Calibri"/>
                <a:cs typeface="Calibri"/>
              </a:rPr>
              <a:t>e  </a:t>
            </a:r>
            <a:r>
              <a:rPr sz="1400" spc="-9" dirty="0">
                <a:latin typeface="Calibri"/>
                <a:cs typeface="Calibri"/>
              </a:rPr>
              <a:t>vedada </a:t>
            </a:r>
            <a:r>
              <a:rPr sz="1400" spc="-4" dirty="0">
                <a:latin typeface="Calibri"/>
                <a:cs typeface="Calibri"/>
              </a:rPr>
              <a:t>nas </a:t>
            </a:r>
            <a:r>
              <a:rPr sz="1400" spc="-9" dirty="0">
                <a:latin typeface="Calibri"/>
                <a:cs typeface="Calibri"/>
              </a:rPr>
              <a:t>parcerias com valor abaixo </a:t>
            </a:r>
            <a:r>
              <a:rPr sz="1400" spc="-4" dirty="0">
                <a:latin typeface="Calibri"/>
                <a:cs typeface="Calibri"/>
              </a:rPr>
              <a:t>de R$</a:t>
            </a:r>
            <a:r>
              <a:rPr sz="1400" spc="96" dirty="0">
                <a:latin typeface="Calibri"/>
                <a:cs typeface="Calibri"/>
              </a:rPr>
              <a:t> </a:t>
            </a:r>
            <a:r>
              <a:rPr sz="1400" spc="-9" dirty="0">
                <a:latin typeface="Calibri"/>
                <a:cs typeface="Calibri"/>
              </a:rPr>
              <a:t>600.00,00.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232709" y="4614108"/>
            <a:ext cx="2392970" cy="604541"/>
          </a:xfrm>
          <a:custGeom>
            <a:avLst/>
            <a:gdLst/>
            <a:ahLst/>
            <a:cxnLst/>
            <a:rect l="l" t="t" r="r" b="b"/>
            <a:pathLst>
              <a:path w="2798445" h="666114">
                <a:moveTo>
                  <a:pt x="0" y="0"/>
                </a:moveTo>
                <a:lnTo>
                  <a:pt x="0" y="665987"/>
                </a:lnTo>
                <a:lnTo>
                  <a:pt x="2798063" y="665987"/>
                </a:lnTo>
                <a:lnTo>
                  <a:pt x="2798063" y="0"/>
                </a:lnTo>
                <a:lnTo>
                  <a:pt x="0" y="0"/>
                </a:lnTo>
                <a:close/>
              </a:path>
            </a:pathLst>
          </a:custGeom>
          <a:solidFill>
            <a:srgbClr val="4F612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5" name="object 35"/>
          <p:cNvSpPr/>
          <p:nvPr/>
        </p:nvSpPr>
        <p:spPr>
          <a:xfrm>
            <a:off x="1228800" y="4609958"/>
            <a:ext cx="2400571" cy="613186"/>
          </a:xfrm>
          <a:custGeom>
            <a:avLst/>
            <a:gdLst/>
            <a:ahLst/>
            <a:cxnLst/>
            <a:rect l="l" t="t" r="r" b="b"/>
            <a:pathLst>
              <a:path w="2807335" h="675639">
                <a:moveTo>
                  <a:pt x="2807204" y="675131"/>
                </a:moveTo>
                <a:lnTo>
                  <a:pt x="2807204" y="0"/>
                </a:lnTo>
                <a:lnTo>
                  <a:pt x="0" y="0"/>
                </a:lnTo>
                <a:lnTo>
                  <a:pt x="0" y="675131"/>
                </a:lnTo>
                <a:lnTo>
                  <a:pt x="4571" y="675131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2798060" y="9143"/>
                </a:lnTo>
                <a:lnTo>
                  <a:pt x="2798060" y="4571"/>
                </a:lnTo>
                <a:lnTo>
                  <a:pt x="2802632" y="9143"/>
                </a:lnTo>
                <a:lnTo>
                  <a:pt x="2802632" y="675131"/>
                </a:lnTo>
                <a:lnTo>
                  <a:pt x="2807204" y="675131"/>
                </a:lnTo>
                <a:close/>
              </a:path>
              <a:path w="2807335" h="675639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2807335" h="675639">
                <a:moveTo>
                  <a:pt x="10667" y="665987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665987"/>
                </a:lnTo>
                <a:lnTo>
                  <a:pt x="10667" y="665987"/>
                </a:lnTo>
                <a:close/>
              </a:path>
              <a:path w="2807335" h="675639">
                <a:moveTo>
                  <a:pt x="2802632" y="665987"/>
                </a:moveTo>
                <a:lnTo>
                  <a:pt x="4571" y="665987"/>
                </a:lnTo>
                <a:lnTo>
                  <a:pt x="10667" y="670559"/>
                </a:lnTo>
                <a:lnTo>
                  <a:pt x="10667" y="675131"/>
                </a:lnTo>
                <a:lnTo>
                  <a:pt x="2798060" y="675131"/>
                </a:lnTo>
                <a:lnTo>
                  <a:pt x="2798060" y="670559"/>
                </a:lnTo>
                <a:lnTo>
                  <a:pt x="2802632" y="665987"/>
                </a:lnTo>
                <a:close/>
              </a:path>
              <a:path w="2807335" h="675639">
                <a:moveTo>
                  <a:pt x="10667" y="675131"/>
                </a:moveTo>
                <a:lnTo>
                  <a:pt x="10667" y="670559"/>
                </a:lnTo>
                <a:lnTo>
                  <a:pt x="4571" y="665987"/>
                </a:lnTo>
                <a:lnTo>
                  <a:pt x="4571" y="675131"/>
                </a:lnTo>
                <a:lnTo>
                  <a:pt x="10667" y="675131"/>
                </a:lnTo>
                <a:close/>
              </a:path>
              <a:path w="2807335" h="675639">
                <a:moveTo>
                  <a:pt x="2802632" y="9143"/>
                </a:moveTo>
                <a:lnTo>
                  <a:pt x="2798060" y="4571"/>
                </a:lnTo>
                <a:lnTo>
                  <a:pt x="2798060" y="9143"/>
                </a:lnTo>
                <a:lnTo>
                  <a:pt x="2802632" y="9143"/>
                </a:lnTo>
                <a:close/>
              </a:path>
              <a:path w="2807335" h="675639">
                <a:moveTo>
                  <a:pt x="2802632" y="665987"/>
                </a:moveTo>
                <a:lnTo>
                  <a:pt x="2802632" y="9143"/>
                </a:lnTo>
                <a:lnTo>
                  <a:pt x="2798060" y="9143"/>
                </a:lnTo>
                <a:lnTo>
                  <a:pt x="2798060" y="665987"/>
                </a:lnTo>
                <a:lnTo>
                  <a:pt x="2802632" y="665987"/>
                </a:lnTo>
                <a:close/>
              </a:path>
              <a:path w="2807335" h="675639">
                <a:moveTo>
                  <a:pt x="2802632" y="675131"/>
                </a:moveTo>
                <a:lnTo>
                  <a:pt x="2802632" y="665987"/>
                </a:lnTo>
                <a:lnTo>
                  <a:pt x="2798060" y="670559"/>
                </a:lnTo>
                <a:lnTo>
                  <a:pt x="2798060" y="675131"/>
                </a:lnTo>
                <a:lnTo>
                  <a:pt x="2802632" y="675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6" name="object 36"/>
          <p:cNvSpPr txBox="1"/>
          <p:nvPr/>
        </p:nvSpPr>
        <p:spPr>
          <a:xfrm>
            <a:off x="1300044" y="4747808"/>
            <a:ext cx="199115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Prestação 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900" b="1" spc="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b="1" spc="-18" dirty="0">
                <a:solidFill>
                  <a:srgbClr val="FFFFFF"/>
                </a:solidFill>
                <a:latin typeface="Calibri"/>
                <a:cs typeface="Calibri"/>
              </a:rPr>
              <a:t>contas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687903" y="4621024"/>
            <a:ext cx="4309734" cy="597626"/>
          </a:xfrm>
          <a:custGeom>
            <a:avLst/>
            <a:gdLst/>
            <a:ahLst/>
            <a:cxnLst/>
            <a:rect l="l" t="t" r="r" b="b"/>
            <a:pathLst>
              <a:path w="5039995" h="658495">
                <a:moveTo>
                  <a:pt x="0" y="0"/>
                </a:moveTo>
                <a:lnTo>
                  <a:pt x="0" y="658367"/>
                </a:lnTo>
                <a:lnTo>
                  <a:pt x="5039867" y="658367"/>
                </a:lnTo>
                <a:lnTo>
                  <a:pt x="5039867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8" name="object 38"/>
          <p:cNvSpPr txBox="1"/>
          <p:nvPr/>
        </p:nvSpPr>
        <p:spPr>
          <a:xfrm>
            <a:off x="3773484" y="4634392"/>
            <a:ext cx="4154438" cy="495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>
              <a:lnSpc>
                <a:spcPct val="114999"/>
              </a:lnSpc>
            </a:pPr>
            <a:r>
              <a:rPr sz="1400" spc="-13" dirty="0">
                <a:latin typeface="Calibri"/>
                <a:cs typeface="Calibri"/>
              </a:rPr>
              <a:t>Verificar </a:t>
            </a:r>
            <a:r>
              <a:rPr sz="1400" spc="-4" dirty="0">
                <a:latin typeface="Calibri"/>
                <a:cs typeface="Calibri"/>
              </a:rPr>
              <a:t>o </a:t>
            </a:r>
            <a:r>
              <a:rPr sz="1400" spc="-9" dirty="0">
                <a:latin typeface="Calibri"/>
                <a:cs typeface="Calibri"/>
              </a:rPr>
              <a:t>alcance </a:t>
            </a:r>
            <a:r>
              <a:rPr sz="1400" spc="-4" dirty="0">
                <a:latin typeface="Calibri"/>
                <a:cs typeface="Calibri"/>
              </a:rPr>
              <a:t>de </a:t>
            </a:r>
            <a:r>
              <a:rPr sz="1400" spc="-9" dirty="0">
                <a:latin typeface="Calibri"/>
                <a:cs typeface="Calibri"/>
              </a:rPr>
              <a:t>metas </a:t>
            </a:r>
            <a:r>
              <a:rPr sz="1400" spc="-4" dirty="0">
                <a:latin typeface="Calibri"/>
                <a:cs typeface="Calibri"/>
              </a:rPr>
              <a:t>e o </a:t>
            </a:r>
            <a:r>
              <a:rPr sz="1400" spc="-9" dirty="0">
                <a:latin typeface="Calibri"/>
                <a:cs typeface="Calibri"/>
              </a:rPr>
              <a:t>cumprimento </a:t>
            </a:r>
            <a:r>
              <a:rPr sz="1400" spc="-4" dirty="0">
                <a:latin typeface="Calibri"/>
                <a:cs typeface="Calibri"/>
              </a:rPr>
              <a:t>do objeto  da </a:t>
            </a:r>
            <a:r>
              <a:rPr sz="1400" spc="-9" dirty="0">
                <a:latin typeface="Calibri"/>
                <a:cs typeface="Calibri"/>
              </a:rPr>
              <a:t>parceria. </a:t>
            </a:r>
            <a:r>
              <a:rPr sz="1400" b="1" spc="-9" dirty="0">
                <a:latin typeface="Calibri"/>
                <a:cs typeface="Calibri"/>
              </a:rPr>
              <a:t>Foco </a:t>
            </a:r>
            <a:r>
              <a:rPr sz="1400" b="1" spc="-4" dirty="0">
                <a:latin typeface="Calibri"/>
                <a:cs typeface="Calibri"/>
              </a:rPr>
              <a:t>no </a:t>
            </a:r>
            <a:r>
              <a:rPr sz="1400" b="1" spc="-9" dirty="0">
                <a:latin typeface="Calibri"/>
                <a:cs typeface="Calibri"/>
              </a:rPr>
              <a:t>controle </a:t>
            </a:r>
            <a:r>
              <a:rPr sz="1400" b="1" spc="-4" dirty="0">
                <a:latin typeface="Calibri"/>
                <a:cs typeface="Calibri"/>
              </a:rPr>
              <a:t>de</a:t>
            </a:r>
            <a:r>
              <a:rPr sz="1400" b="1" spc="70" dirty="0">
                <a:latin typeface="Calibri"/>
                <a:cs typeface="Calibri"/>
              </a:rPr>
              <a:t> </a:t>
            </a:r>
            <a:r>
              <a:rPr sz="1400" b="1" spc="-9" dirty="0">
                <a:latin typeface="Calibri"/>
                <a:cs typeface="Calibri"/>
              </a:rPr>
              <a:t>resultados.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1232709" y="3907331"/>
            <a:ext cx="2392970" cy="663901"/>
          </a:xfrm>
          <a:custGeom>
            <a:avLst/>
            <a:gdLst/>
            <a:ahLst/>
            <a:cxnLst/>
            <a:rect l="l" t="t" r="r" b="b"/>
            <a:pathLst>
              <a:path w="2798445" h="731520">
                <a:moveTo>
                  <a:pt x="0" y="0"/>
                </a:moveTo>
                <a:lnTo>
                  <a:pt x="0" y="731519"/>
                </a:lnTo>
                <a:lnTo>
                  <a:pt x="2798063" y="731519"/>
                </a:lnTo>
                <a:lnTo>
                  <a:pt x="2798063" y="0"/>
                </a:lnTo>
                <a:lnTo>
                  <a:pt x="0" y="0"/>
                </a:lnTo>
                <a:close/>
              </a:path>
            </a:pathLst>
          </a:custGeom>
          <a:solidFill>
            <a:srgbClr val="E46C0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1" name="object 41"/>
          <p:cNvSpPr/>
          <p:nvPr/>
        </p:nvSpPr>
        <p:spPr>
          <a:xfrm>
            <a:off x="1228800" y="3903181"/>
            <a:ext cx="2400571" cy="672545"/>
          </a:xfrm>
          <a:custGeom>
            <a:avLst/>
            <a:gdLst/>
            <a:ahLst/>
            <a:cxnLst/>
            <a:rect l="l" t="t" r="r" b="b"/>
            <a:pathLst>
              <a:path w="2807335" h="741045">
                <a:moveTo>
                  <a:pt x="2807204" y="740663"/>
                </a:moveTo>
                <a:lnTo>
                  <a:pt x="2807204" y="0"/>
                </a:lnTo>
                <a:lnTo>
                  <a:pt x="0" y="0"/>
                </a:lnTo>
                <a:lnTo>
                  <a:pt x="0" y="740663"/>
                </a:lnTo>
                <a:lnTo>
                  <a:pt x="4571" y="740663"/>
                </a:lnTo>
                <a:lnTo>
                  <a:pt x="4571" y="10667"/>
                </a:lnTo>
                <a:lnTo>
                  <a:pt x="10667" y="4571"/>
                </a:lnTo>
                <a:lnTo>
                  <a:pt x="10667" y="10667"/>
                </a:lnTo>
                <a:lnTo>
                  <a:pt x="2798060" y="10667"/>
                </a:lnTo>
                <a:lnTo>
                  <a:pt x="2798060" y="4571"/>
                </a:lnTo>
                <a:lnTo>
                  <a:pt x="2802632" y="10667"/>
                </a:lnTo>
                <a:lnTo>
                  <a:pt x="2802632" y="740663"/>
                </a:lnTo>
                <a:lnTo>
                  <a:pt x="2807204" y="740663"/>
                </a:lnTo>
                <a:close/>
              </a:path>
              <a:path w="2807335" h="741045">
                <a:moveTo>
                  <a:pt x="10667" y="10667"/>
                </a:moveTo>
                <a:lnTo>
                  <a:pt x="10667" y="4571"/>
                </a:lnTo>
                <a:lnTo>
                  <a:pt x="4571" y="10667"/>
                </a:lnTo>
                <a:lnTo>
                  <a:pt x="10667" y="10667"/>
                </a:lnTo>
                <a:close/>
              </a:path>
              <a:path w="2807335" h="741045">
                <a:moveTo>
                  <a:pt x="10667" y="731519"/>
                </a:moveTo>
                <a:lnTo>
                  <a:pt x="10667" y="10667"/>
                </a:lnTo>
                <a:lnTo>
                  <a:pt x="4571" y="10667"/>
                </a:lnTo>
                <a:lnTo>
                  <a:pt x="4571" y="731519"/>
                </a:lnTo>
                <a:lnTo>
                  <a:pt x="10667" y="731519"/>
                </a:lnTo>
                <a:close/>
              </a:path>
              <a:path w="2807335" h="741045">
                <a:moveTo>
                  <a:pt x="2802632" y="731519"/>
                </a:moveTo>
                <a:lnTo>
                  <a:pt x="4571" y="731519"/>
                </a:lnTo>
                <a:lnTo>
                  <a:pt x="10667" y="736091"/>
                </a:lnTo>
                <a:lnTo>
                  <a:pt x="10667" y="740663"/>
                </a:lnTo>
                <a:lnTo>
                  <a:pt x="2798060" y="740663"/>
                </a:lnTo>
                <a:lnTo>
                  <a:pt x="2798060" y="736091"/>
                </a:lnTo>
                <a:lnTo>
                  <a:pt x="2802632" y="731519"/>
                </a:lnTo>
                <a:close/>
              </a:path>
              <a:path w="2807335" h="741045">
                <a:moveTo>
                  <a:pt x="10667" y="740663"/>
                </a:moveTo>
                <a:lnTo>
                  <a:pt x="10667" y="736091"/>
                </a:lnTo>
                <a:lnTo>
                  <a:pt x="4571" y="731519"/>
                </a:lnTo>
                <a:lnTo>
                  <a:pt x="4571" y="740663"/>
                </a:lnTo>
                <a:lnTo>
                  <a:pt x="10667" y="740663"/>
                </a:lnTo>
                <a:close/>
              </a:path>
              <a:path w="2807335" h="741045">
                <a:moveTo>
                  <a:pt x="2802632" y="10667"/>
                </a:moveTo>
                <a:lnTo>
                  <a:pt x="2798060" y="4571"/>
                </a:lnTo>
                <a:lnTo>
                  <a:pt x="2798060" y="10667"/>
                </a:lnTo>
                <a:lnTo>
                  <a:pt x="2802632" y="10667"/>
                </a:lnTo>
                <a:close/>
              </a:path>
              <a:path w="2807335" h="741045">
                <a:moveTo>
                  <a:pt x="2802632" y="731519"/>
                </a:moveTo>
                <a:lnTo>
                  <a:pt x="2802632" y="10667"/>
                </a:lnTo>
                <a:lnTo>
                  <a:pt x="2798060" y="10667"/>
                </a:lnTo>
                <a:lnTo>
                  <a:pt x="2798060" y="731519"/>
                </a:lnTo>
                <a:lnTo>
                  <a:pt x="2802632" y="731519"/>
                </a:lnTo>
                <a:close/>
              </a:path>
              <a:path w="2807335" h="741045">
                <a:moveTo>
                  <a:pt x="2802632" y="740663"/>
                </a:moveTo>
                <a:lnTo>
                  <a:pt x="2802632" y="731519"/>
                </a:lnTo>
                <a:lnTo>
                  <a:pt x="2798060" y="736091"/>
                </a:lnTo>
                <a:lnTo>
                  <a:pt x="2798060" y="740663"/>
                </a:lnTo>
                <a:lnTo>
                  <a:pt x="2802632" y="74066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2" name="object 42"/>
          <p:cNvSpPr txBox="1"/>
          <p:nvPr/>
        </p:nvSpPr>
        <p:spPr>
          <a:xfrm>
            <a:off x="1300044" y="3919316"/>
            <a:ext cx="1777758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Monitoramento 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e  </a:t>
            </a:r>
            <a:r>
              <a:rPr sz="1900" b="1" spc="-13" dirty="0">
                <a:solidFill>
                  <a:srgbClr val="FFFFFF"/>
                </a:solidFill>
                <a:latin typeface="Calibri"/>
                <a:cs typeface="Calibri"/>
              </a:rPr>
              <a:t>Avaliação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3687903" y="3969571"/>
            <a:ext cx="4302133" cy="597626"/>
          </a:xfrm>
          <a:custGeom>
            <a:avLst/>
            <a:gdLst/>
            <a:ahLst/>
            <a:cxnLst/>
            <a:rect l="l" t="t" r="r" b="b"/>
            <a:pathLst>
              <a:path w="5031105" h="658495">
                <a:moveTo>
                  <a:pt x="0" y="0"/>
                </a:moveTo>
                <a:lnTo>
                  <a:pt x="0" y="658367"/>
                </a:lnTo>
                <a:lnTo>
                  <a:pt x="5030723" y="658367"/>
                </a:lnTo>
                <a:lnTo>
                  <a:pt x="503072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4" name="object 44"/>
          <p:cNvSpPr txBox="1"/>
          <p:nvPr/>
        </p:nvSpPr>
        <p:spPr>
          <a:xfrm>
            <a:off x="3773483" y="3984324"/>
            <a:ext cx="4147923" cy="495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>
              <a:lnSpc>
                <a:spcPct val="114999"/>
              </a:lnSpc>
            </a:pPr>
            <a:r>
              <a:rPr sz="1400" b="1" spc="-4" dirty="0">
                <a:latin typeface="Calibri"/>
                <a:cs typeface="Calibri"/>
              </a:rPr>
              <a:t>Comissões de </a:t>
            </a:r>
            <a:r>
              <a:rPr sz="1400" b="1" spc="-9" dirty="0">
                <a:latin typeface="Calibri"/>
                <a:cs typeface="Calibri"/>
              </a:rPr>
              <a:t>Monitoramento </a:t>
            </a:r>
            <a:r>
              <a:rPr sz="1400" b="1" spc="-4" dirty="0">
                <a:latin typeface="Calibri"/>
                <a:cs typeface="Calibri"/>
              </a:rPr>
              <a:t>e </a:t>
            </a:r>
            <a:r>
              <a:rPr sz="1400" b="1" spc="-13" dirty="0">
                <a:latin typeface="Calibri"/>
                <a:cs typeface="Calibri"/>
              </a:rPr>
              <a:t>Avaliação </a:t>
            </a:r>
            <a:r>
              <a:rPr sz="1400" spc="-4" dirty="0">
                <a:latin typeface="Calibri"/>
                <a:cs typeface="Calibri"/>
              </a:rPr>
              <a:t>nos </a:t>
            </a:r>
            <a:r>
              <a:rPr sz="1400" spc="-9" dirty="0">
                <a:latin typeface="Calibri"/>
                <a:cs typeface="Calibri"/>
              </a:rPr>
              <a:t>órgãos,  </a:t>
            </a:r>
            <a:r>
              <a:rPr sz="1400" spc="-4" dirty="0">
                <a:latin typeface="Calibri"/>
                <a:cs typeface="Calibri"/>
              </a:rPr>
              <a:t>visita </a:t>
            </a:r>
            <a:r>
              <a:rPr sz="1400" spc="-9" dirty="0">
                <a:latin typeface="Calibri"/>
                <a:cs typeface="Calibri"/>
              </a:rPr>
              <a:t>técnica </a:t>
            </a:r>
            <a:r>
              <a:rPr sz="1400" i="1" dirty="0">
                <a:latin typeface="Calibri"/>
                <a:cs typeface="Calibri"/>
              </a:rPr>
              <a:t>in </a:t>
            </a:r>
            <a:r>
              <a:rPr sz="1400" i="1" spc="-9" dirty="0">
                <a:latin typeface="Calibri"/>
                <a:cs typeface="Calibri"/>
              </a:rPr>
              <a:t>loco </a:t>
            </a:r>
            <a:r>
              <a:rPr sz="1400" spc="-4" dirty="0">
                <a:latin typeface="Calibri"/>
                <a:cs typeface="Calibri"/>
              </a:rPr>
              <a:t>e pesquisas </a:t>
            </a:r>
            <a:r>
              <a:rPr sz="1400" spc="-9" dirty="0">
                <a:latin typeface="Calibri"/>
                <a:cs typeface="Calibri"/>
              </a:rPr>
              <a:t>junto </a:t>
            </a:r>
            <a:r>
              <a:rPr sz="1400" spc="-4" dirty="0">
                <a:latin typeface="Calibri"/>
                <a:cs typeface="Calibri"/>
              </a:rPr>
              <a:t>a</a:t>
            </a:r>
            <a:r>
              <a:rPr sz="1400" spc="13" dirty="0">
                <a:latin typeface="Calibri"/>
                <a:cs typeface="Calibri"/>
              </a:rPr>
              <a:t> </a:t>
            </a:r>
            <a:r>
              <a:rPr sz="1400" spc="-4" dirty="0">
                <a:latin typeface="Calibri"/>
                <a:cs typeface="Calibri"/>
              </a:rPr>
              <a:t>beneficiários.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1232709" y="5269709"/>
            <a:ext cx="2392970" cy="689258"/>
          </a:xfrm>
          <a:custGeom>
            <a:avLst/>
            <a:gdLst/>
            <a:ahLst/>
            <a:cxnLst/>
            <a:rect l="l" t="t" r="r" b="b"/>
            <a:pathLst>
              <a:path w="2798445" h="759459">
                <a:moveTo>
                  <a:pt x="0" y="0"/>
                </a:moveTo>
                <a:lnTo>
                  <a:pt x="0" y="758951"/>
                </a:lnTo>
                <a:lnTo>
                  <a:pt x="2798063" y="758951"/>
                </a:lnTo>
                <a:lnTo>
                  <a:pt x="2798063" y="0"/>
                </a:lnTo>
                <a:lnTo>
                  <a:pt x="0" y="0"/>
                </a:lnTo>
                <a:close/>
              </a:path>
            </a:pathLst>
          </a:custGeom>
          <a:solidFill>
            <a:srgbClr val="94363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7" name="object 47"/>
          <p:cNvSpPr/>
          <p:nvPr/>
        </p:nvSpPr>
        <p:spPr>
          <a:xfrm>
            <a:off x="1228800" y="5265560"/>
            <a:ext cx="2400571" cy="697326"/>
          </a:xfrm>
          <a:custGeom>
            <a:avLst/>
            <a:gdLst/>
            <a:ahLst/>
            <a:cxnLst/>
            <a:rect l="l" t="t" r="r" b="b"/>
            <a:pathLst>
              <a:path w="2807335" h="768350">
                <a:moveTo>
                  <a:pt x="2807204" y="768095"/>
                </a:moveTo>
                <a:lnTo>
                  <a:pt x="2807204" y="0"/>
                </a:lnTo>
                <a:lnTo>
                  <a:pt x="0" y="0"/>
                </a:lnTo>
                <a:lnTo>
                  <a:pt x="0" y="768095"/>
                </a:lnTo>
                <a:lnTo>
                  <a:pt x="4571" y="768095"/>
                </a:lnTo>
                <a:lnTo>
                  <a:pt x="4571" y="9143"/>
                </a:lnTo>
                <a:lnTo>
                  <a:pt x="10667" y="4571"/>
                </a:lnTo>
                <a:lnTo>
                  <a:pt x="10667" y="9143"/>
                </a:lnTo>
                <a:lnTo>
                  <a:pt x="2798060" y="9143"/>
                </a:lnTo>
                <a:lnTo>
                  <a:pt x="2798060" y="4571"/>
                </a:lnTo>
                <a:lnTo>
                  <a:pt x="2802632" y="9143"/>
                </a:lnTo>
                <a:lnTo>
                  <a:pt x="2802632" y="768095"/>
                </a:lnTo>
                <a:lnTo>
                  <a:pt x="2807204" y="768095"/>
                </a:lnTo>
                <a:close/>
              </a:path>
              <a:path w="2807335" h="768350">
                <a:moveTo>
                  <a:pt x="10667" y="9143"/>
                </a:moveTo>
                <a:lnTo>
                  <a:pt x="10667" y="4571"/>
                </a:lnTo>
                <a:lnTo>
                  <a:pt x="4571" y="9143"/>
                </a:lnTo>
                <a:lnTo>
                  <a:pt x="10667" y="9143"/>
                </a:lnTo>
                <a:close/>
              </a:path>
              <a:path w="2807335" h="768350">
                <a:moveTo>
                  <a:pt x="10667" y="758951"/>
                </a:moveTo>
                <a:lnTo>
                  <a:pt x="10667" y="9143"/>
                </a:lnTo>
                <a:lnTo>
                  <a:pt x="4571" y="9143"/>
                </a:lnTo>
                <a:lnTo>
                  <a:pt x="4571" y="758951"/>
                </a:lnTo>
                <a:lnTo>
                  <a:pt x="10667" y="758951"/>
                </a:lnTo>
                <a:close/>
              </a:path>
              <a:path w="2807335" h="768350">
                <a:moveTo>
                  <a:pt x="2802632" y="758951"/>
                </a:moveTo>
                <a:lnTo>
                  <a:pt x="4571" y="758951"/>
                </a:lnTo>
                <a:lnTo>
                  <a:pt x="10667" y="763523"/>
                </a:lnTo>
                <a:lnTo>
                  <a:pt x="10667" y="768095"/>
                </a:lnTo>
                <a:lnTo>
                  <a:pt x="2798060" y="768095"/>
                </a:lnTo>
                <a:lnTo>
                  <a:pt x="2798060" y="763523"/>
                </a:lnTo>
                <a:lnTo>
                  <a:pt x="2802632" y="758951"/>
                </a:lnTo>
                <a:close/>
              </a:path>
              <a:path w="2807335" h="768350">
                <a:moveTo>
                  <a:pt x="10667" y="768095"/>
                </a:moveTo>
                <a:lnTo>
                  <a:pt x="10667" y="763523"/>
                </a:lnTo>
                <a:lnTo>
                  <a:pt x="4571" y="758951"/>
                </a:lnTo>
                <a:lnTo>
                  <a:pt x="4571" y="768095"/>
                </a:lnTo>
                <a:lnTo>
                  <a:pt x="10667" y="768095"/>
                </a:lnTo>
                <a:close/>
              </a:path>
              <a:path w="2807335" h="768350">
                <a:moveTo>
                  <a:pt x="2802632" y="9143"/>
                </a:moveTo>
                <a:lnTo>
                  <a:pt x="2798060" y="4571"/>
                </a:lnTo>
                <a:lnTo>
                  <a:pt x="2798060" y="9143"/>
                </a:lnTo>
                <a:lnTo>
                  <a:pt x="2802632" y="9143"/>
                </a:lnTo>
                <a:close/>
              </a:path>
              <a:path w="2807335" h="768350">
                <a:moveTo>
                  <a:pt x="2802632" y="758951"/>
                </a:moveTo>
                <a:lnTo>
                  <a:pt x="2802632" y="9143"/>
                </a:lnTo>
                <a:lnTo>
                  <a:pt x="2798060" y="9143"/>
                </a:lnTo>
                <a:lnTo>
                  <a:pt x="2798060" y="758951"/>
                </a:lnTo>
                <a:lnTo>
                  <a:pt x="2802632" y="758951"/>
                </a:lnTo>
                <a:close/>
              </a:path>
              <a:path w="2807335" h="768350">
                <a:moveTo>
                  <a:pt x="2802632" y="768095"/>
                </a:moveTo>
                <a:lnTo>
                  <a:pt x="2802632" y="758951"/>
                </a:lnTo>
                <a:lnTo>
                  <a:pt x="2798060" y="763523"/>
                </a:lnTo>
                <a:lnTo>
                  <a:pt x="2798060" y="768095"/>
                </a:lnTo>
                <a:lnTo>
                  <a:pt x="2802632" y="7680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8" name="object 48"/>
          <p:cNvSpPr txBox="1"/>
          <p:nvPr/>
        </p:nvSpPr>
        <p:spPr>
          <a:xfrm>
            <a:off x="1300044" y="5294143"/>
            <a:ext cx="1618119" cy="8771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Ações  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pen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1900" b="1" spc="-31" dirty="0">
                <a:solidFill>
                  <a:srgbClr val="FFFFFF"/>
                </a:solidFill>
                <a:latin typeface="Calibri"/>
                <a:cs typeface="Calibri"/>
              </a:rPr>
              <a:t>at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ór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900" b="1" spc="-9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900" b="1" spc="-4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3702239" y="5260028"/>
            <a:ext cx="4295617" cy="755533"/>
          </a:xfrm>
          <a:custGeom>
            <a:avLst/>
            <a:gdLst/>
            <a:ahLst/>
            <a:cxnLst/>
            <a:rect l="l" t="t" r="r" b="b"/>
            <a:pathLst>
              <a:path w="5023484" h="832484">
                <a:moveTo>
                  <a:pt x="0" y="0"/>
                </a:moveTo>
                <a:lnTo>
                  <a:pt x="0" y="832103"/>
                </a:lnTo>
                <a:lnTo>
                  <a:pt x="5023103" y="832103"/>
                </a:lnTo>
                <a:lnTo>
                  <a:pt x="50231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0" name="object 50"/>
          <p:cNvSpPr txBox="1"/>
          <p:nvPr/>
        </p:nvSpPr>
        <p:spPr>
          <a:xfrm>
            <a:off x="3787818" y="5289994"/>
            <a:ext cx="4143036" cy="646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/>
            <a:r>
              <a:rPr sz="1400" spc="-9" dirty="0">
                <a:latin typeface="Calibri"/>
                <a:cs typeface="Calibri"/>
              </a:rPr>
              <a:t>Apresentação </a:t>
            </a:r>
            <a:r>
              <a:rPr sz="1400" dirty="0">
                <a:latin typeface="Calibri"/>
                <a:cs typeface="Calibri"/>
              </a:rPr>
              <a:t>de </a:t>
            </a:r>
            <a:r>
              <a:rPr sz="1400" b="1" spc="-9" dirty="0">
                <a:latin typeface="Calibri"/>
                <a:cs typeface="Calibri"/>
              </a:rPr>
              <a:t>novo </a:t>
            </a:r>
            <a:r>
              <a:rPr sz="1400" b="1" spc="-4" dirty="0">
                <a:latin typeface="Calibri"/>
                <a:cs typeface="Calibri"/>
              </a:rPr>
              <a:t>plano de </a:t>
            </a:r>
            <a:r>
              <a:rPr sz="1400" b="1" spc="-9" dirty="0">
                <a:latin typeface="Calibri"/>
                <a:cs typeface="Calibri"/>
              </a:rPr>
              <a:t>trabalho </a:t>
            </a:r>
            <a:r>
              <a:rPr sz="1400" spc="-13" dirty="0">
                <a:latin typeface="Calibri"/>
                <a:cs typeface="Calibri"/>
              </a:rPr>
              <a:t>para </a:t>
            </a:r>
            <a:r>
              <a:rPr sz="1400" spc="-9" dirty="0">
                <a:latin typeface="Calibri"/>
                <a:cs typeface="Calibri"/>
              </a:rPr>
              <a:t>devolução  </a:t>
            </a:r>
            <a:r>
              <a:rPr sz="1400" spc="-4" dirty="0">
                <a:latin typeface="Calibri"/>
                <a:cs typeface="Calibri"/>
              </a:rPr>
              <a:t>de </a:t>
            </a:r>
            <a:r>
              <a:rPr sz="1400" spc="-9" dirty="0">
                <a:latin typeface="Calibri"/>
                <a:cs typeface="Calibri"/>
              </a:rPr>
              <a:t>recursos, </a:t>
            </a:r>
            <a:r>
              <a:rPr sz="1400" dirty="0">
                <a:latin typeface="Calibri"/>
                <a:cs typeface="Calibri"/>
              </a:rPr>
              <a:t>desde </a:t>
            </a:r>
            <a:r>
              <a:rPr sz="1400" spc="-4" dirty="0">
                <a:latin typeface="Calibri"/>
                <a:cs typeface="Calibri"/>
              </a:rPr>
              <a:t>que não tenha </a:t>
            </a:r>
            <a:r>
              <a:rPr sz="1400" spc="-9" dirty="0">
                <a:latin typeface="Calibri"/>
                <a:cs typeface="Calibri"/>
              </a:rPr>
              <a:t>havido fraude </a:t>
            </a:r>
            <a:r>
              <a:rPr sz="1400" spc="-4" dirty="0">
                <a:latin typeface="Calibri"/>
                <a:cs typeface="Calibri"/>
              </a:rPr>
              <a:t>ou não  seja o </a:t>
            </a:r>
            <a:r>
              <a:rPr sz="1400" spc="-9" dirty="0">
                <a:latin typeface="Calibri"/>
                <a:cs typeface="Calibri"/>
              </a:rPr>
              <a:t>caso </a:t>
            </a:r>
            <a:r>
              <a:rPr sz="1400" spc="-4" dirty="0">
                <a:latin typeface="Calibri"/>
                <a:cs typeface="Calibri"/>
              </a:rPr>
              <a:t>de </a:t>
            </a:r>
            <a:r>
              <a:rPr sz="1400" spc="-9" dirty="0">
                <a:latin typeface="Calibri"/>
                <a:cs typeface="Calibri"/>
              </a:rPr>
              <a:t>restituição</a:t>
            </a:r>
            <a:r>
              <a:rPr sz="1400" spc="18" dirty="0">
                <a:latin typeface="Calibri"/>
                <a:cs typeface="Calibri"/>
              </a:rPr>
              <a:t> </a:t>
            </a:r>
            <a:r>
              <a:rPr sz="1400" spc="-9" dirty="0">
                <a:latin typeface="Calibri"/>
                <a:cs typeface="Calibri"/>
              </a:rPr>
              <a:t>integral.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52" name="object 52"/>
          <p:cNvSpPr txBox="1">
            <a:spLocks noGrp="1"/>
          </p:cNvSpPr>
          <p:nvPr>
            <p:ph type="title"/>
          </p:nvPr>
        </p:nvSpPr>
        <p:spPr>
          <a:xfrm>
            <a:off x="556849" y="188728"/>
            <a:ext cx="6145044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>
              <a:tabLst>
                <a:tab pos="443744" algn="l"/>
                <a:tab pos="7970691" algn="l"/>
              </a:tabLst>
            </a:pPr>
            <a:r>
              <a:rPr b="0" u="sng" dirty="0">
                <a:latin typeface="Times New Roman"/>
                <a:cs typeface="Times New Roman"/>
              </a:rPr>
              <a:t> 	</a:t>
            </a:r>
            <a:r>
              <a:rPr lang="pt-BR" sz="3000" b="1" u="sng" spc="-9" dirty="0"/>
              <a:t>ESTRUTURA LÓGICO </a:t>
            </a:r>
            <a:r>
              <a:rPr lang="pt-BR" sz="3000" b="1" u="sng" spc="-9" dirty="0" smtClean="0"/>
              <a:t>NORMATIVA</a:t>
            </a:r>
            <a:endParaRPr sz="3000" b="1" u="sng" spc="-4" dirty="0">
              <a:latin typeface="Times New Roman"/>
              <a:cs typeface="Times New Roman"/>
            </a:endParaRPr>
          </a:p>
        </p:txBody>
      </p:sp>
      <p:pic>
        <p:nvPicPr>
          <p:cNvPr id="39" name="Picture 2" descr="Logo P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278" y="116632"/>
            <a:ext cx="182472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098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05762" y="3912863"/>
            <a:ext cx="1868981" cy="1071923"/>
          </a:xfrm>
          <a:custGeom>
            <a:avLst/>
            <a:gdLst/>
            <a:ahLst/>
            <a:cxnLst/>
            <a:rect l="l" t="t" r="r" b="b"/>
            <a:pathLst>
              <a:path w="2185670" h="1181100">
                <a:moveTo>
                  <a:pt x="0" y="0"/>
                </a:moveTo>
                <a:lnTo>
                  <a:pt x="0" y="1181099"/>
                </a:lnTo>
                <a:lnTo>
                  <a:pt x="2185415" y="1181099"/>
                </a:lnTo>
                <a:lnTo>
                  <a:pt x="2185415" y="0"/>
                </a:lnTo>
                <a:lnTo>
                  <a:pt x="0" y="0"/>
                </a:lnTo>
                <a:close/>
              </a:path>
            </a:pathLst>
          </a:custGeom>
          <a:solidFill>
            <a:srgbClr val="BF4F4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1701853" y="3908714"/>
            <a:ext cx="1876583" cy="1080567"/>
          </a:xfrm>
          <a:custGeom>
            <a:avLst/>
            <a:gdLst/>
            <a:ahLst/>
            <a:cxnLst/>
            <a:rect l="l" t="t" r="r" b="b"/>
            <a:pathLst>
              <a:path w="2194560" h="1190625">
                <a:moveTo>
                  <a:pt x="2194559" y="1190243"/>
                </a:moveTo>
                <a:lnTo>
                  <a:pt x="2194559" y="0"/>
                </a:lnTo>
                <a:lnTo>
                  <a:pt x="0" y="0"/>
                </a:lnTo>
                <a:lnTo>
                  <a:pt x="0" y="1190243"/>
                </a:lnTo>
                <a:lnTo>
                  <a:pt x="4571" y="1190243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185415" y="9143"/>
                </a:lnTo>
                <a:lnTo>
                  <a:pt x="2185415" y="4571"/>
                </a:lnTo>
                <a:lnTo>
                  <a:pt x="2189987" y="9143"/>
                </a:lnTo>
                <a:lnTo>
                  <a:pt x="2189987" y="1190243"/>
                </a:lnTo>
                <a:lnTo>
                  <a:pt x="2194559" y="1190243"/>
                </a:lnTo>
                <a:close/>
              </a:path>
              <a:path w="2194560" h="1190625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194560" h="1190625">
                <a:moveTo>
                  <a:pt x="9143" y="1181099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1181099"/>
                </a:lnTo>
                <a:lnTo>
                  <a:pt x="9143" y="1181099"/>
                </a:lnTo>
                <a:close/>
              </a:path>
              <a:path w="2194560" h="1190625">
                <a:moveTo>
                  <a:pt x="2189987" y="1181099"/>
                </a:moveTo>
                <a:lnTo>
                  <a:pt x="4571" y="1181099"/>
                </a:lnTo>
                <a:lnTo>
                  <a:pt x="9143" y="1185671"/>
                </a:lnTo>
                <a:lnTo>
                  <a:pt x="9143" y="1190243"/>
                </a:lnTo>
                <a:lnTo>
                  <a:pt x="2185415" y="1190243"/>
                </a:lnTo>
                <a:lnTo>
                  <a:pt x="2185415" y="1185671"/>
                </a:lnTo>
                <a:lnTo>
                  <a:pt x="2189987" y="1181099"/>
                </a:lnTo>
                <a:close/>
              </a:path>
              <a:path w="2194560" h="1190625">
                <a:moveTo>
                  <a:pt x="9143" y="1190243"/>
                </a:moveTo>
                <a:lnTo>
                  <a:pt x="9143" y="1185671"/>
                </a:lnTo>
                <a:lnTo>
                  <a:pt x="4571" y="1181099"/>
                </a:lnTo>
                <a:lnTo>
                  <a:pt x="4571" y="1190243"/>
                </a:lnTo>
                <a:lnTo>
                  <a:pt x="9143" y="1190243"/>
                </a:lnTo>
                <a:close/>
              </a:path>
              <a:path w="2194560" h="1190625">
                <a:moveTo>
                  <a:pt x="2189987" y="9143"/>
                </a:moveTo>
                <a:lnTo>
                  <a:pt x="2185415" y="4571"/>
                </a:lnTo>
                <a:lnTo>
                  <a:pt x="2185415" y="9143"/>
                </a:lnTo>
                <a:lnTo>
                  <a:pt x="2189987" y="9143"/>
                </a:lnTo>
                <a:close/>
              </a:path>
              <a:path w="2194560" h="1190625">
                <a:moveTo>
                  <a:pt x="2189987" y="1181099"/>
                </a:moveTo>
                <a:lnTo>
                  <a:pt x="2189987" y="9143"/>
                </a:lnTo>
                <a:lnTo>
                  <a:pt x="2185415" y="9143"/>
                </a:lnTo>
                <a:lnTo>
                  <a:pt x="2185415" y="1181099"/>
                </a:lnTo>
                <a:lnTo>
                  <a:pt x="2189987" y="1181099"/>
                </a:lnTo>
                <a:close/>
              </a:path>
              <a:path w="2194560" h="1190625">
                <a:moveTo>
                  <a:pt x="2189987" y="1190243"/>
                </a:moveTo>
                <a:lnTo>
                  <a:pt x="2189987" y="1181099"/>
                </a:lnTo>
                <a:lnTo>
                  <a:pt x="2185415" y="1185671"/>
                </a:lnTo>
                <a:lnTo>
                  <a:pt x="2185415" y="1190243"/>
                </a:lnTo>
                <a:lnTo>
                  <a:pt x="2189987" y="11902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771795" y="3976024"/>
            <a:ext cx="1664816" cy="8771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spc="-13" dirty="0">
                <a:solidFill>
                  <a:srgbClr val="FFFFFF"/>
                </a:solidFill>
                <a:latin typeface="Calibri"/>
                <a:cs typeface="Calibri"/>
              </a:rPr>
              <a:t>Cooperativas  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sociais e de  </a:t>
            </a:r>
            <a:r>
              <a:rPr sz="1900" spc="-13" dirty="0">
                <a:solidFill>
                  <a:srgbClr val="FFFFFF"/>
                </a:solidFill>
                <a:latin typeface="Calibri"/>
                <a:cs typeface="Calibri"/>
              </a:rPr>
              <a:t>interesse</a:t>
            </a:r>
            <a:r>
              <a:rPr sz="1900" spc="-3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público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259468" y="777316"/>
            <a:ext cx="168328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59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3618835" y="1619641"/>
            <a:ext cx="4647476" cy="565929"/>
          </a:xfrm>
          <a:custGeom>
            <a:avLst/>
            <a:gdLst/>
            <a:ahLst/>
            <a:cxnLst/>
            <a:rect l="l" t="t" r="r" b="b"/>
            <a:pathLst>
              <a:path w="5434965" h="623569">
                <a:moveTo>
                  <a:pt x="0" y="0"/>
                </a:moveTo>
                <a:lnTo>
                  <a:pt x="0" y="623315"/>
                </a:lnTo>
                <a:lnTo>
                  <a:pt x="5434583" y="623315"/>
                </a:lnTo>
                <a:lnTo>
                  <a:pt x="543458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 txBox="1"/>
          <p:nvPr/>
        </p:nvSpPr>
        <p:spPr>
          <a:xfrm>
            <a:off x="3704416" y="1634923"/>
            <a:ext cx="4493266" cy="4601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>
              <a:lnSpc>
                <a:spcPct val="115300"/>
              </a:lnSpc>
            </a:pPr>
            <a:r>
              <a:rPr sz="1300" spc="-4" dirty="0">
                <a:latin typeface="Calibri"/>
                <a:cs typeface="Calibri"/>
              </a:rPr>
              <a:t>União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pessoas </a:t>
            </a:r>
            <a:r>
              <a:rPr sz="1300" dirty="0">
                <a:latin typeface="Calibri"/>
                <a:cs typeface="Calibri"/>
              </a:rPr>
              <a:t>que se </a:t>
            </a:r>
            <a:r>
              <a:rPr sz="1300" spc="-13" dirty="0">
                <a:latin typeface="Calibri"/>
                <a:cs typeface="Calibri"/>
              </a:rPr>
              <a:t>organizam </a:t>
            </a:r>
            <a:r>
              <a:rPr sz="1300" spc="-9" dirty="0">
                <a:latin typeface="Calibri"/>
                <a:cs typeface="Calibri"/>
              </a:rPr>
              <a:t>para </a:t>
            </a:r>
            <a:r>
              <a:rPr sz="1300" spc="-4" dirty="0">
                <a:latin typeface="Calibri"/>
                <a:cs typeface="Calibri"/>
              </a:rPr>
              <a:t>fins não </a:t>
            </a:r>
            <a:r>
              <a:rPr sz="1300" spc="-9" dirty="0">
                <a:latin typeface="Calibri"/>
                <a:cs typeface="Calibri"/>
              </a:rPr>
              <a:t>econômicos,  </a:t>
            </a:r>
            <a:r>
              <a:rPr sz="1300" spc="-4" dirty="0">
                <a:latin typeface="Calibri"/>
                <a:cs typeface="Calibri"/>
              </a:rPr>
              <a:t>regulada </a:t>
            </a:r>
            <a:r>
              <a:rPr sz="1300" spc="-9" dirty="0">
                <a:latin typeface="Calibri"/>
                <a:cs typeface="Calibri"/>
              </a:rPr>
              <a:t>entre </a:t>
            </a:r>
            <a:r>
              <a:rPr sz="1300" dirty="0">
                <a:latin typeface="Calibri"/>
                <a:cs typeface="Calibri"/>
              </a:rPr>
              <a:t>o </a:t>
            </a:r>
            <a:r>
              <a:rPr sz="1300" spc="-4" dirty="0">
                <a:latin typeface="Calibri"/>
                <a:cs typeface="Calibri"/>
              </a:rPr>
              <a:t>artigo 53 </a:t>
            </a:r>
            <a:r>
              <a:rPr sz="1300" dirty="0">
                <a:latin typeface="Calibri"/>
                <a:cs typeface="Calibri"/>
              </a:rPr>
              <a:t>ao </a:t>
            </a:r>
            <a:r>
              <a:rPr sz="1300" spc="-4" dirty="0">
                <a:latin typeface="Calibri"/>
                <a:cs typeface="Calibri"/>
              </a:rPr>
              <a:t>61 </a:t>
            </a:r>
            <a:r>
              <a:rPr sz="1300" dirty="0">
                <a:latin typeface="Calibri"/>
                <a:cs typeface="Calibri"/>
              </a:rPr>
              <a:t>do </a:t>
            </a:r>
            <a:r>
              <a:rPr sz="1300" spc="-4" dirty="0">
                <a:latin typeface="Calibri"/>
                <a:cs typeface="Calibri"/>
              </a:rPr>
              <a:t>Código</a:t>
            </a:r>
            <a:r>
              <a:rPr sz="1300" spc="-57" dirty="0">
                <a:latin typeface="Calibri"/>
                <a:cs typeface="Calibri"/>
              </a:rPr>
              <a:t> </a:t>
            </a:r>
            <a:r>
              <a:rPr sz="1300" spc="-4" dirty="0">
                <a:latin typeface="Calibri"/>
                <a:cs typeface="Calibri"/>
              </a:rPr>
              <a:t>Civil.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697943" y="773168"/>
            <a:ext cx="1876583" cy="783195"/>
          </a:xfrm>
          <a:custGeom>
            <a:avLst/>
            <a:gdLst/>
            <a:ahLst/>
            <a:cxnLst/>
            <a:rect l="l" t="t" r="r" b="b"/>
            <a:pathLst>
              <a:path w="2194560" h="862964">
                <a:moveTo>
                  <a:pt x="0" y="0"/>
                </a:moveTo>
                <a:lnTo>
                  <a:pt x="0" y="862583"/>
                </a:lnTo>
                <a:lnTo>
                  <a:pt x="2194559" y="862583"/>
                </a:lnTo>
                <a:lnTo>
                  <a:pt x="2194559" y="0"/>
                </a:lnTo>
                <a:lnTo>
                  <a:pt x="0" y="0"/>
                </a:lnTo>
                <a:close/>
              </a:path>
            </a:pathLst>
          </a:custGeom>
          <a:solidFill>
            <a:srgbClr val="BF4F4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/>
          <p:nvPr/>
        </p:nvSpPr>
        <p:spPr>
          <a:xfrm>
            <a:off x="1694034" y="769018"/>
            <a:ext cx="1884728" cy="792992"/>
          </a:xfrm>
          <a:custGeom>
            <a:avLst/>
            <a:gdLst/>
            <a:ahLst/>
            <a:cxnLst/>
            <a:rect l="l" t="t" r="r" b="b"/>
            <a:pathLst>
              <a:path w="2204085" h="873760">
                <a:moveTo>
                  <a:pt x="2203703" y="873251"/>
                </a:moveTo>
                <a:lnTo>
                  <a:pt x="2203703" y="0"/>
                </a:lnTo>
                <a:lnTo>
                  <a:pt x="0" y="0"/>
                </a:lnTo>
                <a:lnTo>
                  <a:pt x="0" y="873251"/>
                </a:lnTo>
                <a:lnTo>
                  <a:pt x="4571" y="873251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194559" y="9143"/>
                </a:lnTo>
                <a:lnTo>
                  <a:pt x="2194559" y="4571"/>
                </a:lnTo>
                <a:lnTo>
                  <a:pt x="2199131" y="9143"/>
                </a:lnTo>
                <a:lnTo>
                  <a:pt x="2199131" y="873251"/>
                </a:lnTo>
                <a:lnTo>
                  <a:pt x="2203703" y="873251"/>
                </a:lnTo>
                <a:close/>
              </a:path>
              <a:path w="2204085" h="873760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204085" h="873760">
                <a:moveTo>
                  <a:pt x="9143" y="862583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862583"/>
                </a:lnTo>
                <a:lnTo>
                  <a:pt x="9143" y="862583"/>
                </a:lnTo>
                <a:close/>
              </a:path>
              <a:path w="2204085" h="873760">
                <a:moveTo>
                  <a:pt x="2199131" y="862583"/>
                </a:moveTo>
                <a:lnTo>
                  <a:pt x="4571" y="862583"/>
                </a:lnTo>
                <a:lnTo>
                  <a:pt x="9143" y="867155"/>
                </a:lnTo>
                <a:lnTo>
                  <a:pt x="9143" y="873251"/>
                </a:lnTo>
                <a:lnTo>
                  <a:pt x="2194559" y="873251"/>
                </a:lnTo>
                <a:lnTo>
                  <a:pt x="2194559" y="867155"/>
                </a:lnTo>
                <a:lnTo>
                  <a:pt x="2199131" y="862583"/>
                </a:lnTo>
                <a:close/>
              </a:path>
              <a:path w="2204085" h="873760">
                <a:moveTo>
                  <a:pt x="9143" y="873251"/>
                </a:moveTo>
                <a:lnTo>
                  <a:pt x="9143" y="867155"/>
                </a:lnTo>
                <a:lnTo>
                  <a:pt x="4571" y="862583"/>
                </a:lnTo>
                <a:lnTo>
                  <a:pt x="4571" y="873251"/>
                </a:lnTo>
                <a:lnTo>
                  <a:pt x="9143" y="873251"/>
                </a:lnTo>
                <a:close/>
              </a:path>
              <a:path w="2204085" h="873760">
                <a:moveTo>
                  <a:pt x="2199131" y="9143"/>
                </a:moveTo>
                <a:lnTo>
                  <a:pt x="2194559" y="4571"/>
                </a:lnTo>
                <a:lnTo>
                  <a:pt x="2194559" y="9143"/>
                </a:lnTo>
                <a:lnTo>
                  <a:pt x="2199131" y="9143"/>
                </a:lnTo>
                <a:close/>
              </a:path>
              <a:path w="2204085" h="873760">
                <a:moveTo>
                  <a:pt x="2199131" y="862583"/>
                </a:moveTo>
                <a:lnTo>
                  <a:pt x="2199131" y="9143"/>
                </a:lnTo>
                <a:lnTo>
                  <a:pt x="2194559" y="9143"/>
                </a:lnTo>
                <a:lnTo>
                  <a:pt x="2194559" y="862583"/>
                </a:lnTo>
                <a:lnTo>
                  <a:pt x="2199131" y="862583"/>
                </a:lnTo>
                <a:close/>
              </a:path>
              <a:path w="2204085" h="873760">
                <a:moveTo>
                  <a:pt x="2199131" y="873251"/>
                </a:moveTo>
                <a:lnTo>
                  <a:pt x="2199131" y="862583"/>
                </a:lnTo>
                <a:lnTo>
                  <a:pt x="2194559" y="867155"/>
                </a:lnTo>
                <a:lnTo>
                  <a:pt x="2194559" y="873251"/>
                </a:lnTo>
                <a:lnTo>
                  <a:pt x="2199131" y="87325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11"/>
          <p:cNvSpPr txBox="1"/>
          <p:nvPr/>
        </p:nvSpPr>
        <p:spPr>
          <a:xfrm>
            <a:off x="1763976" y="844628"/>
            <a:ext cx="1268431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Quem 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são</a:t>
            </a:r>
            <a:r>
              <a:rPr sz="1900" spc="-3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as  OSCs?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626653" y="749654"/>
            <a:ext cx="4632815" cy="806824"/>
          </a:xfrm>
          <a:custGeom>
            <a:avLst/>
            <a:gdLst/>
            <a:ahLst/>
            <a:cxnLst/>
            <a:rect l="l" t="t" r="r" b="b"/>
            <a:pathLst>
              <a:path w="5417820" h="889000">
                <a:moveTo>
                  <a:pt x="0" y="0"/>
                </a:moveTo>
                <a:lnTo>
                  <a:pt x="0" y="888491"/>
                </a:lnTo>
                <a:lnTo>
                  <a:pt x="5417819" y="888491"/>
                </a:lnTo>
                <a:lnTo>
                  <a:pt x="5417819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3"/>
          <p:cNvSpPr txBox="1"/>
          <p:nvPr/>
        </p:nvSpPr>
        <p:spPr>
          <a:xfrm>
            <a:off x="3710932" y="765560"/>
            <a:ext cx="4480234" cy="6901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sz="1300" spc="-4" dirty="0">
                <a:latin typeface="Calibri"/>
                <a:cs typeface="Calibri"/>
              </a:rPr>
              <a:t>Associações, fundações, </a:t>
            </a:r>
            <a:r>
              <a:rPr sz="1300" spc="-9" dirty="0">
                <a:latin typeface="Calibri"/>
                <a:cs typeface="Calibri"/>
              </a:rPr>
              <a:t>organizações </a:t>
            </a:r>
            <a:r>
              <a:rPr sz="1300" spc="-4" dirty="0">
                <a:latin typeface="Calibri"/>
                <a:cs typeface="Calibri"/>
              </a:rPr>
              <a:t>religiosas </a:t>
            </a:r>
            <a:r>
              <a:rPr sz="1300" dirty="0">
                <a:latin typeface="Calibri"/>
                <a:cs typeface="Calibri"/>
              </a:rPr>
              <a:t>e as sociedades  </a:t>
            </a:r>
            <a:r>
              <a:rPr sz="1300" spc="-9" dirty="0">
                <a:latin typeface="Calibri"/>
                <a:cs typeface="Calibri"/>
              </a:rPr>
              <a:t>cooperativas </a:t>
            </a:r>
            <a:r>
              <a:rPr sz="1300" spc="-4" dirty="0">
                <a:latin typeface="Calibri"/>
                <a:cs typeface="Calibri"/>
              </a:rPr>
              <a:t>que atuam com vulnerabilidade social, </a:t>
            </a:r>
            <a:r>
              <a:rPr sz="1300" spc="-13" dirty="0">
                <a:latin typeface="Calibri"/>
                <a:cs typeface="Calibri"/>
              </a:rPr>
              <a:t>cooperativas  </a:t>
            </a:r>
            <a:r>
              <a:rPr sz="1300" dirty="0">
                <a:latin typeface="Calibri"/>
                <a:cs typeface="Calibri"/>
              </a:rPr>
              <a:t>sociais de </a:t>
            </a:r>
            <a:r>
              <a:rPr sz="1300" spc="-9" dirty="0">
                <a:latin typeface="Calibri"/>
                <a:cs typeface="Calibri"/>
              </a:rPr>
              <a:t>combate </a:t>
            </a:r>
            <a:r>
              <a:rPr sz="1300" dirty="0">
                <a:latin typeface="Calibri"/>
                <a:cs typeface="Calibri"/>
              </a:rPr>
              <a:t>à </a:t>
            </a:r>
            <a:r>
              <a:rPr sz="1300" spc="-9" dirty="0">
                <a:latin typeface="Calibri"/>
                <a:cs typeface="Calibri"/>
              </a:rPr>
              <a:t>pobreza </a:t>
            </a:r>
            <a:r>
              <a:rPr sz="1300" dirty="0">
                <a:latin typeface="Calibri"/>
                <a:cs typeface="Calibri"/>
              </a:rPr>
              <a:t>e </a:t>
            </a:r>
            <a:r>
              <a:rPr sz="1300" spc="-9" dirty="0">
                <a:latin typeface="Calibri"/>
                <a:cs typeface="Calibri"/>
              </a:rPr>
              <a:t>geração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trabalho 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132" dirty="0">
                <a:latin typeface="Calibri"/>
                <a:cs typeface="Calibri"/>
              </a:rPr>
              <a:t> </a:t>
            </a:r>
            <a:r>
              <a:rPr sz="1300" spc="-4" dirty="0">
                <a:latin typeface="Calibri"/>
                <a:cs typeface="Calibri"/>
              </a:rPr>
              <a:t>renda.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7073572" y="6540111"/>
            <a:ext cx="11946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4" name="object 24"/>
          <p:cNvSpPr/>
          <p:nvPr/>
        </p:nvSpPr>
        <p:spPr>
          <a:xfrm>
            <a:off x="7183040" y="6540111"/>
            <a:ext cx="11946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object 26"/>
          <p:cNvSpPr/>
          <p:nvPr/>
        </p:nvSpPr>
        <p:spPr>
          <a:xfrm>
            <a:off x="7315964" y="6540111"/>
            <a:ext cx="11946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8" name="object 28"/>
          <p:cNvSpPr/>
          <p:nvPr/>
        </p:nvSpPr>
        <p:spPr>
          <a:xfrm>
            <a:off x="7882849" y="6540111"/>
            <a:ext cx="15747" cy="0"/>
          </a:xfrm>
          <a:custGeom>
            <a:avLst/>
            <a:gdLst/>
            <a:ahLst/>
            <a:cxnLst/>
            <a:rect l="l" t="t" r="r" b="b"/>
            <a:pathLst>
              <a:path w="18415">
                <a:moveTo>
                  <a:pt x="0" y="0"/>
                </a:moveTo>
                <a:lnTo>
                  <a:pt x="18288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9" name="object 29"/>
          <p:cNvSpPr/>
          <p:nvPr/>
        </p:nvSpPr>
        <p:spPr>
          <a:xfrm>
            <a:off x="7949311" y="6540111"/>
            <a:ext cx="11946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0" name="object 30"/>
          <p:cNvSpPr/>
          <p:nvPr/>
        </p:nvSpPr>
        <p:spPr>
          <a:xfrm>
            <a:off x="7984497" y="6540111"/>
            <a:ext cx="11946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1" name="object 31"/>
          <p:cNvSpPr/>
          <p:nvPr/>
        </p:nvSpPr>
        <p:spPr>
          <a:xfrm>
            <a:off x="8039230" y="6540111"/>
            <a:ext cx="23892" cy="0"/>
          </a:xfrm>
          <a:custGeom>
            <a:avLst/>
            <a:gdLst/>
            <a:ahLst/>
            <a:cxnLst/>
            <a:rect l="l" t="t" r="r" b="b"/>
            <a:pathLst>
              <a:path w="27940">
                <a:moveTo>
                  <a:pt x="0" y="0"/>
                </a:moveTo>
                <a:lnTo>
                  <a:pt x="27432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2" name="object 32"/>
          <p:cNvSpPr/>
          <p:nvPr/>
        </p:nvSpPr>
        <p:spPr>
          <a:xfrm>
            <a:off x="8136969" y="6540111"/>
            <a:ext cx="19548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859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4" name="object 34"/>
          <p:cNvSpPr/>
          <p:nvPr/>
        </p:nvSpPr>
        <p:spPr>
          <a:xfrm>
            <a:off x="8328537" y="6540111"/>
            <a:ext cx="11946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xfrm>
            <a:off x="1834730" y="287989"/>
            <a:ext cx="3203762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algn="l">
              <a:tabLst>
                <a:tab pos="2270500" algn="l"/>
              </a:tabLst>
            </a:pPr>
            <a:r>
              <a:rPr lang="pt-BR" sz="3000" b="1" spc="-13" dirty="0"/>
              <a:t>PARCEIRAS</a:t>
            </a:r>
            <a:endParaRPr sz="3000" b="1" spc="-4" dirty="0"/>
          </a:p>
        </p:txBody>
      </p:sp>
      <p:sp>
        <p:nvSpPr>
          <p:cNvPr id="43" name="object 43"/>
          <p:cNvSpPr/>
          <p:nvPr/>
        </p:nvSpPr>
        <p:spPr>
          <a:xfrm>
            <a:off x="1710975" y="1598894"/>
            <a:ext cx="1863552" cy="586676"/>
          </a:xfrm>
          <a:custGeom>
            <a:avLst/>
            <a:gdLst/>
            <a:ahLst/>
            <a:cxnLst/>
            <a:rect l="l" t="t" r="r" b="b"/>
            <a:pathLst>
              <a:path w="2179320" h="646430">
                <a:moveTo>
                  <a:pt x="0" y="0"/>
                </a:moveTo>
                <a:lnTo>
                  <a:pt x="0" y="646175"/>
                </a:lnTo>
                <a:lnTo>
                  <a:pt x="2179319" y="646175"/>
                </a:lnTo>
                <a:lnTo>
                  <a:pt x="2179319" y="0"/>
                </a:lnTo>
                <a:lnTo>
                  <a:pt x="0" y="0"/>
                </a:lnTo>
                <a:close/>
              </a:path>
            </a:pathLst>
          </a:custGeom>
          <a:solidFill>
            <a:srgbClr val="BF4F4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4" name="object 44"/>
          <p:cNvSpPr/>
          <p:nvPr/>
        </p:nvSpPr>
        <p:spPr>
          <a:xfrm>
            <a:off x="1707066" y="1593361"/>
            <a:ext cx="1871696" cy="596473"/>
          </a:xfrm>
          <a:custGeom>
            <a:avLst/>
            <a:gdLst/>
            <a:ahLst/>
            <a:cxnLst/>
            <a:rect l="l" t="t" r="r" b="b"/>
            <a:pathLst>
              <a:path w="2188845" h="657225">
                <a:moveTo>
                  <a:pt x="2188463" y="656843"/>
                </a:moveTo>
                <a:lnTo>
                  <a:pt x="2188463" y="0"/>
                </a:lnTo>
                <a:lnTo>
                  <a:pt x="0" y="0"/>
                </a:lnTo>
                <a:lnTo>
                  <a:pt x="0" y="656843"/>
                </a:lnTo>
                <a:lnTo>
                  <a:pt x="4571" y="656843"/>
                </a:lnTo>
                <a:lnTo>
                  <a:pt x="4571" y="10667"/>
                </a:lnTo>
                <a:lnTo>
                  <a:pt x="9143" y="6095"/>
                </a:lnTo>
                <a:lnTo>
                  <a:pt x="9143" y="10667"/>
                </a:lnTo>
                <a:lnTo>
                  <a:pt x="2179319" y="10667"/>
                </a:lnTo>
                <a:lnTo>
                  <a:pt x="2179319" y="6095"/>
                </a:lnTo>
                <a:lnTo>
                  <a:pt x="2183891" y="10667"/>
                </a:lnTo>
                <a:lnTo>
                  <a:pt x="2183891" y="656843"/>
                </a:lnTo>
                <a:lnTo>
                  <a:pt x="2188463" y="656843"/>
                </a:lnTo>
                <a:close/>
              </a:path>
              <a:path w="2188845" h="657225">
                <a:moveTo>
                  <a:pt x="9143" y="10667"/>
                </a:moveTo>
                <a:lnTo>
                  <a:pt x="9143" y="6095"/>
                </a:lnTo>
                <a:lnTo>
                  <a:pt x="4571" y="10667"/>
                </a:lnTo>
                <a:lnTo>
                  <a:pt x="9143" y="10667"/>
                </a:lnTo>
                <a:close/>
              </a:path>
              <a:path w="2188845" h="657225">
                <a:moveTo>
                  <a:pt x="9143" y="647699"/>
                </a:moveTo>
                <a:lnTo>
                  <a:pt x="9143" y="10667"/>
                </a:lnTo>
                <a:lnTo>
                  <a:pt x="4571" y="10667"/>
                </a:lnTo>
                <a:lnTo>
                  <a:pt x="4571" y="647699"/>
                </a:lnTo>
                <a:lnTo>
                  <a:pt x="9143" y="647699"/>
                </a:lnTo>
                <a:close/>
              </a:path>
              <a:path w="2188845" h="657225">
                <a:moveTo>
                  <a:pt x="2183891" y="647699"/>
                </a:moveTo>
                <a:lnTo>
                  <a:pt x="4571" y="647699"/>
                </a:lnTo>
                <a:lnTo>
                  <a:pt x="9143" y="652271"/>
                </a:lnTo>
                <a:lnTo>
                  <a:pt x="9143" y="656843"/>
                </a:lnTo>
                <a:lnTo>
                  <a:pt x="2179319" y="656843"/>
                </a:lnTo>
                <a:lnTo>
                  <a:pt x="2179319" y="652271"/>
                </a:lnTo>
                <a:lnTo>
                  <a:pt x="2183891" y="647699"/>
                </a:lnTo>
                <a:close/>
              </a:path>
              <a:path w="2188845" h="657225">
                <a:moveTo>
                  <a:pt x="9143" y="656843"/>
                </a:moveTo>
                <a:lnTo>
                  <a:pt x="9143" y="652271"/>
                </a:lnTo>
                <a:lnTo>
                  <a:pt x="4571" y="647699"/>
                </a:lnTo>
                <a:lnTo>
                  <a:pt x="4571" y="656843"/>
                </a:lnTo>
                <a:lnTo>
                  <a:pt x="9143" y="656843"/>
                </a:lnTo>
                <a:close/>
              </a:path>
              <a:path w="2188845" h="657225">
                <a:moveTo>
                  <a:pt x="2183891" y="10667"/>
                </a:moveTo>
                <a:lnTo>
                  <a:pt x="2179319" y="6095"/>
                </a:lnTo>
                <a:lnTo>
                  <a:pt x="2179319" y="10667"/>
                </a:lnTo>
                <a:lnTo>
                  <a:pt x="2183891" y="10667"/>
                </a:lnTo>
                <a:close/>
              </a:path>
              <a:path w="2188845" h="657225">
                <a:moveTo>
                  <a:pt x="2183891" y="647699"/>
                </a:moveTo>
                <a:lnTo>
                  <a:pt x="2183891" y="10667"/>
                </a:lnTo>
                <a:lnTo>
                  <a:pt x="2179319" y="10667"/>
                </a:lnTo>
                <a:lnTo>
                  <a:pt x="2179319" y="647699"/>
                </a:lnTo>
                <a:lnTo>
                  <a:pt x="2183891" y="647699"/>
                </a:lnTo>
                <a:close/>
              </a:path>
              <a:path w="2188845" h="657225">
                <a:moveTo>
                  <a:pt x="2183891" y="656843"/>
                </a:moveTo>
                <a:lnTo>
                  <a:pt x="2183891" y="647699"/>
                </a:lnTo>
                <a:lnTo>
                  <a:pt x="2179319" y="652271"/>
                </a:lnTo>
                <a:lnTo>
                  <a:pt x="2179319" y="656843"/>
                </a:lnTo>
                <a:lnTo>
                  <a:pt x="2183891" y="6568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5" name="object 45"/>
          <p:cNvSpPr txBox="1"/>
          <p:nvPr/>
        </p:nvSpPr>
        <p:spPr>
          <a:xfrm>
            <a:off x="1778311" y="1722912"/>
            <a:ext cx="1179924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sso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ia</a:t>
            </a:r>
            <a:r>
              <a:rPr sz="1900" spc="-31" dirty="0">
                <a:solidFill>
                  <a:srgbClr val="FFFFFF"/>
                </a:solidFill>
                <a:latin typeface="Calibri"/>
                <a:cs typeface="Calibri"/>
              </a:rPr>
              <a:t>ç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õ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1710975" y="2211617"/>
            <a:ext cx="1863552" cy="806824"/>
          </a:xfrm>
          <a:custGeom>
            <a:avLst/>
            <a:gdLst/>
            <a:ahLst/>
            <a:cxnLst/>
            <a:rect l="l" t="t" r="r" b="b"/>
            <a:pathLst>
              <a:path w="2179320" h="889000">
                <a:moveTo>
                  <a:pt x="0" y="0"/>
                </a:moveTo>
                <a:lnTo>
                  <a:pt x="0" y="888491"/>
                </a:lnTo>
                <a:lnTo>
                  <a:pt x="2179319" y="888491"/>
                </a:lnTo>
                <a:lnTo>
                  <a:pt x="2179319" y="0"/>
                </a:lnTo>
                <a:lnTo>
                  <a:pt x="0" y="0"/>
                </a:lnTo>
                <a:close/>
              </a:path>
            </a:pathLst>
          </a:custGeom>
          <a:solidFill>
            <a:srgbClr val="BF4F4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7" name="object 47"/>
          <p:cNvSpPr/>
          <p:nvPr/>
        </p:nvSpPr>
        <p:spPr>
          <a:xfrm>
            <a:off x="1707066" y="2207468"/>
            <a:ext cx="1871696" cy="816044"/>
          </a:xfrm>
          <a:custGeom>
            <a:avLst/>
            <a:gdLst/>
            <a:ahLst/>
            <a:cxnLst/>
            <a:rect l="l" t="t" r="r" b="b"/>
            <a:pathLst>
              <a:path w="2188845" h="899160">
                <a:moveTo>
                  <a:pt x="2188463" y="899159"/>
                </a:moveTo>
                <a:lnTo>
                  <a:pt x="2188463" y="0"/>
                </a:lnTo>
                <a:lnTo>
                  <a:pt x="0" y="0"/>
                </a:lnTo>
                <a:lnTo>
                  <a:pt x="0" y="899159"/>
                </a:lnTo>
                <a:lnTo>
                  <a:pt x="4571" y="899159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179319" y="9143"/>
                </a:lnTo>
                <a:lnTo>
                  <a:pt x="2179319" y="4571"/>
                </a:lnTo>
                <a:lnTo>
                  <a:pt x="2183891" y="9143"/>
                </a:lnTo>
                <a:lnTo>
                  <a:pt x="2183891" y="899159"/>
                </a:lnTo>
                <a:lnTo>
                  <a:pt x="2188463" y="899159"/>
                </a:lnTo>
                <a:close/>
              </a:path>
              <a:path w="2188845" h="899160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188845" h="899160">
                <a:moveTo>
                  <a:pt x="9143" y="888491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888491"/>
                </a:lnTo>
                <a:lnTo>
                  <a:pt x="9143" y="888491"/>
                </a:lnTo>
                <a:close/>
              </a:path>
              <a:path w="2188845" h="899160">
                <a:moveTo>
                  <a:pt x="2183891" y="888491"/>
                </a:moveTo>
                <a:lnTo>
                  <a:pt x="4571" y="888491"/>
                </a:lnTo>
                <a:lnTo>
                  <a:pt x="9143" y="893063"/>
                </a:lnTo>
                <a:lnTo>
                  <a:pt x="9143" y="899159"/>
                </a:lnTo>
                <a:lnTo>
                  <a:pt x="2179319" y="899159"/>
                </a:lnTo>
                <a:lnTo>
                  <a:pt x="2179319" y="893063"/>
                </a:lnTo>
                <a:lnTo>
                  <a:pt x="2183891" y="888491"/>
                </a:lnTo>
                <a:close/>
              </a:path>
              <a:path w="2188845" h="899160">
                <a:moveTo>
                  <a:pt x="9143" y="899159"/>
                </a:moveTo>
                <a:lnTo>
                  <a:pt x="9143" y="893063"/>
                </a:lnTo>
                <a:lnTo>
                  <a:pt x="4571" y="888491"/>
                </a:lnTo>
                <a:lnTo>
                  <a:pt x="4571" y="899159"/>
                </a:lnTo>
                <a:lnTo>
                  <a:pt x="9143" y="899159"/>
                </a:lnTo>
                <a:close/>
              </a:path>
              <a:path w="2188845" h="899160">
                <a:moveTo>
                  <a:pt x="2183891" y="9143"/>
                </a:moveTo>
                <a:lnTo>
                  <a:pt x="2179319" y="4571"/>
                </a:lnTo>
                <a:lnTo>
                  <a:pt x="2179319" y="9143"/>
                </a:lnTo>
                <a:lnTo>
                  <a:pt x="2183891" y="9143"/>
                </a:lnTo>
                <a:close/>
              </a:path>
              <a:path w="2188845" h="899160">
                <a:moveTo>
                  <a:pt x="2183891" y="888491"/>
                </a:moveTo>
                <a:lnTo>
                  <a:pt x="2183891" y="9143"/>
                </a:lnTo>
                <a:lnTo>
                  <a:pt x="2179319" y="9143"/>
                </a:lnTo>
                <a:lnTo>
                  <a:pt x="2179319" y="888491"/>
                </a:lnTo>
                <a:lnTo>
                  <a:pt x="2183891" y="888491"/>
                </a:lnTo>
                <a:close/>
              </a:path>
              <a:path w="2188845" h="899160">
                <a:moveTo>
                  <a:pt x="2183891" y="899159"/>
                </a:moveTo>
                <a:lnTo>
                  <a:pt x="2183891" y="888491"/>
                </a:lnTo>
                <a:lnTo>
                  <a:pt x="2179319" y="893063"/>
                </a:lnTo>
                <a:lnTo>
                  <a:pt x="2179319" y="899159"/>
                </a:lnTo>
                <a:lnTo>
                  <a:pt x="2183891" y="8991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8" name="object 48"/>
          <p:cNvSpPr txBox="1"/>
          <p:nvPr/>
        </p:nvSpPr>
        <p:spPr>
          <a:xfrm>
            <a:off x="1778312" y="2446287"/>
            <a:ext cx="1057207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Fundações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1710975" y="3058092"/>
            <a:ext cx="1863552" cy="827570"/>
          </a:xfrm>
          <a:custGeom>
            <a:avLst/>
            <a:gdLst/>
            <a:ahLst/>
            <a:cxnLst/>
            <a:rect l="l" t="t" r="r" b="b"/>
            <a:pathLst>
              <a:path w="2179320" h="911860">
                <a:moveTo>
                  <a:pt x="0" y="0"/>
                </a:moveTo>
                <a:lnTo>
                  <a:pt x="0" y="911351"/>
                </a:lnTo>
                <a:lnTo>
                  <a:pt x="2179319" y="911351"/>
                </a:lnTo>
                <a:lnTo>
                  <a:pt x="2179319" y="0"/>
                </a:lnTo>
                <a:lnTo>
                  <a:pt x="0" y="0"/>
                </a:lnTo>
                <a:close/>
              </a:path>
            </a:pathLst>
          </a:custGeom>
          <a:solidFill>
            <a:srgbClr val="BF4F4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0" name="object 50"/>
          <p:cNvSpPr/>
          <p:nvPr/>
        </p:nvSpPr>
        <p:spPr>
          <a:xfrm>
            <a:off x="1707066" y="3052559"/>
            <a:ext cx="1871696" cy="836790"/>
          </a:xfrm>
          <a:custGeom>
            <a:avLst/>
            <a:gdLst/>
            <a:ahLst/>
            <a:cxnLst/>
            <a:rect l="l" t="t" r="r" b="b"/>
            <a:pathLst>
              <a:path w="2188845" h="922020">
                <a:moveTo>
                  <a:pt x="2188463" y="922019"/>
                </a:moveTo>
                <a:lnTo>
                  <a:pt x="2188463" y="0"/>
                </a:lnTo>
                <a:lnTo>
                  <a:pt x="0" y="0"/>
                </a:lnTo>
                <a:lnTo>
                  <a:pt x="0" y="922019"/>
                </a:lnTo>
                <a:lnTo>
                  <a:pt x="4571" y="922019"/>
                </a:lnTo>
                <a:lnTo>
                  <a:pt x="4571" y="10667"/>
                </a:lnTo>
                <a:lnTo>
                  <a:pt x="9143" y="6095"/>
                </a:lnTo>
                <a:lnTo>
                  <a:pt x="9143" y="10667"/>
                </a:lnTo>
                <a:lnTo>
                  <a:pt x="2179319" y="10667"/>
                </a:lnTo>
                <a:lnTo>
                  <a:pt x="2179319" y="6095"/>
                </a:lnTo>
                <a:lnTo>
                  <a:pt x="2183891" y="10667"/>
                </a:lnTo>
                <a:lnTo>
                  <a:pt x="2183891" y="922019"/>
                </a:lnTo>
                <a:lnTo>
                  <a:pt x="2188463" y="922019"/>
                </a:lnTo>
                <a:close/>
              </a:path>
              <a:path w="2188845" h="922020">
                <a:moveTo>
                  <a:pt x="9143" y="10667"/>
                </a:moveTo>
                <a:lnTo>
                  <a:pt x="9143" y="6095"/>
                </a:lnTo>
                <a:lnTo>
                  <a:pt x="4571" y="10667"/>
                </a:lnTo>
                <a:lnTo>
                  <a:pt x="9143" y="10667"/>
                </a:lnTo>
                <a:close/>
              </a:path>
              <a:path w="2188845" h="922020">
                <a:moveTo>
                  <a:pt x="9143" y="911351"/>
                </a:moveTo>
                <a:lnTo>
                  <a:pt x="9143" y="10667"/>
                </a:lnTo>
                <a:lnTo>
                  <a:pt x="4571" y="10667"/>
                </a:lnTo>
                <a:lnTo>
                  <a:pt x="4571" y="911351"/>
                </a:lnTo>
                <a:lnTo>
                  <a:pt x="9143" y="911351"/>
                </a:lnTo>
                <a:close/>
              </a:path>
              <a:path w="2188845" h="922020">
                <a:moveTo>
                  <a:pt x="2183891" y="911351"/>
                </a:moveTo>
                <a:lnTo>
                  <a:pt x="4571" y="911351"/>
                </a:lnTo>
                <a:lnTo>
                  <a:pt x="9143" y="917447"/>
                </a:lnTo>
                <a:lnTo>
                  <a:pt x="9143" y="922019"/>
                </a:lnTo>
                <a:lnTo>
                  <a:pt x="2179319" y="922019"/>
                </a:lnTo>
                <a:lnTo>
                  <a:pt x="2179319" y="917447"/>
                </a:lnTo>
                <a:lnTo>
                  <a:pt x="2183891" y="911351"/>
                </a:lnTo>
                <a:close/>
              </a:path>
              <a:path w="2188845" h="922020">
                <a:moveTo>
                  <a:pt x="9143" y="922019"/>
                </a:moveTo>
                <a:lnTo>
                  <a:pt x="9143" y="917447"/>
                </a:lnTo>
                <a:lnTo>
                  <a:pt x="4571" y="911351"/>
                </a:lnTo>
                <a:lnTo>
                  <a:pt x="4571" y="922019"/>
                </a:lnTo>
                <a:lnTo>
                  <a:pt x="9143" y="922019"/>
                </a:lnTo>
                <a:close/>
              </a:path>
              <a:path w="2188845" h="922020">
                <a:moveTo>
                  <a:pt x="2183891" y="10667"/>
                </a:moveTo>
                <a:lnTo>
                  <a:pt x="2179319" y="6095"/>
                </a:lnTo>
                <a:lnTo>
                  <a:pt x="2179319" y="10667"/>
                </a:lnTo>
                <a:lnTo>
                  <a:pt x="2183891" y="10667"/>
                </a:lnTo>
                <a:close/>
              </a:path>
              <a:path w="2188845" h="922020">
                <a:moveTo>
                  <a:pt x="2183891" y="911351"/>
                </a:moveTo>
                <a:lnTo>
                  <a:pt x="2183891" y="10667"/>
                </a:lnTo>
                <a:lnTo>
                  <a:pt x="2179319" y="10667"/>
                </a:lnTo>
                <a:lnTo>
                  <a:pt x="2179319" y="911351"/>
                </a:lnTo>
                <a:lnTo>
                  <a:pt x="2183891" y="911351"/>
                </a:lnTo>
                <a:close/>
              </a:path>
              <a:path w="2188845" h="922020">
                <a:moveTo>
                  <a:pt x="2183891" y="922019"/>
                </a:moveTo>
                <a:lnTo>
                  <a:pt x="2183891" y="911351"/>
                </a:lnTo>
                <a:lnTo>
                  <a:pt x="2179319" y="917447"/>
                </a:lnTo>
                <a:lnTo>
                  <a:pt x="2179319" y="922019"/>
                </a:lnTo>
                <a:lnTo>
                  <a:pt x="2183891" y="9220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1" name="object 51"/>
          <p:cNvSpPr txBox="1"/>
          <p:nvPr/>
        </p:nvSpPr>
        <p:spPr>
          <a:xfrm>
            <a:off x="1778311" y="3150298"/>
            <a:ext cx="1303726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900" spc="-26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900" spc="-39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900" spc="-39" dirty="0">
                <a:solidFill>
                  <a:srgbClr val="FFFFFF"/>
                </a:solidFill>
                <a:latin typeface="Calibri"/>
                <a:cs typeface="Calibri"/>
              </a:rPr>
              <a:t>z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900" spc="-31" dirty="0">
                <a:solidFill>
                  <a:srgbClr val="FFFFFF"/>
                </a:solidFill>
                <a:latin typeface="Calibri"/>
                <a:cs typeface="Calibri"/>
              </a:rPr>
              <a:t>ç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õ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s </a:t>
            </a:r>
            <a:r>
              <a:rPr sz="1900" spc="-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religiosas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3627957" y="2235131"/>
            <a:ext cx="4648562" cy="806824"/>
          </a:xfrm>
          <a:custGeom>
            <a:avLst/>
            <a:gdLst/>
            <a:ahLst/>
            <a:cxnLst/>
            <a:rect l="l" t="t" r="r" b="b"/>
            <a:pathLst>
              <a:path w="5436234" h="889000">
                <a:moveTo>
                  <a:pt x="0" y="0"/>
                </a:moveTo>
                <a:lnTo>
                  <a:pt x="0" y="888491"/>
                </a:lnTo>
                <a:lnTo>
                  <a:pt x="5436107" y="888491"/>
                </a:lnTo>
                <a:lnTo>
                  <a:pt x="5436107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3" name="object 53"/>
          <p:cNvSpPr txBox="1"/>
          <p:nvPr/>
        </p:nvSpPr>
        <p:spPr>
          <a:xfrm>
            <a:off x="3713538" y="2251036"/>
            <a:ext cx="4494895" cy="6901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sz="1300" spc="-9" dirty="0">
                <a:latin typeface="Calibri"/>
                <a:cs typeface="Calibri"/>
              </a:rPr>
              <a:t>Dotação </a:t>
            </a:r>
            <a:r>
              <a:rPr sz="1300" spc="-4" dirty="0">
                <a:latin typeface="Calibri"/>
                <a:cs typeface="Calibri"/>
              </a:rPr>
              <a:t>especial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bens </a:t>
            </a:r>
            <a:r>
              <a:rPr sz="1300" spc="-9" dirty="0">
                <a:latin typeface="Calibri"/>
                <a:cs typeface="Calibri"/>
              </a:rPr>
              <a:t>livres </a:t>
            </a:r>
            <a:r>
              <a:rPr sz="1300" dirty="0">
                <a:latin typeface="Calibri"/>
                <a:cs typeface="Calibri"/>
              </a:rPr>
              <a:t>e </a:t>
            </a:r>
            <a:r>
              <a:rPr sz="1300" spc="-4" dirty="0">
                <a:latin typeface="Calibri"/>
                <a:cs typeface="Calibri"/>
              </a:rPr>
              <a:t>patrimônio </a:t>
            </a:r>
            <a:r>
              <a:rPr sz="1300" spc="-13" dirty="0">
                <a:latin typeface="Calibri"/>
                <a:cs typeface="Calibri"/>
              </a:rPr>
              <a:t>para </a:t>
            </a:r>
            <a:r>
              <a:rPr sz="1300" spc="-4" dirty="0">
                <a:latin typeface="Calibri"/>
                <a:cs typeface="Calibri"/>
              </a:rPr>
              <a:t>fins </a:t>
            </a:r>
            <a:r>
              <a:rPr sz="1300" dirty="0">
                <a:latin typeface="Calibri"/>
                <a:cs typeface="Calibri"/>
              </a:rPr>
              <a:t>de  </a:t>
            </a:r>
            <a:r>
              <a:rPr sz="1300" spc="-4" dirty="0">
                <a:latin typeface="Calibri"/>
                <a:cs typeface="Calibri"/>
              </a:rPr>
              <a:t>assistência </a:t>
            </a:r>
            <a:r>
              <a:rPr sz="1300" dirty="0">
                <a:latin typeface="Calibri"/>
                <a:cs typeface="Calibri"/>
              </a:rPr>
              <a:t>social, </a:t>
            </a:r>
            <a:r>
              <a:rPr sz="1300" spc="-4" dirty="0">
                <a:latin typeface="Calibri"/>
                <a:cs typeface="Calibri"/>
              </a:rPr>
              <a:t>cultura, </a:t>
            </a:r>
            <a:r>
              <a:rPr sz="1300" spc="-9" dirty="0">
                <a:latin typeface="Calibri"/>
                <a:cs typeface="Calibri"/>
              </a:rPr>
              <a:t>educação, </a:t>
            </a:r>
            <a:r>
              <a:rPr sz="1300" spc="-4" dirty="0">
                <a:latin typeface="Calibri"/>
                <a:cs typeface="Calibri"/>
              </a:rPr>
              <a:t>saúde, </a:t>
            </a:r>
            <a:r>
              <a:rPr sz="1300" spc="-9" dirty="0">
                <a:latin typeface="Calibri"/>
                <a:cs typeface="Calibri"/>
              </a:rPr>
              <a:t>etc, </a:t>
            </a:r>
            <a:r>
              <a:rPr sz="1300" spc="-4" dirty="0">
                <a:latin typeface="Calibri"/>
                <a:cs typeface="Calibri"/>
              </a:rPr>
              <a:t>regulada </a:t>
            </a:r>
            <a:r>
              <a:rPr sz="1300" spc="-9" dirty="0">
                <a:latin typeface="Calibri"/>
                <a:cs typeface="Calibri"/>
              </a:rPr>
              <a:t>entre </a:t>
            </a:r>
            <a:r>
              <a:rPr sz="1300" dirty="0">
                <a:latin typeface="Calibri"/>
                <a:cs typeface="Calibri"/>
              </a:rPr>
              <a:t>o  </a:t>
            </a:r>
            <a:r>
              <a:rPr sz="1300" spc="-4" dirty="0">
                <a:latin typeface="Calibri"/>
                <a:cs typeface="Calibri"/>
              </a:rPr>
              <a:t>artigo 62 </a:t>
            </a:r>
            <a:r>
              <a:rPr sz="1300" dirty="0">
                <a:latin typeface="Calibri"/>
                <a:cs typeface="Calibri"/>
              </a:rPr>
              <a:t>ao </a:t>
            </a:r>
            <a:r>
              <a:rPr sz="1300" spc="-4" dirty="0">
                <a:latin typeface="Calibri"/>
                <a:cs typeface="Calibri"/>
              </a:rPr>
              <a:t>69 </a:t>
            </a:r>
            <a:r>
              <a:rPr sz="1300" dirty="0">
                <a:latin typeface="Calibri"/>
                <a:cs typeface="Calibri"/>
              </a:rPr>
              <a:t>do </a:t>
            </a:r>
            <a:r>
              <a:rPr sz="1300" spc="-4" dirty="0">
                <a:latin typeface="Calibri"/>
                <a:cs typeface="Calibri"/>
              </a:rPr>
              <a:t>Código</a:t>
            </a:r>
            <a:r>
              <a:rPr sz="1300" spc="-70" dirty="0">
                <a:latin typeface="Calibri"/>
                <a:cs typeface="Calibri"/>
              </a:rPr>
              <a:t> </a:t>
            </a:r>
            <a:r>
              <a:rPr sz="1300" spc="-4" dirty="0">
                <a:latin typeface="Calibri"/>
                <a:cs typeface="Calibri"/>
              </a:rPr>
              <a:t>Civil.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3627957" y="3077456"/>
            <a:ext cx="4647476" cy="807975"/>
          </a:xfrm>
          <a:custGeom>
            <a:avLst/>
            <a:gdLst/>
            <a:ahLst/>
            <a:cxnLst/>
            <a:rect l="l" t="t" r="r" b="b"/>
            <a:pathLst>
              <a:path w="5434965" h="890270">
                <a:moveTo>
                  <a:pt x="0" y="0"/>
                </a:moveTo>
                <a:lnTo>
                  <a:pt x="0" y="890015"/>
                </a:lnTo>
                <a:lnTo>
                  <a:pt x="5434583" y="890015"/>
                </a:lnTo>
                <a:lnTo>
                  <a:pt x="543458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5" name="object 55"/>
          <p:cNvSpPr txBox="1"/>
          <p:nvPr/>
        </p:nvSpPr>
        <p:spPr>
          <a:xfrm>
            <a:off x="3713538" y="3093360"/>
            <a:ext cx="4494895" cy="6901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sz="1300" spc="-4" dirty="0">
                <a:latin typeface="Calibri"/>
                <a:cs typeface="Calibri"/>
              </a:rPr>
              <a:t>Dedicação </a:t>
            </a:r>
            <a:r>
              <a:rPr sz="1300" dirty="0">
                <a:latin typeface="Calibri"/>
                <a:cs typeface="Calibri"/>
              </a:rPr>
              <a:t>a </a:t>
            </a:r>
            <a:r>
              <a:rPr sz="1300" spc="-4" dirty="0">
                <a:latin typeface="Calibri"/>
                <a:cs typeface="Calibri"/>
              </a:rPr>
              <a:t>atividades </a:t>
            </a:r>
            <a:r>
              <a:rPr sz="1300" dirty="0">
                <a:latin typeface="Calibri"/>
                <a:cs typeface="Calibri"/>
              </a:rPr>
              <a:t>ou a </a:t>
            </a:r>
            <a:r>
              <a:rPr sz="1300" spc="-9" dirty="0">
                <a:latin typeface="Calibri"/>
                <a:cs typeface="Calibri"/>
              </a:rPr>
              <a:t>projetos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9" dirty="0">
                <a:latin typeface="Calibri"/>
                <a:cs typeface="Calibri"/>
              </a:rPr>
              <a:t>interesse </a:t>
            </a:r>
            <a:r>
              <a:rPr sz="1300" spc="-4" dirty="0">
                <a:latin typeface="Calibri"/>
                <a:cs typeface="Calibri"/>
              </a:rPr>
              <a:t>público </a:t>
            </a:r>
            <a:r>
              <a:rPr sz="1300" dirty="0">
                <a:latin typeface="Calibri"/>
                <a:cs typeface="Calibri"/>
              </a:rPr>
              <a:t>e de  cunho </a:t>
            </a:r>
            <a:r>
              <a:rPr sz="1300" spc="-4" dirty="0">
                <a:latin typeface="Calibri"/>
                <a:cs typeface="Calibri"/>
              </a:rPr>
              <a:t>social </a:t>
            </a:r>
            <a:r>
              <a:rPr sz="1300" spc="-9" dirty="0">
                <a:latin typeface="Calibri"/>
                <a:cs typeface="Calibri"/>
              </a:rPr>
              <a:t>distintas </a:t>
            </a:r>
            <a:r>
              <a:rPr sz="1300" spc="-4" dirty="0">
                <a:latin typeface="Calibri"/>
                <a:cs typeface="Calibri"/>
              </a:rPr>
              <a:t>das destinadas </a:t>
            </a:r>
            <a:r>
              <a:rPr sz="1300" dirty="0">
                <a:latin typeface="Calibri"/>
                <a:cs typeface="Calibri"/>
              </a:rPr>
              <a:t>a </a:t>
            </a:r>
            <a:r>
              <a:rPr sz="1300" spc="-4" dirty="0">
                <a:latin typeface="Calibri"/>
                <a:cs typeface="Calibri"/>
              </a:rPr>
              <a:t>fins </a:t>
            </a:r>
            <a:r>
              <a:rPr sz="1300" spc="-9" dirty="0">
                <a:latin typeface="Calibri"/>
                <a:cs typeface="Calibri"/>
              </a:rPr>
              <a:t>exclusivamente  </a:t>
            </a:r>
            <a:r>
              <a:rPr sz="1300" spc="-4" dirty="0">
                <a:latin typeface="Calibri"/>
                <a:cs typeface="Calibri"/>
              </a:rPr>
              <a:t>religiosos, regulada pelo artigo 44, §1º </a:t>
            </a:r>
            <a:r>
              <a:rPr sz="1300" dirty="0">
                <a:latin typeface="Calibri"/>
                <a:cs typeface="Calibri"/>
              </a:rPr>
              <a:t>do </a:t>
            </a:r>
            <a:r>
              <a:rPr sz="1300" spc="-4" dirty="0">
                <a:latin typeface="Calibri"/>
                <a:cs typeface="Calibri"/>
              </a:rPr>
              <a:t>Código</a:t>
            </a:r>
            <a:r>
              <a:rPr sz="1300" spc="-13" dirty="0">
                <a:latin typeface="Calibri"/>
                <a:cs typeface="Calibri"/>
              </a:rPr>
              <a:t> </a:t>
            </a:r>
            <a:r>
              <a:rPr sz="1300" spc="-4" dirty="0">
                <a:latin typeface="Calibri"/>
                <a:cs typeface="Calibri"/>
              </a:rPr>
              <a:t>Civil.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3627957" y="3937759"/>
            <a:ext cx="4647476" cy="1047142"/>
          </a:xfrm>
          <a:custGeom>
            <a:avLst/>
            <a:gdLst/>
            <a:ahLst/>
            <a:cxnLst/>
            <a:rect l="l" t="t" r="r" b="b"/>
            <a:pathLst>
              <a:path w="5434965" h="1153795">
                <a:moveTo>
                  <a:pt x="0" y="0"/>
                </a:moveTo>
                <a:lnTo>
                  <a:pt x="0" y="1153667"/>
                </a:lnTo>
                <a:lnTo>
                  <a:pt x="5434583" y="1153667"/>
                </a:lnTo>
                <a:lnTo>
                  <a:pt x="543458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7" name="object 57"/>
          <p:cNvSpPr txBox="1"/>
          <p:nvPr/>
        </p:nvSpPr>
        <p:spPr>
          <a:xfrm>
            <a:off x="3713538" y="3952074"/>
            <a:ext cx="4495438" cy="9202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5100"/>
              </a:lnSpc>
            </a:pPr>
            <a:r>
              <a:rPr sz="1300" spc="-9" dirty="0">
                <a:latin typeface="Calibri"/>
                <a:cs typeface="Calibri"/>
              </a:rPr>
              <a:t>Cooperativas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inserção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pessoas </a:t>
            </a:r>
            <a:r>
              <a:rPr sz="1300" spc="-9" dirty="0">
                <a:latin typeface="Calibri"/>
                <a:cs typeface="Calibri"/>
              </a:rPr>
              <a:t>em </a:t>
            </a:r>
            <a:r>
              <a:rPr sz="1300" spc="-13" dirty="0">
                <a:latin typeface="Calibri"/>
                <a:cs typeface="Calibri"/>
              </a:rPr>
              <a:t>desvantagem </a:t>
            </a:r>
            <a:r>
              <a:rPr sz="1300" dirty="0">
                <a:latin typeface="Calibri"/>
                <a:cs typeface="Calibri"/>
              </a:rPr>
              <a:t>no </a:t>
            </a:r>
            <a:r>
              <a:rPr sz="1300" spc="-9" dirty="0">
                <a:latin typeface="Calibri"/>
                <a:cs typeface="Calibri"/>
              </a:rPr>
              <a:t>mercado  econômico, </a:t>
            </a:r>
            <a:r>
              <a:rPr sz="1300" spc="-4" dirty="0">
                <a:latin typeface="Calibri"/>
                <a:cs typeface="Calibri"/>
              </a:rPr>
              <a:t>por meio </a:t>
            </a:r>
            <a:r>
              <a:rPr sz="1300" dirty="0">
                <a:latin typeface="Calibri"/>
                <a:cs typeface="Calibri"/>
              </a:rPr>
              <a:t>do </a:t>
            </a:r>
            <a:r>
              <a:rPr sz="1300" spc="-9" dirty="0">
                <a:latin typeface="Calibri"/>
                <a:cs typeface="Calibri"/>
              </a:rPr>
              <a:t>trabalho, regulada </a:t>
            </a:r>
            <a:r>
              <a:rPr sz="1300" spc="-4" dirty="0">
                <a:latin typeface="Calibri"/>
                <a:cs typeface="Calibri"/>
              </a:rPr>
              <a:t>pela </a:t>
            </a:r>
            <a:r>
              <a:rPr sz="1300" dirty="0">
                <a:latin typeface="Calibri"/>
                <a:cs typeface="Calibri"/>
              </a:rPr>
              <a:t>Lei </a:t>
            </a:r>
            <a:r>
              <a:rPr sz="1300" spc="-4" dirty="0">
                <a:latin typeface="Calibri"/>
                <a:cs typeface="Calibri"/>
              </a:rPr>
              <a:t>9.867/99, </a:t>
            </a:r>
            <a:r>
              <a:rPr sz="1300" dirty="0">
                <a:latin typeface="Calibri"/>
                <a:cs typeface="Calibri"/>
              </a:rPr>
              <a:t>ou as  </a:t>
            </a:r>
            <a:r>
              <a:rPr sz="1300" spc="-9" dirty="0">
                <a:latin typeface="Calibri"/>
                <a:cs typeface="Calibri"/>
              </a:rPr>
              <a:t>cooperativas, reguladas </a:t>
            </a:r>
            <a:r>
              <a:rPr sz="1300" spc="-4" dirty="0">
                <a:latin typeface="Calibri"/>
                <a:cs typeface="Calibri"/>
              </a:rPr>
              <a:t>pela </a:t>
            </a:r>
            <a:r>
              <a:rPr sz="1300" dirty="0">
                <a:latin typeface="Calibri"/>
                <a:cs typeface="Calibri"/>
              </a:rPr>
              <a:t>Lei </a:t>
            </a:r>
            <a:r>
              <a:rPr sz="1300" spc="-4" dirty="0">
                <a:latin typeface="Calibri"/>
                <a:cs typeface="Calibri"/>
              </a:rPr>
              <a:t>5.764/71, </a:t>
            </a:r>
            <a:r>
              <a:rPr sz="1300" dirty="0">
                <a:latin typeface="Calibri"/>
                <a:cs typeface="Calibri"/>
              </a:rPr>
              <a:t>que </a:t>
            </a:r>
            <a:r>
              <a:rPr sz="1300" spc="-4" dirty="0">
                <a:latin typeface="Calibri"/>
                <a:cs typeface="Calibri"/>
              </a:rPr>
              <a:t>atendam </a:t>
            </a:r>
            <a:r>
              <a:rPr sz="1300" dirty="0">
                <a:latin typeface="Calibri"/>
                <a:cs typeface="Calibri"/>
              </a:rPr>
              <a:t>as  </a:t>
            </a:r>
            <a:r>
              <a:rPr sz="1300" spc="-4" dirty="0">
                <a:latin typeface="Calibri"/>
                <a:cs typeface="Calibri"/>
              </a:rPr>
              <a:t>hipóteses </a:t>
            </a:r>
            <a:r>
              <a:rPr sz="1300" dirty="0">
                <a:latin typeface="Calibri"/>
                <a:cs typeface="Calibri"/>
              </a:rPr>
              <a:t>do </a:t>
            </a:r>
            <a:r>
              <a:rPr sz="1300" spc="-4" dirty="0">
                <a:latin typeface="Calibri"/>
                <a:cs typeface="Calibri"/>
              </a:rPr>
              <a:t>artigo 2, alínea </a:t>
            </a:r>
            <a:r>
              <a:rPr sz="1300" spc="-35" dirty="0">
                <a:latin typeface="Calibri"/>
                <a:cs typeface="Calibri"/>
              </a:rPr>
              <a:t>“b”, </a:t>
            </a:r>
            <a:r>
              <a:rPr sz="1300" dirty="0">
                <a:latin typeface="Calibri"/>
                <a:cs typeface="Calibri"/>
              </a:rPr>
              <a:t>da Lei</a:t>
            </a:r>
            <a:r>
              <a:rPr sz="1300" spc="-31" dirty="0">
                <a:latin typeface="Calibri"/>
                <a:cs typeface="Calibri"/>
              </a:rPr>
              <a:t> </a:t>
            </a:r>
            <a:r>
              <a:rPr sz="1300" spc="-4" dirty="0">
                <a:latin typeface="Calibri"/>
                <a:cs typeface="Calibri"/>
              </a:rPr>
              <a:t>13.019/14.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1710975" y="5029045"/>
            <a:ext cx="1870067" cy="1056939"/>
          </a:xfrm>
          <a:custGeom>
            <a:avLst/>
            <a:gdLst/>
            <a:ahLst/>
            <a:cxnLst/>
            <a:rect l="l" t="t" r="r" b="b"/>
            <a:pathLst>
              <a:path w="2186940" h="1164590">
                <a:moveTo>
                  <a:pt x="0" y="0"/>
                </a:moveTo>
                <a:lnTo>
                  <a:pt x="0" y="1164335"/>
                </a:lnTo>
                <a:lnTo>
                  <a:pt x="2186939" y="1164335"/>
                </a:lnTo>
                <a:lnTo>
                  <a:pt x="2186939" y="0"/>
                </a:lnTo>
                <a:lnTo>
                  <a:pt x="0" y="0"/>
                </a:lnTo>
                <a:close/>
              </a:path>
            </a:pathLst>
          </a:custGeom>
          <a:solidFill>
            <a:srgbClr val="BF4F4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9" name="object 59"/>
          <p:cNvSpPr/>
          <p:nvPr/>
        </p:nvSpPr>
        <p:spPr>
          <a:xfrm>
            <a:off x="1707066" y="5024896"/>
            <a:ext cx="1878212" cy="1065007"/>
          </a:xfrm>
          <a:custGeom>
            <a:avLst/>
            <a:gdLst/>
            <a:ahLst/>
            <a:cxnLst/>
            <a:rect l="l" t="t" r="r" b="b"/>
            <a:pathLst>
              <a:path w="2196465" h="1173479">
                <a:moveTo>
                  <a:pt x="2196083" y="1173479"/>
                </a:moveTo>
                <a:lnTo>
                  <a:pt x="2196083" y="0"/>
                </a:lnTo>
                <a:lnTo>
                  <a:pt x="0" y="0"/>
                </a:lnTo>
                <a:lnTo>
                  <a:pt x="0" y="1173479"/>
                </a:lnTo>
                <a:lnTo>
                  <a:pt x="4571" y="1173479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186939" y="9143"/>
                </a:lnTo>
                <a:lnTo>
                  <a:pt x="2186939" y="4571"/>
                </a:lnTo>
                <a:lnTo>
                  <a:pt x="2191511" y="9143"/>
                </a:lnTo>
                <a:lnTo>
                  <a:pt x="2191511" y="1173479"/>
                </a:lnTo>
                <a:lnTo>
                  <a:pt x="2196083" y="1173479"/>
                </a:lnTo>
                <a:close/>
              </a:path>
              <a:path w="2196465" h="1173479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196465" h="1173479">
                <a:moveTo>
                  <a:pt x="9143" y="1164335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1164335"/>
                </a:lnTo>
                <a:lnTo>
                  <a:pt x="9143" y="1164335"/>
                </a:lnTo>
                <a:close/>
              </a:path>
              <a:path w="2196465" h="1173479">
                <a:moveTo>
                  <a:pt x="2191511" y="1164335"/>
                </a:moveTo>
                <a:lnTo>
                  <a:pt x="4571" y="1164335"/>
                </a:lnTo>
                <a:lnTo>
                  <a:pt x="9143" y="1168907"/>
                </a:lnTo>
                <a:lnTo>
                  <a:pt x="9143" y="1173479"/>
                </a:lnTo>
                <a:lnTo>
                  <a:pt x="2186939" y="1173479"/>
                </a:lnTo>
                <a:lnTo>
                  <a:pt x="2186939" y="1168907"/>
                </a:lnTo>
                <a:lnTo>
                  <a:pt x="2191511" y="1164335"/>
                </a:lnTo>
                <a:close/>
              </a:path>
              <a:path w="2196465" h="1173479">
                <a:moveTo>
                  <a:pt x="9143" y="1173479"/>
                </a:moveTo>
                <a:lnTo>
                  <a:pt x="9143" y="1168907"/>
                </a:lnTo>
                <a:lnTo>
                  <a:pt x="4571" y="1164335"/>
                </a:lnTo>
                <a:lnTo>
                  <a:pt x="4571" y="1173479"/>
                </a:lnTo>
                <a:lnTo>
                  <a:pt x="9143" y="1173479"/>
                </a:lnTo>
                <a:close/>
              </a:path>
              <a:path w="2196465" h="1173479">
                <a:moveTo>
                  <a:pt x="2191511" y="9143"/>
                </a:moveTo>
                <a:lnTo>
                  <a:pt x="2186939" y="4571"/>
                </a:lnTo>
                <a:lnTo>
                  <a:pt x="2186939" y="9143"/>
                </a:lnTo>
                <a:lnTo>
                  <a:pt x="2191511" y="9143"/>
                </a:lnTo>
                <a:close/>
              </a:path>
              <a:path w="2196465" h="1173479">
                <a:moveTo>
                  <a:pt x="2191511" y="1164335"/>
                </a:moveTo>
                <a:lnTo>
                  <a:pt x="2191511" y="9143"/>
                </a:lnTo>
                <a:lnTo>
                  <a:pt x="2186939" y="9143"/>
                </a:lnTo>
                <a:lnTo>
                  <a:pt x="2186939" y="1164335"/>
                </a:lnTo>
                <a:lnTo>
                  <a:pt x="2191511" y="1164335"/>
                </a:lnTo>
                <a:close/>
              </a:path>
              <a:path w="2196465" h="1173479">
                <a:moveTo>
                  <a:pt x="2191511" y="1173479"/>
                </a:moveTo>
                <a:lnTo>
                  <a:pt x="2191511" y="1164335"/>
                </a:lnTo>
                <a:lnTo>
                  <a:pt x="2186939" y="1168907"/>
                </a:lnTo>
                <a:lnTo>
                  <a:pt x="2186939" y="1173479"/>
                </a:lnTo>
                <a:lnTo>
                  <a:pt x="2191511" y="11734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0" name="object 60"/>
          <p:cNvSpPr txBox="1"/>
          <p:nvPr/>
        </p:nvSpPr>
        <p:spPr>
          <a:xfrm>
            <a:off x="1778311" y="5237435"/>
            <a:ext cx="1466624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Não 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se 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aplica</a:t>
            </a:r>
            <a:r>
              <a:rPr sz="1900" spc="-66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a  Lei</a:t>
            </a:r>
            <a:r>
              <a:rPr sz="1900" spc="-6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13.019/14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622744" y="5038728"/>
            <a:ext cx="4653992" cy="934307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3919" rIns="0" bIns="0" rtlCol="0">
            <a:spAutoFit/>
          </a:bodyPr>
          <a:lstStyle/>
          <a:p>
            <a:pPr marL="98548" marR="72937" algn="just">
              <a:lnSpc>
                <a:spcPct val="115100"/>
              </a:lnSpc>
              <a:spcBef>
                <a:spcPts val="110"/>
              </a:spcBef>
            </a:pPr>
            <a:r>
              <a:rPr sz="1300" dirty="0">
                <a:latin typeface="Calibri"/>
                <a:cs typeface="Calibri"/>
              </a:rPr>
              <a:t>i) </a:t>
            </a:r>
            <a:r>
              <a:rPr sz="1300" spc="-9" dirty="0">
                <a:latin typeface="Calibri"/>
                <a:cs typeface="Calibri"/>
              </a:rPr>
              <a:t>SUS; </a:t>
            </a:r>
            <a:r>
              <a:rPr sz="1300" dirty="0">
                <a:latin typeface="Calibri"/>
                <a:cs typeface="Calibri"/>
              </a:rPr>
              <a:t>ii) aos </a:t>
            </a:r>
            <a:r>
              <a:rPr sz="1300" spc="-13" dirty="0">
                <a:latin typeface="Calibri"/>
                <a:cs typeface="Calibri"/>
              </a:rPr>
              <a:t>contratos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9" dirty="0">
                <a:latin typeface="Calibri"/>
                <a:cs typeface="Calibri"/>
              </a:rPr>
              <a:t>gestão celebrados </a:t>
            </a:r>
            <a:r>
              <a:rPr sz="1300" spc="-4" dirty="0">
                <a:latin typeface="Calibri"/>
                <a:cs typeface="Calibri"/>
              </a:rPr>
              <a:t>com OSs, aos termos 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parceria celebrados com </a:t>
            </a:r>
            <a:r>
              <a:rPr sz="1300" spc="-9" dirty="0">
                <a:latin typeface="Calibri"/>
                <a:cs typeface="Calibri"/>
              </a:rPr>
              <a:t>OSCIPs; </a:t>
            </a:r>
            <a:r>
              <a:rPr sz="1300" dirty="0">
                <a:latin typeface="Calibri"/>
                <a:cs typeface="Calibri"/>
              </a:rPr>
              <a:t>iii) Lei </a:t>
            </a:r>
            <a:r>
              <a:rPr sz="1300" spc="-9" dirty="0">
                <a:latin typeface="Calibri"/>
                <a:cs typeface="Calibri"/>
              </a:rPr>
              <a:t>Cultura Viva; iv) </a:t>
            </a:r>
            <a:r>
              <a:rPr sz="1300" spc="-26" dirty="0">
                <a:latin typeface="Calibri"/>
                <a:cs typeface="Calibri"/>
              </a:rPr>
              <a:t>PAED,  </a:t>
            </a:r>
            <a:r>
              <a:rPr sz="1300" spc="-4" dirty="0">
                <a:latin typeface="Calibri"/>
                <a:cs typeface="Calibri"/>
              </a:rPr>
              <a:t>PNAE, </a:t>
            </a:r>
            <a:r>
              <a:rPr sz="1300" dirty="0">
                <a:latin typeface="Calibri"/>
                <a:cs typeface="Calibri"/>
              </a:rPr>
              <a:t>PDDE; </a:t>
            </a:r>
            <a:r>
              <a:rPr sz="1300" spc="-4" dirty="0">
                <a:latin typeface="Calibri"/>
                <a:cs typeface="Calibri"/>
              </a:rPr>
              <a:t>v) parcerias </a:t>
            </a:r>
            <a:r>
              <a:rPr sz="1300" dirty="0">
                <a:latin typeface="Calibri"/>
                <a:cs typeface="Calibri"/>
              </a:rPr>
              <a:t>da </a:t>
            </a:r>
            <a:r>
              <a:rPr sz="1300" spc="-9" dirty="0">
                <a:latin typeface="Calibri"/>
                <a:cs typeface="Calibri"/>
              </a:rPr>
              <a:t>Administração </a:t>
            </a:r>
            <a:r>
              <a:rPr sz="1300" spc="-4" dirty="0">
                <a:latin typeface="Calibri"/>
                <a:cs typeface="Calibri"/>
              </a:rPr>
              <a:t>com </a:t>
            </a:r>
            <a:r>
              <a:rPr sz="1300" dirty="0">
                <a:latin typeface="Calibri"/>
                <a:cs typeface="Calibri"/>
              </a:rPr>
              <a:t>o </a:t>
            </a:r>
            <a:r>
              <a:rPr sz="1300" spc="-9" dirty="0">
                <a:latin typeface="Calibri"/>
                <a:cs typeface="Calibri"/>
              </a:rPr>
              <a:t>Sistema “S” </a:t>
            </a:r>
            <a:r>
              <a:rPr sz="1300" dirty="0">
                <a:latin typeface="Calibri"/>
                <a:cs typeface="Calibri"/>
              </a:rPr>
              <a:t>e às  </a:t>
            </a:r>
            <a:r>
              <a:rPr sz="1300" spc="-4" dirty="0">
                <a:latin typeface="Calibri"/>
                <a:cs typeface="Calibri"/>
              </a:rPr>
              <a:t>contribuições</a:t>
            </a:r>
            <a:r>
              <a:rPr sz="1300" spc="-75" dirty="0">
                <a:latin typeface="Calibri"/>
                <a:cs typeface="Calibri"/>
              </a:rPr>
              <a:t> </a:t>
            </a:r>
            <a:r>
              <a:rPr sz="1300" spc="-4" dirty="0">
                <a:latin typeface="Calibri"/>
                <a:cs typeface="Calibri"/>
              </a:rPr>
              <a:t>associativas.</a:t>
            </a:r>
            <a:endParaRPr sz="1300" dirty="0">
              <a:latin typeface="Calibri"/>
              <a:cs typeface="Calibri"/>
            </a:endParaRPr>
          </a:p>
        </p:txBody>
      </p:sp>
      <p:pic>
        <p:nvPicPr>
          <p:cNvPr id="61" name="Picture 2" descr="Logo P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709"/>
            <a:ext cx="182472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892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84606" y="2145228"/>
            <a:ext cx="4943407" cy="474743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4476" rIns="0" bIns="0" rtlCol="0">
            <a:spAutoFit/>
          </a:bodyPr>
          <a:lstStyle/>
          <a:p>
            <a:pPr marL="97434" marR="74607">
              <a:lnSpc>
                <a:spcPct val="115300"/>
              </a:lnSpc>
              <a:spcBef>
                <a:spcPts val="114"/>
              </a:spcBef>
            </a:pPr>
            <a:r>
              <a:rPr sz="1300" spc="-13" dirty="0">
                <a:latin typeface="Calibri"/>
                <a:cs typeface="Calibri"/>
              </a:rPr>
              <a:t>Comprovante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inscrição </a:t>
            </a:r>
            <a:r>
              <a:rPr sz="1300" dirty="0">
                <a:latin typeface="Calibri"/>
                <a:cs typeface="Calibri"/>
              </a:rPr>
              <a:t>do </a:t>
            </a:r>
            <a:r>
              <a:rPr sz="1300" spc="-26" dirty="0">
                <a:latin typeface="Calibri"/>
                <a:cs typeface="Calibri"/>
              </a:rPr>
              <a:t>CNPJ, </a:t>
            </a:r>
            <a:r>
              <a:rPr sz="1300" dirty="0">
                <a:latin typeface="Calibri"/>
                <a:cs typeface="Calibri"/>
              </a:rPr>
              <a:t>na </a:t>
            </a:r>
            <a:r>
              <a:rPr sz="1300" spc="-35" dirty="0">
                <a:latin typeface="Calibri"/>
                <a:cs typeface="Calibri"/>
              </a:rPr>
              <a:t>SRF, </a:t>
            </a:r>
            <a:r>
              <a:rPr sz="1300" spc="-13" dirty="0">
                <a:latin typeface="Calibri"/>
                <a:cs typeface="Calibri"/>
              </a:rPr>
              <a:t>para </a:t>
            </a:r>
            <a:r>
              <a:rPr sz="1300" spc="-9" dirty="0">
                <a:latin typeface="Calibri"/>
                <a:cs typeface="Calibri"/>
              </a:rPr>
              <a:t>demonstrar </a:t>
            </a:r>
            <a:r>
              <a:rPr sz="1300" dirty="0">
                <a:latin typeface="Calibri"/>
                <a:cs typeface="Calibri"/>
              </a:rPr>
              <a:t>que a  </a:t>
            </a:r>
            <a:r>
              <a:rPr sz="1300" spc="-9" dirty="0">
                <a:latin typeface="Calibri"/>
                <a:cs typeface="Calibri"/>
              </a:rPr>
              <a:t>organização </a:t>
            </a:r>
            <a:r>
              <a:rPr sz="1300" dirty="0">
                <a:latin typeface="Calibri"/>
                <a:cs typeface="Calibri"/>
              </a:rPr>
              <a:t>da </a:t>
            </a:r>
            <a:r>
              <a:rPr sz="1300" spc="-4" dirty="0">
                <a:latin typeface="Calibri"/>
                <a:cs typeface="Calibri"/>
              </a:rPr>
              <a:t>sociedade civil </a:t>
            </a:r>
            <a:r>
              <a:rPr sz="1300" spc="-13" dirty="0">
                <a:latin typeface="Calibri"/>
                <a:cs typeface="Calibri"/>
              </a:rPr>
              <a:t>existe </a:t>
            </a:r>
            <a:r>
              <a:rPr sz="1300" dirty="0">
                <a:latin typeface="Calibri"/>
                <a:cs typeface="Calibri"/>
              </a:rPr>
              <a:t>há, no </a:t>
            </a:r>
            <a:r>
              <a:rPr sz="1300" spc="-4" dirty="0">
                <a:latin typeface="Calibri"/>
                <a:cs typeface="Calibri"/>
              </a:rPr>
              <a:t>mínimo, 03</a:t>
            </a:r>
            <a:r>
              <a:rPr sz="1300" spc="-44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anos.</a:t>
            </a:r>
          </a:p>
        </p:txBody>
      </p:sp>
      <p:sp>
        <p:nvSpPr>
          <p:cNvPr id="3" name="object 3"/>
          <p:cNvSpPr/>
          <p:nvPr/>
        </p:nvSpPr>
        <p:spPr>
          <a:xfrm>
            <a:off x="1516801" y="1034578"/>
            <a:ext cx="1887443" cy="1060973"/>
          </a:xfrm>
          <a:custGeom>
            <a:avLst/>
            <a:gdLst/>
            <a:ahLst/>
            <a:cxnLst/>
            <a:rect l="l" t="t" r="r" b="b"/>
            <a:pathLst>
              <a:path w="2207260" h="1169035">
                <a:moveTo>
                  <a:pt x="2206751" y="1168907"/>
                </a:moveTo>
                <a:lnTo>
                  <a:pt x="2206751" y="0"/>
                </a:lnTo>
                <a:lnTo>
                  <a:pt x="0" y="0"/>
                </a:lnTo>
                <a:lnTo>
                  <a:pt x="0" y="1168907"/>
                </a:lnTo>
                <a:lnTo>
                  <a:pt x="4571" y="1168907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197607" y="9143"/>
                </a:lnTo>
                <a:lnTo>
                  <a:pt x="2197607" y="4571"/>
                </a:lnTo>
                <a:lnTo>
                  <a:pt x="2202179" y="9143"/>
                </a:lnTo>
                <a:lnTo>
                  <a:pt x="2202179" y="1168907"/>
                </a:lnTo>
                <a:lnTo>
                  <a:pt x="2206751" y="1168907"/>
                </a:lnTo>
                <a:close/>
              </a:path>
              <a:path w="2207260" h="1169035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207260" h="1169035">
                <a:moveTo>
                  <a:pt x="9143" y="1159763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1159763"/>
                </a:lnTo>
                <a:lnTo>
                  <a:pt x="9143" y="1159763"/>
                </a:lnTo>
                <a:close/>
              </a:path>
              <a:path w="2207260" h="1169035">
                <a:moveTo>
                  <a:pt x="2202179" y="1159763"/>
                </a:moveTo>
                <a:lnTo>
                  <a:pt x="4571" y="1159763"/>
                </a:lnTo>
                <a:lnTo>
                  <a:pt x="9143" y="1164335"/>
                </a:lnTo>
                <a:lnTo>
                  <a:pt x="9143" y="1168907"/>
                </a:lnTo>
                <a:lnTo>
                  <a:pt x="2197607" y="1168907"/>
                </a:lnTo>
                <a:lnTo>
                  <a:pt x="2197607" y="1164335"/>
                </a:lnTo>
                <a:lnTo>
                  <a:pt x="2202179" y="1159763"/>
                </a:lnTo>
                <a:close/>
              </a:path>
              <a:path w="2207260" h="1169035">
                <a:moveTo>
                  <a:pt x="9143" y="1168907"/>
                </a:moveTo>
                <a:lnTo>
                  <a:pt x="9143" y="1164335"/>
                </a:lnTo>
                <a:lnTo>
                  <a:pt x="4571" y="1159763"/>
                </a:lnTo>
                <a:lnTo>
                  <a:pt x="4571" y="1168907"/>
                </a:lnTo>
                <a:lnTo>
                  <a:pt x="9143" y="1168907"/>
                </a:lnTo>
                <a:close/>
              </a:path>
              <a:path w="2207260" h="1169035">
                <a:moveTo>
                  <a:pt x="2202179" y="9143"/>
                </a:moveTo>
                <a:lnTo>
                  <a:pt x="2197607" y="4571"/>
                </a:lnTo>
                <a:lnTo>
                  <a:pt x="2197607" y="9143"/>
                </a:lnTo>
                <a:lnTo>
                  <a:pt x="2202179" y="9143"/>
                </a:lnTo>
                <a:close/>
              </a:path>
              <a:path w="2207260" h="1169035">
                <a:moveTo>
                  <a:pt x="2202179" y="1159763"/>
                </a:moveTo>
                <a:lnTo>
                  <a:pt x="2202179" y="9143"/>
                </a:lnTo>
                <a:lnTo>
                  <a:pt x="2197607" y="9143"/>
                </a:lnTo>
                <a:lnTo>
                  <a:pt x="2197607" y="1159763"/>
                </a:lnTo>
                <a:lnTo>
                  <a:pt x="2202179" y="1159763"/>
                </a:lnTo>
                <a:close/>
              </a:path>
              <a:path w="2207260" h="1169035">
                <a:moveTo>
                  <a:pt x="2202179" y="1168907"/>
                </a:moveTo>
                <a:lnTo>
                  <a:pt x="2202179" y="1159763"/>
                </a:lnTo>
                <a:lnTo>
                  <a:pt x="2197607" y="1164335"/>
                </a:lnTo>
                <a:lnTo>
                  <a:pt x="2197607" y="1168907"/>
                </a:lnTo>
                <a:lnTo>
                  <a:pt x="2202179" y="11689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520711" y="1038727"/>
            <a:ext cx="1879298" cy="1077308"/>
          </a:xfrm>
          <a:prstGeom prst="rect">
            <a:avLst/>
          </a:prstGeom>
          <a:solidFill>
            <a:srgbClr val="BF4F4D"/>
          </a:solidFill>
        </p:spPr>
        <p:txBody>
          <a:bodyPr vert="horz" wrap="square" lIns="0" tIns="198209" rIns="0" bIns="0" rtlCol="0">
            <a:spAutoFit/>
          </a:bodyPr>
          <a:lstStyle/>
          <a:p>
            <a:pPr marL="78504" marR="659213">
              <a:spcBef>
                <a:spcPts val="1561"/>
              </a:spcBef>
            </a:pP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Requisitos  e</a:t>
            </a:r>
            <a:r>
              <a:rPr sz="1900" spc="-22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1900" spc="-31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900" spc="-22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tu</a:t>
            </a:r>
            <a:r>
              <a:rPr sz="1900" spc="-31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ári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9394" y="1038727"/>
            <a:ext cx="4948294" cy="934307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3919" rIns="0" bIns="0" rtlCol="0">
            <a:spAutoFit/>
          </a:bodyPr>
          <a:lstStyle/>
          <a:p>
            <a:pPr marL="97434" marR="73493" algn="just">
              <a:lnSpc>
                <a:spcPct val="115100"/>
              </a:lnSpc>
              <a:spcBef>
                <a:spcPts val="110"/>
              </a:spcBef>
            </a:pPr>
            <a:r>
              <a:rPr sz="1300" dirty="0">
                <a:latin typeface="Calibri"/>
                <a:cs typeface="Calibri"/>
              </a:rPr>
              <a:t>i) </a:t>
            </a:r>
            <a:r>
              <a:rPr sz="1300" spc="-4" dirty="0">
                <a:latin typeface="Calibri"/>
                <a:cs typeface="Calibri"/>
              </a:rPr>
              <a:t>Objetivos </a:t>
            </a:r>
            <a:r>
              <a:rPr sz="1300" spc="-9" dirty="0">
                <a:latin typeface="Calibri"/>
                <a:cs typeface="Calibri"/>
              </a:rPr>
              <a:t>voltados </a:t>
            </a:r>
            <a:r>
              <a:rPr sz="1300" dirty="0">
                <a:latin typeface="Calibri"/>
                <a:cs typeface="Calibri"/>
              </a:rPr>
              <a:t>à </a:t>
            </a:r>
            <a:r>
              <a:rPr sz="1300" spc="-9" dirty="0">
                <a:latin typeface="Calibri"/>
                <a:cs typeface="Calibri"/>
              </a:rPr>
              <a:t>promoção </a:t>
            </a:r>
            <a:r>
              <a:rPr sz="1300" spc="-4" dirty="0">
                <a:latin typeface="Calibri"/>
                <a:cs typeface="Calibri"/>
              </a:rPr>
              <a:t>de atividades </a:t>
            </a:r>
            <a:r>
              <a:rPr sz="1300" dirty="0">
                <a:latin typeface="Calibri"/>
                <a:cs typeface="Calibri"/>
              </a:rPr>
              <a:t>e </a:t>
            </a:r>
            <a:r>
              <a:rPr sz="1300" spc="-4" dirty="0">
                <a:latin typeface="Calibri"/>
                <a:cs typeface="Calibri"/>
              </a:rPr>
              <a:t>finalidades </a:t>
            </a:r>
            <a:r>
              <a:rPr sz="1300" dirty="0">
                <a:latin typeface="Calibri"/>
                <a:cs typeface="Calibri"/>
              </a:rPr>
              <a:t>de  </a:t>
            </a:r>
            <a:r>
              <a:rPr sz="1300" spc="-9" dirty="0">
                <a:latin typeface="Calibri"/>
                <a:cs typeface="Calibri"/>
              </a:rPr>
              <a:t>relevância </a:t>
            </a:r>
            <a:r>
              <a:rPr sz="1300" spc="-4" dirty="0">
                <a:latin typeface="Calibri"/>
                <a:cs typeface="Calibri"/>
              </a:rPr>
              <a:t>pública </a:t>
            </a:r>
            <a:r>
              <a:rPr sz="1300" dirty="0">
                <a:latin typeface="Calibri"/>
                <a:cs typeface="Calibri"/>
              </a:rPr>
              <a:t>e social; ii) </a:t>
            </a:r>
            <a:r>
              <a:rPr sz="1300" spc="-9" dirty="0">
                <a:latin typeface="Calibri"/>
                <a:cs typeface="Calibri"/>
              </a:rPr>
              <a:t>transferência </a:t>
            </a:r>
            <a:r>
              <a:rPr sz="1300" dirty="0">
                <a:latin typeface="Calibri"/>
                <a:cs typeface="Calibri"/>
              </a:rPr>
              <a:t>do </a:t>
            </a:r>
            <a:r>
              <a:rPr sz="1300" spc="-4" dirty="0">
                <a:latin typeface="Calibri"/>
                <a:cs typeface="Calibri"/>
              </a:rPr>
              <a:t>patrimônio </a:t>
            </a:r>
            <a:r>
              <a:rPr sz="1300" dirty="0">
                <a:latin typeface="Calibri"/>
                <a:cs typeface="Calibri"/>
              </a:rPr>
              <a:t>líquido a  </a:t>
            </a:r>
            <a:r>
              <a:rPr sz="1300" spc="-9" dirty="0">
                <a:latin typeface="Calibri"/>
                <a:cs typeface="Calibri"/>
              </a:rPr>
              <a:t>outra </a:t>
            </a:r>
            <a:r>
              <a:rPr sz="1300" spc="-4" dirty="0">
                <a:latin typeface="Calibri"/>
                <a:cs typeface="Calibri"/>
              </a:rPr>
              <a:t>entidade, em caso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dissolução; </a:t>
            </a:r>
            <a:r>
              <a:rPr sz="1300" dirty="0">
                <a:latin typeface="Calibri"/>
                <a:cs typeface="Calibri"/>
              </a:rPr>
              <a:t>iii) </a:t>
            </a:r>
            <a:r>
              <a:rPr sz="1300" spc="-4" dirty="0">
                <a:latin typeface="Calibri"/>
                <a:cs typeface="Calibri"/>
              </a:rPr>
              <a:t>escrituração de </a:t>
            </a:r>
            <a:r>
              <a:rPr sz="1300" spc="-9" dirty="0">
                <a:latin typeface="Calibri"/>
                <a:cs typeface="Calibri"/>
              </a:rPr>
              <a:t>acordo </a:t>
            </a:r>
            <a:r>
              <a:rPr sz="1300" spc="-4" dirty="0">
                <a:latin typeface="Calibri"/>
                <a:cs typeface="Calibri"/>
              </a:rPr>
              <a:t>com  </a:t>
            </a:r>
            <a:r>
              <a:rPr sz="1300" dirty="0">
                <a:latin typeface="Calibri"/>
                <a:cs typeface="Calibri"/>
              </a:rPr>
              <a:t>as Normas </a:t>
            </a:r>
            <a:r>
              <a:rPr sz="1300" spc="-9" dirty="0">
                <a:latin typeface="Calibri"/>
                <a:cs typeface="Calibri"/>
              </a:rPr>
              <a:t>Brasileiras </a:t>
            </a:r>
            <a:r>
              <a:rPr sz="1300" dirty="0">
                <a:latin typeface="Calibri"/>
                <a:cs typeface="Calibri"/>
              </a:rPr>
              <a:t>de</a:t>
            </a:r>
            <a:r>
              <a:rPr sz="1300" spc="-57" dirty="0">
                <a:latin typeface="Calibri"/>
                <a:cs typeface="Calibri"/>
              </a:rPr>
              <a:t> </a:t>
            </a:r>
            <a:r>
              <a:rPr sz="1300" spc="-4" dirty="0">
                <a:latin typeface="Calibri"/>
                <a:cs typeface="Calibri"/>
              </a:rPr>
              <a:t>Contabilidade.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073572" y="6540111"/>
            <a:ext cx="11946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7147854" y="6540111"/>
            <a:ext cx="11946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16"/>
          <p:cNvSpPr/>
          <p:nvPr/>
        </p:nvSpPr>
        <p:spPr>
          <a:xfrm>
            <a:off x="7183040" y="6540111"/>
            <a:ext cx="11946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/>
          <p:nvPr/>
        </p:nvSpPr>
        <p:spPr>
          <a:xfrm>
            <a:off x="7249502" y="6540111"/>
            <a:ext cx="11946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object 18"/>
          <p:cNvSpPr/>
          <p:nvPr/>
        </p:nvSpPr>
        <p:spPr>
          <a:xfrm>
            <a:off x="7315964" y="6540111"/>
            <a:ext cx="11946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object 19"/>
          <p:cNvSpPr/>
          <p:nvPr/>
        </p:nvSpPr>
        <p:spPr>
          <a:xfrm>
            <a:off x="7398065" y="6540111"/>
            <a:ext cx="11946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object 20"/>
          <p:cNvSpPr/>
          <p:nvPr/>
        </p:nvSpPr>
        <p:spPr>
          <a:xfrm>
            <a:off x="7882849" y="6540111"/>
            <a:ext cx="15747" cy="0"/>
          </a:xfrm>
          <a:custGeom>
            <a:avLst/>
            <a:gdLst/>
            <a:ahLst/>
            <a:cxnLst/>
            <a:rect l="l" t="t" r="r" b="b"/>
            <a:pathLst>
              <a:path w="18415">
                <a:moveTo>
                  <a:pt x="0" y="0"/>
                </a:moveTo>
                <a:lnTo>
                  <a:pt x="18288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1" name="object 21"/>
          <p:cNvSpPr/>
          <p:nvPr/>
        </p:nvSpPr>
        <p:spPr>
          <a:xfrm>
            <a:off x="7949311" y="6540111"/>
            <a:ext cx="11946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2" name="object 22"/>
          <p:cNvSpPr/>
          <p:nvPr/>
        </p:nvSpPr>
        <p:spPr>
          <a:xfrm>
            <a:off x="7984497" y="6540111"/>
            <a:ext cx="11946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object 23"/>
          <p:cNvSpPr/>
          <p:nvPr/>
        </p:nvSpPr>
        <p:spPr>
          <a:xfrm>
            <a:off x="8039230" y="6540111"/>
            <a:ext cx="23892" cy="0"/>
          </a:xfrm>
          <a:custGeom>
            <a:avLst/>
            <a:gdLst/>
            <a:ahLst/>
            <a:cxnLst/>
            <a:rect l="l" t="t" r="r" b="b"/>
            <a:pathLst>
              <a:path w="27940">
                <a:moveTo>
                  <a:pt x="0" y="0"/>
                </a:moveTo>
                <a:lnTo>
                  <a:pt x="27432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4" name="object 24"/>
          <p:cNvSpPr/>
          <p:nvPr/>
        </p:nvSpPr>
        <p:spPr>
          <a:xfrm>
            <a:off x="8136969" y="6540111"/>
            <a:ext cx="19548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859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object 25"/>
          <p:cNvSpPr/>
          <p:nvPr/>
        </p:nvSpPr>
        <p:spPr>
          <a:xfrm>
            <a:off x="8293352" y="6540111"/>
            <a:ext cx="11946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object 26"/>
          <p:cNvSpPr/>
          <p:nvPr/>
        </p:nvSpPr>
        <p:spPr>
          <a:xfrm>
            <a:off x="8328537" y="6540111"/>
            <a:ext cx="11946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3175">
            <a:solidFill>
              <a:srgbClr val="003B5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1" name="object 31"/>
          <p:cNvSpPr/>
          <p:nvPr/>
        </p:nvSpPr>
        <p:spPr>
          <a:xfrm>
            <a:off x="1540258" y="2145228"/>
            <a:ext cx="1859751" cy="594744"/>
          </a:xfrm>
          <a:custGeom>
            <a:avLst/>
            <a:gdLst/>
            <a:ahLst/>
            <a:cxnLst/>
            <a:rect l="l" t="t" r="r" b="b"/>
            <a:pathLst>
              <a:path w="2174875" h="655319">
                <a:moveTo>
                  <a:pt x="0" y="0"/>
                </a:moveTo>
                <a:lnTo>
                  <a:pt x="0" y="655319"/>
                </a:lnTo>
                <a:lnTo>
                  <a:pt x="2174747" y="655319"/>
                </a:lnTo>
                <a:lnTo>
                  <a:pt x="2174747" y="0"/>
                </a:lnTo>
                <a:lnTo>
                  <a:pt x="0" y="0"/>
                </a:lnTo>
                <a:close/>
              </a:path>
            </a:pathLst>
          </a:custGeom>
          <a:solidFill>
            <a:srgbClr val="BF4F4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2" name="object 32"/>
          <p:cNvSpPr/>
          <p:nvPr/>
        </p:nvSpPr>
        <p:spPr>
          <a:xfrm>
            <a:off x="1536349" y="2141079"/>
            <a:ext cx="1867895" cy="603389"/>
          </a:xfrm>
          <a:custGeom>
            <a:avLst/>
            <a:gdLst/>
            <a:ahLst/>
            <a:cxnLst/>
            <a:rect l="l" t="t" r="r" b="b"/>
            <a:pathLst>
              <a:path w="2184400" h="664844">
                <a:moveTo>
                  <a:pt x="2183891" y="664463"/>
                </a:moveTo>
                <a:lnTo>
                  <a:pt x="2183891" y="0"/>
                </a:lnTo>
                <a:lnTo>
                  <a:pt x="0" y="0"/>
                </a:lnTo>
                <a:lnTo>
                  <a:pt x="0" y="664463"/>
                </a:lnTo>
                <a:lnTo>
                  <a:pt x="4571" y="664463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174747" y="9143"/>
                </a:lnTo>
                <a:lnTo>
                  <a:pt x="2174747" y="4571"/>
                </a:lnTo>
                <a:lnTo>
                  <a:pt x="2179319" y="9143"/>
                </a:lnTo>
                <a:lnTo>
                  <a:pt x="2179319" y="664463"/>
                </a:lnTo>
                <a:lnTo>
                  <a:pt x="2183891" y="664463"/>
                </a:lnTo>
                <a:close/>
              </a:path>
              <a:path w="2184400" h="664844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184400" h="664844">
                <a:moveTo>
                  <a:pt x="9143" y="653795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653795"/>
                </a:lnTo>
                <a:lnTo>
                  <a:pt x="9143" y="653795"/>
                </a:lnTo>
                <a:close/>
              </a:path>
              <a:path w="2184400" h="664844">
                <a:moveTo>
                  <a:pt x="2179319" y="653795"/>
                </a:moveTo>
                <a:lnTo>
                  <a:pt x="4571" y="653795"/>
                </a:lnTo>
                <a:lnTo>
                  <a:pt x="9143" y="659891"/>
                </a:lnTo>
                <a:lnTo>
                  <a:pt x="9143" y="664463"/>
                </a:lnTo>
                <a:lnTo>
                  <a:pt x="2174747" y="664463"/>
                </a:lnTo>
                <a:lnTo>
                  <a:pt x="2174747" y="659891"/>
                </a:lnTo>
                <a:lnTo>
                  <a:pt x="2179319" y="653795"/>
                </a:lnTo>
                <a:close/>
              </a:path>
              <a:path w="2184400" h="664844">
                <a:moveTo>
                  <a:pt x="9143" y="664463"/>
                </a:moveTo>
                <a:lnTo>
                  <a:pt x="9143" y="659891"/>
                </a:lnTo>
                <a:lnTo>
                  <a:pt x="4571" y="653795"/>
                </a:lnTo>
                <a:lnTo>
                  <a:pt x="4571" y="664463"/>
                </a:lnTo>
                <a:lnTo>
                  <a:pt x="9143" y="664463"/>
                </a:lnTo>
                <a:close/>
              </a:path>
              <a:path w="2184400" h="664844">
                <a:moveTo>
                  <a:pt x="2179319" y="9143"/>
                </a:moveTo>
                <a:lnTo>
                  <a:pt x="2174747" y="4571"/>
                </a:lnTo>
                <a:lnTo>
                  <a:pt x="2174747" y="9143"/>
                </a:lnTo>
                <a:lnTo>
                  <a:pt x="2179319" y="9143"/>
                </a:lnTo>
                <a:close/>
              </a:path>
              <a:path w="2184400" h="664844">
                <a:moveTo>
                  <a:pt x="2179319" y="653795"/>
                </a:moveTo>
                <a:lnTo>
                  <a:pt x="2179319" y="9143"/>
                </a:lnTo>
                <a:lnTo>
                  <a:pt x="2174747" y="9143"/>
                </a:lnTo>
                <a:lnTo>
                  <a:pt x="2174747" y="653795"/>
                </a:lnTo>
                <a:lnTo>
                  <a:pt x="2179319" y="653795"/>
                </a:lnTo>
                <a:close/>
              </a:path>
              <a:path w="2184400" h="664844">
                <a:moveTo>
                  <a:pt x="2179319" y="664463"/>
                </a:moveTo>
                <a:lnTo>
                  <a:pt x="2179319" y="653795"/>
                </a:lnTo>
                <a:lnTo>
                  <a:pt x="2174747" y="659891"/>
                </a:lnTo>
                <a:lnTo>
                  <a:pt x="2174747" y="664463"/>
                </a:lnTo>
                <a:lnTo>
                  <a:pt x="2179319" y="66446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3" name="object 33"/>
          <p:cNvSpPr txBox="1"/>
          <p:nvPr/>
        </p:nvSpPr>
        <p:spPr>
          <a:xfrm>
            <a:off x="1606291" y="2121253"/>
            <a:ext cx="977387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spc="-39" dirty="0">
                <a:solidFill>
                  <a:srgbClr val="FFFFFF"/>
                </a:solidFill>
                <a:latin typeface="Calibri"/>
                <a:cs typeface="Calibri"/>
              </a:rPr>
              <a:t>Tempo</a:t>
            </a:r>
            <a:r>
              <a:rPr sz="1900" spc="-6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de  </a:t>
            </a:r>
            <a:r>
              <a:rPr sz="1900" spc="-39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x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900" spc="-22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1900" spc="-31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ênc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ia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565019" y="3640388"/>
            <a:ext cx="1839117" cy="1301867"/>
          </a:xfrm>
          <a:custGeom>
            <a:avLst/>
            <a:gdLst/>
            <a:ahLst/>
            <a:cxnLst/>
            <a:rect l="l" t="t" r="r" b="b"/>
            <a:pathLst>
              <a:path w="2150745" h="1434464">
                <a:moveTo>
                  <a:pt x="2150363" y="1434083"/>
                </a:moveTo>
                <a:lnTo>
                  <a:pt x="2150363" y="0"/>
                </a:lnTo>
                <a:lnTo>
                  <a:pt x="0" y="0"/>
                </a:lnTo>
                <a:lnTo>
                  <a:pt x="0" y="1434083"/>
                </a:lnTo>
                <a:lnTo>
                  <a:pt x="4571" y="1434083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141219" y="9143"/>
                </a:lnTo>
                <a:lnTo>
                  <a:pt x="2141219" y="4571"/>
                </a:lnTo>
                <a:lnTo>
                  <a:pt x="2145791" y="9143"/>
                </a:lnTo>
                <a:lnTo>
                  <a:pt x="2145791" y="1434083"/>
                </a:lnTo>
                <a:lnTo>
                  <a:pt x="2150363" y="1434083"/>
                </a:lnTo>
                <a:close/>
              </a:path>
              <a:path w="2150745" h="1434464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150745" h="1434464">
                <a:moveTo>
                  <a:pt x="9143" y="1423415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1423415"/>
                </a:lnTo>
                <a:lnTo>
                  <a:pt x="9143" y="1423415"/>
                </a:lnTo>
                <a:close/>
              </a:path>
              <a:path w="2150745" h="1434464">
                <a:moveTo>
                  <a:pt x="2145791" y="1423415"/>
                </a:moveTo>
                <a:lnTo>
                  <a:pt x="4571" y="1423415"/>
                </a:lnTo>
                <a:lnTo>
                  <a:pt x="9143" y="1427987"/>
                </a:lnTo>
                <a:lnTo>
                  <a:pt x="9143" y="1434083"/>
                </a:lnTo>
                <a:lnTo>
                  <a:pt x="2141219" y="1434083"/>
                </a:lnTo>
                <a:lnTo>
                  <a:pt x="2141219" y="1427987"/>
                </a:lnTo>
                <a:lnTo>
                  <a:pt x="2145791" y="1423415"/>
                </a:lnTo>
                <a:close/>
              </a:path>
              <a:path w="2150745" h="1434464">
                <a:moveTo>
                  <a:pt x="9143" y="1434083"/>
                </a:moveTo>
                <a:lnTo>
                  <a:pt x="9143" y="1427987"/>
                </a:lnTo>
                <a:lnTo>
                  <a:pt x="4571" y="1423415"/>
                </a:lnTo>
                <a:lnTo>
                  <a:pt x="4571" y="1434083"/>
                </a:lnTo>
                <a:lnTo>
                  <a:pt x="9143" y="1434083"/>
                </a:lnTo>
                <a:close/>
              </a:path>
              <a:path w="2150745" h="1434464">
                <a:moveTo>
                  <a:pt x="2145791" y="9143"/>
                </a:moveTo>
                <a:lnTo>
                  <a:pt x="2141219" y="4571"/>
                </a:lnTo>
                <a:lnTo>
                  <a:pt x="2141219" y="9143"/>
                </a:lnTo>
                <a:lnTo>
                  <a:pt x="2145791" y="9143"/>
                </a:lnTo>
                <a:close/>
              </a:path>
              <a:path w="2150745" h="1434464">
                <a:moveTo>
                  <a:pt x="2145791" y="1423415"/>
                </a:moveTo>
                <a:lnTo>
                  <a:pt x="2145791" y="9143"/>
                </a:lnTo>
                <a:lnTo>
                  <a:pt x="2141219" y="9143"/>
                </a:lnTo>
                <a:lnTo>
                  <a:pt x="2141219" y="1423415"/>
                </a:lnTo>
                <a:lnTo>
                  <a:pt x="2145791" y="1423415"/>
                </a:lnTo>
                <a:close/>
              </a:path>
              <a:path w="2150745" h="1434464">
                <a:moveTo>
                  <a:pt x="2145791" y="1434083"/>
                </a:moveTo>
                <a:lnTo>
                  <a:pt x="2145791" y="1423415"/>
                </a:lnTo>
                <a:lnTo>
                  <a:pt x="2141219" y="1427987"/>
                </a:lnTo>
                <a:lnTo>
                  <a:pt x="2141219" y="1434083"/>
                </a:lnTo>
                <a:lnTo>
                  <a:pt x="2145791" y="143408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5" name="object 35"/>
          <p:cNvSpPr txBox="1"/>
          <p:nvPr/>
        </p:nvSpPr>
        <p:spPr>
          <a:xfrm>
            <a:off x="1568928" y="3644536"/>
            <a:ext cx="1830972" cy="1190352"/>
          </a:xfrm>
          <a:prstGeom prst="rect">
            <a:avLst/>
          </a:prstGeom>
          <a:solidFill>
            <a:srgbClr val="BF4F4D"/>
          </a:solidFill>
        </p:spPr>
        <p:txBody>
          <a:bodyPr vert="horz" wrap="square" lIns="0" tIns="20600" rIns="0" bIns="0" rtlCol="0">
            <a:spAutoFit/>
          </a:bodyPr>
          <a:lstStyle/>
          <a:p>
            <a:pPr marL="80175" marR="648078">
              <a:spcBef>
                <a:spcPts val="162"/>
              </a:spcBef>
            </a:pP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Expe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ri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ênc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ia </a:t>
            </a:r>
            <a:r>
              <a:rPr sz="1900" spc="-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prévia 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e  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capacidade  </a:t>
            </a:r>
            <a:r>
              <a:rPr sz="1900" spc="-13" dirty="0">
                <a:solidFill>
                  <a:srgbClr val="FFFFFF"/>
                </a:solidFill>
                <a:latin typeface="Calibri"/>
                <a:cs typeface="Calibri"/>
              </a:rPr>
              <a:t>técnica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553290" y="2780083"/>
            <a:ext cx="1846719" cy="766482"/>
          </a:xfrm>
          <a:custGeom>
            <a:avLst/>
            <a:gdLst/>
            <a:ahLst/>
            <a:cxnLst/>
            <a:rect l="l" t="t" r="r" b="b"/>
            <a:pathLst>
              <a:path w="2159635" h="844550">
                <a:moveTo>
                  <a:pt x="0" y="0"/>
                </a:moveTo>
                <a:lnTo>
                  <a:pt x="0" y="844295"/>
                </a:lnTo>
                <a:lnTo>
                  <a:pt x="2159507" y="844295"/>
                </a:lnTo>
                <a:lnTo>
                  <a:pt x="2159507" y="0"/>
                </a:lnTo>
                <a:lnTo>
                  <a:pt x="0" y="0"/>
                </a:lnTo>
                <a:close/>
              </a:path>
            </a:pathLst>
          </a:custGeom>
          <a:solidFill>
            <a:srgbClr val="BF4F4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7" name="object 37"/>
          <p:cNvSpPr/>
          <p:nvPr/>
        </p:nvSpPr>
        <p:spPr>
          <a:xfrm>
            <a:off x="1549380" y="2775933"/>
            <a:ext cx="1854864" cy="774551"/>
          </a:xfrm>
          <a:custGeom>
            <a:avLst/>
            <a:gdLst/>
            <a:ahLst/>
            <a:cxnLst/>
            <a:rect l="l" t="t" r="r" b="b"/>
            <a:pathLst>
              <a:path w="2169160" h="853439">
                <a:moveTo>
                  <a:pt x="2168651" y="853439"/>
                </a:moveTo>
                <a:lnTo>
                  <a:pt x="2168651" y="0"/>
                </a:lnTo>
                <a:lnTo>
                  <a:pt x="0" y="0"/>
                </a:lnTo>
                <a:lnTo>
                  <a:pt x="0" y="853439"/>
                </a:lnTo>
                <a:lnTo>
                  <a:pt x="4571" y="853439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159507" y="9143"/>
                </a:lnTo>
                <a:lnTo>
                  <a:pt x="2159507" y="4571"/>
                </a:lnTo>
                <a:lnTo>
                  <a:pt x="2164079" y="9143"/>
                </a:lnTo>
                <a:lnTo>
                  <a:pt x="2164079" y="853439"/>
                </a:lnTo>
                <a:lnTo>
                  <a:pt x="2168651" y="853439"/>
                </a:lnTo>
                <a:close/>
              </a:path>
              <a:path w="2169160" h="853439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169160" h="853439">
                <a:moveTo>
                  <a:pt x="9143" y="844295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844295"/>
                </a:lnTo>
                <a:lnTo>
                  <a:pt x="9143" y="844295"/>
                </a:lnTo>
                <a:close/>
              </a:path>
              <a:path w="2169160" h="853439">
                <a:moveTo>
                  <a:pt x="2164079" y="844295"/>
                </a:moveTo>
                <a:lnTo>
                  <a:pt x="4571" y="844295"/>
                </a:lnTo>
                <a:lnTo>
                  <a:pt x="9143" y="848867"/>
                </a:lnTo>
                <a:lnTo>
                  <a:pt x="9143" y="853439"/>
                </a:lnTo>
                <a:lnTo>
                  <a:pt x="2159507" y="853439"/>
                </a:lnTo>
                <a:lnTo>
                  <a:pt x="2159507" y="848867"/>
                </a:lnTo>
                <a:lnTo>
                  <a:pt x="2164079" y="844295"/>
                </a:lnTo>
                <a:close/>
              </a:path>
              <a:path w="2169160" h="853439">
                <a:moveTo>
                  <a:pt x="9143" y="853439"/>
                </a:moveTo>
                <a:lnTo>
                  <a:pt x="9143" y="848867"/>
                </a:lnTo>
                <a:lnTo>
                  <a:pt x="4571" y="844295"/>
                </a:lnTo>
                <a:lnTo>
                  <a:pt x="4571" y="853439"/>
                </a:lnTo>
                <a:lnTo>
                  <a:pt x="9143" y="853439"/>
                </a:lnTo>
                <a:close/>
              </a:path>
              <a:path w="2169160" h="853439">
                <a:moveTo>
                  <a:pt x="2164079" y="9143"/>
                </a:moveTo>
                <a:lnTo>
                  <a:pt x="2159507" y="4571"/>
                </a:lnTo>
                <a:lnTo>
                  <a:pt x="2159507" y="9143"/>
                </a:lnTo>
                <a:lnTo>
                  <a:pt x="2164079" y="9143"/>
                </a:lnTo>
                <a:close/>
              </a:path>
              <a:path w="2169160" h="853439">
                <a:moveTo>
                  <a:pt x="2164079" y="844295"/>
                </a:moveTo>
                <a:lnTo>
                  <a:pt x="2164079" y="9143"/>
                </a:lnTo>
                <a:lnTo>
                  <a:pt x="2159507" y="9143"/>
                </a:lnTo>
                <a:lnTo>
                  <a:pt x="2159507" y="844295"/>
                </a:lnTo>
                <a:lnTo>
                  <a:pt x="2164079" y="844295"/>
                </a:lnTo>
                <a:close/>
              </a:path>
              <a:path w="2169160" h="853439">
                <a:moveTo>
                  <a:pt x="2164079" y="853439"/>
                </a:moveTo>
                <a:lnTo>
                  <a:pt x="2164079" y="844295"/>
                </a:lnTo>
                <a:lnTo>
                  <a:pt x="2159507" y="848867"/>
                </a:lnTo>
                <a:lnTo>
                  <a:pt x="2159507" y="853439"/>
                </a:lnTo>
                <a:lnTo>
                  <a:pt x="2164079" y="8534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8" name="object 38"/>
          <p:cNvSpPr txBox="1"/>
          <p:nvPr/>
        </p:nvSpPr>
        <p:spPr>
          <a:xfrm>
            <a:off x="1620626" y="2843244"/>
            <a:ext cx="1293952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z="1900" spc="-44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egu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lari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1900" spc="-4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1900" spc="-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fiscal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489820" y="3644537"/>
            <a:ext cx="4937977" cy="1164370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3919" rIns="0" bIns="0" rtlCol="0">
            <a:spAutoFit/>
          </a:bodyPr>
          <a:lstStyle/>
          <a:p>
            <a:pPr marL="97434" marR="73493" algn="just">
              <a:lnSpc>
                <a:spcPct val="114999"/>
              </a:lnSpc>
              <a:spcBef>
                <a:spcPts val="110"/>
              </a:spcBef>
            </a:pPr>
            <a:r>
              <a:rPr sz="1300" spc="-4" dirty="0">
                <a:latin typeface="Calibri"/>
                <a:cs typeface="Calibri"/>
              </a:rPr>
              <a:t>Independe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título concedido. </a:t>
            </a:r>
            <a:r>
              <a:rPr sz="1300" spc="-13" dirty="0">
                <a:latin typeface="Calibri"/>
                <a:cs typeface="Calibri"/>
              </a:rPr>
              <a:t>Comprovante </a:t>
            </a:r>
            <a:r>
              <a:rPr sz="1300" dirty="0">
                <a:latin typeface="Calibri"/>
                <a:cs typeface="Calibri"/>
              </a:rPr>
              <a:t>na </a:t>
            </a:r>
            <a:r>
              <a:rPr sz="1300" spc="-9" dirty="0">
                <a:latin typeface="Calibri"/>
                <a:cs typeface="Calibri"/>
              </a:rPr>
              <a:t>realização </a:t>
            </a:r>
            <a:r>
              <a:rPr sz="1300" dirty="0">
                <a:latin typeface="Calibri"/>
                <a:cs typeface="Calibri"/>
              </a:rPr>
              <a:t>do </a:t>
            </a:r>
            <a:r>
              <a:rPr sz="1300" spc="-4" dirty="0">
                <a:latin typeface="Calibri"/>
                <a:cs typeface="Calibri"/>
              </a:rPr>
              <a:t>objeto  </a:t>
            </a:r>
            <a:r>
              <a:rPr sz="1300" dirty="0">
                <a:latin typeface="Calibri"/>
                <a:cs typeface="Calibri"/>
              </a:rPr>
              <a:t>da </a:t>
            </a:r>
            <a:r>
              <a:rPr sz="1300" spc="-4" dirty="0">
                <a:latin typeface="Calibri"/>
                <a:cs typeface="Calibri"/>
              </a:rPr>
              <a:t>parceria, </a:t>
            </a:r>
            <a:r>
              <a:rPr sz="1300" dirty="0">
                <a:latin typeface="Calibri"/>
                <a:cs typeface="Calibri"/>
              </a:rPr>
              <a:t>ou de </a:t>
            </a:r>
            <a:r>
              <a:rPr sz="1300" spc="-4" dirty="0">
                <a:latin typeface="Calibri"/>
                <a:cs typeface="Calibri"/>
              </a:rPr>
              <a:t>objeto semelhante, sendo admitidos: </a:t>
            </a:r>
            <a:r>
              <a:rPr sz="1300" spc="-9" dirty="0">
                <a:latin typeface="Calibri"/>
                <a:cs typeface="Calibri"/>
              </a:rPr>
              <a:t>i)instrumentos 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parceria firmados com </a:t>
            </a:r>
            <a:r>
              <a:rPr sz="1300" spc="-9" dirty="0">
                <a:latin typeface="Calibri"/>
                <a:cs typeface="Calibri"/>
              </a:rPr>
              <a:t>outras </a:t>
            </a:r>
            <a:r>
              <a:rPr sz="1300" spc="-4" dirty="0">
                <a:latin typeface="Calibri"/>
                <a:cs typeface="Calibri"/>
              </a:rPr>
              <a:t>pessoas jurídicas; </a:t>
            </a:r>
            <a:r>
              <a:rPr sz="1300" spc="-9" dirty="0">
                <a:latin typeface="Calibri"/>
                <a:cs typeface="Calibri"/>
              </a:rPr>
              <a:t>ii)relatórios </a:t>
            </a:r>
            <a:r>
              <a:rPr sz="1300" dirty="0">
                <a:latin typeface="Calibri"/>
                <a:cs typeface="Calibri"/>
              </a:rPr>
              <a:t>de  </a:t>
            </a:r>
            <a:r>
              <a:rPr sz="1300" spc="-4" dirty="0">
                <a:latin typeface="Calibri"/>
                <a:cs typeface="Calibri"/>
              </a:rPr>
              <a:t>atividades; </a:t>
            </a:r>
            <a:r>
              <a:rPr sz="1300" dirty="0">
                <a:latin typeface="Calibri"/>
                <a:cs typeface="Calibri"/>
              </a:rPr>
              <a:t>c) </a:t>
            </a:r>
            <a:r>
              <a:rPr sz="1300" spc="-4" dirty="0">
                <a:latin typeface="Calibri"/>
                <a:cs typeface="Calibri"/>
              </a:rPr>
              <a:t>publicações, pesquisas </a:t>
            </a:r>
            <a:r>
              <a:rPr sz="1300" dirty="0">
                <a:latin typeface="Calibri"/>
                <a:cs typeface="Calibri"/>
              </a:rPr>
              <a:t>e currículos de </a:t>
            </a:r>
            <a:r>
              <a:rPr sz="1300" spc="-13" dirty="0">
                <a:latin typeface="Calibri"/>
                <a:cs typeface="Calibri"/>
              </a:rPr>
              <a:t>integrantes; </a:t>
            </a:r>
            <a:r>
              <a:rPr sz="1300" dirty="0">
                <a:latin typeface="Calibri"/>
                <a:cs typeface="Calibri"/>
              </a:rPr>
              <a:t>d)  </a:t>
            </a:r>
            <a:r>
              <a:rPr sz="1300" spc="-9" dirty="0">
                <a:latin typeface="Calibri"/>
                <a:cs typeface="Calibri"/>
              </a:rPr>
              <a:t>declarações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experiência </a:t>
            </a:r>
            <a:r>
              <a:rPr sz="1300" dirty="0">
                <a:latin typeface="Calibri"/>
                <a:cs typeface="Calibri"/>
              </a:rPr>
              <a:t>e </a:t>
            </a:r>
            <a:r>
              <a:rPr sz="1300" spc="-4" dirty="0">
                <a:latin typeface="Calibri"/>
                <a:cs typeface="Calibri"/>
              </a:rPr>
              <a:t>capacidade; e)prêmios </a:t>
            </a:r>
            <a:r>
              <a:rPr sz="1300" dirty="0">
                <a:latin typeface="Calibri"/>
                <a:cs typeface="Calibri"/>
              </a:rPr>
              <a:t>de</a:t>
            </a:r>
            <a:r>
              <a:rPr sz="1300" spc="18" dirty="0">
                <a:latin typeface="Calibri"/>
                <a:cs typeface="Calibri"/>
              </a:rPr>
              <a:t> </a:t>
            </a:r>
            <a:r>
              <a:rPr sz="1300" spc="-9" dirty="0">
                <a:latin typeface="Calibri"/>
                <a:cs typeface="Calibri"/>
              </a:rPr>
              <a:t>relevância.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488516" y="2770401"/>
            <a:ext cx="4939063" cy="705369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5033" rIns="0" bIns="0" rtlCol="0">
            <a:spAutoFit/>
          </a:bodyPr>
          <a:lstStyle/>
          <a:p>
            <a:pPr marL="98548" marR="74607" algn="just">
              <a:lnSpc>
                <a:spcPct val="114999"/>
              </a:lnSpc>
              <a:spcBef>
                <a:spcPts val="118"/>
              </a:spcBef>
            </a:pPr>
            <a:r>
              <a:rPr sz="1300" dirty="0">
                <a:latin typeface="Calibri"/>
                <a:cs typeface="Calibri"/>
              </a:rPr>
              <a:t>i) </a:t>
            </a:r>
            <a:r>
              <a:rPr sz="1300" spc="-4" dirty="0">
                <a:latin typeface="Calibri"/>
                <a:cs typeface="Calibri"/>
              </a:rPr>
              <a:t>Certidão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débitos </a:t>
            </a:r>
            <a:r>
              <a:rPr sz="1300" spc="-9" dirty="0">
                <a:latin typeface="Calibri"/>
                <a:cs typeface="Calibri"/>
              </a:rPr>
              <a:t>relativos </a:t>
            </a:r>
            <a:r>
              <a:rPr sz="1300" dirty="0">
                <a:latin typeface="Calibri"/>
                <a:cs typeface="Calibri"/>
              </a:rPr>
              <a:t>a </a:t>
            </a:r>
            <a:r>
              <a:rPr sz="1300" spc="-9" dirty="0">
                <a:latin typeface="Calibri"/>
                <a:cs typeface="Calibri"/>
              </a:rPr>
              <a:t>créditos </a:t>
            </a:r>
            <a:r>
              <a:rPr sz="1300" spc="-4" dirty="0">
                <a:latin typeface="Calibri"/>
                <a:cs typeface="Calibri"/>
              </a:rPr>
              <a:t>tributários </a:t>
            </a:r>
            <a:r>
              <a:rPr sz="1300" spc="-13" dirty="0">
                <a:latin typeface="Calibri"/>
                <a:cs typeface="Calibri"/>
              </a:rPr>
              <a:t>federais </a:t>
            </a:r>
            <a:r>
              <a:rPr sz="1300" dirty="0">
                <a:latin typeface="Calibri"/>
                <a:cs typeface="Calibri"/>
              </a:rPr>
              <a:t>e à </a:t>
            </a:r>
            <a:r>
              <a:rPr sz="1300" spc="-4" dirty="0">
                <a:latin typeface="Calibri"/>
                <a:cs typeface="Calibri"/>
              </a:rPr>
              <a:t>dívida  </a:t>
            </a:r>
            <a:r>
              <a:rPr sz="1300" spc="-9" dirty="0">
                <a:latin typeface="Calibri"/>
                <a:cs typeface="Calibri"/>
              </a:rPr>
              <a:t>ativa </a:t>
            </a:r>
            <a:r>
              <a:rPr sz="1300" spc="-4" dirty="0">
                <a:latin typeface="Calibri"/>
                <a:cs typeface="Calibri"/>
              </a:rPr>
              <a:t>da União; </a:t>
            </a:r>
            <a:r>
              <a:rPr sz="1300" dirty="0">
                <a:latin typeface="Calibri"/>
                <a:cs typeface="Calibri"/>
              </a:rPr>
              <a:t>ii) </a:t>
            </a:r>
            <a:r>
              <a:rPr sz="1300" spc="-4" dirty="0">
                <a:latin typeface="Calibri"/>
                <a:cs typeface="Calibri"/>
              </a:rPr>
              <a:t>certificado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regularidade </a:t>
            </a:r>
            <a:r>
              <a:rPr sz="1300" dirty="0">
                <a:latin typeface="Calibri"/>
                <a:cs typeface="Calibri"/>
              </a:rPr>
              <a:t>do </a:t>
            </a:r>
            <a:r>
              <a:rPr sz="1300" spc="-4" dirty="0">
                <a:latin typeface="Calibri"/>
                <a:cs typeface="Calibri"/>
              </a:rPr>
              <a:t>fundo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13" dirty="0">
                <a:latin typeface="Calibri"/>
                <a:cs typeface="Calibri"/>
              </a:rPr>
              <a:t>garantia </a:t>
            </a:r>
            <a:r>
              <a:rPr sz="1300" dirty="0">
                <a:latin typeface="Calibri"/>
                <a:cs typeface="Calibri"/>
              </a:rPr>
              <a:t>de  </a:t>
            </a:r>
            <a:r>
              <a:rPr sz="1300" spc="-4" dirty="0">
                <a:latin typeface="Calibri"/>
                <a:cs typeface="Calibri"/>
              </a:rPr>
              <a:t>tempo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serviço; </a:t>
            </a:r>
            <a:r>
              <a:rPr sz="1300" dirty="0">
                <a:latin typeface="Calibri"/>
                <a:cs typeface="Calibri"/>
              </a:rPr>
              <a:t>iii) certidão </a:t>
            </a:r>
            <a:r>
              <a:rPr sz="1300" spc="-9" dirty="0">
                <a:latin typeface="Calibri"/>
                <a:cs typeface="Calibri"/>
              </a:rPr>
              <a:t>negativa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débitos</a:t>
            </a:r>
            <a:r>
              <a:rPr sz="1300" spc="-53" dirty="0">
                <a:latin typeface="Calibri"/>
                <a:cs typeface="Calibri"/>
              </a:rPr>
              <a:t> </a:t>
            </a:r>
            <a:r>
              <a:rPr sz="1300" spc="-9" dirty="0">
                <a:latin typeface="Calibri"/>
                <a:cs typeface="Calibri"/>
              </a:rPr>
              <a:t>trabalhistas.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1549380" y="4995852"/>
            <a:ext cx="1854864" cy="1004495"/>
          </a:xfrm>
          <a:custGeom>
            <a:avLst/>
            <a:gdLst/>
            <a:ahLst/>
            <a:cxnLst/>
            <a:rect l="l" t="t" r="r" b="b"/>
            <a:pathLst>
              <a:path w="2169160" h="1106804">
                <a:moveTo>
                  <a:pt x="2168651" y="1106423"/>
                </a:moveTo>
                <a:lnTo>
                  <a:pt x="2168651" y="0"/>
                </a:lnTo>
                <a:lnTo>
                  <a:pt x="0" y="0"/>
                </a:lnTo>
                <a:lnTo>
                  <a:pt x="0" y="1106423"/>
                </a:lnTo>
                <a:lnTo>
                  <a:pt x="4571" y="1106423"/>
                </a:lnTo>
                <a:lnTo>
                  <a:pt x="4571" y="10667"/>
                </a:lnTo>
                <a:lnTo>
                  <a:pt x="9143" y="6095"/>
                </a:lnTo>
                <a:lnTo>
                  <a:pt x="9143" y="10667"/>
                </a:lnTo>
                <a:lnTo>
                  <a:pt x="2159507" y="10667"/>
                </a:lnTo>
                <a:lnTo>
                  <a:pt x="2159507" y="6095"/>
                </a:lnTo>
                <a:lnTo>
                  <a:pt x="2164079" y="10667"/>
                </a:lnTo>
                <a:lnTo>
                  <a:pt x="2164079" y="1106423"/>
                </a:lnTo>
                <a:lnTo>
                  <a:pt x="2168651" y="1106423"/>
                </a:lnTo>
                <a:close/>
              </a:path>
              <a:path w="2169160" h="1106804">
                <a:moveTo>
                  <a:pt x="9143" y="10667"/>
                </a:moveTo>
                <a:lnTo>
                  <a:pt x="9143" y="6095"/>
                </a:lnTo>
                <a:lnTo>
                  <a:pt x="4571" y="10667"/>
                </a:lnTo>
                <a:lnTo>
                  <a:pt x="9143" y="10667"/>
                </a:lnTo>
                <a:close/>
              </a:path>
              <a:path w="2169160" h="1106804">
                <a:moveTo>
                  <a:pt x="9143" y="1095755"/>
                </a:moveTo>
                <a:lnTo>
                  <a:pt x="9143" y="10667"/>
                </a:lnTo>
                <a:lnTo>
                  <a:pt x="4571" y="10667"/>
                </a:lnTo>
                <a:lnTo>
                  <a:pt x="4571" y="1095755"/>
                </a:lnTo>
                <a:lnTo>
                  <a:pt x="9143" y="1095755"/>
                </a:lnTo>
                <a:close/>
              </a:path>
              <a:path w="2169160" h="1106804">
                <a:moveTo>
                  <a:pt x="2164079" y="1095755"/>
                </a:moveTo>
                <a:lnTo>
                  <a:pt x="4571" y="1095755"/>
                </a:lnTo>
                <a:lnTo>
                  <a:pt x="9143" y="1100327"/>
                </a:lnTo>
                <a:lnTo>
                  <a:pt x="9143" y="1106423"/>
                </a:lnTo>
                <a:lnTo>
                  <a:pt x="2159507" y="1106423"/>
                </a:lnTo>
                <a:lnTo>
                  <a:pt x="2159507" y="1100327"/>
                </a:lnTo>
                <a:lnTo>
                  <a:pt x="2164079" y="1095755"/>
                </a:lnTo>
                <a:close/>
              </a:path>
              <a:path w="2169160" h="1106804">
                <a:moveTo>
                  <a:pt x="9143" y="1106423"/>
                </a:moveTo>
                <a:lnTo>
                  <a:pt x="9143" y="1100327"/>
                </a:lnTo>
                <a:lnTo>
                  <a:pt x="4571" y="1095755"/>
                </a:lnTo>
                <a:lnTo>
                  <a:pt x="4571" y="1106423"/>
                </a:lnTo>
                <a:lnTo>
                  <a:pt x="9143" y="1106423"/>
                </a:lnTo>
                <a:close/>
              </a:path>
              <a:path w="2169160" h="1106804">
                <a:moveTo>
                  <a:pt x="2164079" y="10667"/>
                </a:moveTo>
                <a:lnTo>
                  <a:pt x="2159507" y="6095"/>
                </a:lnTo>
                <a:lnTo>
                  <a:pt x="2159507" y="10667"/>
                </a:lnTo>
                <a:lnTo>
                  <a:pt x="2164079" y="10667"/>
                </a:lnTo>
                <a:close/>
              </a:path>
              <a:path w="2169160" h="1106804">
                <a:moveTo>
                  <a:pt x="2164079" y="1095755"/>
                </a:moveTo>
                <a:lnTo>
                  <a:pt x="2164079" y="10667"/>
                </a:lnTo>
                <a:lnTo>
                  <a:pt x="2159507" y="10667"/>
                </a:lnTo>
                <a:lnTo>
                  <a:pt x="2159507" y="1095755"/>
                </a:lnTo>
                <a:lnTo>
                  <a:pt x="2164079" y="1095755"/>
                </a:lnTo>
                <a:close/>
              </a:path>
              <a:path w="2169160" h="1106804">
                <a:moveTo>
                  <a:pt x="2164079" y="1106423"/>
                </a:moveTo>
                <a:lnTo>
                  <a:pt x="2164079" y="1095755"/>
                </a:lnTo>
                <a:lnTo>
                  <a:pt x="2159507" y="1100327"/>
                </a:lnTo>
                <a:lnTo>
                  <a:pt x="2159507" y="1106423"/>
                </a:lnTo>
                <a:lnTo>
                  <a:pt x="2164079" y="110642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2" name="object 42"/>
          <p:cNvSpPr txBox="1"/>
          <p:nvPr/>
        </p:nvSpPr>
        <p:spPr>
          <a:xfrm>
            <a:off x="1553290" y="5001383"/>
            <a:ext cx="1846719" cy="756810"/>
          </a:xfrm>
          <a:prstGeom prst="rect">
            <a:avLst/>
          </a:prstGeom>
          <a:solidFill>
            <a:srgbClr val="BF4F4D"/>
          </a:solidFill>
        </p:spPr>
        <p:txBody>
          <a:bodyPr vert="horz" wrap="square" lIns="0" tIns="170371" rIns="0" bIns="0" rtlCol="0">
            <a:spAutoFit/>
          </a:bodyPr>
          <a:lstStyle/>
          <a:p>
            <a:pPr marL="80175" marR="126943">
              <a:spcBef>
                <a:spcPts val="1342"/>
              </a:spcBef>
            </a:pPr>
            <a:r>
              <a:rPr sz="1900" spc="-22" dirty="0">
                <a:solidFill>
                  <a:srgbClr val="FFFFFF"/>
                </a:solidFill>
                <a:latin typeface="Calibri"/>
                <a:cs typeface="Calibri"/>
              </a:rPr>
              <a:t>Vedações </a:t>
            </a:r>
            <a:r>
              <a:rPr sz="1900" spc="-18" dirty="0">
                <a:solidFill>
                  <a:srgbClr val="FFFFFF"/>
                </a:solidFill>
                <a:latin typeface="Calibri"/>
                <a:cs typeface="Calibri"/>
              </a:rPr>
              <a:t>para  </a:t>
            </a:r>
            <a:r>
              <a:rPr sz="1900" spc="-13" dirty="0">
                <a:solidFill>
                  <a:srgbClr val="FFFFFF"/>
                </a:solidFill>
                <a:latin typeface="Calibri"/>
                <a:cs typeface="Calibri"/>
              </a:rPr>
              <a:t>celebrar</a:t>
            </a:r>
            <a:r>
              <a:rPr sz="1900" spc="-4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9" dirty="0">
                <a:solidFill>
                  <a:srgbClr val="FFFFFF"/>
                </a:solidFill>
                <a:latin typeface="Calibri"/>
                <a:cs typeface="Calibri"/>
              </a:rPr>
              <a:t>parceria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488517" y="5001383"/>
            <a:ext cx="4935262" cy="1165495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5033" rIns="0" bIns="0" rtlCol="0">
            <a:spAutoFit/>
          </a:bodyPr>
          <a:lstStyle/>
          <a:p>
            <a:pPr marL="98548" marR="72937" algn="just">
              <a:lnSpc>
                <a:spcPct val="114900"/>
              </a:lnSpc>
              <a:spcBef>
                <a:spcPts val="118"/>
              </a:spcBef>
            </a:pPr>
            <a:r>
              <a:rPr sz="1300" dirty="0">
                <a:latin typeface="Calibri"/>
                <a:cs typeface="Calibri"/>
              </a:rPr>
              <a:t>i) </a:t>
            </a:r>
            <a:r>
              <a:rPr sz="1300" spc="-4" dirty="0">
                <a:latin typeface="Calibri"/>
                <a:cs typeface="Calibri"/>
              </a:rPr>
              <a:t>Omissa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9" dirty="0">
                <a:latin typeface="Calibri"/>
                <a:cs typeface="Calibri"/>
              </a:rPr>
              <a:t>prestar contas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parceria; </a:t>
            </a:r>
            <a:r>
              <a:rPr sz="1300" dirty="0">
                <a:latin typeface="Calibri"/>
                <a:cs typeface="Calibri"/>
              </a:rPr>
              <a:t>ii) </a:t>
            </a:r>
            <a:r>
              <a:rPr sz="1300" spc="-4" dirty="0">
                <a:latin typeface="Calibri"/>
                <a:cs typeface="Calibri"/>
              </a:rPr>
              <a:t>possua dirigente membro </a:t>
            </a:r>
            <a:r>
              <a:rPr sz="1300" dirty="0">
                <a:latin typeface="Calibri"/>
                <a:cs typeface="Calibri"/>
              </a:rPr>
              <a:t>de  </a:t>
            </a:r>
            <a:r>
              <a:rPr sz="1300" spc="-4" dirty="0">
                <a:latin typeface="Calibri"/>
                <a:cs typeface="Calibri"/>
              </a:rPr>
              <a:t>Poder; </a:t>
            </a:r>
            <a:r>
              <a:rPr sz="1300" dirty="0">
                <a:latin typeface="Calibri"/>
                <a:cs typeface="Calibri"/>
              </a:rPr>
              <a:t>iii) </a:t>
            </a:r>
            <a:r>
              <a:rPr sz="1300" spc="-9" dirty="0">
                <a:latin typeface="Calibri"/>
                <a:cs typeface="Calibri"/>
              </a:rPr>
              <a:t>contas rejeitas </a:t>
            </a:r>
            <a:r>
              <a:rPr sz="1300" dirty="0">
                <a:latin typeface="Calibri"/>
                <a:cs typeface="Calibri"/>
              </a:rPr>
              <a:t>pela Adm. </a:t>
            </a:r>
            <a:r>
              <a:rPr sz="1300" spc="-4" dirty="0">
                <a:latin typeface="Calibri"/>
                <a:cs typeface="Calibri"/>
              </a:rPr>
              <a:t>nos </a:t>
            </a:r>
            <a:r>
              <a:rPr sz="1300" dirty="0">
                <a:latin typeface="Calibri"/>
                <a:cs typeface="Calibri"/>
              </a:rPr>
              <a:t>últimos 5 anos; iv) </a:t>
            </a:r>
            <a:r>
              <a:rPr sz="1300" spc="-13" dirty="0">
                <a:latin typeface="Calibri"/>
                <a:cs typeface="Calibri"/>
              </a:rPr>
              <a:t>efeito </a:t>
            </a:r>
            <a:r>
              <a:rPr sz="1300" dirty="0">
                <a:latin typeface="Calibri"/>
                <a:cs typeface="Calibri"/>
              </a:rPr>
              <a:t>de  </a:t>
            </a:r>
            <a:r>
              <a:rPr sz="1300" spc="-4" dirty="0">
                <a:latin typeface="Calibri"/>
                <a:cs typeface="Calibri"/>
              </a:rPr>
              <a:t>sanções </a:t>
            </a:r>
            <a:r>
              <a:rPr sz="1300" spc="-9" dirty="0">
                <a:latin typeface="Calibri"/>
                <a:cs typeface="Calibri"/>
              </a:rPr>
              <a:t>administrativas; </a:t>
            </a:r>
            <a:r>
              <a:rPr sz="1300" spc="-4" dirty="0">
                <a:latin typeface="Calibri"/>
                <a:cs typeface="Calibri"/>
              </a:rPr>
              <a:t>v) </a:t>
            </a:r>
            <a:r>
              <a:rPr sz="1300" spc="-9" dirty="0">
                <a:latin typeface="Calibri"/>
                <a:cs typeface="Calibri"/>
              </a:rPr>
              <a:t>contas </a:t>
            </a:r>
            <a:r>
              <a:rPr sz="1300" dirty="0">
                <a:latin typeface="Calibri"/>
                <a:cs typeface="Calibri"/>
              </a:rPr>
              <a:t>da </a:t>
            </a:r>
            <a:r>
              <a:rPr sz="1300" spc="-4" dirty="0">
                <a:latin typeface="Calibri"/>
                <a:cs typeface="Calibri"/>
              </a:rPr>
              <a:t>pessoa jurídica ou dirigente julgadas  </a:t>
            </a:r>
            <a:r>
              <a:rPr sz="1300" spc="-9" dirty="0">
                <a:latin typeface="Calibri"/>
                <a:cs typeface="Calibri"/>
              </a:rPr>
              <a:t>irregulares </a:t>
            </a:r>
            <a:r>
              <a:rPr sz="1300" dirty="0">
                <a:latin typeface="Calibri"/>
                <a:cs typeface="Calibri"/>
              </a:rPr>
              <a:t>ou </a:t>
            </a:r>
            <a:r>
              <a:rPr sz="1300" spc="-4" dirty="0">
                <a:latin typeface="Calibri"/>
                <a:cs typeface="Calibri"/>
              </a:rPr>
              <a:t>rejeitadas </a:t>
            </a:r>
            <a:r>
              <a:rPr sz="1300" dirty="0">
                <a:latin typeface="Calibri"/>
                <a:cs typeface="Calibri"/>
              </a:rPr>
              <a:t>por </a:t>
            </a:r>
            <a:r>
              <a:rPr sz="1300" spc="-9" dirty="0">
                <a:latin typeface="Calibri"/>
                <a:cs typeface="Calibri"/>
              </a:rPr>
              <a:t>Tribunal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Contas </a:t>
            </a:r>
            <a:r>
              <a:rPr sz="1300" dirty="0">
                <a:latin typeface="Calibri"/>
                <a:cs typeface="Calibri"/>
              </a:rPr>
              <a:t>nos últimos 8</a:t>
            </a:r>
            <a:r>
              <a:rPr sz="1300" spc="-75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anos.</a:t>
            </a:r>
          </a:p>
        </p:txBody>
      </p:sp>
      <p:sp>
        <p:nvSpPr>
          <p:cNvPr id="46" name="object 46"/>
          <p:cNvSpPr txBox="1">
            <a:spLocks noGrp="1"/>
          </p:cNvSpPr>
          <p:nvPr>
            <p:ph type="title"/>
          </p:nvPr>
        </p:nvSpPr>
        <p:spPr>
          <a:xfrm>
            <a:off x="1259632" y="260648"/>
            <a:ext cx="399556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>
              <a:tabLst>
                <a:tab pos="2371832" algn="l"/>
              </a:tabLst>
            </a:pPr>
            <a:r>
              <a:rPr u="sng" spc="140" dirty="0">
                <a:latin typeface="Times New Roman"/>
                <a:cs typeface="Times New Roman"/>
              </a:rPr>
              <a:t> </a:t>
            </a:r>
            <a:r>
              <a:rPr lang="pt-BR" sz="3000" b="1" u="sng" spc="-13" dirty="0"/>
              <a:t>CRITÉRIOS E VEDAÇÃO</a:t>
            </a:r>
            <a:endParaRPr sz="3000" b="1" u="sng" spc="-4" dirty="0"/>
          </a:p>
        </p:txBody>
      </p:sp>
      <p:pic>
        <p:nvPicPr>
          <p:cNvPr id="44" name="Picture 2" descr="Logo P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278" y="116632"/>
            <a:ext cx="182472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856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15497" y="2334716"/>
            <a:ext cx="2233873" cy="831605"/>
          </a:xfrm>
          <a:custGeom>
            <a:avLst/>
            <a:gdLst/>
            <a:ahLst/>
            <a:cxnLst/>
            <a:rect l="l" t="t" r="r" b="b"/>
            <a:pathLst>
              <a:path w="2612390" h="916304">
                <a:moveTo>
                  <a:pt x="0" y="0"/>
                </a:moveTo>
                <a:lnTo>
                  <a:pt x="0" y="915923"/>
                </a:lnTo>
                <a:lnTo>
                  <a:pt x="2612135" y="915923"/>
                </a:lnTo>
                <a:lnTo>
                  <a:pt x="2612135" y="0"/>
                </a:lnTo>
                <a:lnTo>
                  <a:pt x="0" y="0"/>
                </a:lnTo>
                <a:close/>
              </a:path>
            </a:pathLst>
          </a:custGeom>
          <a:solidFill>
            <a:srgbClr val="E46C0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1511588" y="2330566"/>
            <a:ext cx="2241475" cy="839672"/>
          </a:xfrm>
          <a:custGeom>
            <a:avLst/>
            <a:gdLst/>
            <a:ahLst/>
            <a:cxnLst/>
            <a:rect l="l" t="t" r="r" b="b"/>
            <a:pathLst>
              <a:path w="2621279" h="925195">
                <a:moveTo>
                  <a:pt x="2621279" y="925067"/>
                </a:moveTo>
                <a:lnTo>
                  <a:pt x="2621279" y="0"/>
                </a:lnTo>
                <a:lnTo>
                  <a:pt x="0" y="0"/>
                </a:lnTo>
                <a:lnTo>
                  <a:pt x="0" y="925067"/>
                </a:lnTo>
                <a:lnTo>
                  <a:pt x="4571" y="925067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612135" y="9143"/>
                </a:lnTo>
                <a:lnTo>
                  <a:pt x="2612135" y="4571"/>
                </a:lnTo>
                <a:lnTo>
                  <a:pt x="2616707" y="9143"/>
                </a:lnTo>
                <a:lnTo>
                  <a:pt x="2616707" y="925067"/>
                </a:lnTo>
                <a:lnTo>
                  <a:pt x="2621279" y="925067"/>
                </a:lnTo>
                <a:close/>
              </a:path>
              <a:path w="2621279" h="925195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621279" h="925195">
                <a:moveTo>
                  <a:pt x="9143" y="914399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914399"/>
                </a:lnTo>
                <a:lnTo>
                  <a:pt x="9143" y="914399"/>
                </a:lnTo>
                <a:close/>
              </a:path>
              <a:path w="2621279" h="925195">
                <a:moveTo>
                  <a:pt x="2616707" y="914399"/>
                </a:moveTo>
                <a:lnTo>
                  <a:pt x="4571" y="914399"/>
                </a:lnTo>
                <a:lnTo>
                  <a:pt x="9143" y="920495"/>
                </a:lnTo>
                <a:lnTo>
                  <a:pt x="9143" y="925067"/>
                </a:lnTo>
                <a:lnTo>
                  <a:pt x="2612135" y="925067"/>
                </a:lnTo>
                <a:lnTo>
                  <a:pt x="2612135" y="920495"/>
                </a:lnTo>
                <a:lnTo>
                  <a:pt x="2616707" y="914399"/>
                </a:lnTo>
                <a:close/>
              </a:path>
              <a:path w="2621279" h="925195">
                <a:moveTo>
                  <a:pt x="9143" y="925067"/>
                </a:moveTo>
                <a:lnTo>
                  <a:pt x="9143" y="920495"/>
                </a:lnTo>
                <a:lnTo>
                  <a:pt x="4571" y="914399"/>
                </a:lnTo>
                <a:lnTo>
                  <a:pt x="4571" y="925067"/>
                </a:lnTo>
                <a:lnTo>
                  <a:pt x="9143" y="925067"/>
                </a:lnTo>
                <a:close/>
              </a:path>
              <a:path w="2621279" h="925195">
                <a:moveTo>
                  <a:pt x="2616707" y="9143"/>
                </a:moveTo>
                <a:lnTo>
                  <a:pt x="2612135" y="4571"/>
                </a:lnTo>
                <a:lnTo>
                  <a:pt x="2612135" y="9143"/>
                </a:lnTo>
                <a:lnTo>
                  <a:pt x="2616707" y="9143"/>
                </a:lnTo>
                <a:close/>
              </a:path>
              <a:path w="2621279" h="925195">
                <a:moveTo>
                  <a:pt x="2616707" y="914399"/>
                </a:moveTo>
                <a:lnTo>
                  <a:pt x="2616707" y="9143"/>
                </a:lnTo>
                <a:lnTo>
                  <a:pt x="2612135" y="9143"/>
                </a:lnTo>
                <a:lnTo>
                  <a:pt x="2612135" y="914399"/>
                </a:lnTo>
                <a:lnTo>
                  <a:pt x="2616707" y="914399"/>
                </a:lnTo>
                <a:close/>
              </a:path>
              <a:path w="2621279" h="925195">
                <a:moveTo>
                  <a:pt x="2616707" y="925067"/>
                </a:moveTo>
                <a:lnTo>
                  <a:pt x="2616707" y="914399"/>
                </a:lnTo>
                <a:lnTo>
                  <a:pt x="2612135" y="920495"/>
                </a:lnTo>
                <a:lnTo>
                  <a:pt x="2612135" y="925067"/>
                </a:lnTo>
                <a:lnTo>
                  <a:pt x="2616707" y="9250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581531" y="2596587"/>
            <a:ext cx="175006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Critérios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pc="-1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seleção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54710" y="1468879"/>
            <a:ext cx="4526389" cy="705369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5033" rIns="0" bIns="0" rtlCol="0">
            <a:spAutoFit/>
          </a:bodyPr>
          <a:lstStyle/>
          <a:p>
            <a:pPr marL="98548" marR="73493" algn="just">
              <a:lnSpc>
                <a:spcPct val="114999"/>
              </a:lnSpc>
              <a:spcBef>
                <a:spcPts val="118"/>
              </a:spcBef>
            </a:pPr>
            <a:r>
              <a:rPr sz="1300" spc="-9" dirty="0">
                <a:latin typeface="Calibri"/>
                <a:cs typeface="Calibri"/>
              </a:rPr>
              <a:t>Autoriza </a:t>
            </a:r>
            <a:r>
              <a:rPr sz="1300" spc="-4" dirty="0">
                <a:latin typeface="Calibri"/>
                <a:cs typeface="Calibri"/>
              </a:rPr>
              <a:t>limitar </a:t>
            </a:r>
            <a:r>
              <a:rPr sz="1300" spc="-9" dirty="0">
                <a:latin typeface="Calibri"/>
                <a:cs typeface="Calibri"/>
              </a:rPr>
              <a:t>geograficamente </a:t>
            </a:r>
            <a:r>
              <a:rPr sz="1300" dirty="0">
                <a:latin typeface="Calibri"/>
                <a:cs typeface="Calibri"/>
              </a:rPr>
              <a:t>o </a:t>
            </a:r>
            <a:r>
              <a:rPr sz="1300" spc="-9" dirty="0">
                <a:latin typeface="Calibri"/>
                <a:cs typeface="Calibri"/>
              </a:rPr>
              <a:t>chamamento, </a:t>
            </a:r>
            <a:r>
              <a:rPr sz="1300" spc="-4" dirty="0">
                <a:latin typeface="Calibri"/>
                <a:cs typeface="Calibri"/>
              </a:rPr>
              <a:t>nos casos </a:t>
            </a:r>
            <a:r>
              <a:rPr sz="1300" dirty="0">
                <a:latin typeface="Calibri"/>
                <a:cs typeface="Calibri"/>
              </a:rPr>
              <a:t>de  </a:t>
            </a:r>
            <a:r>
              <a:rPr sz="1300" spc="-9" dirty="0">
                <a:latin typeface="Calibri"/>
                <a:cs typeface="Calibri"/>
              </a:rPr>
              <a:t>organizações </a:t>
            </a:r>
            <a:r>
              <a:rPr sz="1300" spc="-4" dirty="0">
                <a:latin typeface="Calibri"/>
                <a:cs typeface="Calibri"/>
              </a:rPr>
              <a:t>sediadas </a:t>
            </a:r>
            <a:r>
              <a:rPr sz="1300" dirty="0">
                <a:latin typeface="Calibri"/>
                <a:cs typeface="Calibri"/>
              </a:rPr>
              <a:t>ou </a:t>
            </a:r>
            <a:r>
              <a:rPr sz="1300" spc="-9" dirty="0">
                <a:latin typeface="Calibri"/>
                <a:cs typeface="Calibri"/>
              </a:rPr>
              <a:t>atuantes </a:t>
            </a:r>
            <a:r>
              <a:rPr sz="1300" spc="-4" dirty="0">
                <a:latin typeface="Calibri"/>
                <a:cs typeface="Calibri"/>
              </a:rPr>
              <a:t>em determinada unidade </a:t>
            </a:r>
            <a:r>
              <a:rPr sz="1300" dirty="0">
                <a:latin typeface="Calibri"/>
                <a:cs typeface="Calibri"/>
              </a:rPr>
              <a:t>da  </a:t>
            </a:r>
            <a:r>
              <a:rPr sz="1300" spc="-13" dirty="0">
                <a:latin typeface="Calibri"/>
                <a:cs typeface="Calibri"/>
              </a:rPr>
              <a:t>federação </a:t>
            </a:r>
            <a:r>
              <a:rPr sz="1300" dirty="0">
                <a:latin typeface="Calibri"/>
                <a:cs typeface="Calibri"/>
              </a:rPr>
              <a:t>ou por </a:t>
            </a:r>
            <a:r>
              <a:rPr sz="1300" spc="-9" dirty="0">
                <a:latin typeface="Calibri"/>
                <a:cs typeface="Calibri"/>
              </a:rPr>
              <a:t>imperativos </a:t>
            </a:r>
            <a:r>
              <a:rPr sz="1300" dirty="0">
                <a:latin typeface="Calibri"/>
                <a:cs typeface="Calibri"/>
              </a:rPr>
              <a:t>das </a:t>
            </a:r>
            <a:r>
              <a:rPr sz="1300" spc="-4" dirty="0">
                <a:latin typeface="Calibri"/>
                <a:cs typeface="Calibri"/>
              </a:rPr>
              <a:t>políticas</a:t>
            </a:r>
            <a:r>
              <a:rPr sz="1300" spc="-9" dirty="0">
                <a:latin typeface="Calibri"/>
                <a:cs typeface="Calibri"/>
              </a:rPr>
              <a:t> </a:t>
            </a:r>
            <a:r>
              <a:rPr sz="1300" spc="-4" dirty="0">
                <a:latin typeface="Calibri"/>
                <a:cs typeface="Calibri"/>
              </a:rPr>
              <a:t>públicas.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832556" y="2358230"/>
            <a:ext cx="4514443" cy="807975"/>
          </a:xfrm>
          <a:custGeom>
            <a:avLst/>
            <a:gdLst/>
            <a:ahLst/>
            <a:cxnLst/>
            <a:rect l="l" t="t" r="r" b="b"/>
            <a:pathLst>
              <a:path w="5279390" h="890270">
                <a:moveTo>
                  <a:pt x="0" y="0"/>
                </a:moveTo>
                <a:lnTo>
                  <a:pt x="0" y="890015"/>
                </a:lnTo>
                <a:lnTo>
                  <a:pt x="5279135" y="890015"/>
                </a:lnTo>
                <a:lnTo>
                  <a:pt x="5279135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 txBox="1"/>
          <p:nvPr/>
        </p:nvSpPr>
        <p:spPr>
          <a:xfrm>
            <a:off x="3918137" y="2374135"/>
            <a:ext cx="4362948" cy="6901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sz="1300" spc="-4" dirty="0">
                <a:latin typeface="Calibri"/>
                <a:cs typeface="Calibri"/>
              </a:rPr>
              <a:t>Critérios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seleção permitem </a:t>
            </a:r>
            <a:r>
              <a:rPr sz="1300" spc="-9" dirty="0">
                <a:latin typeface="Calibri"/>
                <a:cs typeface="Calibri"/>
              </a:rPr>
              <a:t>cotas, pontuação diferenciada,  </a:t>
            </a:r>
            <a:r>
              <a:rPr sz="1300" spc="-13" dirty="0">
                <a:latin typeface="Calibri"/>
                <a:cs typeface="Calibri"/>
              </a:rPr>
              <a:t>execução </a:t>
            </a:r>
            <a:r>
              <a:rPr sz="1300" dirty="0">
                <a:latin typeface="Calibri"/>
                <a:cs typeface="Calibri"/>
              </a:rPr>
              <a:t>por </a:t>
            </a:r>
            <a:r>
              <a:rPr sz="1300" spc="-4" dirty="0">
                <a:latin typeface="Calibri"/>
                <a:cs typeface="Calibri"/>
              </a:rPr>
              <a:t>público determinado, </a:t>
            </a:r>
            <a:r>
              <a:rPr sz="1300" spc="-9" dirty="0">
                <a:latin typeface="Calibri"/>
                <a:cs typeface="Calibri"/>
              </a:rPr>
              <a:t>promovendo </a:t>
            </a:r>
            <a:r>
              <a:rPr sz="1300" spc="-4" dirty="0">
                <a:latin typeface="Calibri"/>
                <a:cs typeface="Calibri"/>
              </a:rPr>
              <a:t>direitos </a:t>
            </a:r>
            <a:r>
              <a:rPr sz="1300" dirty="0">
                <a:latin typeface="Calibri"/>
                <a:cs typeface="Calibri"/>
              </a:rPr>
              <a:t>de  minorias e </a:t>
            </a:r>
            <a:r>
              <a:rPr sz="1300" spc="-4" dirty="0">
                <a:latin typeface="Calibri"/>
                <a:cs typeface="Calibri"/>
              </a:rPr>
              <a:t>reduzindo desigualdades </a:t>
            </a:r>
            <a:r>
              <a:rPr sz="1300" dirty="0">
                <a:latin typeface="Calibri"/>
                <a:cs typeface="Calibri"/>
              </a:rPr>
              <a:t>sociais e</a:t>
            </a:r>
            <a:r>
              <a:rPr sz="1300" spc="-61" dirty="0">
                <a:latin typeface="Calibri"/>
                <a:cs typeface="Calibri"/>
              </a:rPr>
              <a:t> </a:t>
            </a:r>
            <a:r>
              <a:rPr sz="1300" spc="-4" dirty="0">
                <a:latin typeface="Calibri"/>
                <a:cs typeface="Calibri"/>
              </a:rPr>
              <a:t>regionais.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01162" y="4023513"/>
            <a:ext cx="2247990" cy="582642"/>
          </a:xfrm>
          <a:custGeom>
            <a:avLst/>
            <a:gdLst/>
            <a:ahLst/>
            <a:cxnLst/>
            <a:rect l="l" t="t" r="r" b="b"/>
            <a:pathLst>
              <a:path w="2628900" h="641985">
                <a:moveTo>
                  <a:pt x="0" y="0"/>
                </a:moveTo>
                <a:lnTo>
                  <a:pt x="0" y="641603"/>
                </a:lnTo>
                <a:lnTo>
                  <a:pt x="2628899" y="641603"/>
                </a:lnTo>
                <a:lnTo>
                  <a:pt x="2628899" y="0"/>
                </a:lnTo>
                <a:lnTo>
                  <a:pt x="0" y="0"/>
                </a:lnTo>
                <a:close/>
              </a:path>
            </a:pathLst>
          </a:custGeom>
          <a:solidFill>
            <a:srgbClr val="E46C0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1497253" y="4019365"/>
            <a:ext cx="2256135" cy="590710"/>
          </a:xfrm>
          <a:custGeom>
            <a:avLst/>
            <a:gdLst/>
            <a:ahLst/>
            <a:cxnLst/>
            <a:rect l="l" t="t" r="r" b="b"/>
            <a:pathLst>
              <a:path w="2638425" h="650875">
                <a:moveTo>
                  <a:pt x="2638043" y="650747"/>
                </a:moveTo>
                <a:lnTo>
                  <a:pt x="2638043" y="0"/>
                </a:lnTo>
                <a:lnTo>
                  <a:pt x="0" y="0"/>
                </a:lnTo>
                <a:lnTo>
                  <a:pt x="0" y="650747"/>
                </a:lnTo>
                <a:lnTo>
                  <a:pt x="4571" y="650747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628899" y="9143"/>
                </a:lnTo>
                <a:lnTo>
                  <a:pt x="2628899" y="4571"/>
                </a:lnTo>
                <a:lnTo>
                  <a:pt x="2633471" y="9143"/>
                </a:lnTo>
                <a:lnTo>
                  <a:pt x="2633471" y="650747"/>
                </a:lnTo>
                <a:lnTo>
                  <a:pt x="2638043" y="650747"/>
                </a:lnTo>
                <a:close/>
              </a:path>
              <a:path w="2638425" h="650875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638425" h="650875">
                <a:moveTo>
                  <a:pt x="9143" y="641603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641603"/>
                </a:lnTo>
                <a:lnTo>
                  <a:pt x="9143" y="641603"/>
                </a:lnTo>
                <a:close/>
              </a:path>
              <a:path w="2638425" h="650875">
                <a:moveTo>
                  <a:pt x="2633471" y="641603"/>
                </a:moveTo>
                <a:lnTo>
                  <a:pt x="4571" y="641603"/>
                </a:lnTo>
                <a:lnTo>
                  <a:pt x="9143" y="646175"/>
                </a:lnTo>
                <a:lnTo>
                  <a:pt x="9143" y="650747"/>
                </a:lnTo>
                <a:lnTo>
                  <a:pt x="2628899" y="650747"/>
                </a:lnTo>
                <a:lnTo>
                  <a:pt x="2628899" y="646175"/>
                </a:lnTo>
                <a:lnTo>
                  <a:pt x="2633471" y="641603"/>
                </a:lnTo>
                <a:close/>
              </a:path>
              <a:path w="2638425" h="650875">
                <a:moveTo>
                  <a:pt x="9143" y="650747"/>
                </a:moveTo>
                <a:lnTo>
                  <a:pt x="9143" y="646175"/>
                </a:lnTo>
                <a:lnTo>
                  <a:pt x="4571" y="641603"/>
                </a:lnTo>
                <a:lnTo>
                  <a:pt x="4571" y="650747"/>
                </a:lnTo>
                <a:lnTo>
                  <a:pt x="9143" y="650747"/>
                </a:lnTo>
                <a:close/>
              </a:path>
              <a:path w="2638425" h="650875">
                <a:moveTo>
                  <a:pt x="2633471" y="9143"/>
                </a:moveTo>
                <a:lnTo>
                  <a:pt x="2628899" y="4571"/>
                </a:lnTo>
                <a:lnTo>
                  <a:pt x="2628899" y="9143"/>
                </a:lnTo>
                <a:lnTo>
                  <a:pt x="2633471" y="9143"/>
                </a:lnTo>
                <a:close/>
              </a:path>
              <a:path w="2638425" h="650875">
                <a:moveTo>
                  <a:pt x="2633471" y="641603"/>
                </a:moveTo>
                <a:lnTo>
                  <a:pt x="2633471" y="9143"/>
                </a:lnTo>
                <a:lnTo>
                  <a:pt x="2628899" y="9143"/>
                </a:lnTo>
                <a:lnTo>
                  <a:pt x="2628899" y="641603"/>
                </a:lnTo>
                <a:lnTo>
                  <a:pt x="2633471" y="641603"/>
                </a:lnTo>
                <a:close/>
              </a:path>
              <a:path w="2638425" h="650875">
                <a:moveTo>
                  <a:pt x="2633471" y="650747"/>
                </a:moveTo>
                <a:lnTo>
                  <a:pt x="2633471" y="641603"/>
                </a:lnTo>
                <a:lnTo>
                  <a:pt x="2628899" y="646175"/>
                </a:lnTo>
                <a:lnTo>
                  <a:pt x="2628899" y="650747"/>
                </a:lnTo>
                <a:lnTo>
                  <a:pt x="2633471" y="6507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3"/>
          <p:cNvSpPr txBox="1"/>
          <p:nvPr/>
        </p:nvSpPr>
        <p:spPr>
          <a:xfrm>
            <a:off x="1568499" y="4022590"/>
            <a:ext cx="1887986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Dispensa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de  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chamamento</a:t>
            </a:r>
            <a:r>
              <a:rPr spc="-57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público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515497" y="1486861"/>
            <a:ext cx="2233873" cy="795297"/>
          </a:xfrm>
          <a:custGeom>
            <a:avLst/>
            <a:gdLst/>
            <a:ahLst/>
            <a:cxnLst/>
            <a:rect l="l" t="t" r="r" b="b"/>
            <a:pathLst>
              <a:path w="2612390" h="876300">
                <a:moveTo>
                  <a:pt x="0" y="0"/>
                </a:moveTo>
                <a:lnTo>
                  <a:pt x="0" y="876299"/>
                </a:lnTo>
                <a:lnTo>
                  <a:pt x="2612135" y="876299"/>
                </a:lnTo>
                <a:lnTo>
                  <a:pt x="2612135" y="0"/>
                </a:lnTo>
                <a:lnTo>
                  <a:pt x="0" y="0"/>
                </a:lnTo>
                <a:close/>
              </a:path>
            </a:pathLst>
          </a:custGeom>
          <a:solidFill>
            <a:srgbClr val="E46C0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16"/>
          <p:cNvSpPr/>
          <p:nvPr/>
        </p:nvSpPr>
        <p:spPr>
          <a:xfrm>
            <a:off x="1511588" y="1482711"/>
            <a:ext cx="2241475" cy="803942"/>
          </a:xfrm>
          <a:custGeom>
            <a:avLst/>
            <a:gdLst/>
            <a:ahLst/>
            <a:cxnLst/>
            <a:rect l="l" t="t" r="r" b="b"/>
            <a:pathLst>
              <a:path w="2621279" h="885825">
                <a:moveTo>
                  <a:pt x="2621279" y="885443"/>
                </a:moveTo>
                <a:lnTo>
                  <a:pt x="2621279" y="0"/>
                </a:lnTo>
                <a:lnTo>
                  <a:pt x="0" y="0"/>
                </a:lnTo>
                <a:lnTo>
                  <a:pt x="0" y="885443"/>
                </a:lnTo>
                <a:lnTo>
                  <a:pt x="4571" y="885443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612135" y="9143"/>
                </a:lnTo>
                <a:lnTo>
                  <a:pt x="2612135" y="4571"/>
                </a:lnTo>
                <a:lnTo>
                  <a:pt x="2616707" y="9143"/>
                </a:lnTo>
                <a:lnTo>
                  <a:pt x="2616707" y="885443"/>
                </a:lnTo>
                <a:lnTo>
                  <a:pt x="2621279" y="885443"/>
                </a:lnTo>
                <a:close/>
              </a:path>
              <a:path w="2621279" h="885825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621279" h="885825">
                <a:moveTo>
                  <a:pt x="9143" y="876299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876299"/>
                </a:lnTo>
                <a:lnTo>
                  <a:pt x="9143" y="876299"/>
                </a:lnTo>
                <a:close/>
              </a:path>
              <a:path w="2621279" h="885825">
                <a:moveTo>
                  <a:pt x="2616707" y="876299"/>
                </a:moveTo>
                <a:lnTo>
                  <a:pt x="4571" y="876299"/>
                </a:lnTo>
                <a:lnTo>
                  <a:pt x="9143" y="880871"/>
                </a:lnTo>
                <a:lnTo>
                  <a:pt x="9143" y="885443"/>
                </a:lnTo>
                <a:lnTo>
                  <a:pt x="2612135" y="885443"/>
                </a:lnTo>
                <a:lnTo>
                  <a:pt x="2612135" y="880871"/>
                </a:lnTo>
                <a:lnTo>
                  <a:pt x="2616707" y="876299"/>
                </a:lnTo>
                <a:close/>
              </a:path>
              <a:path w="2621279" h="885825">
                <a:moveTo>
                  <a:pt x="9143" y="885443"/>
                </a:moveTo>
                <a:lnTo>
                  <a:pt x="9143" y="880871"/>
                </a:lnTo>
                <a:lnTo>
                  <a:pt x="4571" y="876299"/>
                </a:lnTo>
                <a:lnTo>
                  <a:pt x="4571" y="885443"/>
                </a:lnTo>
                <a:lnTo>
                  <a:pt x="9143" y="885443"/>
                </a:lnTo>
                <a:close/>
              </a:path>
              <a:path w="2621279" h="885825">
                <a:moveTo>
                  <a:pt x="2616707" y="9143"/>
                </a:moveTo>
                <a:lnTo>
                  <a:pt x="2612135" y="4571"/>
                </a:lnTo>
                <a:lnTo>
                  <a:pt x="2612135" y="9143"/>
                </a:lnTo>
                <a:lnTo>
                  <a:pt x="2616707" y="9143"/>
                </a:lnTo>
                <a:close/>
              </a:path>
              <a:path w="2621279" h="885825">
                <a:moveTo>
                  <a:pt x="2616707" y="876299"/>
                </a:moveTo>
                <a:lnTo>
                  <a:pt x="2616707" y="9143"/>
                </a:lnTo>
                <a:lnTo>
                  <a:pt x="2612135" y="9143"/>
                </a:lnTo>
                <a:lnTo>
                  <a:pt x="2612135" y="876299"/>
                </a:lnTo>
                <a:lnTo>
                  <a:pt x="2616707" y="876299"/>
                </a:lnTo>
                <a:close/>
              </a:path>
              <a:path w="2621279" h="885825">
                <a:moveTo>
                  <a:pt x="2616707" y="885443"/>
                </a:moveTo>
                <a:lnTo>
                  <a:pt x="2616707" y="876299"/>
                </a:lnTo>
                <a:lnTo>
                  <a:pt x="2612135" y="880871"/>
                </a:lnTo>
                <a:lnTo>
                  <a:pt x="2612135" y="885443"/>
                </a:lnTo>
                <a:lnTo>
                  <a:pt x="2616707" y="8854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 txBox="1"/>
          <p:nvPr/>
        </p:nvSpPr>
        <p:spPr>
          <a:xfrm>
            <a:off x="1581531" y="1730751"/>
            <a:ext cx="1372143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/>
            <a:r>
              <a:rPr spc="-162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erri</a:t>
            </a:r>
            <a:r>
              <a:rPr spc="-22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ori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li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dade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840376" y="4031812"/>
            <a:ext cx="4506841" cy="565929"/>
          </a:xfrm>
          <a:custGeom>
            <a:avLst/>
            <a:gdLst/>
            <a:ahLst/>
            <a:cxnLst/>
            <a:rect l="l" t="t" r="r" b="b"/>
            <a:pathLst>
              <a:path w="5270500" h="623570">
                <a:moveTo>
                  <a:pt x="0" y="0"/>
                </a:moveTo>
                <a:lnTo>
                  <a:pt x="0" y="623315"/>
                </a:lnTo>
                <a:lnTo>
                  <a:pt x="5269991" y="623315"/>
                </a:lnTo>
                <a:lnTo>
                  <a:pt x="5269991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4" name="object 24"/>
          <p:cNvSpPr txBox="1"/>
          <p:nvPr/>
        </p:nvSpPr>
        <p:spPr>
          <a:xfrm>
            <a:off x="3925956" y="4047094"/>
            <a:ext cx="4353717" cy="4601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>
              <a:lnSpc>
                <a:spcPct val="115300"/>
              </a:lnSpc>
            </a:pPr>
            <a:r>
              <a:rPr sz="1300" dirty="0">
                <a:latin typeface="Calibri"/>
                <a:cs typeface="Calibri"/>
              </a:rPr>
              <a:t>I) </a:t>
            </a:r>
            <a:r>
              <a:rPr sz="1300" spc="-4" dirty="0">
                <a:latin typeface="Calibri"/>
                <a:cs typeface="Calibri"/>
              </a:rPr>
              <a:t>Urgência, II) calamidade pública, III) </a:t>
            </a:r>
            <a:r>
              <a:rPr sz="1300" spc="-13" dirty="0">
                <a:latin typeface="Calibri"/>
                <a:cs typeface="Calibri"/>
              </a:rPr>
              <a:t>programa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13" dirty="0">
                <a:latin typeface="Calibri"/>
                <a:cs typeface="Calibri"/>
              </a:rPr>
              <a:t>proteção, </a:t>
            </a:r>
            <a:r>
              <a:rPr sz="1300" spc="-4" dirty="0">
                <a:latin typeface="Calibri"/>
                <a:cs typeface="Calibri"/>
              </a:rPr>
              <a:t>IV)  assistência </a:t>
            </a:r>
            <a:r>
              <a:rPr sz="1300" dirty="0">
                <a:latin typeface="Calibri"/>
                <a:cs typeface="Calibri"/>
              </a:rPr>
              <a:t>social, </a:t>
            </a:r>
            <a:r>
              <a:rPr sz="1300" spc="-4" dirty="0">
                <a:latin typeface="Calibri"/>
                <a:cs typeface="Calibri"/>
              </a:rPr>
              <a:t>educação 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92" dirty="0">
                <a:latin typeface="Calibri"/>
                <a:cs typeface="Calibri"/>
              </a:rPr>
              <a:t> </a:t>
            </a:r>
            <a:r>
              <a:rPr sz="1300" spc="-4" dirty="0">
                <a:latin typeface="Calibri"/>
                <a:cs typeface="Calibri"/>
              </a:rPr>
              <a:t>saúde.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510284" y="4621024"/>
            <a:ext cx="2239303" cy="561895"/>
          </a:xfrm>
          <a:custGeom>
            <a:avLst/>
            <a:gdLst/>
            <a:ahLst/>
            <a:cxnLst/>
            <a:rect l="l" t="t" r="r" b="b"/>
            <a:pathLst>
              <a:path w="2618740" h="619125">
                <a:moveTo>
                  <a:pt x="0" y="0"/>
                </a:moveTo>
                <a:lnTo>
                  <a:pt x="0" y="618743"/>
                </a:lnTo>
                <a:lnTo>
                  <a:pt x="2618231" y="618743"/>
                </a:lnTo>
                <a:lnTo>
                  <a:pt x="2618231" y="0"/>
                </a:lnTo>
                <a:lnTo>
                  <a:pt x="0" y="0"/>
                </a:lnTo>
                <a:close/>
              </a:path>
            </a:pathLst>
          </a:custGeom>
          <a:solidFill>
            <a:srgbClr val="E46C0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object 26"/>
          <p:cNvSpPr/>
          <p:nvPr/>
        </p:nvSpPr>
        <p:spPr>
          <a:xfrm>
            <a:off x="1506375" y="4616874"/>
            <a:ext cx="2246905" cy="569963"/>
          </a:xfrm>
          <a:custGeom>
            <a:avLst/>
            <a:gdLst/>
            <a:ahLst/>
            <a:cxnLst/>
            <a:rect l="l" t="t" r="r" b="b"/>
            <a:pathLst>
              <a:path w="2627629" h="628014">
                <a:moveTo>
                  <a:pt x="2627375" y="627887"/>
                </a:moveTo>
                <a:lnTo>
                  <a:pt x="2627375" y="0"/>
                </a:lnTo>
                <a:lnTo>
                  <a:pt x="0" y="0"/>
                </a:lnTo>
                <a:lnTo>
                  <a:pt x="0" y="627887"/>
                </a:lnTo>
                <a:lnTo>
                  <a:pt x="4571" y="627887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618231" y="9143"/>
                </a:lnTo>
                <a:lnTo>
                  <a:pt x="2618231" y="4571"/>
                </a:lnTo>
                <a:lnTo>
                  <a:pt x="2622803" y="9143"/>
                </a:lnTo>
                <a:lnTo>
                  <a:pt x="2622803" y="627887"/>
                </a:lnTo>
                <a:lnTo>
                  <a:pt x="2627375" y="627887"/>
                </a:lnTo>
                <a:close/>
              </a:path>
              <a:path w="2627629" h="628014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627629" h="628014">
                <a:moveTo>
                  <a:pt x="9143" y="618743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618743"/>
                </a:lnTo>
                <a:lnTo>
                  <a:pt x="9143" y="618743"/>
                </a:lnTo>
                <a:close/>
              </a:path>
              <a:path w="2627629" h="628014">
                <a:moveTo>
                  <a:pt x="2622803" y="618743"/>
                </a:moveTo>
                <a:lnTo>
                  <a:pt x="4571" y="618743"/>
                </a:lnTo>
                <a:lnTo>
                  <a:pt x="9143" y="623315"/>
                </a:lnTo>
                <a:lnTo>
                  <a:pt x="9143" y="627887"/>
                </a:lnTo>
                <a:lnTo>
                  <a:pt x="2618231" y="627887"/>
                </a:lnTo>
                <a:lnTo>
                  <a:pt x="2618231" y="623315"/>
                </a:lnTo>
                <a:lnTo>
                  <a:pt x="2622803" y="618743"/>
                </a:lnTo>
                <a:close/>
              </a:path>
              <a:path w="2627629" h="628014">
                <a:moveTo>
                  <a:pt x="9143" y="627887"/>
                </a:moveTo>
                <a:lnTo>
                  <a:pt x="9143" y="623315"/>
                </a:lnTo>
                <a:lnTo>
                  <a:pt x="4571" y="618743"/>
                </a:lnTo>
                <a:lnTo>
                  <a:pt x="4571" y="627887"/>
                </a:lnTo>
                <a:lnTo>
                  <a:pt x="9143" y="627887"/>
                </a:lnTo>
                <a:close/>
              </a:path>
              <a:path w="2627629" h="628014">
                <a:moveTo>
                  <a:pt x="2622803" y="9143"/>
                </a:moveTo>
                <a:lnTo>
                  <a:pt x="2618231" y="4571"/>
                </a:lnTo>
                <a:lnTo>
                  <a:pt x="2618231" y="9143"/>
                </a:lnTo>
                <a:lnTo>
                  <a:pt x="2622803" y="9143"/>
                </a:lnTo>
                <a:close/>
              </a:path>
              <a:path w="2627629" h="628014">
                <a:moveTo>
                  <a:pt x="2622803" y="618743"/>
                </a:moveTo>
                <a:lnTo>
                  <a:pt x="2622803" y="9143"/>
                </a:lnTo>
                <a:lnTo>
                  <a:pt x="2618231" y="9143"/>
                </a:lnTo>
                <a:lnTo>
                  <a:pt x="2618231" y="618743"/>
                </a:lnTo>
                <a:lnTo>
                  <a:pt x="2622803" y="618743"/>
                </a:lnTo>
                <a:close/>
              </a:path>
              <a:path w="2627629" h="628014">
                <a:moveTo>
                  <a:pt x="2622803" y="627887"/>
                </a:moveTo>
                <a:lnTo>
                  <a:pt x="2622803" y="618743"/>
                </a:lnTo>
                <a:lnTo>
                  <a:pt x="2618231" y="623315"/>
                </a:lnTo>
                <a:lnTo>
                  <a:pt x="2618231" y="627887"/>
                </a:lnTo>
                <a:lnTo>
                  <a:pt x="2622803" y="62788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7" name="object 27"/>
          <p:cNvSpPr txBox="1"/>
          <p:nvPr/>
        </p:nvSpPr>
        <p:spPr>
          <a:xfrm>
            <a:off x="1577621" y="4609035"/>
            <a:ext cx="1887986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Inexigibilidade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de  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chamamento</a:t>
            </a:r>
            <a:r>
              <a:rPr spc="-57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público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842981" y="4641771"/>
            <a:ext cx="4513357" cy="565929"/>
          </a:xfrm>
          <a:custGeom>
            <a:avLst/>
            <a:gdLst/>
            <a:ahLst/>
            <a:cxnLst/>
            <a:rect l="l" t="t" r="r" b="b"/>
            <a:pathLst>
              <a:path w="5278120" h="623570">
                <a:moveTo>
                  <a:pt x="0" y="0"/>
                </a:moveTo>
                <a:lnTo>
                  <a:pt x="0" y="623315"/>
                </a:lnTo>
                <a:lnTo>
                  <a:pt x="5277611" y="623315"/>
                </a:lnTo>
                <a:lnTo>
                  <a:pt x="5277611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0" name="object 30"/>
          <p:cNvSpPr txBox="1"/>
          <p:nvPr/>
        </p:nvSpPr>
        <p:spPr>
          <a:xfrm>
            <a:off x="3927259" y="4657053"/>
            <a:ext cx="4363491" cy="4601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>
              <a:lnSpc>
                <a:spcPct val="115300"/>
              </a:lnSpc>
            </a:pPr>
            <a:r>
              <a:rPr sz="1300" spc="-13" dirty="0">
                <a:latin typeface="Calibri"/>
                <a:cs typeface="Calibri"/>
              </a:rPr>
              <a:t>Natureza </a:t>
            </a:r>
            <a:r>
              <a:rPr sz="1300" spc="-4" dirty="0">
                <a:latin typeface="Calibri"/>
                <a:cs typeface="Calibri"/>
              </a:rPr>
              <a:t>singular </a:t>
            </a:r>
            <a:r>
              <a:rPr sz="1300" dirty="0">
                <a:latin typeface="Calibri"/>
                <a:cs typeface="Calibri"/>
              </a:rPr>
              <a:t>do </a:t>
            </a:r>
            <a:r>
              <a:rPr sz="1300" spc="-4" dirty="0">
                <a:latin typeface="Calibri"/>
                <a:cs typeface="Calibri"/>
              </a:rPr>
              <a:t>objeto </a:t>
            </a:r>
            <a:r>
              <a:rPr sz="1300" dirty="0">
                <a:latin typeface="Calibri"/>
                <a:cs typeface="Calibri"/>
              </a:rPr>
              <a:t>da </a:t>
            </a:r>
            <a:r>
              <a:rPr sz="1300" spc="-4" dirty="0">
                <a:latin typeface="Calibri"/>
                <a:cs typeface="Calibri"/>
              </a:rPr>
              <a:t>parceria; </a:t>
            </a:r>
            <a:r>
              <a:rPr sz="1300" spc="-9" dirty="0">
                <a:latin typeface="Calibri"/>
                <a:cs typeface="Calibri"/>
              </a:rPr>
              <a:t>acordo </a:t>
            </a:r>
            <a:r>
              <a:rPr sz="1300" spc="-4" dirty="0">
                <a:latin typeface="Calibri"/>
                <a:cs typeface="Calibri"/>
              </a:rPr>
              <a:t>internacional;  </a:t>
            </a:r>
            <a:r>
              <a:rPr sz="1300" spc="-9" dirty="0">
                <a:latin typeface="Calibri"/>
                <a:cs typeface="Calibri"/>
              </a:rPr>
              <a:t>subvenção</a:t>
            </a:r>
            <a:r>
              <a:rPr sz="1300" spc="-66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social.</a:t>
            </a:r>
          </a:p>
        </p:txBody>
      </p:sp>
      <p:sp>
        <p:nvSpPr>
          <p:cNvPr id="37" name="object 37"/>
          <p:cNvSpPr/>
          <p:nvPr/>
        </p:nvSpPr>
        <p:spPr>
          <a:xfrm>
            <a:off x="1503769" y="5242047"/>
            <a:ext cx="2249619" cy="783195"/>
          </a:xfrm>
          <a:custGeom>
            <a:avLst/>
            <a:gdLst/>
            <a:ahLst/>
            <a:cxnLst/>
            <a:rect l="l" t="t" r="r" b="b"/>
            <a:pathLst>
              <a:path w="2630804" h="862965">
                <a:moveTo>
                  <a:pt x="2630423" y="862583"/>
                </a:moveTo>
                <a:lnTo>
                  <a:pt x="2630423" y="0"/>
                </a:lnTo>
                <a:lnTo>
                  <a:pt x="0" y="0"/>
                </a:lnTo>
                <a:lnTo>
                  <a:pt x="0" y="862583"/>
                </a:lnTo>
                <a:lnTo>
                  <a:pt x="4571" y="862583"/>
                </a:lnTo>
                <a:lnTo>
                  <a:pt x="4571" y="10667"/>
                </a:lnTo>
                <a:lnTo>
                  <a:pt x="9143" y="6095"/>
                </a:lnTo>
                <a:lnTo>
                  <a:pt x="9143" y="10667"/>
                </a:lnTo>
                <a:lnTo>
                  <a:pt x="2621279" y="10667"/>
                </a:lnTo>
                <a:lnTo>
                  <a:pt x="2621279" y="6095"/>
                </a:lnTo>
                <a:lnTo>
                  <a:pt x="2625851" y="10667"/>
                </a:lnTo>
                <a:lnTo>
                  <a:pt x="2625851" y="862583"/>
                </a:lnTo>
                <a:lnTo>
                  <a:pt x="2630423" y="862583"/>
                </a:lnTo>
                <a:close/>
              </a:path>
              <a:path w="2630804" h="862965">
                <a:moveTo>
                  <a:pt x="9143" y="10667"/>
                </a:moveTo>
                <a:lnTo>
                  <a:pt x="9143" y="6095"/>
                </a:lnTo>
                <a:lnTo>
                  <a:pt x="4571" y="10667"/>
                </a:lnTo>
                <a:lnTo>
                  <a:pt x="9143" y="10667"/>
                </a:lnTo>
                <a:close/>
              </a:path>
              <a:path w="2630804" h="862965">
                <a:moveTo>
                  <a:pt x="9143" y="853439"/>
                </a:moveTo>
                <a:lnTo>
                  <a:pt x="9143" y="10667"/>
                </a:lnTo>
                <a:lnTo>
                  <a:pt x="4571" y="10667"/>
                </a:lnTo>
                <a:lnTo>
                  <a:pt x="4571" y="853439"/>
                </a:lnTo>
                <a:lnTo>
                  <a:pt x="9143" y="853439"/>
                </a:lnTo>
                <a:close/>
              </a:path>
              <a:path w="2630804" h="862965">
                <a:moveTo>
                  <a:pt x="2625851" y="853439"/>
                </a:moveTo>
                <a:lnTo>
                  <a:pt x="4571" y="853439"/>
                </a:lnTo>
                <a:lnTo>
                  <a:pt x="9143" y="858011"/>
                </a:lnTo>
                <a:lnTo>
                  <a:pt x="9143" y="862583"/>
                </a:lnTo>
                <a:lnTo>
                  <a:pt x="2621279" y="862583"/>
                </a:lnTo>
                <a:lnTo>
                  <a:pt x="2621279" y="858011"/>
                </a:lnTo>
                <a:lnTo>
                  <a:pt x="2625851" y="853439"/>
                </a:lnTo>
                <a:close/>
              </a:path>
              <a:path w="2630804" h="862965">
                <a:moveTo>
                  <a:pt x="9143" y="862583"/>
                </a:moveTo>
                <a:lnTo>
                  <a:pt x="9143" y="858011"/>
                </a:lnTo>
                <a:lnTo>
                  <a:pt x="4571" y="853439"/>
                </a:lnTo>
                <a:lnTo>
                  <a:pt x="4571" y="862583"/>
                </a:lnTo>
                <a:lnTo>
                  <a:pt x="9143" y="862583"/>
                </a:lnTo>
                <a:close/>
              </a:path>
              <a:path w="2630804" h="862965">
                <a:moveTo>
                  <a:pt x="2625851" y="10667"/>
                </a:moveTo>
                <a:lnTo>
                  <a:pt x="2621279" y="6095"/>
                </a:lnTo>
                <a:lnTo>
                  <a:pt x="2621279" y="10667"/>
                </a:lnTo>
                <a:lnTo>
                  <a:pt x="2625851" y="10667"/>
                </a:lnTo>
                <a:close/>
              </a:path>
              <a:path w="2630804" h="862965">
                <a:moveTo>
                  <a:pt x="2625851" y="853439"/>
                </a:moveTo>
                <a:lnTo>
                  <a:pt x="2625851" y="10667"/>
                </a:lnTo>
                <a:lnTo>
                  <a:pt x="2621279" y="10667"/>
                </a:lnTo>
                <a:lnTo>
                  <a:pt x="2621279" y="853439"/>
                </a:lnTo>
                <a:lnTo>
                  <a:pt x="2625851" y="853439"/>
                </a:lnTo>
                <a:close/>
              </a:path>
              <a:path w="2630804" h="862965">
                <a:moveTo>
                  <a:pt x="2625851" y="862583"/>
                </a:moveTo>
                <a:lnTo>
                  <a:pt x="2625851" y="853439"/>
                </a:lnTo>
                <a:lnTo>
                  <a:pt x="2621279" y="858011"/>
                </a:lnTo>
                <a:lnTo>
                  <a:pt x="2621279" y="862583"/>
                </a:lnTo>
                <a:lnTo>
                  <a:pt x="2625851" y="86258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8" name="object 38"/>
          <p:cNvSpPr txBox="1"/>
          <p:nvPr/>
        </p:nvSpPr>
        <p:spPr>
          <a:xfrm>
            <a:off x="1507678" y="5247580"/>
            <a:ext cx="2241475" cy="923198"/>
          </a:xfrm>
          <a:prstGeom prst="rect">
            <a:avLst/>
          </a:prstGeom>
          <a:solidFill>
            <a:srgbClr val="E46C09"/>
          </a:solidFill>
        </p:spPr>
        <p:txBody>
          <a:bodyPr vert="horz" wrap="square" lIns="0" tIns="91310" rIns="0" bIns="0" rtlCol="0">
            <a:spAutoFit/>
          </a:bodyPr>
          <a:lstStyle/>
          <a:p>
            <a:pPr marL="80175" marR="895840">
              <a:spcBef>
                <a:spcPts val="719"/>
              </a:spcBef>
            </a:pP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Emendas  pa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rl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me</a:t>
            </a:r>
            <a:r>
              <a:rPr spc="-22" dirty="0">
                <a:solidFill>
                  <a:srgbClr val="FFFFFF"/>
                </a:solidFill>
                <a:latin typeface="Calibri"/>
                <a:cs typeface="Calibri"/>
              </a:rPr>
              <a:t>nt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pc="-26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title"/>
          </p:nvPr>
        </p:nvSpPr>
        <p:spPr>
          <a:xfrm>
            <a:off x="915609" y="219412"/>
            <a:ext cx="4329493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>
              <a:tabLst>
                <a:tab pos="2371832" algn="l"/>
              </a:tabLst>
            </a:pPr>
            <a:r>
              <a:rPr u="sng" spc="140" dirty="0">
                <a:latin typeface="Times New Roman"/>
                <a:cs typeface="Times New Roman"/>
              </a:rPr>
              <a:t> </a:t>
            </a:r>
            <a:r>
              <a:rPr lang="pt-BR" sz="3000" b="1" u="sng" spc="-13" dirty="0"/>
              <a:t>SELEÇÃO E EXCEÇÃO</a:t>
            </a:r>
            <a:endParaRPr sz="3000" b="1" u="sng" spc="-4" dirty="0"/>
          </a:p>
        </p:txBody>
      </p:sp>
      <p:sp>
        <p:nvSpPr>
          <p:cNvPr id="40" name="object 40"/>
          <p:cNvSpPr/>
          <p:nvPr/>
        </p:nvSpPr>
        <p:spPr>
          <a:xfrm>
            <a:off x="3832556" y="5236514"/>
            <a:ext cx="4514443" cy="806824"/>
          </a:xfrm>
          <a:custGeom>
            <a:avLst/>
            <a:gdLst/>
            <a:ahLst/>
            <a:cxnLst/>
            <a:rect l="l" t="t" r="r" b="b"/>
            <a:pathLst>
              <a:path w="5279390" h="889000">
                <a:moveTo>
                  <a:pt x="0" y="0"/>
                </a:moveTo>
                <a:lnTo>
                  <a:pt x="0" y="888491"/>
                </a:lnTo>
                <a:lnTo>
                  <a:pt x="5279135" y="888491"/>
                </a:lnTo>
                <a:lnTo>
                  <a:pt x="5279135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1" name="object 41"/>
          <p:cNvSpPr txBox="1"/>
          <p:nvPr/>
        </p:nvSpPr>
        <p:spPr>
          <a:xfrm>
            <a:off x="3918137" y="5252419"/>
            <a:ext cx="4362948" cy="6901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sz="1300" spc="-4" dirty="0">
                <a:latin typeface="Calibri"/>
                <a:cs typeface="Calibri"/>
              </a:rPr>
              <a:t>Não há necessidade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4" dirty="0">
                <a:latin typeface="Calibri"/>
                <a:cs typeface="Calibri"/>
              </a:rPr>
              <a:t>chamamento público, mas </a:t>
            </a:r>
            <a:r>
              <a:rPr sz="1300" spc="-9" dirty="0">
                <a:latin typeface="Calibri"/>
                <a:cs typeface="Calibri"/>
              </a:rPr>
              <a:t>devem </a:t>
            </a:r>
            <a:r>
              <a:rPr sz="1300" spc="-4" dirty="0">
                <a:latin typeface="Calibri"/>
                <a:cs typeface="Calibri"/>
              </a:rPr>
              <a:t>seguir  </a:t>
            </a:r>
            <a:r>
              <a:rPr sz="1300" dirty="0">
                <a:latin typeface="Calibri"/>
                <a:cs typeface="Calibri"/>
              </a:rPr>
              <a:t>as </a:t>
            </a:r>
            <a:r>
              <a:rPr sz="1300" spc="-4" dirty="0">
                <a:latin typeface="Calibri"/>
                <a:cs typeface="Calibri"/>
              </a:rPr>
              <a:t>demais </a:t>
            </a:r>
            <a:r>
              <a:rPr sz="1300" spc="-9" dirty="0">
                <a:latin typeface="Calibri"/>
                <a:cs typeface="Calibri"/>
              </a:rPr>
              <a:t>regras </a:t>
            </a:r>
            <a:r>
              <a:rPr sz="1300" dirty="0">
                <a:latin typeface="Calibri"/>
                <a:cs typeface="Calibri"/>
              </a:rPr>
              <a:t>de </a:t>
            </a:r>
            <a:r>
              <a:rPr sz="1300" spc="-9" dirty="0" err="1">
                <a:latin typeface="Calibri"/>
                <a:cs typeface="Calibri"/>
              </a:rPr>
              <a:t>celebração</a:t>
            </a:r>
            <a:r>
              <a:rPr sz="1300" spc="-9" dirty="0">
                <a:latin typeface="Calibri"/>
                <a:cs typeface="Calibri"/>
              </a:rPr>
              <a:t>, </a:t>
            </a:r>
            <a:r>
              <a:rPr sz="1300" spc="-13" dirty="0">
                <a:latin typeface="Calibri"/>
                <a:cs typeface="Calibri"/>
              </a:rPr>
              <a:t>execução, </a:t>
            </a:r>
            <a:r>
              <a:rPr sz="1300" spc="-9" dirty="0">
                <a:latin typeface="Calibri"/>
                <a:cs typeface="Calibri"/>
              </a:rPr>
              <a:t>monitoramento,  avaliação </a:t>
            </a:r>
            <a:r>
              <a:rPr sz="1300" dirty="0">
                <a:latin typeface="Calibri"/>
                <a:cs typeface="Calibri"/>
              </a:rPr>
              <a:t>e </a:t>
            </a:r>
            <a:r>
              <a:rPr sz="1300" spc="-9" dirty="0">
                <a:latin typeface="Calibri"/>
                <a:cs typeface="Calibri"/>
              </a:rPr>
              <a:t>prestação </a:t>
            </a:r>
            <a:r>
              <a:rPr sz="1300" dirty="0">
                <a:latin typeface="Calibri"/>
                <a:cs typeface="Calibri"/>
              </a:rPr>
              <a:t>de</a:t>
            </a:r>
            <a:r>
              <a:rPr sz="1300" spc="-83" dirty="0">
                <a:latin typeface="Calibri"/>
                <a:cs typeface="Calibri"/>
              </a:rPr>
              <a:t> </a:t>
            </a:r>
            <a:r>
              <a:rPr sz="1300" spc="-9" dirty="0">
                <a:latin typeface="Calibri"/>
                <a:cs typeface="Calibri"/>
              </a:rPr>
              <a:t>contas.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515497" y="865836"/>
            <a:ext cx="2233873" cy="582642"/>
          </a:xfrm>
          <a:custGeom>
            <a:avLst/>
            <a:gdLst/>
            <a:ahLst/>
            <a:cxnLst/>
            <a:rect l="l" t="t" r="r" b="b"/>
            <a:pathLst>
              <a:path w="2612390" h="641985">
                <a:moveTo>
                  <a:pt x="0" y="0"/>
                </a:moveTo>
                <a:lnTo>
                  <a:pt x="0" y="641603"/>
                </a:lnTo>
                <a:lnTo>
                  <a:pt x="2612135" y="641603"/>
                </a:lnTo>
                <a:lnTo>
                  <a:pt x="2612135" y="0"/>
                </a:lnTo>
                <a:lnTo>
                  <a:pt x="0" y="0"/>
                </a:lnTo>
                <a:close/>
              </a:path>
            </a:pathLst>
          </a:custGeom>
          <a:solidFill>
            <a:srgbClr val="E46C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511588" y="861688"/>
            <a:ext cx="2241475" cy="590710"/>
          </a:xfrm>
          <a:custGeom>
            <a:avLst/>
            <a:gdLst/>
            <a:ahLst/>
            <a:cxnLst/>
            <a:rect l="l" t="t" r="r" b="b"/>
            <a:pathLst>
              <a:path w="2621279" h="650875">
                <a:moveTo>
                  <a:pt x="2621279" y="650747"/>
                </a:moveTo>
                <a:lnTo>
                  <a:pt x="2621279" y="0"/>
                </a:lnTo>
                <a:lnTo>
                  <a:pt x="0" y="0"/>
                </a:lnTo>
                <a:lnTo>
                  <a:pt x="0" y="650747"/>
                </a:lnTo>
                <a:lnTo>
                  <a:pt x="4571" y="650747"/>
                </a:lnTo>
                <a:lnTo>
                  <a:pt x="4571" y="10667"/>
                </a:lnTo>
                <a:lnTo>
                  <a:pt x="9143" y="4571"/>
                </a:lnTo>
                <a:lnTo>
                  <a:pt x="9143" y="10667"/>
                </a:lnTo>
                <a:lnTo>
                  <a:pt x="2612135" y="10667"/>
                </a:lnTo>
                <a:lnTo>
                  <a:pt x="2612135" y="4571"/>
                </a:lnTo>
                <a:lnTo>
                  <a:pt x="2616707" y="10667"/>
                </a:lnTo>
                <a:lnTo>
                  <a:pt x="2616707" y="650747"/>
                </a:lnTo>
                <a:lnTo>
                  <a:pt x="2621279" y="650747"/>
                </a:lnTo>
                <a:close/>
              </a:path>
              <a:path w="2621279" h="650875">
                <a:moveTo>
                  <a:pt x="9143" y="10667"/>
                </a:moveTo>
                <a:lnTo>
                  <a:pt x="9143" y="4571"/>
                </a:lnTo>
                <a:lnTo>
                  <a:pt x="4571" y="10667"/>
                </a:lnTo>
                <a:lnTo>
                  <a:pt x="9143" y="10667"/>
                </a:lnTo>
                <a:close/>
              </a:path>
              <a:path w="2621279" h="650875">
                <a:moveTo>
                  <a:pt x="9143" y="641603"/>
                </a:moveTo>
                <a:lnTo>
                  <a:pt x="9143" y="10667"/>
                </a:lnTo>
                <a:lnTo>
                  <a:pt x="4571" y="10667"/>
                </a:lnTo>
                <a:lnTo>
                  <a:pt x="4571" y="641603"/>
                </a:lnTo>
                <a:lnTo>
                  <a:pt x="9143" y="641603"/>
                </a:lnTo>
                <a:close/>
              </a:path>
              <a:path w="2621279" h="650875">
                <a:moveTo>
                  <a:pt x="2616707" y="641603"/>
                </a:moveTo>
                <a:lnTo>
                  <a:pt x="4571" y="641603"/>
                </a:lnTo>
                <a:lnTo>
                  <a:pt x="9143" y="646175"/>
                </a:lnTo>
                <a:lnTo>
                  <a:pt x="9143" y="650747"/>
                </a:lnTo>
                <a:lnTo>
                  <a:pt x="2612135" y="650747"/>
                </a:lnTo>
                <a:lnTo>
                  <a:pt x="2612135" y="646175"/>
                </a:lnTo>
                <a:lnTo>
                  <a:pt x="2616707" y="641603"/>
                </a:lnTo>
                <a:close/>
              </a:path>
              <a:path w="2621279" h="650875">
                <a:moveTo>
                  <a:pt x="9143" y="650747"/>
                </a:moveTo>
                <a:lnTo>
                  <a:pt x="9143" y="646175"/>
                </a:lnTo>
                <a:lnTo>
                  <a:pt x="4571" y="641603"/>
                </a:lnTo>
                <a:lnTo>
                  <a:pt x="4571" y="650747"/>
                </a:lnTo>
                <a:lnTo>
                  <a:pt x="9143" y="650747"/>
                </a:lnTo>
                <a:close/>
              </a:path>
              <a:path w="2621279" h="650875">
                <a:moveTo>
                  <a:pt x="2616707" y="10667"/>
                </a:moveTo>
                <a:lnTo>
                  <a:pt x="2612135" y="4571"/>
                </a:lnTo>
                <a:lnTo>
                  <a:pt x="2612135" y="10667"/>
                </a:lnTo>
                <a:lnTo>
                  <a:pt x="2616707" y="10667"/>
                </a:lnTo>
                <a:close/>
              </a:path>
              <a:path w="2621279" h="650875">
                <a:moveTo>
                  <a:pt x="2616707" y="641603"/>
                </a:moveTo>
                <a:lnTo>
                  <a:pt x="2616707" y="10667"/>
                </a:lnTo>
                <a:lnTo>
                  <a:pt x="2612135" y="10667"/>
                </a:lnTo>
                <a:lnTo>
                  <a:pt x="2612135" y="641603"/>
                </a:lnTo>
                <a:lnTo>
                  <a:pt x="2616707" y="641603"/>
                </a:lnTo>
                <a:close/>
              </a:path>
              <a:path w="2621279" h="650875">
                <a:moveTo>
                  <a:pt x="2616707" y="650747"/>
                </a:moveTo>
                <a:lnTo>
                  <a:pt x="2616707" y="641603"/>
                </a:lnTo>
                <a:lnTo>
                  <a:pt x="2612135" y="646175"/>
                </a:lnTo>
                <a:lnTo>
                  <a:pt x="2612135" y="650747"/>
                </a:lnTo>
                <a:lnTo>
                  <a:pt x="2616707" y="6507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1581531" y="864914"/>
            <a:ext cx="1911878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Chamamento</a:t>
            </a:r>
            <a:r>
              <a:rPr spc="-57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público  </a:t>
            </a:r>
            <a:r>
              <a:rPr spc="-9" dirty="0">
                <a:solidFill>
                  <a:srgbClr val="FFFFFF"/>
                </a:solidFill>
                <a:latin typeface="Calibri"/>
                <a:cs typeface="Calibri"/>
              </a:rPr>
              <a:t>obrigatório</a:t>
            </a:r>
            <a:endParaRPr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823435" y="874135"/>
            <a:ext cx="4523674" cy="442723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7817" rIns="0" bIns="0" rtlCol="0">
            <a:spAutoFit/>
          </a:bodyPr>
          <a:lstStyle/>
          <a:p>
            <a:pPr marL="97434" marR="75164">
              <a:lnSpc>
                <a:spcPct val="114999"/>
              </a:lnSpc>
              <a:spcBef>
                <a:spcPts val="140"/>
              </a:spcBef>
            </a:pPr>
            <a:r>
              <a:rPr sz="1200" spc="-13" dirty="0">
                <a:latin typeface="Calibri"/>
                <a:cs typeface="Calibri"/>
              </a:rPr>
              <a:t>Transparência </a:t>
            </a:r>
            <a:r>
              <a:rPr sz="1200" dirty="0">
                <a:latin typeface="Calibri"/>
                <a:cs typeface="Calibri"/>
              </a:rPr>
              <a:t>e </a:t>
            </a:r>
            <a:r>
              <a:rPr sz="1200" spc="-9" dirty="0">
                <a:latin typeface="Calibri"/>
                <a:cs typeface="Calibri"/>
              </a:rPr>
              <a:t>democratização </a:t>
            </a:r>
            <a:r>
              <a:rPr sz="1200" spc="-4" dirty="0">
                <a:latin typeface="Calibri"/>
                <a:cs typeface="Calibri"/>
              </a:rPr>
              <a:t>do acesso às parcerias com </a:t>
            </a:r>
            <a:r>
              <a:rPr sz="1200" dirty="0">
                <a:latin typeface="Calibri"/>
                <a:cs typeface="Calibri"/>
              </a:rPr>
              <a:t>os </a:t>
            </a:r>
            <a:r>
              <a:rPr sz="1200" spc="-4" dirty="0">
                <a:latin typeface="Calibri"/>
                <a:cs typeface="Calibri"/>
              </a:rPr>
              <a:t>editais.  Comissão de Seleção </a:t>
            </a:r>
            <a:r>
              <a:rPr sz="1200" dirty="0">
                <a:latin typeface="Calibri"/>
                <a:cs typeface="Calibri"/>
              </a:rPr>
              <a:t>ou </a:t>
            </a:r>
            <a:r>
              <a:rPr sz="1200" spc="-4" dirty="0">
                <a:latin typeface="Calibri"/>
                <a:cs typeface="Calibri"/>
              </a:rPr>
              <a:t>Conselho</a:t>
            </a:r>
            <a:r>
              <a:rPr sz="1200" spc="-18" dirty="0">
                <a:latin typeface="Calibri"/>
                <a:cs typeface="Calibri"/>
              </a:rPr>
              <a:t> </a:t>
            </a:r>
            <a:r>
              <a:rPr sz="1200" spc="-22" dirty="0">
                <a:latin typeface="Calibri"/>
                <a:cs typeface="Calibri"/>
              </a:rPr>
              <a:t>Gestor.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1507678" y="3203319"/>
            <a:ext cx="2241475" cy="814892"/>
          </a:xfrm>
          <a:custGeom>
            <a:avLst/>
            <a:gdLst/>
            <a:ahLst/>
            <a:cxnLst/>
            <a:rect l="l" t="t" r="r" b="b"/>
            <a:pathLst>
              <a:path w="2621279" h="897889">
                <a:moveTo>
                  <a:pt x="0" y="0"/>
                </a:moveTo>
                <a:lnTo>
                  <a:pt x="0" y="897635"/>
                </a:lnTo>
                <a:lnTo>
                  <a:pt x="2621279" y="897635"/>
                </a:lnTo>
                <a:lnTo>
                  <a:pt x="2621279" y="0"/>
                </a:lnTo>
                <a:lnTo>
                  <a:pt x="0" y="0"/>
                </a:lnTo>
                <a:close/>
              </a:path>
            </a:pathLst>
          </a:custGeom>
          <a:solidFill>
            <a:srgbClr val="E46C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503769" y="3199170"/>
            <a:ext cx="2249619" cy="822960"/>
          </a:xfrm>
          <a:custGeom>
            <a:avLst/>
            <a:gdLst/>
            <a:ahLst/>
            <a:cxnLst/>
            <a:rect l="l" t="t" r="r" b="b"/>
            <a:pathLst>
              <a:path w="2630804" h="906779">
                <a:moveTo>
                  <a:pt x="2630423" y="906779"/>
                </a:moveTo>
                <a:lnTo>
                  <a:pt x="2630423" y="0"/>
                </a:lnTo>
                <a:lnTo>
                  <a:pt x="0" y="0"/>
                </a:lnTo>
                <a:lnTo>
                  <a:pt x="0" y="906779"/>
                </a:lnTo>
                <a:lnTo>
                  <a:pt x="4571" y="906779"/>
                </a:lnTo>
                <a:lnTo>
                  <a:pt x="4571" y="9143"/>
                </a:lnTo>
                <a:lnTo>
                  <a:pt x="9143" y="4571"/>
                </a:lnTo>
                <a:lnTo>
                  <a:pt x="9143" y="9143"/>
                </a:lnTo>
                <a:lnTo>
                  <a:pt x="2621279" y="9143"/>
                </a:lnTo>
                <a:lnTo>
                  <a:pt x="2621279" y="4571"/>
                </a:lnTo>
                <a:lnTo>
                  <a:pt x="2625851" y="9143"/>
                </a:lnTo>
                <a:lnTo>
                  <a:pt x="2625851" y="906779"/>
                </a:lnTo>
                <a:lnTo>
                  <a:pt x="2630423" y="906779"/>
                </a:lnTo>
                <a:close/>
              </a:path>
              <a:path w="2630804" h="906779">
                <a:moveTo>
                  <a:pt x="9143" y="9143"/>
                </a:moveTo>
                <a:lnTo>
                  <a:pt x="9143" y="4571"/>
                </a:lnTo>
                <a:lnTo>
                  <a:pt x="4571" y="9143"/>
                </a:lnTo>
                <a:lnTo>
                  <a:pt x="9143" y="9143"/>
                </a:lnTo>
                <a:close/>
              </a:path>
              <a:path w="2630804" h="906779">
                <a:moveTo>
                  <a:pt x="9143" y="897635"/>
                </a:moveTo>
                <a:lnTo>
                  <a:pt x="9143" y="9143"/>
                </a:lnTo>
                <a:lnTo>
                  <a:pt x="4571" y="9143"/>
                </a:lnTo>
                <a:lnTo>
                  <a:pt x="4571" y="897635"/>
                </a:lnTo>
                <a:lnTo>
                  <a:pt x="9143" y="897635"/>
                </a:lnTo>
                <a:close/>
              </a:path>
              <a:path w="2630804" h="906779">
                <a:moveTo>
                  <a:pt x="2625851" y="897635"/>
                </a:moveTo>
                <a:lnTo>
                  <a:pt x="4571" y="897635"/>
                </a:lnTo>
                <a:lnTo>
                  <a:pt x="9143" y="902207"/>
                </a:lnTo>
                <a:lnTo>
                  <a:pt x="9143" y="906779"/>
                </a:lnTo>
                <a:lnTo>
                  <a:pt x="2621279" y="906779"/>
                </a:lnTo>
                <a:lnTo>
                  <a:pt x="2621279" y="902207"/>
                </a:lnTo>
                <a:lnTo>
                  <a:pt x="2625851" y="897635"/>
                </a:lnTo>
                <a:close/>
              </a:path>
              <a:path w="2630804" h="906779">
                <a:moveTo>
                  <a:pt x="9143" y="906779"/>
                </a:moveTo>
                <a:lnTo>
                  <a:pt x="9143" y="902207"/>
                </a:lnTo>
                <a:lnTo>
                  <a:pt x="4571" y="897635"/>
                </a:lnTo>
                <a:lnTo>
                  <a:pt x="4571" y="906779"/>
                </a:lnTo>
                <a:lnTo>
                  <a:pt x="9143" y="906779"/>
                </a:lnTo>
                <a:close/>
              </a:path>
              <a:path w="2630804" h="906779">
                <a:moveTo>
                  <a:pt x="2625851" y="9143"/>
                </a:moveTo>
                <a:lnTo>
                  <a:pt x="2621279" y="4571"/>
                </a:lnTo>
                <a:lnTo>
                  <a:pt x="2621279" y="9143"/>
                </a:lnTo>
                <a:lnTo>
                  <a:pt x="2625851" y="9143"/>
                </a:lnTo>
                <a:close/>
              </a:path>
              <a:path w="2630804" h="906779">
                <a:moveTo>
                  <a:pt x="2625851" y="897635"/>
                </a:moveTo>
                <a:lnTo>
                  <a:pt x="2625851" y="9143"/>
                </a:lnTo>
                <a:lnTo>
                  <a:pt x="2621279" y="9143"/>
                </a:lnTo>
                <a:lnTo>
                  <a:pt x="2621279" y="897635"/>
                </a:lnTo>
                <a:lnTo>
                  <a:pt x="2625851" y="897635"/>
                </a:lnTo>
                <a:close/>
              </a:path>
              <a:path w="2630804" h="906779">
                <a:moveTo>
                  <a:pt x="2625851" y="906779"/>
                </a:moveTo>
                <a:lnTo>
                  <a:pt x="2625851" y="897635"/>
                </a:lnTo>
                <a:lnTo>
                  <a:pt x="2621279" y="902207"/>
                </a:lnTo>
                <a:lnTo>
                  <a:pt x="2621279" y="906779"/>
                </a:lnTo>
                <a:lnTo>
                  <a:pt x="2625851" y="9067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1575015" y="3318579"/>
            <a:ext cx="1936856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Cláusulas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condições  específicas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do</a:t>
            </a:r>
            <a:r>
              <a:rPr spc="-4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4" dirty="0">
                <a:solidFill>
                  <a:srgbClr val="FFFFFF"/>
                </a:solidFill>
                <a:latin typeface="Calibri"/>
                <a:cs typeface="Calibri"/>
              </a:rPr>
              <a:t>edital</a:t>
            </a:r>
            <a:endParaRPr>
              <a:latin typeface="Calibri"/>
              <a:cs typeface="Calibri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3822130" y="3211618"/>
            <a:ext cx="4506841" cy="806824"/>
          </a:xfrm>
          <a:custGeom>
            <a:avLst/>
            <a:gdLst/>
            <a:ahLst/>
            <a:cxnLst/>
            <a:rect l="l" t="t" r="r" b="b"/>
            <a:pathLst>
              <a:path w="5270500" h="889000">
                <a:moveTo>
                  <a:pt x="0" y="0"/>
                </a:moveTo>
                <a:lnTo>
                  <a:pt x="0" y="888491"/>
                </a:lnTo>
                <a:lnTo>
                  <a:pt x="5269991" y="888491"/>
                </a:lnTo>
                <a:lnTo>
                  <a:pt x="5269991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3906408" y="3226140"/>
            <a:ext cx="4354803" cy="6901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5" marR="4454" algn="just">
              <a:lnSpc>
                <a:spcPct val="114999"/>
              </a:lnSpc>
            </a:pPr>
            <a:r>
              <a:rPr sz="1300" dirty="0">
                <a:latin typeface="Calibri"/>
                <a:cs typeface="Calibri"/>
              </a:rPr>
              <a:t>O </a:t>
            </a:r>
            <a:r>
              <a:rPr sz="1300" spc="-4" dirty="0">
                <a:latin typeface="Calibri"/>
                <a:cs typeface="Calibri"/>
              </a:rPr>
              <a:t>edital </a:t>
            </a:r>
            <a:r>
              <a:rPr sz="1300" spc="-9" dirty="0">
                <a:latin typeface="Calibri"/>
                <a:cs typeface="Calibri"/>
              </a:rPr>
              <a:t>deve prever </a:t>
            </a:r>
            <a:r>
              <a:rPr sz="1300" dirty="0">
                <a:latin typeface="Calibri"/>
                <a:cs typeface="Calibri"/>
              </a:rPr>
              <a:t>se </a:t>
            </a:r>
            <a:r>
              <a:rPr sz="1300" spc="-13" dirty="0">
                <a:latin typeface="Calibri"/>
                <a:cs typeface="Calibri"/>
              </a:rPr>
              <a:t>haverá </a:t>
            </a:r>
            <a:r>
              <a:rPr sz="1300" spc="-9" dirty="0">
                <a:latin typeface="Calibri"/>
                <a:cs typeface="Calibri"/>
              </a:rPr>
              <a:t>contrapartida </a:t>
            </a:r>
            <a:r>
              <a:rPr sz="1300" spc="-4" dirty="0">
                <a:latin typeface="Calibri"/>
                <a:cs typeface="Calibri"/>
              </a:rPr>
              <a:t>em bens </a:t>
            </a:r>
            <a:r>
              <a:rPr sz="1300" dirty="0">
                <a:latin typeface="Calibri"/>
                <a:cs typeface="Calibri"/>
              </a:rPr>
              <a:t>e </a:t>
            </a:r>
            <a:r>
              <a:rPr sz="1300" spc="-4" dirty="0">
                <a:latin typeface="Calibri"/>
                <a:cs typeface="Calibri"/>
              </a:rPr>
              <a:t>serviços  (proibida </a:t>
            </a:r>
            <a:r>
              <a:rPr sz="1300" spc="-13" dirty="0">
                <a:latin typeface="Calibri"/>
                <a:cs typeface="Calibri"/>
              </a:rPr>
              <a:t>para </a:t>
            </a:r>
            <a:r>
              <a:rPr sz="1300" spc="-4" dirty="0">
                <a:latin typeface="Calibri"/>
                <a:cs typeface="Calibri"/>
              </a:rPr>
              <a:t>parcerias </a:t>
            </a:r>
            <a:r>
              <a:rPr sz="1300" spc="-13" dirty="0">
                <a:latin typeface="Calibri"/>
                <a:cs typeface="Calibri"/>
              </a:rPr>
              <a:t>até </a:t>
            </a:r>
            <a:r>
              <a:rPr sz="1300" spc="-4" dirty="0">
                <a:latin typeface="Calibri"/>
                <a:cs typeface="Calibri"/>
              </a:rPr>
              <a:t>R$600 </a:t>
            </a:r>
            <a:r>
              <a:rPr sz="1300" dirty="0">
                <a:latin typeface="Calibri"/>
                <a:cs typeface="Calibri"/>
              </a:rPr>
              <a:t>mil), e se a </a:t>
            </a:r>
            <a:r>
              <a:rPr sz="1300" spc="-9" dirty="0">
                <a:latin typeface="Calibri"/>
                <a:cs typeface="Calibri"/>
              </a:rPr>
              <a:t>execução </a:t>
            </a:r>
            <a:r>
              <a:rPr sz="1300" dirty="0">
                <a:latin typeface="Calibri"/>
                <a:cs typeface="Calibri"/>
              </a:rPr>
              <a:t>da  </a:t>
            </a:r>
            <a:r>
              <a:rPr sz="1300" spc="-4" dirty="0">
                <a:latin typeface="Calibri"/>
                <a:cs typeface="Calibri"/>
              </a:rPr>
              <a:t>parceria </a:t>
            </a:r>
            <a:r>
              <a:rPr sz="1300" spc="-13" dirty="0">
                <a:latin typeface="Calibri"/>
                <a:cs typeface="Calibri"/>
              </a:rPr>
              <a:t>prevê </a:t>
            </a:r>
            <a:r>
              <a:rPr sz="1300" spc="-4" dirty="0">
                <a:latin typeface="Calibri"/>
                <a:cs typeface="Calibri"/>
              </a:rPr>
              <a:t>atuação em</a:t>
            </a:r>
            <a:r>
              <a:rPr sz="1300" spc="-44" dirty="0">
                <a:latin typeface="Calibri"/>
                <a:cs typeface="Calibri"/>
              </a:rPr>
              <a:t> </a:t>
            </a:r>
            <a:r>
              <a:rPr sz="1300" spc="-9" dirty="0">
                <a:latin typeface="Calibri"/>
                <a:cs typeface="Calibri"/>
              </a:rPr>
              <a:t>rede.</a:t>
            </a:r>
            <a:endParaRPr sz="1300">
              <a:latin typeface="Calibri"/>
              <a:cs typeface="Calibri"/>
            </a:endParaRPr>
          </a:p>
        </p:txBody>
      </p:sp>
      <p:pic>
        <p:nvPicPr>
          <p:cNvPr id="36" name="Picture 2" descr="Logo P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8850" y="-12050"/>
            <a:ext cx="182472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981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2726</Words>
  <Application>Microsoft Office PowerPoint</Application>
  <PresentationFormat>Apresentação na tela (4:3)</PresentationFormat>
  <Paragraphs>227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Tema do Office</vt:lpstr>
      <vt:lpstr>Apresentação do PowerPoint</vt:lpstr>
      <vt:lpstr>CONTEXTO E PROPOSTAS DE ALTERAÇÃO</vt:lpstr>
      <vt:lpstr>ESTRUTURA LÓGICO-NORMATIVA </vt:lpstr>
      <vt:lpstr>ESTRUTURA LÓGICO-NORMATIVA</vt:lpstr>
      <vt:lpstr>  ESTRUTURA LÓGICO-NORMATIVA</vt:lpstr>
      <vt:lpstr>  ESTRUTURA LÓGICO NORMATIVA</vt:lpstr>
      <vt:lpstr>PARCEIRAS</vt:lpstr>
      <vt:lpstr> CRITÉRIOS E VEDAÇÃO</vt:lpstr>
      <vt:lpstr> SELEÇÃO E EXCEÇÃO</vt:lpstr>
      <vt:lpstr>EXECUÇÃO</vt:lpstr>
      <vt:lpstr> MONITORAMENTO E AVALIAÇÃO</vt:lpstr>
      <vt:lpstr> PRESTAÇÃO DE CONTAS</vt:lpstr>
      <vt:lpstr>PRESTAÇÃO DE CONTAS</vt:lpstr>
      <vt:lpstr> TRANSIÇÃO</vt:lpstr>
      <vt:lpstr> DESTAQUES</vt:lpstr>
      <vt:lpstr> DESTAQUES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JAMES</dc:creator>
  <cp:lastModifiedBy>JAMES</cp:lastModifiedBy>
  <cp:revision>10</cp:revision>
  <cp:lastPrinted>2016-09-21T16:01:41Z</cp:lastPrinted>
  <dcterms:created xsi:type="dcterms:W3CDTF">2016-09-21T14:48:10Z</dcterms:created>
  <dcterms:modified xsi:type="dcterms:W3CDTF">2016-09-21T16:04:25Z</dcterms:modified>
</cp:coreProperties>
</file>