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2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5" autoAdjust="0"/>
    <p:restoredTop sz="94627" autoAdjust="0"/>
  </p:normalViewPr>
  <p:slideViewPr>
    <p:cSldViewPr>
      <p:cViewPr varScale="1">
        <p:scale>
          <a:sx n="70" d="100"/>
          <a:sy n="70" d="100"/>
        </p:scale>
        <p:origin x="138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22F51-9AE4-412D-BE06-C2D76E4F8968}" type="datetimeFigureOut">
              <a:rPr lang="pt-BR" smtClean="0"/>
              <a:pPr/>
              <a:t>05/04/2019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51912-8D08-4E00-9E0C-A61C3BE3229E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22F51-9AE4-412D-BE06-C2D76E4F8968}" type="datetimeFigureOut">
              <a:rPr lang="pt-BR" smtClean="0"/>
              <a:pPr/>
              <a:t>05/04/2019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51912-8D08-4E00-9E0C-A61C3BE3229E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22F51-9AE4-412D-BE06-C2D76E4F8968}" type="datetimeFigureOut">
              <a:rPr lang="pt-BR" smtClean="0"/>
              <a:pPr/>
              <a:t>05/04/2019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51912-8D08-4E00-9E0C-A61C3BE3229E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bertura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48573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7415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údo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8572" cy="6858000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5326913" y="365126"/>
            <a:ext cx="3498111" cy="751294"/>
          </a:xfrm>
          <a:prstGeom prst="rect">
            <a:avLst/>
          </a:prstGeom>
        </p:spPr>
        <p:txBody>
          <a:bodyPr/>
          <a:lstStyle>
            <a:lvl1pPr algn="r">
              <a:defRPr sz="2250" b="1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idx="1"/>
          </p:nvPr>
        </p:nvSpPr>
        <p:spPr>
          <a:xfrm>
            <a:off x="287339" y="1481546"/>
            <a:ext cx="853768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87340" y="365127"/>
            <a:ext cx="3937190" cy="75129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94820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22F51-9AE4-412D-BE06-C2D76E4F8968}" type="datetimeFigureOut">
              <a:rPr lang="pt-BR" smtClean="0"/>
              <a:pPr/>
              <a:t>05/04/2019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51912-8D08-4E00-9E0C-A61C3BE3229E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22F51-9AE4-412D-BE06-C2D76E4F8968}" type="datetimeFigureOut">
              <a:rPr lang="pt-BR" smtClean="0"/>
              <a:pPr/>
              <a:t>05/04/2019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51912-8D08-4E00-9E0C-A61C3BE3229E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22F51-9AE4-412D-BE06-C2D76E4F8968}" type="datetimeFigureOut">
              <a:rPr lang="pt-BR" smtClean="0"/>
              <a:pPr/>
              <a:t>05/04/2019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51912-8D08-4E00-9E0C-A61C3BE3229E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22F51-9AE4-412D-BE06-C2D76E4F8968}" type="datetimeFigureOut">
              <a:rPr lang="pt-BR" smtClean="0"/>
              <a:pPr/>
              <a:t>05/04/2019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51912-8D08-4E00-9E0C-A61C3BE3229E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22F51-9AE4-412D-BE06-C2D76E4F8968}" type="datetimeFigureOut">
              <a:rPr lang="pt-BR" smtClean="0"/>
              <a:pPr/>
              <a:t>05/04/2019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51912-8D08-4E00-9E0C-A61C3BE3229E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22F51-9AE4-412D-BE06-C2D76E4F8968}" type="datetimeFigureOut">
              <a:rPr lang="pt-BR" smtClean="0"/>
              <a:pPr/>
              <a:t>05/04/2019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51912-8D08-4E00-9E0C-A61C3BE3229E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22F51-9AE4-412D-BE06-C2D76E4F8968}" type="datetimeFigureOut">
              <a:rPr lang="pt-BR" smtClean="0"/>
              <a:pPr/>
              <a:t>05/04/2019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51912-8D08-4E00-9E0C-A61C3BE3229E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22F51-9AE4-412D-BE06-C2D76E4F8968}" type="datetimeFigureOut">
              <a:rPr lang="pt-BR" smtClean="0"/>
              <a:pPr/>
              <a:t>05/04/2019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51912-8D08-4E00-9E0C-A61C3BE3229E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F22F51-9AE4-412D-BE06-C2D76E4F8968}" type="datetimeFigureOut">
              <a:rPr lang="pt-BR" smtClean="0"/>
              <a:pPr/>
              <a:t>05/04/2019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51912-8D08-4E00-9E0C-A61C3BE3229E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ceita.fazenda.gov.br/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://www.jornalcontabil.com.br/" TargetMode="External"/><Relationship Id="rId4" Type="http://schemas.openxmlformats.org/officeDocument/2006/relationships/hyperlink" Target="http://www.fazenda.mg.gov.br/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16890" y="-13394"/>
            <a:ext cx="9127110" cy="1354162"/>
          </a:xfrm>
          <a:prstGeom prst="rect">
            <a:avLst/>
          </a:prstGeom>
          <a:solidFill>
            <a:schemeClr val="tx2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 smtClean="0">
                <a:solidFill>
                  <a:schemeClr val="bg1"/>
                </a:solidFill>
              </a:rPr>
              <a:t>O QUE PODE LEVAR VOCÊ  </a:t>
            </a:r>
          </a:p>
          <a:p>
            <a:r>
              <a:rPr lang="pt-BR" b="1" dirty="0" smtClean="0">
                <a:solidFill>
                  <a:schemeClr val="bg1"/>
                </a:solidFill>
              </a:rPr>
              <a:t>A MALHA FINA?</a:t>
            </a:r>
            <a:endParaRPr lang="pt-BR" b="1" dirty="0">
              <a:solidFill>
                <a:schemeClr val="bg1"/>
              </a:solidFill>
            </a:endParaRPr>
          </a:p>
        </p:txBody>
      </p:sp>
      <p:pic>
        <p:nvPicPr>
          <p:cNvPr id="8" name="Picture 2" descr="https://i0.wp.com/www.jornalcontabil.com.br/wp-content/uploads/2016/10/dominus-receita-federal-3-lote-1.jpg?resize=696%2C39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90" y="1340769"/>
            <a:ext cx="9127110" cy="5550724"/>
          </a:xfrm>
          <a:prstGeom prst="rect">
            <a:avLst/>
          </a:prstGeom>
          <a:noFill/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5373216"/>
            <a:ext cx="2477127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6443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magem relaciona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6711"/>
            <a:ext cx="9144000" cy="5640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153772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t-BR" sz="4400" b="1" dirty="0" smtClean="0"/>
              <a:t>REFERÊNCIAS</a:t>
            </a:r>
            <a:endParaRPr lang="pt-BR" sz="4400" b="1" dirty="0"/>
          </a:p>
          <a:p>
            <a:pPr marL="0" indent="0" algn="ctr">
              <a:buNone/>
            </a:pPr>
            <a:r>
              <a:rPr lang="pt-BR" sz="4000" dirty="0" smtClean="0">
                <a:hlinkClick r:id="rId3"/>
              </a:rPr>
              <a:t>www.receita.fazenda.gov.br</a:t>
            </a:r>
            <a:endParaRPr lang="pt-BR" sz="4000" dirty="0"/>
          </a:p>
          <a:p>
            <a:pPr marL="0" indent="0" algn="ctr">
              <a:buNone/>
            </a:pPr>
            <a:r>
              <a:rPr lang="pt-BR" sz="4000" dirty="0" smtClean="0">
                <a:hlinkClick r:id="rId4"/>
              </a:rPr>
              <a:t>www.fazenda.mg.gov.br</a:t>
            </a:r>
            <a:endParaRPr lang="pt-BR" sz="4000" dirty="0"/>
          </a:p>
          <a:p>
            <a:pPr marL="0" indent="0" algn="ctr">
              <a:buNone/>
            </a:pPr>
            <a:r>
              <a:rPr lang="pt-BR" sz="4000" dirty="0" smtClean="0">
                <a:hlinkClick r:id="rId5"/>
              </a:rPr>
              <a:t>www.jornalcontabil.com.br</a:t>
            </a:r>
            <a:r>
              <a:rPr lang="pt-BR" sz="4000" dirty="0" smtClean="0"/>
              <a:t> </a:t>
            </a:r>
            <a:endParaRPr lang="pt-BR" sz="4000" dirty="0"/>
          </a:p>
        </p:txBody>
      </p:sp>
    </p:spTree>
    <p:extLst>
      <p:ext uri="{BB962C8B-B14F-4D97-AF65-F5344CB8AC3E}">
        <p14:creationId xmlns:p14="http://schemas.microsoft.com/office/powerpoint/2010/main" val="24490015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2959" y="0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 dirty="0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184" y="750190"/>
            <a:ext cx="7404690" cy="3792610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12958" y="4287867"/>
            <a:ext cx="9131041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7200" b="1" dirty="0" smtClean="0">
                <a:solidFill>
                  <a:schemeClr val="bg1"/>
                </a:solidFill>
              </a:rPr>
              <a:t>OBRIGADA!</a:t>
            </a:r>
          </a:p>
          <a:p>
            <a:pPr algn="ctr"/>
            <a:r>
              <a:rPr lang="pt-BR" sz="4400" b="1" dirty="0">
                <a:solidFill>
                  <a:schemeClr val="bg1"/>
                </a:solidFill>
              </a:rPr>
              <a:t>SUELY MARIA MARQUES DE OLIVEIRA</a:t>
            </a:r>
          </a:p>
        </p:txBody>
      </p:sp>
    </p:spTree>
    <p:extLst>
      <p:ext uri="{BB962C8B-B14F-4D97-AF65-F5344CB8AC3E}">
        <p14:creationId xmlns:p14="http://schemas.microsoft.com/office/powerpoint/2010/main" val="297102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0" y="9788"/>
            <a:ext cx="9144000" cy="1143000"/>
          </a:xfrm>
          <a:solidFill>
            <a:schemeClr val="tx2"/>
          </a:solidFill>
        </p:spPr>
        <p:txBody>
          <a:bodyPr>
            <a:noAutofit/>
          </a:bodyPr>
          <a:lstStyle/>
          <a:p>
            <a:pPr algn="ctr"/>
            <a:r>
              <a:rPr lang="pt-BR" sz="3600" dirty="0" smtClean="0">
                <a:solidFill>
                  <a:schemeClr val="bg1"/>
                </a:solidFill>
              </a:rPr>
              <a:t>COMO O CRUZAMENTO DE </a:t>
            </a:r>
            <a:br>
              <a:rPr lang="pt-BR" sz="3600" dirty="0" smtClean="0">
                <a:solidFill>
                  <a:schemeClr val="bg1"/>
                </a:solidFill>
              </a:rPr>
            </a:br>
            <a:r>
              <a:rPr lang="pt-BR" sz="3600" dirty="0" smtClean="0">
                <a:solidFill>
                  <a:schemeClr val="bg1"/>
                </a:solidFill>
              </a:rPr>
              <a:t>INFORMAÇÕES  ACONTECE?</a:t>
            </a:r>
            <a:endParaRPr lang="pt-BR" sz="3600" dirty="0">
              <a:solidFill>
                <a:schemeClr val="bg1"/>
              </a:solidFill>
            </a:endParaRPr>
          </a:p>
        </p:txBody>
      </p:sp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0" y="1423317"/>
            <a:ext cx="9144000" cy="4453955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pt-BR" dirty="0" smtClean="0"/>
              <a:t>O LEÃO CONFRONTA ELETRONICAMENTE DADOS DAS DECLARAÇÕES DE CONTRIBUINTES COM DIVERSAS DECLARAÇÕES E INFORMAÇÕES ENVIADAS À RECEITA FEDERAL POR EMPREGADORES, INSTITUIÇÕES FINANCEIRAS, IMOBILIÁRIAS, PRESTADORES DE SERVIÇOS, ÓRGÃOS PÚBLICOS. COM MAIS DADOS EM MÃOS, O ÓRGÃO TEM SOFISTICADO O CRUZAMENTO DE INFORMAÇÕES E IDENTIFICAM COM FACILIDADE DIVERGÊNCIAS NAS DECLARAÇÕES DAS PESSOAS FÍSICAS.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847131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esultado de imagem para dir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75456"/>
            <a:ext cx="9172438" cy="60946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tângulo 11"/>
          <p:cNvSpPr/>
          <p:nvPr/>
        </p:nvSpPr>
        <p:spPr>
          <a:xfrm>
            <a:off x="0" y="5077633"/>
            <a:ext cx="9144000" cy="1015663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pt-BR" sz="2000" b="1" dirty="0">
                <a:solidFill>
                  <a:schemeClr val="bg1"/>
                </a:solidFill>
              </a:rPr>
              <a:t>A DIRF  É ENTREGUE NA RFB PELAS FONTES PAGADORAS  (PESSOAS JURÍDICAS OU FÍSICAS) , COM O OBJETIVO DE INFORMAR À RECEITA FEDERAL DADOS DOS RENDIMENTOS  E DESCONTOS LANÇADOS PARA AS PESSOAS</a:t>
            </a:r>
          </a:p>
        </p:txBody>
      </p:sp>
    </p:spTree>
    <p:extLst>
      <p:ext uri="{BB962C8B-B14F-4D97-AF65-F5344CB8AC3E}">
        <p14:creationId xmlns:p14="http://schemas.microsoft.com/office/powerpoint/2010/main" val="19646888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Resultado de imagem para DEMED RECEIT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050"/>
            <a:ext cx="9135291" cy="49532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lipse 3"/>
          <p:cNvSpPr/>
          <p:nvPr/>
        </p:nvSpPr>
        <p:spPr>
          <a:xfrm>
            <a:off x="6300192" y="3185294"/>
            <a:ext cx="2608676" cy="161185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pt-BR" sz="1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DEMED</a:t>
            </a:r>
          </a:p>
          <a:p>
            <a:pPr algn="ctr"/>
            <a:r>
              <a:rPr lang="pt-BR" sz="1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DECLARAÇÃO DE SERVIÇOS MÉDICOS</a:t>
            </a:r>
          </a:p>
          <a:p>
            <a:pPr algn="ctr"/>
            <a:endParaRPr lang="pt-BR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0" y="5084005"/>
            <a:ext cx="9135292" cy="10156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pt-BR" sz="2000" b="1" dirty="0" smtClean="0"/>
              <a:t>APRESENTADA À RFB PELOS PROFISSIONAIS DE SAÚDE, HOSPITAIS, OPERADORAS DE PLANOS DE SAÚDE, CLÍNICAS MÉDICAS E LABORATÓRIOS, REGISTRADOS COMO PESSOAS JURÍDICAS. </a:t>
            </a:r>
          </a:p>
        </p:txBody>
      </p:sp>
    </p:spTree>
    <p:extLst>
      <p:ext uri="{BB962C8B-B14F-4D97-AF65-F5344CB8AC3E}">
        <p14:creationId xmlns:p14="http://schemas.microsoft.com/office/powerpoint/2010/main" val="34937377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esultado de imagem para e financei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888"/>
            <a:ext cx="9144000" cy="48005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lipse 2"/>
          <p:cNvSpPr/>
          <p:nvPr/>
        </p:nvSpPr>
        <p:spPr>
          <a:xfrm>
            <a:off x="5940152" y="188640"/>
            <a:ext cx="2952328" cy="1872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 smtClean="0"/>
              <a:t>DIMOF</a:t>
            </a:r>
          </a:p>
          <a:p>
            <a:pPr algn="ctr"/>
            <a:r>
              <a:rPr lang="pt-BR" sz="1400" b="1" dirty="0" smtClean="0"/>
              <a:t>DECLARAÇÃO DE INFORMAÇÕES SOBRE MOVIMENTAÇÃO FINANCEIRA</a:t>
            </a:r>
            <a:endParaRPr lang="pt-BR" sz="1400" b="1" dirty="0"/>
          </a:p>
        </p:txBody>
      </p:sp>
      <p:sp>
        <p:nvSpPr>
          <p:cNvPr id="4" name="Retângulo 3"/>
          <p:cNvSpPr/>
          <p:nvPr/>
        </p:nvSpPr>
        <p:spPr>
          <a:xfrm>
            <a:off x="0" y="4775419"/>
            <a:ext cx="9144000" cy="132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/>
              <a:t>AS INSTITUIÇÕES FINANCEIRAS RELACIONAM INFORMAÇÕES SOBRE AS OPERAÇÕES FINANCEIRAS EFETUADAS PELOS USUÁRIOS DE SEUS SERVIÇOS. SÃO APRESENTADAS QUANDO A OPERAÇÃO, EM CADA SEMESTRE, FOR SUPERIOR A R$ 5.000,00 (CINCO MIL REAIS) – NO CASO DE PESSOAS FÍSICAS.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28640807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Resultado de imagem para DECLARAÃÃO DE OPERAÃÃES COM CARTÃO DE CREDIT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497" y="-27384"/>
            <a:ext cx="9108504" cy="396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Elipse 3"/>
          <p:cNvSpPr/>
          <p:nvPr/>
        </p:nvSpPr>
        <p:spPr>
          <a:xfrm>
            <a:off x="6444208" y="3401814"/>
            <a:ext cx="2571768" cy="162878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 smtClean="0"/>
              <a:t>DECRED </a:t>
            </a:r>
          </a:p>
          <a:p>
            <a:pPr algn="ctr"/>
            <a:r>
              <a:rPr lang="pt-BR" sz="1400" b="1" dirty="0" smtClean="0"/>
              <a:t>DECLARAÇÃO DE OPERAÇÕES COM CARTÃO DE CRÉDITO</a:t>
            </a:r>
            <a:endParaRPr lang="pt-BR" sz="1400" b="1" dirty="0"/>
          </a:p>
        </p:txBody>
      </p:sp>
      <p:sp>
        <p:nvSpPr>
          <p:cNvPr id="5" name="Retângulo 4"/>
          <p:cNvSpPr/>
          <p:nvPr/>
        </p:nvSpPr>
        <p:spPr>
          <a:xfrm>
            <a:off x="0" y="5077633"/>
            <a:ext cx="9144000" cy="1015663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pt-BR" sz="2000" b="1" dirty="0" smtClean="0">
                <a:solidFill>
                  <a:schemeClr val="bg1"/>
                </a:solidFill>
              </a:rPr>
              <a:t>SEMESTRALMENTE SÃO ENVIADOS PELAS ADMINISTRADORAS DE CARTÕES TODA A MOVIMENTAÇÃO DAS PESSOAS FÍSICAS E JURÍDICAS REALIZADAS ATRAVÉS DE CARTÃO DE CRÉDITO E DE DÉBITO. </a:t>
            </a:r>
            <a:endParaRPr lang="pt-BR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5575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Resultado de imagem para DIMOB RECEIT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94090"/>
            <a:ext cx="9147704" cy="5247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lipse 2"/>
          <p:cNvSpPr/>
          <p:nvPr/>
        </p:nvSpPr>
        <p:spPr>
          <a:xfrm>
            <a:off x="5292080" y="332656"/>
            <a:ext cx="2304256" cy="19442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 smtClean="0"/>
              <a:t>DIMOB</a:t>
            </a:r>
          </a:p>
          <a:p>
            <a:pPr algn="ctr"/>
            <a:r>
              <a:rPr lang="pt-BR" sz="1400" b="1" dirty="0" smtClean="0"/>
              <a:t>DECLARAÇÃO DE INFORMAÇÕES SOBRE ATIVIDADES IMOBILIÁRIAS</a:t>
            </a:r>
            <a:endParaRPr lang="pt-BR" sz="1400" b="1" dirty="0"/>
          </a:p>
        </p:txBody>
      </p:sp>
      <p:sp>
        <p:nvSpPr>
          <p:cNvPr id="4" name="Retângulo 3"/>
          <p:cNvSpPr/>
          <p:nvPr/>
        </p:nvSpPr>
        <p:spPr>
          <a:xfrm>
            <a:off x="0" y="4483637"/>
            <a:ext cx="9144000" cy="16183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 smtClean="0"/>
              <a:t>ESSA DECLARAÇÃO RELACIONA ATIVIDADES DE COMERCIALIZAÇÃO, CONSTRUÇÃO, ADMINISTRAÇÃO E LOCAÇÕES DE IMÓVEIS, E OUTROS. COM ISSO A RFB TEM CONHECIMENTO DOS CONTRIBUINTES QUE RECEBEM ALUGUÉIS E DOS VALORES RECEBIDOS POR CORRETORES DE IMÓVEIS, POR EXEMPLO.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38289646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Resultado de imagem para declaraÃ§Ã£o de operaÃ§Ãµes imobiliaria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994"/>
            <a:ext cx="9144000" cy="4089066"/>
          </a:xfrm>
          <a:prstGeom prst="rect">
            <a:avLst/>
          </a:prstGeom>
          <a:noFill/>
        </p:spPr>
      </p:pic>
      <p:sp>
        <p:nvSpPr>
          <p:cNvPr id="3" name="Retângulo 2"/>
          <p:cNvSpPr/>
          <p:nvPr/>
        </p:nvSpPr>
        <p:spPr>
          <a:xfrm>
            <a:off x="0" y="4077071"/>
            <a:ext cx="9144000" cy="202493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 </a:t>
            </a:r>
            <a:r>
              <a:rPr lang="pt-BR" sz="2000" b="1" dirty="0" smtClean="0"/>
              <a:t>OS OFICIAIS DOS CARTÓRIOS DE NOTAS ,DE REGISTRO DE IMÓVEIS E DE TÍTULOS E DOCUMENTOS PRESTAM INFORMAÇÕES À RECEITA FEDERAL POR MEIO DA DOI , RELACIONAM OS DOCUMENTOS LAVRADOS, REGISTRADOS E AVERBADOS EM SEUS CARTÓRIOS REFERENTES À AQUISIÇÃO OU ALIENAÇÃO DE IMÓVEIS, INDEPENDENTEMENTE DO VALOR DA TRANSAÇÃO. </a:t>
            </a:r>
            <a:endParaRPr lang="pt-BR" sz="2000" b="1" dirty="0"/>
          </a:p>
        </p:txBody>
      </p:sp>
    </p:spTree>
    <p:extLst>
      <p:ext uri="{BB962C8B-B14F-4D97-AF65-F5344CB8AC3E}">
        <p14:creationId xmlns:p14="http://schemas.microsoft.com/office/powerpoint/2010/main" val="31065311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Resultado de imagem para LEAO COM DUVIDA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09427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1"/>
          <p:cNvSpPr/>
          <p:nvPr/>
        </p:nvSpPr>
        <p:spPr>
          <a:xfrm>
            <a:off x="35496" y="469116"/>
            <a:ext cx="5976664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800" b="1" dirty="0" smtClean="0">
                <a:solidFill>
                  <a:schemeClr val="bg1"/>
                </a:solidFill>
              </a:rPr>
              <a:t>A RECEITA FEDERAL E AS RECEITAS ESTADUAIS COLABORAM ENTRE SI QUANDO O CONTRIBUINTE DECLARA UMA DOAÇÃO REPASSANDO AS INFORMAÇÕES LANÇADAS NA DECLARAÇÃO.</a:t>
            </a:r>
          </a:p>
          <a:p>
            <a:pPr algn="ctr"/>
            <a:endParaRPr lang="pt-BR" sz="2800" b="1" dirty="0" smtClean="0">
              <a:solidFill>
                <a:schemeClr val="bg1"/>
              </a:solidFill>
            </a:endParaRPr>
          </a:p>
          <a:p>
            <a:pPr algn="ctr"/>
            <a:r>
              <a:rPr lang="pt-BR" sz="2800" b="1" dirty="0" smtClean="0">
                <a:solidFill>
                  <a:schemeClr val="bg1"/>
                </a:solidFill>
              </a:rPr>
              <a:t>TAMBÉM OS DETRANS, AS CAPITANIAS DOS PORTOS E A ANAC, INFORMAM SOBRE A COMPRA E VENDA DE AUTOMÓVEIS, EMBARCAÇÕES E AERONAVES.</a:t>
            </a:r>
            <a:endParaRPr lang="pt-BR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9231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213</TotalTime>
  <Words>326</Words>
  <Application>Microsoft Office PowerPoint</Application>
  <PresentationFormat>Apresentação na tela (4:3)</PresentationFormat>
  <Paragraphs>28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4" baseType="lpstr">
      <vt:lpstr>Arial</vt:lpstr>
      <vt:lpstr>Calibri</vt:lpstr>
      <vt:lpstr>Tema do Office</vt:lpstr>
      <vt:lpstr>Apresentação do PowerPoint</vt:lpstr>
      <vt:lpstr>COMO O CRUZAMENTO DE  INFORMAÇÕES  ACONTECE?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Usuário do Windows</dc:creator>
  <cp:lastModifiedBy>Walison Vladimir Maximiano</cp:lastModifiedBy>
  <cp:revision>25</cp:revision>
  <dcterms:created xsi:type="dcterms:W3CDTF">2019-04-03T13:34:43Z</dcterms:created>
  <dcterms:modified xsi:type="dcterms:W3CDTF">2019-04-05T14:42:12Z</dcterms:modified>
</cp:coreProperties>
</file>