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8" r:id="rId1"/>
  </p:sldMasterIdLst>
  <p:sldIdLst>
    <p:sldId id="257" r:id="rId2"/>
    <p:sldId id="299" r:id="rId3"/>
    <p:sldId id="289" r:id="rId4"/>
    <p:sldId id="291" r:id="rId5"/>
    <p:sldId id="292" r:id="rId6"/>
    <p:sldId id="293" r:id="rId7"/>
    <p:sldId id="294" r:id="rId8"/>
    <p:sldId id="295" r:id="rId9"/>
    <p:sldId id="297" r:id="rId10"/>
    <p:sldId id="300" r:id="rId11"/>
    <p:sldId id="301" r:id="rId12"/>
    <p:sldId id="302" r:id="rId13"/>
    <p:sldId id="309" r:id="rId14"/>
    <p:sldId id="310" r:id="rId15"/>
    <p:sldId id="311" r:id="rId16"/>
    <p:sldId id="304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6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789189-F340-47EA-A691-795DDBB7FB3A}" type="datetimeFigureOut">
              <a:rPr lang="pt-BR" smtClean="0"/>
              <a:t>03/08/2017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87637C-5873-46C7-8811-274C55BD042E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fc.org.br/" TargetMode="External"/><Relationship Id="rId2" Type="http://schemas.openxmlformats.org/officeDocument/2006/relationships/hyperlink" Target="http://www.inep.gov.br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   </a:t>
            </a:r>
            <a:r>
              <a:rPr lang="pt-BR" sz="3000" b="1" dirty="0" smtClean="0"/>
              <a:t>IV </a:t>
            </a:r>
            <a:r>
              <a:rPr lang="pt-BR" sz="3000" b="1" dirty="0"/>
              <a:t>FÓRUM </a:t>
            </a:r>
            <a:r>
              <a:rPr lang="pt-BR" sz="3000" b="1" dirty="0" smtClean="0"/>
              <a:t>MINEIRO DE EDUCADORES </a:t>
            </a:r>
            <a:r>
              <a:rPr lang="pt-BR" sz="3000" b="1" dirty="0"/>
              <a:t>EM </a:t>
            </a:r>
            <a:br>
              <a:rPr lang="pt-BR" sz="3000" b="1" dirty="0"/>
            </a:br>
            <a:r>
              <a:rPr lang="pt-BR" sz="3000" b="1" dirty="0" smtClean="0"/>
              <a:t>		        CIÊNCIAS CONTÁBEIS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pt-BR" sz="3500" b="1" dirty="0" smtClean="0">
                <a:latin typeface="Arial Narrow" pitchFamily="34" charset="0"/>
              </a:rPr>
              <a:t>Exames CFC e ENADE </a:t>
            </a:r>
          </a:p>
          <a:p>
            <a:pPr marL="0" indent="0" algn="ctr">
              <a:buNone/>
            </a:pPr>
            <a:r>
              <a:rPr lang="pt-BR" sz="3500" b="1" dirty="0" smtClean="0">
                <a:latin typeface="Arial Narrow" pitchFamily="34" charset="0"/>
              </a:rPr>
              <a:t>RESULTADOS</a:t>
            </a:r>
          </a:p>
          <a:p>
            <a:pPr marL="0" indent="0" algn="ctr">
              <a:buNone/>
            </a:pPr>
            <a:endParaRPr lang="pt-BR" sz="3500" b="1" dirty="0">
              <a:latin typeface="Arial Narrow" pitchFamily="34" charset="0"/>
            </a:endParaRPr>
          </a:p>
          <a:p>
            <a:pPr marL="0" indent="0" algn="ctr">
              <a:buNone/>
            </a:pPr>
            <a:endParaRPr lang="pt-BR" sz="3500" b="1" dirty="0" smtClean="0">
              <a:latin typeface="Arial Narrow" pitchFamily="34" charset="0"/>
            </a:endParaRPr>
          </a:p>
          <a:p>
            <a:pPr marL="0" indent="0" algn="r">
              <a:buNone/>
            </a:pPr>
            <a:r>
              <a:rPr lang="pt-BR" sz="3500" dirty="0" smtClean="0">
                <a:latin typeface="Arial Narrow" pitchFamily="34" charset="0"/>
              </a:rPr>
              <a:t>		</a:t>
            </a:r>
            <a:r>
              <a:rPr lang="pt-BR" sz="3500" b="1" dirty="0" smtClean="0">
                <a:solidFill>
                  <a:srgbClr val="0070C0"/>
                </a:solidFill>
                <a:latin typeface="Arial Narrow" pitchFamily="34" charset="0"/>
              </a:rPr>
              <a:t>Carlos Alberto de Carvalho Junior</a:t>
            </a:r>
          </a:p>
          <a:p>
            <a:endParaRPr lang="pt-BR" sz="1800" dirty="0">
              <a:solidFill>
                <a:srgbClr val="0070C0"/>
              </a:solidFill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27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   </a:t>
            </a:r>
            <a:r>
              <a:rPr lang="pt-BR" sz="3000" b="1" dirty="0" smtClean="0"/>
              <a:t>IV </a:t>
            </a:r>
            <a:r>
              <a:rPr lang="pt-BR" sz="3000" b="1" dirty="0"/>
              <a:t>FÓRUM </a:t>
            </a:r>
            <a:r>
              <a:rPr lang="pt-BR" sz="3000" b="1" dirty="0" smtClean="0"/>
              <a:t>MINEIRO DE EDUCADORES </a:t>
            </a:r>
            <a:r>
              <a:rPr lang="pt-BR" sz="3000" b="1" dirty="0"/>
              <a:t>EM </a:t>
            </a:r>
            <a:br>
              <a:rPr lang="pt-BR" sz="3000" b="1" dirty="0"/>
            </a:br>
            <a:r>
              <a:rPr lang="pt-BR" sz="3000" b="1" dirty="0" smtClean="0"/>
              <a:t>		        CIÊNCIAS CONTÁBEIS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pt-BR" sz="3500" b="1" dirty="0" smtClean="0">
                <a:latin typeface="Arial Narrow" pitchFamily="34" charset="0"/>
              </a:rPr>
              <a:t>RESULTADOS </a:t>
            </a:r>
          </a:p>
          <a:p>
            <a:pPr marL="0" indent="0" algn="ctr">
              <a:buNone/>
            </a:pPr>
            <a:r>
              <a:rPr lang="pt-BR" sz="3500" b="1" dirty="0" smtClean="0">
                <a:latin typeface="Arial Narrow" pitchFamily="34" charset="0"/>
              </a:rPr>
              <a:t>EXAME DE SUFICIÊNCIA </a:t>
            </a: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07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74974" y="620689"/>
            <a:ext cx="8670273" cy="648072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r>
              <a:rPr lang="pt-BR" b="1" dirty="0" smtClean="0">
                <a:solidFill>
                  <a:schemeClr val="accent1"/>
                </a:solidFill>
              </a:rPr>
              <a:t/>
            </a:r>
            <a:br>
              <a:rPr lang="pt-BR" b="1" dirty="0" smtClean="0">
                <a:solidFill>
                  <a:schemeClr val="accent1"/>
                </a:solidFill>
              </a:rPr>
            </a:br>
            <a:r>
              <a:rPr lang="pt-BR" b="1" dirty="0" smtClean="0">
                <a:solidFill>
                  <a:schemeClr val="accent1"/>
                </a:solidFill>
              </a:rPr>
              <a:t>    </a:t>
            </a:r>
            <a:r>
              <a:rPr lang="pt-BR" altLang="pt-BR" sz="3000" b="1" dirty="0" smtClean="0"/>
              <a:t>Exame </a:t>
            </a:r>
            <a:r>
              <a:rPr lang="pt-BR" altLang="pt-BR" sz="3000" b="1" dirty="0"/>
              <a:t>de Suficiência – Resultado Nacional</a:t>
            </a:r>
            <a:endParaRPr lang="pt-BR" sz="3000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941556"/>
              </p:ext>
            </p:extLst>
          </p:nvPr>
        </p:nvGraphicFramePr>
        <p:xfrm>
          <a:off x="179512" y="1268760"/>
          <a:ext cx="8712968" cy="5345106"/>
        </p:xfrm>
        <a:graphic>
          <a:graphicData uri="http://schemas.openxmlformats.org/drawingml/2006/table">
            <a:tbl>
              <a:tblPr/>
              <a:tblGrid>
                <a:gridCol w="1136539"/>
                <a:gridCol w="1039065"/>
                <a:gridCol w="865802"/>
                <a:gridCol w="969698"/>
                <a:gridCol w="969698"/>
                <a:gridCol w="985090"/>
                <a:gridCol w="969698"/>
                <a:gridCol w="877345"/>
                <a:gridCol w="900033"/>
              </a:tblGrid>
              <a:tr h="305848">
                <a:tc gridSpan="9"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CONTADOR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6554"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Exame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Inscritos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Presentes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Aprovados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Aprovados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Reprovados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Reprovados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Ausentes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  <a:b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Ausentes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1º/2011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14.255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13.383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  4.130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30.86%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  9.253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69.14%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   872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6.12%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2º/2011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19.690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18.675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10.886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58.29%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  7.789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41.71%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1.015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5.15%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1º/2012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26.315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24.774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11.705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47.25%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13.069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52.75%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1.541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5.86%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2º/2012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32.003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29.226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  7.613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26.05%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21.613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73.95%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2.777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8.68%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1º/2013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37.226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33.706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12.000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35.60%</a:t>
                      </a:r>
                      <a:endParaRPr lang="pt-BR" sz="15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21.706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64.4%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3.520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9.46%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2º/2013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40.474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36.831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15.891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43.15%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20.940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56.85%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3.643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1º/2014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43.144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38.115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18.823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49.38%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19.292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50.62%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5.029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11.66%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2º/2014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37.066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32.568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13.591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41.73%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18.977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58.27%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4.498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12.14%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1º/2015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43.616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38.022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20.713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54.48%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17.309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45.52%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5.594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12.83%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2º/2015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43.376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38.022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  5.580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14.68%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32.442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85.32%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5.354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12.34%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1º/2016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48.043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41.987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17.576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41.86%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24.411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58.14%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6.056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12.61%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2º/2016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47.128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40.963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  8.948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21.84%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32.015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78.16%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6.165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13.08%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48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1º/2017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54.051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46.949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   11.860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25.26%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  35.089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74.74%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  7.102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13.14%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680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geral: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486.387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433.221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   159.316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36.77%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 273.905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63.23%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    53.166 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10.93%</a:t>
                      </a:r>
                    </a:p>
                  </a:txBody>
                  <a:tcPr marL="9525" marR="9525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98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5575" y="732800"/>
            <a:ext cx="8670273" cy="100118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</a:t>
            </a:r>
            <a:r>
              <a:rPr lang="pt-BR" sz="3600" b="1" dirty="0" smtClean="0"/>
              <a:t>Acertos por conteúdo e por exame - Região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764563"/>
              </p:ext>
            </p:extLst>
          </p:nvPr>
        </p:nvGraphicFramePr>
        <p:xfrm>
          <a:off x="107504" y="1268760"/>
          <a:ext cx="8923336" cy="5487986"/>
        </p:xfrm>
        <a:graphic>
          <a:graphicData uri="http://schemas.openxmlformats.org/drawingml/2006/table">
            <a:tbl>
              <a:tblPr/>
              <a:tblGrid>
                <a:gridCol w="2631496"/>
                <a:gridCol w="1365997"/>
                <a:gridCol w="1430376"/>
                <a:gridCol w="1196843"/>
                <a:gridCol w="1201014"/>
                <a:gridCol w="1097610"/>
              </a:tblGrid>
              <a:tr h="248822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CONTADOR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8822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EXAME</a:t>
                      </a:r>
                      <a:r>
                        <a:rPr lang="pt-BR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1°/2016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882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Conteúdo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Centro Oeste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Nordeste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Norte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Sudeste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Sul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</a:tr>
              <a:tr h="24882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Auditoria Contábil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47.48%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47.94%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44.48%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49.66%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51.7%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2716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Aplicada ao Setor Público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41.52%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43.3%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40.16%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44.87%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45.77%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154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de Custos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47.62%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48.72%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42.18%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56.16%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58.03%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Geral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37.57%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37.98%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34.51%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43.31%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44.8%</a:t>
                      </a:r>
                      <a:endParaRPr lang="pt-BR" sz="1200" b="1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154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Gerencial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32.04%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33.69%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28.44%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38.43%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41.17%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154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Legislação e Ética Profissional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48.61%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46.15%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45.91%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50.21%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53.1%</a:t>
                      </a:r>
                      <a:endParaRPr lang="pt-BR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Língua Portuguesa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47.13%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42.85%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54.3%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55.88%</a:t>
                      </a:r>
                      <a:endParaRPr lang="pt-BR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Matemática Financeira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46.97%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46.28%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41.28%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58.7%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59.36%</a:t>
                      </a:r>
                      <a:endParaRPr lang="pt-BR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Noções de Direito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56.45%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55.85%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54.46%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58.07%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61.14%</a:t>
                      </a:r>
                      <a:endParaRPr lang="pt-BR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Perícia Contábil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63.39%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65.59%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62.39%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66.52%</a:t>
                      </a:r>
                      <a:endParaRPr lang="pt-BR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67.47%</a:t>
                      </a:r>
                      <a:endParaRPr lang="pt-BR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Princípios e Normas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39.68%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40.49%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36.44%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46.97%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47.64%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524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Teoria da contabilidade</a:t>
                      </a: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46.21%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47.15%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44.16%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47.64%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48.3%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854" marR="5854" marT="5852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87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5575" y="732800"/>
            <a:ext cx="8670273" cy="100118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</a:t>
            </a:r>
            <a:r>
              <a:rPr lang="pt-BR" sz="3600" b="1" dirty="0" smtClean="0"/>
              <a:t>Acertos por conteúdo e por exame - Região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149026"/>
              </p:ext>
            </p:extLst>
          </p:nvPr>
        </p:nvGraphicFramePr>
        <p:xfrm>
          <a:off x="107825" y="1198387"/>
          <a:ext cx="8856663" cy="5614989"/>
        </p:xfrm>
        <a:graphic>
          <a:graphicData uri="http://schemas.openxmlformats.org/drawingml/2006/table">
            <a:tbl>
              <a:tblPr/>
              <a:tblGrid>
                <a:gridCol w="2611836"/>
                <a:gridCol w="1355792"/>
                <a:gridCol w="1419687"/>
                <a:gridCol w="1187900"/>
                <a:gridCol w="1192040"/>
                <a:gridCol w="1089408"/>
              </a:tblGrid>
              <a:tr h="231505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CONTADOR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1505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EXAME</a:t>
                      </a:r>
                      <a:r>
                        <a:rPr lang="pt-BR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2°/2016</a:t>
                      </a:r>
                      <a:endParaRPr lang="pt-BR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150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Conteúdo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Centro Oeste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Nordeste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Norte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Sudeste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Sul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</a:tr>
              <a:tr h="2315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(%) Acertos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Auditoria Contábil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48.55%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49.07%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46.43%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52.5%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55.45%</a:t>
                      </a:r>
                      <a:endParaRPr lang="pt-BR" sz="12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5583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Aplicada ao Setor Público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39.22%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39.08%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36.96%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40.31%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42.42%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de Custos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30.19%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27.79%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35.06%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37.05%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Geral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35.67%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36.86%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34.18%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40.68%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41.92%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Contabilidade Gerencial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36.16%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34.62%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42.64%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47%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Controladoria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37.41%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37.02%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34.13%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45.34%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49.2%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555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Legislação e Ética Profissional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88.52%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88.65%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86.20%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92.16%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92.95%</a:t>
                      </a:r>
                      <a:endParaRPr lang="pt-BR" sz="12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Língua Portuguesa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18.5%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18.15%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17.91%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17.49%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18.52%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Matemática Financeira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19.23%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20.91%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19.46%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19.52%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Noções de Direito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43.18%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46.35%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48.97%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Perícia Contábil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42.47%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43.64%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39.82%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45.64%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48.23%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Princípios e Normas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44.57%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46.89%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44.39%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47.9%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46.05%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342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Teoria da contabilidade</a:t>
                      </a: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43.07%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44.74%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40.67%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46.74%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pt-B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48.23%</a:t>
                      </a:r>
                      <a:endParaRPr lang="pt-B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363" marR="5363" marT="5361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75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07975" y="692696"/>
            <a:ext cx="8649617" cy="679976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</a:t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sz="3600" b="1" dirty="0" smtClean="0"/>
              <a:t>Acertos por conteúdo e por exame - Brasil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33080"/>
              </p:ext>
            </p:extLst>
          </p:nvPr>
        </p:nvGraphicFramePr>
        <p:xfrm>
          <a:off x="155575" y="1412776"/>
          <a:ext cx="8880922" cy="5256582"/>
        </p:xfrm>
        <a:graphic>
          <a:graphicData uri="http://schemas.openxmlformats.org/drawingml/2006/table">
            <a:tbl>
              <a:tblPr/>
              <a:tblGrid>
                <a:gridCol w="3560634"/>
                <a:gridCol w="1064862"/>
                <a:gridCol w="965033"/>
                <a:gridCol w="748732"/>
                <a:gridCol w="748732"/>
                <a:gridCol w="765371"/>
                <a:gridCol w="1027558"/>
              </a:tblGrid>
              <a:tr h="476129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Conteúdo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de</a:t>
                      </a:r>
                      <a:b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questões do conteúdo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Respostas válidas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Acertos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  <a:b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Acertos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Erros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  <a:b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Erros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Auditoria Contábil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93.811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31.508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33.59%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62.303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66.41%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Contabilidade Aplicada ao Setor Público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140.751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39.166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27.83%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101.585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72.17%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Contabilidade de Custos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140.702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35.908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25.52%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104.794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74.48%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Contabilidade Geral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985.227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428.510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43.49%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556.717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56.51%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Contabilidade Gerencial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93.810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26.319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28.06%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67.491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71.94%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Controladoria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46.894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13.275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28.31%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33.619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71.69%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5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Legislação e Ética Profissional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93.808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62.944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67.1%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30.864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32.90%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Língua Portuguesa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93.800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59.835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63.79%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33.965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36.21%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Matemática Financeira e Estatística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93.834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39.309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41.89%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54.525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58.11%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Noções de Direito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140.754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37.415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26.58%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103.339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73.42%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5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Perícia Contábil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93.814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66.327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70.7%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27.487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29.30%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Princípios e Normas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140.646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78.601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55.89%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62.045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44.11%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43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Teoria da contabilidade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187.649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61.289</a:t>
                      </a:r>
                      <a:endParaRPr lang="pt-BR" sz="1400" b="0" i="0" u="none" strike="noStrike" dirty="0">
                        <a:solidFill>
                          <a:srgbClr val="008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32.66%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126.360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t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67.34%</a:t>
                      </a:r>
                    </a:p>
                  </a:txBody>
                  <a:tcPr marL="8514" marR="8514" marT="85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08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07975" y="692696"/>
            <a:ext cx="8649617" cy="679976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</a:t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altLang="pt-BR" sz="3600" b="1" dirty="0"/>
              <a:t>Exame de Suficiência – Resultado </a:t>
            </a:r>
            <a:r>
              <a:rPr lang="pt-BR" altLang="pt-BR" sz="3600" b="1" dirty="0" smtClean="0"/>
              <a:t>Brasil X MG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676504"/>
              </p:ext>
            </p:extLst>
          </p:nvPr>
        </p:nvGraphicFramePr>
        <p:xfrm>
          <a:off x="1115615" y="1412767"/>
          <a:ext cx="6480721" cy="5112576"/>
        </p:xfrm>
        <a:graphic>
          <a:graphicData uri="http://schemas.openxmlformats.org/drawingml/2006/table">
            <a:tbl>
              <a:tblPr/>
              <a:tblGrid>
                <a:gridCol w="1595755"/>
                <a:gridCol w="1188675"/>
                <a:gridCol w="1188675"/>
                <a:gridCol w="1253808"/>
                <a:gridCol w="1253808"/>
              </a:tblGrid>
              <a:tr h="235447">
                <a:tc gridSpan="5"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CONTADOR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5447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Brasil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Minas Gerais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5447"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Exame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47089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Aprovados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Aprovados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Aprovados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Aprovados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4.130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30.86%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34,41%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10.886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58.29%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1.151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64,59%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11.705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47.25%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1.194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52,44%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7.613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26.05%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867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30,91%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12.000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35.60%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1.260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40,70%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15.891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43.15%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1.538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48,05%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18.823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49.38%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2.013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56,13%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13.591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41.73%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1.408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48,59%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20.713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54.48%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2.255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63,59%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5.580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14.68%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608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18,24%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17.576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41.86%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2.052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48,85%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2º/2016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8.948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21.84%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944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24,66%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1º/2017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11.860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25.26%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1.330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0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27,96%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06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geral: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1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159.316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1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36.77%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1" i="0" u="none" strike="noStrike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17.068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5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/>
                        </a:rPr>
                        <a:t>42,03%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2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13802" y="3429000"/>
            <a:ext cx="8670273" cy="1152128"/>
          </a:xfrm>
        </p:spPr>
        <p:txBody>
          <a:bodyPr>
            <a:noAutofit/>
          </a:bodyPr>
          <a:lstStyle/>
          <a:p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</a:t>
            </a:r>
            <a:r>
              <a:rPr lang="pt-BR" sz="3600" b="1" dirty="0">
                <a:solidFill>
                  <a:srgbClr val="0070C0"/>
                </a:solidFill>
              </a:rPr>
              <a:t> </a:t>
            </a:r>
            <a:r>
              <a:rPr lang="pt-BR" sz="3600" b="1" dirty="0" smtClean="0">
                <a:solidFill>
                  <a:srgbClr val="0070C0"/>
                </a:solidFill>
              </a:rPr>
              <a:t>                                                   </a:t>
            </a:r>
            <a:r>
              <a:rPr lang="pt-BR" altLang="pt-BR" sz="3600" b="1" dirty="0">
                <a:solidFill>
                  <a:srgbClr val="0070C0"/>
                </a:solidFill>
              </a:rPr>
              <a:t/>
            </a:r>
            <a:br>
              <a:rPr lang="pt-BR" altLang="pt-BR" sz="3600" b="1" dirty="0">
                <a:solidFill>
                  <a:srgbClr val="0070C0"/>
                </a:solidFill>
              </a:rPr>
            </a:br>
            <a:r>
              <a:rPr lang="pt-BR" sz="3000" b="1" dirty="0" smtClean="0">
                <a:solidFill>
                  <a:srgbClr val="0070C0"/>
                </a:solidFill>
              </a:rPr>
              <a:t>	</a:t>
            </a:r>
            <a:r>
              <a:rPr lang="pt-BR" sz="3000" b="1" dirty="0" smtClean="0"/>
              <a:t>	           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19442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 smtClean="0">
                <a:latin typeface="Arial Narrow" pitchFamily="34" charset="0"/>
              </a:rPr>
              <a:t>Fontes: </a:t>
            </a:r>
          </a:p>
          <a:p>
            <a:pPr marL="0" indent="0">
              <a:buNone/>
            </a:pPr>
            <a:r>
              <a:rPr lang="pt-BR" sz="2400" dirty="0" smtClean="0">
                <a:latin typeface="Arial Narrow" pitchFamily="34" charset="0"/>
                <a:hlinkClick r:id="rId2"/>
              </a:rPr>
              <a:t>www.inep.gov.br</a:t>
            </a:r>
            <a:endParaRPr lang="pt-BR" sz="24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pt-BR" sz="2400" dirty="0" smtClean="0">
                <a:latin typeface="Arial Narrow" pitchFamily="34" charset="0"/>
                <a:hlinkClick r:id="rId3"/>
              </a:rPr>
              <a:t>www.cfc.org.br</a:t>
            </a:r>
            <a:endParaRPr lang="pt-BR" sz="24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pt-BR" sz="1800" dirty="0" smtClean="0">
                <a:latin typeface="Arial Narrow" pitchFamily="34" charset="0"/>
              </a:rPr>
              <a:t>				</a:t>
            </a:r>
            <a:endParaRPr lang="pt-BR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pt-BR" sz="1800" dirty="0" smtClean="0">
                <a:latin typeface="Arial Narrow" pitchFamily="34" charset="0"/>
              </a:rPr>
              <a:t>   	 	    </a:t>
            </a:r>
          </a:p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275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   </a:t>
            </a:r>
            <a:r>
              <a:rPr lang="pt-BR" sz="3000" b="1" dirty="0" smtClean="0"/>
              <a:t>IV </a:t>
            </a:r>
            <a:r>
              <a:rPr lang="pt-BR" sz="3000" b="1" dirty="0"/>
              <a:t>FÓRUM </a:t>
            </a:r>
            <a:r>
              <a:rPr lang="pt-BR" sz="3000" b="1" dirty="0" smtClean="0"/>
              <a:t>MINEIRO DE EDUCADORES </a:t>
            </a:r>
            <a:r>
              <a:rPr lang="pt-BR" sz="3000" b="1" dirty="0"/>
              <a:t>EM </a:t>
            </a:r>
            <a:br>
              <a:rPr lang="pt-BR" sz="3000" b="1" dirty="0"/>
            </a:br>
            <a:r>
              <a:rPr lang="pt-BR" sz="3000" b="1" dirty="0" smtClean="0"/>
              <a:t>		        CIÊNCIAS CONTÁBEIS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pt-BR" sz="3500" b="1" dirty="0" smtClean="0">
                <a:latin typeface="Arial Narrow" pitchFamily="34" charset="0"/>
              </a:rPr>
              <a:t>RESULTADOS ENADE</a:t>
            </a: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64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  </a:t>
            </a:r>
            <a:r>
              <a:rPr lang="pt-BR" sz="3600" b="1" dirty="0" smtClean="0"/>
              <a:t>Cursos de Ciências Contábeis no Brasil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 ENADE  - CPC - Faixa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563698"/>
              </p:ext>
            </p:extLst>
          </p:nvPr>
        </p:nvGraphicFramePr>
        <p:xfrm>
          <a:off x="971600" y="2348878"/>
          <a:ext cx="7632849" cy="3960441"/>
        </p:xfrm>
        <a:graphic>
          <a:graphicData uri="http://schemas.openxmlformats.org/drawingml/2006/table">
            <a:tbl>
              <a:tblPr/>
              <a:tblGrid>
                <a:gridCol w="2711283"/>
                <a:gridCol w="2269225"/>
                <a:gridCol w="2652341"/>
              </a:tblGrid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Conceito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Quantidade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Percentual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10,44%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55,17%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23,56%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S/C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Não Reconhecidos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7,95%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Totais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71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  </a:t>
            </a:r>
            <a:r>
              <a:rPr lang="pt-BR" sz="3600" b="1" dirty="0" smtClean="0"/>
              <a:t>Cursos de Ciências Contábeis - em MG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 ENADE  - CPC - Faixa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418996"/>
              </p:ext>
            </p:extLst>
          </p:nvPr>
        </p:nvGraphicFramePr>
        <p:xfrm>
          <a:off x="971600" y="2348878"/>
          <a:ext cx="7632849" cy="3960441"/>
        </p:xfrm>
        <a:graphic>
          <a:graphicData uri="http://schemas.openxmlformats.org/drawingml/2006/table">
            <a:tbl>
              <a:tblPr/>
              <a:tblGrid>
                <a:gridCol w="2711283"/>
                <a:gridCol w="2269225"/>
                <a:gridCol w="2652341"/>
              </a:tblGrid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Conceito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Quantidade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Percentual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8,41%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60,75%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23,36%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S/C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5,61%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Não Reconhecidos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1,87%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Totais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39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</a:t>
            </a:r>
            <a:r>
              <a:rPr lang="pt-BR" sz="3600" b="1" dirty="0" smtClean="0"/>
              <a:t>Cursos de Ciências Contábeis – MG X Brasil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 ENADE  - CPC - Faixa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937422"/>
              </p:ext>
            </p:extLst>
          </p:nvPr>
        </p:nvGraphicFramePr>
        <p:xfrm>
          <a:off x="971600" y="2348878"/>
          <a:ext cx="7632849" cy="3960441"/>
        </p:xfrm>
        <a:graphic>
          <a:graphicData uri="http://schemas.openxmlformats.org/drawingml/2006/table">
            <a:tbl>
              <a:tblPr/>
              <a:tblGrid>
                <a:gridCol w="2711283"/>
                <a:gridCol w="2269225"/>
                <a:gridCol w="2652341"/>
              </a:tblGrid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Conceito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 smtClean="0">
                          <a:effectLst/>
                          <a:latin typeface="Arial"/>
                        </a:rPr>
                        <a:t>% Brasil </a:t>
                      </a:r>
                      <a:endParaRPr lang="pt-BR" sz="2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 smtClean="0">
                          <a:effectLst/>
                          <a:latin typeface="Arial"/>
                        </a:rPr>
                        <a:t>% MG</a:t>
                      </a:r>
                      <a:endParaRPr lang="pt-BR" sz="2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10,44%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8,41%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55,17%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60,75%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23,56%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23,36%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S/C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5,61%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Não Reconhecidos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7,95%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1,87%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Totais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12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</a:t>
            </a:r>
            <a:r>
              <a:rPr lang="pt-BR" sz="3600" b="1" dirty="0" smtClean="0"/>
              <a:t>Cursos de Ciências Contábeis – Brasil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 Conceito ENADE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437704"/>
              </p:ext>
            </p:extLst>
          </p:nvPr>
        </p:nvGraphicFramePr>
        <p:xfrm>
          <a:off x="971600" y="2348878"/>
          <a:ext cx="7632849" cy="3520392"/>
        </p:xfrm>
        <a:graphic>
          <a:graphicData uri="http://schemas.openxmlformats.org/drawingml/2006/table">
            <a:tbl>
              <a:tblPr/>
              <a:tblGrid>
                <a:gridCol w="2711283"/>
                <a:gridCol w="2269225"/>
                <a:gridCol w="2652341"/>
              </a:tblGrid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Conceito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Quantidade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Percentual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2,97%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335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32,09%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431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41,28%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190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18,20%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4,12%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S/C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1,34%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Totais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99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</a:t>
            </a:r>
            <a:r>
              <a:rPr lang="pt-BR" sz="3600" b="1" dirty="0" smtClean="0"/>
              <a:t>Cursos de Ciências Contábeis – MG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 Conceito ENADE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563524"/>
              </p:ext>
            </p:extLst>
          </p:nvPr>
        </p:nvGraphicFramePr>
        <p:xfrm>
          <a:off x="971600" y="2348878"/>
          <a:ext cx="7632849" cy="3520392"/>
        </p:xfrm>
        <a:graphic>
          <a:graphicData uri="http://schemas.openxmlformats.org/drawingml/2006/table">
            <a:tbl>
              <a:tblPr/>
              <a:tblGrid>
                <a:gridCol w="2711283"/>
                <a:gridCol w="2269225"/>
                <a:gridCol w="2652341"/>
              </a:tblGrid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Conceito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Quantidade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Percentual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19,63%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49,53%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24,30%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4,67%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S/C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1,87%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Totais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1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</a:t>
            </a:r>
            <a:r>
              <a:rPr lang="pt-BR" sz="3600" b="1" dirty="0" smtClean="0"/>
              <a:t>Cursos de Ciências Contábeis – MG X Brasil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 Conceito ENADE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921804"/>
              </p:ext>
            </p:extLst>
          </p:nvPr>
        </p:nvGraphicFramePr>
        <p:xfrm>
          <a:off x="971600" y="2348878"/>
          <a:ext cx="7632849" cy="3520392"/>
        </p:xfrm>
        <a:graphic>
          <a:graphicData uri="http://schemas.openxmlformats.org/drawingml/2006/table">
            <a:tbl>
              <a:tblPr/>
              <a:tblGrid>
                <a:gridCol w="2711283"/>
                <a:gridCol w="2269225"/>
                <a:gridCol w="2652341"/>
              </a:tblGrid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Conceito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 smtClean="0">
                          <a:effectLst/>
                          <a:latin typeface="Arial"/>
                        </a:rPr>
                        <a:t>% Brasil </a:t>
                      </a:r>
                      <a:endParaRPr lang="pt-BR" sz="2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 smtClean="0">
                          <a:effectLst/>
                          <a:latin typeface="Arial"/>
                        </a:rPr>
                        <a:t>% MG</a:t>
                      </a:r>
                      <a:endParaRPr lang="pt-BR" sz="2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2,97%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32,09%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19,63%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effectLst/>
                          <a:latin typeface="Arial"/>
                        </a:rPr>
                        <a:t>41,28%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49,53%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18,20%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24,30%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4,12%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4,67%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S/C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1,34%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1,87%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Totais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effectLst/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93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83640" y="843636"/>
            <a:ext cx="8670273" cy="1152128"/>
          </a:xfrm>
        </p:spPr>
        <p:txBody>
          <a:bodyPr>
            <a:noAutofit/>
          </a:bodyPr>
          <a:lstStyle/>
          <a:p>
            <a:pPr marL="0" indent="0"/>
            <a:r>
              <a:rPr lang="pt-BR" b="1" dirty="0" smtClean="0"/>
              <a:t>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>	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	</a:t>
            </a:r>
            <a:br>
              <a:rPr lang="pt-BR" b="1" dirty="0" smtClean="0"/>
            </a:br>
            <a:r>
              <a:rPr lang="pt-BR" b="1" dirty="0" smtClean="0"/>
              <a:t>     </a:t>
            </a:r>
            <a:r>
              <a:rPr lang="pt-BR" sz="3600" b="1" dirty="0" smtClean="0"/>
              <a:t>Desempenho médio dos participantes</a:t>
            </a:r>
            <a:r>
              <a:rPr lang="pt-BR" sz="3000" b="1" dirty="0"/>
              <a:t/>
            </a:r>
            <a:br>
              <a:rPr lang="pt-BR" sz="3000" b="1" dirty="0"/>
            </a:br>
            <a:r>
              <a:rPr lang="pt-BR" sz="3000" b="1" dirty="0" smtClean="0"/>
              <a:t>		             Região Geográfica </a:t>
            </a:r>
            <a:endParaRPr lang="pt-BR" b="1" dirty="0"/>
          </a:p>
        </p:txBody>
      </p:sp>
      <p:sp>
        <p:nvSpPr>
          <p:cNvPr id="7" name="AutoShape 2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ttps://dyn.web.whatsapp.com/pp?t=l&amp;u=553191841804-1458483940%40g.us&amp;i=1466116011&amp;ref=1%40gOrlcYDvZB7je94XUsWAb%2BUbE2gZSaYzy5HCCtzScHrsQMnNl%2Bmf8OYE&amp;tok=1%40dvKWN46YN8jPokd56iunADejQAC%2BOvCbRXoDKSr9hanNFUEpev%2B3jbgU58qSourJmm%2FbYLC9KK5ALA%3D%3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0374" y="1988840"/>
            <a:ext cx="8226425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8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>
              <a:latin typeface="Arial Narrow" pitchFamily="34" charset="0"/>
            </a:endParaRPr>
          </a:p>
          <a:p>
            <a:pPr marL="0" indent="0">
              <a:buNone/>
            </a:pPr>
            <a:endParaRPr lang="pt-BR" sz="3500" dirty="0" smtClean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</p:txBody>
      </p:sp>
      <p:pic>
        <p:nvPicPr>
          <p:cNvPr id="10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0730"/>
            <a:ext cx="18002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604524"/>
              </p:ext>
            </p:extLst>
          </p:nvPr>
        </p:nvGraphicFramePr>
        <p:xfrm>
          <a:off x="460376" y="2204863"/>
          <a:ext cx="8144073" cy="4248472"/>
        </p:xfrm>
        <a:graphic>
          <a:graphicData uri="http://schemas.openxmlformats.org/drawingml/2006/table">
            <a:tbl>
              <a:tblPr/>
              <a:tblGrid>
                <a:gridCol w="3208518"/>
                <a:gridCol w="1645185"/>
                <a:gridCol w="1645185"/>
                <a:gridCol w="1645185"/>
              </a:tblGrid>
              <a:tr h="53105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Região Geográfica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3105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CIÊNCIAS CONTÁBEIS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50,98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37,14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50,79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35,39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Nordeste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50,57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Sudeste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51,78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38,86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42,11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36,41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40,05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Centro-Oeste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34,13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37,94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36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550</TotalTime>
  <Words>1153</Words>
  <Application>Microsoft Office PowerPoint</Application>
  <PresentationFormat>Apresentação na tela (4:3)</PresentationFormat>
  <Paragraphs>738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Fluxo</vt:lpstr>
      <vt:lpstr>                                 IV FÓRUM MINEIRO DE EDUCADORES EM            CIÊNCIAS CONTÁBEIS</vt:lpstr>
      <vt:lpstr>                                 IV FÓRUM MINEIRO DE EDUCADORES EM            CIÊNCIAS CONTÁBEIS</vt:lpstr>
      <vt:lpstr>                                Cursos de Ciências Contábeis no Brasil               ENADE  - CPC - Faixa </vt:lpstr>
      <vt:lpstr>                                Cursos de Ciências Contábeis - em MG               ENADE  - CPC - Faixa </vt:lpstr>
      <vt:lpstr>                          Cursos de Ciências Contábeis – MG X Brasil               ENADE  - CPC - Faixa </vt:lpstr>
      <vt:lpstr>                              Cursos de Ciências Contábeis – Brasil               Conceito ENADE </vt:lpstr>
      <vt:lpstr>                              Cursos de Ciências Contábeis – MG               Conceito ENADE </vt:lpstr>
      <vt:lpstr>                           Cursos de Ciências Contábeis – MG X Brasil               Conceito ENADE </vt:lpstr>
      <vt:lpstr>                              Desempenho médio dos participantes                Região Geográfica </vt:lpstr>
      <vt:lpstr>                                 IV FÓRUM MINEIRO DE EDUCADORES EM            CIÊNCIAS CONTÁBEIS</vt:lpstr>
      <vt:lpstr>                             Exame de Suficiência – Resultado Nacional</vt:lpstr>
      <vt:lpstr>                           Acertos por conteúdo e por exame - Região              </vt:lpstr>
      <vt:lpstr>                           Acertos por conteúdo e por exame - Região              </vt:lpstr>
      <vt:lpstr>                                 Acertos por conteúdo e por exame - Brasil</vt:lpstr>
      <vt:lpstr>                                 Exame de Suficiência – Resultado Brasil X MG</vt:lpstr>
      <vt:lpstr>                                                                      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de Trabalho - Ensino</dc:title>
  <dc:creator>Carlos</dc:creator>
  <cp:lastModifiedBy>Carlos</cp:lastModifiedBy>
  <cp:revision>31</cp:revision>
  <dcterms:created xsi:type="dcterms:W3CDTF">2017-01-11T23:16:44Z</dcterms:created>
  <dcterms:modified xsi:type="dcterms:W3CDTF">2017-08-04T04:54:50Z</dcterms:modified>
</cp:coreProperties>
</file>