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47" r:id="rId1"/>
  </p:sldMasterIdLst>
  <p:notesMasterIdLst>
    <p:notesMasterId r:id="rId97"/>
  </p:notesMasterIdLst>
  <p:handoutMasterIdLst>
    <p:handoutMasterId r:id="rId98"/>
  </p:handoutMasterIdLst>
  <p:sldIdLst>
    <p:sldId id="280" r:id="rId2"/>
    <p:sldId id="834" r:id="rId3"/>
    <p:sldId id="258" r:id="rId4"/>
    <p:sldId id="257" r:id="rId5"/>
    <p:sldId id="744" r:id="rId6"/>
    <p:sldId id="662" r:id="rId7"/>
    <p:sldId id="891" r:id="rId8"/>
    <p:sldId id="892" r:id="rId9"/>
    <p:sldId id="661" r:id="rId10"/>
    <p:sldId id="664" r:id="rId11"/>
    <p:sldId id="854" r:id="rId12"/>
    <p:sldId id="724" r:id="rId13"/>
    <p:sldId id="723" r:id="rId14"/>
    <p:sldId id="719" r:id="rId15"/>
    <p:sldId id="722" r:id="rId16"/>
    <p:sldId id="460" r:id="rId17"/>
    <p:sldId id="727" r:id="rId18"/>
    <p:sldId id="728" r:id="rId19"/>
    <p:sldId id="461" r:id="rId20"/>
    <p:sldId id="731" r:id="rId21"/>
    <p:sldId id="729" r:id="rId22"/>
    <p:sldId id="730" r:id="rId23"/>
    <p:sldId id="736" r:id="rId24"/>
    <p:sldId id="369" r:id="rId25"/>
    <p:sldId id="878" r:id="rId26"/>
    <p:sldId id="912" r:id="rId27"/>
    <p:sldId id="914" r:id="rId28"/>
    <p:sldId id="915" r:id="rId29"/>
    <p:sldId id="879" r:id="rId30"/>
    <p:sldId id="883" r:id="rId31"/>
    <p:sldId id="733" r:id="rId32"/>
    <p:sldId id="734" r:id="rId33"/>
    <p:sldId id="919" r:id="rId34"/>
    <p:sldId id="920" r:id="rId35"/>
    <p:sldId id="916" r:id="rId36"/>
    <p:sldId id="917" r:id="rId37"/>
    <p:sldId id="735" r:id="rId38"/>
    <p:sldId id="665" r:id="rId39"/>
    <p:sldId id="737" r:id="rId40"/>
    <p:sldId id="738" r:id="rId41"/>
    <p:sldId id="793" r:id="rId42"/>
    <p:sldId id="742" r:id="rId43"/>
    <p:sldId id="743" r:id="rId44"/>
    <p:sldId id="748" r:id="rId45"/>
    <p:sldId id="864" r:id="rId46"/>
    <p:sldId id="918" r:id="rId47"/>
    <p:sldId id="758" r:id="rId48"/>
    <p:sldId id="896" r:id="rId49"/>
    <p:sldId id="899" r:id="rId50"/>
    <p:sldId id="900" r:id="rId51"/>
    <p:sldId id="901" r:id="rId52"/>
    <p:sldId id="902" r:id="rId53"/>
    <p:sldId id="903" r:id="rId54"/>
    <p:sldId id="910" r:id="rId55"/>
    <p:sldId id="911" r:id="rId56"/>
    <p:sldId id="904" r:id="rId57"/>
    <p:sldId id="753" r:id="rId58"/>
    <p:sldId id="761" r:id="rId59"/>
    <p:sldId id="869" r:id="rId60"/>
    <p:sldId id="754" r:id="rId61"/>
    <p:sldId id="766" r:id="rId62"/>
    <p:sldId id="870" r:id="rId63"/>
    <p:sldId id="755" r:id="rId64"/>
    <p:sldId id="768" r:id="rId65"/>
    <p:sldId id="871" r:id="rId66"/>
    <p:sldId id="756" r:id="rId67"/>
    <p:sldId id="770" r:id="rId68"/>
    <p:sldId id="872" r:id="rId69"/>
    <p:sldId id="771" r:id="rId70"/>
    <p:sldId id="856" r:id="rId71"/>
    <p:sldId id="857" r:id="rId72"/>
    <p:sldId id="858" r:id="rId73"/>
    <p:sldId id="775" r:id="rId74"/>
    <p:sldId id="776" r:id="rId75"/>
    <p:sldId id="777" r:id="rId76"/>
    <p:sldId id="778" r:id="rId77"/>
    <p:sldId id="860" r:id="rId78"/>
    <p:sldId id="861" r:id="rId79"/>
    <p:sldId id="862" r:id="rId80"/>
    <p:sldId id="779" r:id="rId81"/>
    <p:sldId id="780" r:id="rId82"/>
    <p:sldId id="781" r:id="rId83"/>
    <p:sldId id="790" r:id="rId84"/>
    <p:sldId id="782" r:id="rId85"/>
    <p:sldId id="788" r:id="rId86"/>
    <p:sldId id="787" r:id="rId87"/>
    <p:sldId id="789" r:id="rId88"/>
    <p:sldId id="403" r:id="rId89"/>
    <p:sldId id="905" r:id="rId90"/>
    <p:sldId id="906" r:id="rId91"/>
    <p:sldId id="907" r:id="rId92"/>
    <p:sldId id="908" r:id="rId93"/>
    <p:sldId id="888" r:id="rId94"/>
    <p:sldId id="634" r:id="rId95"/>
    <p:sldId id="495" r:id="rId96"/>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com Tema 1 - Ênfas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EC20E35-A176-4012-BC5E-935CFFF8708E}" styleName="Estilo Mé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CF1AB2-1976-4502-BF36-3FF5EA218861}" styleName="Estilo Médio 4 - Ênfas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28" autoAdjust="0"/>
    <p:restoredTop sz="96285" autoAdjust="0"/>
  </p:normalViewPr>
  <p:slideViewPr>
    <p:cSldViewPr snapToGrid="0">
      <p:cViewPr varScale="1">
        <p:scale>
          <a:sx n="112" d="100"/>
          <a:sy n="112" d="100"/>
        </p:scale>
        <p:origin x="528" y="102"/>
      </p:cViewPr>
      <p:guideLst>
        <p:guide orient="horz" pos="2160"/>
        <p:guide pos="3840"/>
      </p:guideLst>
    </p:cSldViewPr>
  </p:slideViewPr>
  <p:notesTextViewPr>
    <p:cViewPr>
      <p:scale>
        <a:sx n="1" d="1"/>
        <a:sy n="1" d="1"/>
      </p:scale>
      <p:origin x="0" y="0"/>
    </p:cViewPr>
  </p:notesTextViewPr>
  <p:notesViewPr>
    <p:cSldViewPr snapToGrid="0">
      <p:cViewPr varScale="1">
        <p:scale>
          <a:sx n="52" d="100"/>
          <a:sy n="52" d="100"/>
        </p:scale>
        <p:origin x="-2712"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handoutMaster" Target="handoutMasters/handoutMaster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94E5DB-A14E-4AE7-8A5D-D4D5CB1CB275}" type="doc">
      <dgm:prSet loTypeId="urn:microsoft.com/office/officeart/2005/8/layout/default#2" loCatId="list" qsTypeId="urn:microsoft.com/office/officeart/2005/8/quickstyle/simple1" qsCatId="simple" csTypeId="urn:microsoft.com/office/officeart/2005/8/colors/colorful1#3" csCatId="colorful" phldr="1"/>
      <dgm:spPr/>
      <dgm:t>
        <a:bodyPr/>
        <a:lstStyle/>
        <a:p>
          <a:endParaRPr lang="en-US"/>
        </a:p>
      </dgm:t>
    </dgm:pt>
    <dgm:pt modelId="{825247D9-3DD6-4FF5-98FF-9D387173C37A}">
      <dgm:prSet phldrT="[Texto]"/>
      <dgm:spPr/>
      <dgm:t>
        <a:bodyPr/>
        <a:lstStyle/>
        <a:p>
          <a:r>
            <a:rPr lang="pt-BR" dirty="0"/>
            <a:t>VENDA DE PRODUTOS</a:t>
          </a:r>
          <a:endParaRPr lang="en-US" dirty="0"/>
        </a:p>
      </dgm:t>
    </dgm:pt>
    <dgm:pt modelId="{6BAC1EA4-E8CD-40AA-9556-78930E4419CB}" type="parTrans" cxnId="{4AEFEE23-FDAD-4296-B423-3FA4E91C104A}">
      <dgm:prSet/>
      <dgm:spPr/>
      <dgm:t>
        <a:bodyPr/>
        <a:lstStyle/>
        <a:p>
          <a:endParaRPr lang="en-US"/>
        </a:p>
      </dgm:t>
    </dgm:pt>
    <dgm:pt modelId="{53B0FC35-2A99-43F8-8874-37638DDE1572}" type="sibTrans" cxnId="{4AEFEE23-FDAD-4296-B423-3FA4E91C104A}">
      <dgm:prSet/>
      <dgm:spPr/>
      <dgm:t>
        <a:bodyPr/>
        <a:lstStyle/>
        <a:p>
          <a:endParaRPr lang="en-US"/>
        </a:p>
      </dgm:t>
    </dgm:pt>
    <dgm:pt modelId="{1285E21E-7FAE-4C0D-A82C-CB490F92B81D}">
      <dgm:prSet phldrT="[Texto]"/>
      <dgm:spPr/>
      <dgm:t>
        <a:bodyPr/>
        <a:lstStyle/>
        <a:p>
          <a:r>
            <a:rPr lang="pt-BR" dirty="0"/>
            <a:t>PRESTAÇÃO DE SERVIÇOS</a:t>
          </a:r>
          <a:endParaRPr lang="en-US" dirty="0"/>
        </a:p>
      </dgm:t>
    </dgm:pt>
    <dgm:pt modelId="{0CBC23F5-7D74-4C19-BEF5-24347F5B3E4A}" type="parTrans" cxnId="{04AA9B04-D469-4A97-913C-27698520F7B6}">
      <dgm:prSet/>
      <dgm:spPr/>
      <dgm:t>
        <a:bodyPr/>
        <a:lstStyle/>
        <a:p>
          <a:endParaRPr lang="en-US"/>
        </a:p>
      </dgm:t>
    </dgm:pt>
    <dgm:pt modelId="{CF6EBE06-D9B7-4B23-87CC-FEAB87D33B49}" type="sibTrans" cxnId="{04AA9B04-D469-4A97-913C-27698520F7B6}">
      <dgm:prSet/>
      <dgm:spPr/>
      <dgm:t>
        <a:bodyPr/>
        <a:lstStyle/>
        <a:p>
          <a:endParaRPr lang="en-US"/>
        </a:p>
      </dgm:t>
    </dgm:pt>
    <dgm:pt modelId="{3EA908DE-6711-4BEB-8602-1ADBAA9625F6}">
      <dgm:prSet phldrT="[Texto]"/>
      <dgm:spPr/>
      <dgm:t>
        <a:bodyPr/>
        <a:lstStyle/>
        <a:p>
          <a:r>
            <a:rPr lang="pt-BR" dirty="0"/>
            <a:t>e...</a:t>
          </a:r>
          <a:endParaRPr lang="en-US" dirty="0"/>
        </a:p>
      </dgm:t>
    </dgm:pt>
    <dgm:pt modelId="{7A537CEC-C854-47C4-A825-8C4C01B04D4D}" type="parTrans" cxnId="{8B95CEA0-F41B-4A47-8E73-232C3923DD6F}">
      <dgm:prSet/>
      <dgm:spPr/>
      <dgm:t>
        <a:bodyPr/>
        <a:lstStyle/>
        <a:p>
          <a:endParaRPr lang="en-US"/>
        </a:p>
      </dgm:t>
    </dgm:pt>
    <dgm:pt modelId="{A5D69989-8463-40EE-B901-0D52E6A8B6DD}" type="sibTrans" cxnId="{8B95CEA0-F41B-4A47-8E73-232C3923DD6F}">
      <dgm:prSet/>
      <dgm:spPr/>
      <dgm:t>
        <a:bodyPr/>
        <a:lstStyle/>
        <a:p>
          <a:endParaRPr lang="en-US"/>
        </a:p>
      </dgm:t>
    </dgm:pt>
    <dgm:pt modelId="{A48F2F05-7A7D-471D-8233-051816A3DE36}">
      <dgm:prSet phldrT="[Texto]"/>
      <dgm:spPr/>
      <dgm:t>
        <a:bodyPr/>
        <a:lstStyle/>
        <a:p>
          <a:r>
            <a:rPr lang="pt-BR" dirty="0"/>
            <a:t>e....</a:t>
          </a:r>
          <a:endParaRPr lang="en-US" dirty="0"/>
        </a:p>
      </dgm:t>
    </dgm:pt>
    <dgm:pt modelId="{637A7AD5-6604-4C5D-AA5E-B173E4D5A502}" type="parTrans" cxnId="{0A254331-6BC4-48BC-8765-226D059A5049}">
      <dgm:prSet/>
      <dgm:spPr/>
      <dgm:t>
        <a:bodyPr/>
        <a:lstStyle/>
        <a:p>
          <a:endParaRPr lang="en-US"/>
        </a:p>
      </dgm:t>
    </dgm:pt>
    <dgm:pt modelId="{14F00D73-3178-4117-866C-B754B91C77F6}" type="sibTrans" cxnId="{0A254331-6BC4-48BC-8765-226D059A5049}">
      <dgm:prSet/>
      <dgm:spPr/>
      <dgm:t>
        <a:bodyPr/>
        <a:lstStyle/>
        <a:p>
          <a:endParaRPr lang="en-US"/>
        </a:p>
      </dgm:t>
    </dgm:pt>
    <dgm:pt modelId="{DC16097F-90AA-4F87-8D46-FD2CF51DC8CC}">
      <dgm:prSet phldrT="[Texto]"/>
      <dgm:spPr/>
      <dgm:t>
        <a:bodyPr/>
        <a:lstStyle/>
        <a:p>
          <a:r>
            <a:rPr lang="pt-BR" dirty="0"/>
            <a:t>Agora???</a:t>
          </a:r>
          <a:endParaRPr lang="en-US" dirty="0"/>
        </a:p>
      </dgm:t>
    </dgm:pt>
    <dgm:pt modelId="{4EA68603-6C63-4D5B-8635-0DDD1FF6C4E5}" type="parTrans" cxnId="{2BDA5A0D-6F87-4416-8393-9C0E5E37E8E2}">
      <dgm:prSet/>
      <dgm:spPr/>
      <dgm:t>
        <a:bodyPr/>
        <a:lstStyle/>
        <a:p>
          <a:endParaRPr lang="en-US"/>
        </a:p>
      </dgm:t>
    </dgm:pt>
    <dgm:pt modelId="{D68A94AA-32A2-4F65-8DE7-900E363A0C7B}" type="sibTrans" cxnId="{2BDA5A0D-6F87-4416-8393-9C0E5E37E8E2}">
      <dgm:prSet/>
      <dgm:spPr/>
      <dgm:t>
        <a:bodyPr/>
        <a:lstStyle/>
        <a:p>
          <a:endParaRPr lang="en-US"/>
        </a:p>
      </dgm:t>
    </dgm:pt>
    <dgm:pt modelId="{4EA3C5F5-86D8-4511-9114-4A4BD3C9A9BF}">
      <dgm:prSet phldrT="[Texto]"/>
      <dgm:spPr/>
      <dgm:t>
        <a:bodyPr/>
        <a:lstStyle/>
        <a:p>
          <a:r>
            <a:rPr lang="pt-BR" dirty="0"/>
            <a:t>e...</a:t>
          </a:r>
          <a:endParaRPr lang="en-US" dirty="0"/>
        </a:p>
      </dgm:t>
    </dgm:pt>
    <dgm:pt modelId="{739968C5-A769-4CDD-8B0C-04C773C00395}" type="sibTrans" cxnId="{BDDEEBD4-D33B-488C-814C-D9AC482B4CA6}">
      <dgm:prSet/>
      <dgm:spPr/>
      <dgm:t>
        <a:bodyPr/>
        <a:lstStyle/>
        <a:p>
          <a:endParaRPr lang="en-US"/>
        </a:p>
      </dgm:t>
    </dgm:pt>
    <dgm:pt modelId="{D9E48E8E-7E9B-4EE6-B35B-D3884D65B402}" type="parTrans" cxnId="{BDDEEBD4-D33B-488C-814C-D9AC482B4CA6}">
      <dgm:prSet/>
      <dgm:spPr/>
      <dgm:t>
        <a:bodyPr/>
        <a:lstStyle/>
        <a:p>
          <a:endParaRPr lang="en-US"/>
        </a:p>
      </dgm:t>
    </dgm:pt>
    <dgm:pt modelId="{805A6FCE-CF97-4E94-851A-6196E334120A}" type="pres">
      <dgm:prSet presAssocID="{6894E5DB-A14E-4AE7-8A5D-D4D5CB1CB275}" presName="diagram" presStyleCnt="0">
        <dgm:presLayoutVars>
          <dgm:dir/>
          <dgm:resizeHandles val="exact"/>
        </dgm:presLayoutVars>
      </dgm:prSet>
      <dgm:spPr/>
      <dgm:t>
        <a:bodyPr/>
        <a:lstStyle/>
        <a:p>
          <a:endParaRPr lang="pt-BR"/>
        </a:p>
      </dgm:t>
    </dgm:pt>
    <dgm:pt modelId="{0E884E01-B9C0-4B49-9B7A-5CF8DE9F8943}" type="pres">
      <dgm:prSet presAssocID="{825247D9-3DD6-4FF5-98FF-9D387173C37A}" presName="node" presStyleLbl="node1" presStyleIdx="0" presStyleCnt="6">
        <dgm:presLayoutVars>
          <dgm:bulletEnabled val="1"/>
        </dgm:presLayoutVars>
      </dgm:prSet>
      <dgm:spPr/>
      <dgm:t>
        <a:bodyPr/>
        <a:lstStyle/>
        <a:p>
          <a:endParaRPr lang="pt-BR"/>
        </a:p>
      </dgm:t>
    </dgm:pt>
    <dgm:pt modelId="{4FE32523-FF6F-4FF8-A6CD-7E1C6136A9A0}" type="pres">
      <dgm:prSet presAssocID="{53B0FC35-2A99-43F8-8874-37638DDE1572}" presName="sibTrans" presStyleCnt="0"/>
      <dgm:spPr/>
    </dgm:pt>
    <dgm:pt modelId="{57F91F01-84BE-4A11-AE7E-7B2D317328F2}" type="pres">
      <dgm:prSet presAssocID="{1285E21E-7FAE-4C0D-A82C-CB490F92B81D}" presName="node" presStyleLbl="node1" presStyleIdx="1" presStyleCnt="6">
        <dgm:presLayoutVars>
          <dgm:bulletEnabled val="1"/>
        </dgm:presLayoutVars>
      </dgm:prSet>
      <dgm:spPr/>
      <dgm:t>
        <a:bodyPr/>
        <a:lstStyle/>
        <a:p>
          <a:endParaRPr lang="pt-BR"/>
        </a:p>
      </dgm:t>
    </dgm:pt>
    <dgm:pt modelId="{C958B2AF-0774-4970-B4BF-720CB3B98CDB}" type="pres">
      <dgm:prSet presAssocID="{CF6EBE06-D9B7-4B23-87CC-FEAB87D33B49}" presName="sibTrans" presStyleCnt="0"/>
      <dgm:spPr/>
    </dgm:pt>
    <dgm:pt modelId="{C61709FD-7942-49C2-908B-7DD83D7BDF95}" type="pres">
      <dgm:prSet presAssocID="{3EA908DE-6711-4BEB-8602-1ADBAA9625F6}" presName="node" presStyleLbl="node1" presStyleIdx="2" presStyleCnt="6">
        <dgm:presLayoutVars>
          <dgm:bulletEnabled val="1"/>
        </dgm:presLayoutVars>
      </dgm:prSet>
      <dgm:spPr/>
      <dgm:t>
        <a:bodyPr/>
        <a:lstStyle/>
        <a:p>
          <a:endParaRPr lang="pt-BR"/>
        </a:p>
      </dgm:t>
    </dgm:pt>
    <dgm:pt modelId="{93EA8E5C-8B87-4163-84F1-954DBFE6C87A}" type="pres">
      <dgm:prSet presAssocID="{A5D69989-8463-40EE-B901-0D52E6A8B6DD}" presName="sibTrans" presStyleCnt="0"/>
      <dgm:spPr/>
    </dgm:pt>
    <dgm:pt modelId="{DC3E7CDF-91C6-416E-9D0B-9CDD5A1BE537}" type="pres">
      <dgm:prSet presAssocID="{4EA3C5F5-86D8-4511-9114-4A4BD3C9A9BF}" presName="node" presStyleLbl="node1" presStyleIdx="3" presStyleCnt="6">
        <dgm:presLayoutVars>
          <dgm:bulletEnabled val="1"/>
        </dgm:presLayoutVars>
      </dgm:prSet>
      <dgm:spPr/>
      <dgm:t>
        <a:bodyPr/>
        <a:lstStyle/>
        <a:p>
          <a:endParaRPr lang="pt-BR"/>
        </a:p>
      </dgm:t>
    </dgm:pt>
    <dgm:pt modelId="{ED305C78-26FA-4F3A-A009-EAEA624185E3}" type="pres">
      <dgm:prSet presAssocID="{739968C5-A769-4CDD-8B0C-04C773C00395}" presName="sibTrans" presStyleCnt="0"/>
      <dgm:spPr/>
    </dgm:pt>
    <dgm:pt modelId="{5371FD09-4505-449E-BA93-182E1B8D474C}" type="pres">
      <dgm:prSet presAssocID="{A48F2F05-7A7D-471D-8233-051816A3DE36}" presName="node" presStyleLbl="node1" presStyleIdx="4" presStyleCnt="6">
        <dgm:presLayoutVars>
          <dgm:bulletEnabled val="1"/>
        </dgm:presLayoutVars>
      </dgm:prSet>
      <dgm:spPr/>
      <dgm:t>
        <a:bodyPr/>
        <a:lstStyle/>
        <a:p>
          <a:endParaRPr lang="pt-BR"/>
        </a:p>
      </dgm:t>
    </dgm:pt>
    <dgm:pt modelId="{77F90523-69C4-449E-AAD7-2C38CEAC9D07}" type="pres">
      <dgm:prSet presAssocID="{14F00D73-3178-4117-866C-B754B91C77F6}" presName="sibTrans" presStyleCnt="0"/>
      <dgm:spPr/>
    </dgm:pt>
    <dgm:pt modelId="{70D68E2C-F3DC-43D0-B6A7-97814A35E44F}" type="pres">
      <dgm:prSet presAssocID="{DC16097F-90AA-4F87-8D46-FD2CF51DC8CC}" presName="node" presStyleLbl="node1" presStyleIdx="5" presStyleCnt="6">
        <dgm:presLayoutVars>
          <dgm:bulletEnabled val="1"/>
        </dgm:presLayoutVars>
      </dgm:prSet>
      <dgm:spPr/>
      <dgm:t>
        <a:bodyPr/>
        <a:lstStyle/>
        <a:p>
          <a:endParaRPr lang="pt-BR"/>
        </a:p>
      </dgm:t>
    </dgm:pt>
  </dgm:ptLst>
  <dgm:cxnLst>
    <dgm:cxn modelId="{8B95CEA0-F41B-4A47-8E73-232C3923DD6F}" srcId="{6894E5DB-A14E-4AE7-8A5D-D4D5CB1CB275}" destId="{3EA908DE-6711-4BEB-8602-1ADBAA9625F6}" srcOrd="2" destOrd="0" parTransId="{7A537CEC-C854-47C4-A825-8C4C01B04D4D}" sibTransId="{A5D69989-8463-40EE-B901-0D52E6A8B6DD}"/>
    <dgm:cxn modelId="{EE5127F6-8CCC-49A5-9545-696358E40C03}" type="presOf" srcId="{DC16097F-90AA-4F87-8D46-FD2CF51DC8CC}" destId="{70D68E2C-F3DC-43D0-B6A7-97814A35E44F}" srcOrd="0" destOrd="0" presId="urn:microsoft.com/office/officeart/2005/8/layout/default#2"/>
    <dgm:cxn modelId="{9B7E833B-6A51-4023-87E2-7F05087AF9B9}" type="presOf" srcId="{1285E21E-7FAE-4C0D-A82C-CB490F92B81D}" destId="{57F91F01-84BE-4A11-AE7E-7B2D317328F2}" srcOrd="0" destOrd="0" presId="urn:microsoft.com/office/officeart/2005/8/layout/default#2"/>
    <dgm:cxn modelId="{4AEFEE23-FDAD-4296-B423-3FA4E91C104A}" srcId="{6894E5DB-A14E-4AE7-8A5D-D4D5CB1CB275}" destId="{825247D9-3DD6-4FF5-98FF-9D387173C37A}" srcOrd="0" destOrd="0" parTransId="{6BAC1EA4-E8CD-40AA-9556-78930E4419CB}" sibTransId="{53B0FC35-2A99-43F8-8874-37638DDE1572}"/>
    <dgm:cxn modelId="{2BDA5A0D-6F87-4416-8393-9C0E5E37E8E2}" srcId="{6894E5DB-A14E-4AE7-8A5D-D4D5CB1CB275}" destId="{DC16097F-90AA-4F87-8D46-FD2CF51DC8CC}" srcOrd="5" destOrd="0" parTransId="{4EA68603-6C63-4D5B-8635-0DDD1FF6C4E5}" sibTransId="{D68A94AA-32A2-4F65-8DE7-900E363A0C7B}"/>
    <dgm:cxn modelId="{BDDEEBD4-D33B-488C-814C-D9AC482B4CA6}" srcId="{6894E5DB-A14E-4AE7-8A5D-D4D5CB1CB275}" destId="{4EA3C5F5-86D8-4511-9114-4A4BD3C9A9BF}" srcOrd="3" destOrd="0" parTransId="{D9E48E8E-7E9B-4EE6-B35B-D3884D65B402}" sibTransId="{739968C5-A769-4CDD-8B0C-04C773C00395}"/>
    <dgm:cxn modelId="{CD610D0B-725E-4322-B6A9-F48167BF2CDE}" type="presOf" srcId="{825247D9-3DD6-4FF5-98FF-9D387173C37A}" destId="{0E884E01-B9C0-4B49-9B7A-5CF8DE9F8943}" srcOrd="0" destOrd="0" presId="urn:microsoft.com/office/officeart/2005/8/layout/default#2"/>
    <dgm:cxn modelId="{A371E7B3-3B76-44F4-8DC7-C11C9032FABB}" type="presOf" srcId="{4EA3C5F5-86D8-4511-9114-4A4BD3C9A9BF}" destId="{DC3E7CDF-91C6-416E-9D0B-9CDD5A1BE537}" srcOrd="0" destOrd="0" presId="urn:microsoft.com/office/officeart/2005/8/layout/default#2"/>
    <dgm:cxn modelId="{0A254331-6BC4-48BC-8765-226D059A5049}" srcId="{6894E5DB-A14E-4AE7-8A5D-D4D5CB1CB275}" destId="{A48F2F05-7A7D-471D-8233-051816A3DE36}" srcOrd="4" destOrd="0" parTransId="{637A7AD5-6604-4C5D-AA5E-B173E4D5A502}" sibTransId="{14F00D73-3178-4117-866C-B754B91C77F6}"/>
    <dgm:cxn modelId="{90B6FF95-AB23-495E-B0D0-CF29ECF60D27}" type="presOf" srcId="{6894E5DB-A14E-4AE7-8A5D-D4D5CB1CB275}" destId="{805A6FCE-CF97-4E94-851A-6196E334120A}" srcOrd="0" destOrd="0" presId="urn:microsoft.com/office/officeart/2005/8/layout/default#2"/>
    <dgm:cxn modelId="{AD9A561C-3958-4E1D-A1D7-F3BF4CAC2A69}" type="presOf" srcId="{A48F2F05-7A7D-471D-8233-051816A3DE36}" destId="{5371FD09-4505-449E-BA93-182E1B8D474C}" srcOrd="0" destOrd="0" presId="urn:microsoft.com/office/officeart/2005/8/layout/default#2"/>
    <dgm:cxn modelId="{04AA9B04-D469-4A97-913C-27698520F7B6}" srcId="{6894E5DB-A14E-4AE7-8A5D-D4D5CB1CB275}" destId="{1285E21E-7FAE-4C0D-A82C-CB490F92B81D}" srcOrd="1" destOrd="0" parTransId="{0CBC23F5-7D74-4C19-BEF5-24347F5B3E4A}" sibTransId="{CF6EBE06-D9B7-4B23-87CC-FEAB87D33B49}"/>
    <dgm:cxn modelId="{51F20BAE-D2DA-4228-8926-F7292B028F45}" type="presOf" srcId="{3EA908DE-6711-4BEB-8602-1ADBAA9625F6}" destId="{C61709FD-7942-49C2-908B-7DD83D7BDF95}" srcOrd="0" destOrd="0" presId="urn:microsoft.com/office/officeart/2005/8/layout/default#2"/>
    <dgm:cxn modelId="{766372E9-F3F4-4081-9CA7-971223178B29}" type="presParOf" srcId="{805A6FCE-CF97-4E94-851A-6196E334120A}" destId="{0E884E01-B9C0-4B49-9B7A-5CF8DE9F8943}" srcOrd="0" destOrd="0" presId="urn:microsoft.com/office/officeart/2005/8/layout/default#2"/>
    <dgm:cxn modelId="{F04D3741-7ED4-4E52-8ADC-6F3DBA27AD5A}" type="presParOf" srcId="{805A6FCE-CF97-4E94-851A-6196E334120A}" destId="{4FE32523-FF6F-4FF8-A6CD-7E1C6136A9A0}" srcOrd="1" destOrd="0" presId="urn:microsoft.com/office/officeart/2005/8/layout/default#2"/>
    <dgm:cxn modelId="{FFA3BEB4-8383-47E9-A002-43DED8A5B4A2}" type="presParOf" srcId="{805A6FCE-CF97-4E94-851A-6196E334120A}" destId="{57F91F01-84BE-4A11-AE7E-7B2D317328F2}" srcOrd="2" destOrd="0" presId="urn:microsoft.com/office/officeart/2005/8/layout/default#2"/>
    <dgm:cxn modelId="{1C588161-5195-4853-8E66-A3E2FBC52049}" type="presParOf" srcId="{805A6FCE-CF97-4E94-851A-6196E334120A}" destId="{C958B2AF-0774-4970-B4BF-720CB3B98CDB}" srcOrd="3" destOrd="0" presId="urn:microsoft.com/office/officeart/2005/8/layout/default#2"/>
    <dgm:cxn modelId="{50FFB678-413F-4AFB-8B5A-5874DA800C65}" type="presParOf" srcId="{805A6FCE-CF97-4E94-851A-6196E334120A}" destId="{C61709FD-7942-49C2-908B-7DD83D7BDF95}" srcOrd="4" destOrd="0" presId="urn:microsoft.com/office/officeart/2005/8/layout/default#2"/>
    <dgm:cxn modelId="{7D0ACCF3-0CF8-4744-8055-A25E3F6A56B4}" type="presParOf" srcId="{805A6FCE-CF97-4E94-851A-6196E334120A}" destId="{93EA8E5C-8B87-4163-84F1-954DBFE6C87A}" srcOrd="5" destOrd="0" presId="urn:microsoft.com/office/officeart/2005/8/layout/default#2"/>
    <dgm:cxn modelId="{BCB43EC6-4BF4-4536-AC4A-C5E12CF9AE1B}" type="presParOf" srcId="{805A6FCE-CF97-4E94-851A-6196E334120A}" destId="{DC3E7CDF-91C6-416E-9D0B-9CDD5A1BE537}" srcOrd="6" destOrd="0" presId="urn:microsoft.com/office/officeart/2005/8/layout/default#2"/>
    <dgm:cxn modelId="{4E135C38-7743-4DB1-A09F-398B5A9763EA}" type="presParOf" srcId="{805A6FCE-CF97-4E94-851A-6196E334120A}" destId="{ED305C78-26FA-4F3A-A009-EAEA624185E3}" srcOrd="7" destOrd="0" presId="urn:microsoft.com/office/officeart/2005/8/layout/default#2"/>
    <dgm:cxn modelId="{F6DD532F-2DA2-4422-8F84-5542818BBF45}" type="presParOf" srcId="{805A6FCE-CF97-4E94-851A-6196E334120A}" destId="{5371FD09-4505-449E-BA93-182E1B8D474C}" srcOrd="8" destOrd="0" presId="urn:microsoft.com/office/officeart/2005/8/layout/default#2"/>
    <dgm:cxn modelId="{788E91FD-5CF5-43C8-A861-0AC88C0E0D25}" type="presParOf" srcId="{805A6FCE-CF97-4E94-851A-6196E334120A}" destId="{77F90523-69C4-449E-AAD7-2C38CEAC9D07}" srcOrd="9" destOrd="0" presId="urn:microsoft.com/office/officeart/2005/8/layout/default#2"/>
    <dgm:cxn modelId="{D0A1268F-D386-4B91-86FC-CA713598D538}" type="presParOf" srcId="{805A6FCE-CF97-4E94-851A-6196E334120A}" destId="{70D68E2C-F3DC-43D0-B6A7-97814A35E44F}" srcOrd="10"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94E5DB-A14E-4AE7-8A5D-D4D5CB1CB275}" type="doc">
      <dgm:prSet loTypeId="urn:microsoft.com/office/officeart/2005/8/layout/default#1" loCatId="list" qsTypeId="urn:microsoft.com/office/officeart/2005/8/quickstyle/simple1" qsCatId="simple" csTypeId="urn:microsoft.com/office/officeart/2005/8/colors/colorful1#2" csCatId="colorful" phldr="1"/>
      <dgm:spPr/>
      <dgm:t>
        <a:bodyPr/>
        <a:lstStyle/>
        <a:p>
          <a:endParaRPr lang="en-US"/>
        </a:p>
      </dgm:t>
    </dgm:pt>
    <dgm:pt modelId="{825247D9-3DD6-4FF5-98FF-9D387173C37A}">
      <dgm:prSet phldrT="[Texto]"/>
      <dgm:spPr/>
      <dgm:t>
        <a:bodyPr/>
        <a:lstStyle/>
        <a:p>
          <a:r>
            <a:rPr lang="pt-BR" dirty="0" smtClean="0"/>
            <a:t>MATÉRIAS-PRIMAS</a:t>
          </a:r>
          <a:endParaRPr lang="en-US" dirty="0"/>
        </a:p>
      </dgm:t>
    </dgm:pt>
    <dgm:pt modelId="{6BAC1EA4-E8CD-40AA-9556-78930E4419CB}" type="parTrans" cxnId="{4AEFEE23-FDAD-4296-B423-3FA4E91C104A}">
      <dgm:prSet/>
      <dgm:spPr/>
      <dgm:t>
        <a:bodyPr/>
        <a:lstStyle/>
        <a:p>
          <a:endParaRPr lang="en-US"/>
        </a:p>
      </dgm:t>
    </dgm:pt>
    <dgm:pt modelId="{53B0FC35-2A99-43F8-8874-37638DDE1572}" type="sibTrans" cxnId="{4AEFEE23-FDAD-4296-B423-3FA4E91C104A}">
      <dgm:prSet/>
      <dgm:spPr/>
      <dgm:t>
        <a:bodyPr/>
        <a:lstStyle/>
        <a:p>
          <a:endParaRPr lang="en-US"/>
        </a:p>
      </dgm:t>
    </dgm:pt>
    <dgm:pt modelId="{1285E21E-7FAE-4C0D-A82C-CB490F92B81D}">
      <dgm:prSet phldrT="[Texto]"/>
      <dgm:spPr/>
      <dgm:t>
        <a:bodyPr/>
        <a:lstStyle/>
        <a:p>
          <a:r>
            <a:rPr lang="pt-BR" dirty="0"/>
            <a:t>COMBUSTÍVEIS</a:t>
          </a:r>
          <a:endParaRPr lang="en-US" dirty="0"/>
        </a:p>
      </dgm:t>
    </dgm:pt>
    <dgm:pt modelId="{0CBC23F5-7D74-4C19-BEF5-24347F5B3E4A}" type="parTrans" cxnId="{04AA9B04-D469-4A97-913C-27698520F7B6}">
      <dgm:prSet/>
      <dgm:spPr/>
      <dgm:t>
        <a:bodyPr/>
        <a:lstStyle/>
        <a:p>
          <a:endParaRPr lang="en-US"/>
        </a:p>
      </dgm:t>
    </dgm:pt>
    <dgm:pt modelId="{CF6EBE06-D9B7-4B23-87CC-FEAB87D33B49}" type="sibTrans" cxnId="{04AA9B04-D469-4A97-913C-27698520F7B6}">
      <dgm:prSet/>
      <dgm:spPr/>
      <dgm:t>
        <a:bodyPr/>
        <a:lstStyle/>
        <a:p>
          <a:endParaRPr lang="en-US"/>
        </a:p>
      </dgm:t>
    </dgm:pt>
    <dgm:pt modelId="{FCD502B6-4935-4D2C-997A-25CB11686487}">
      <dgm:prSet phldrT="[Texto]"/>
      <dgm:spPr/>
      <dgm:t>
        <a:bodyPr/>
        <a:lstStyle/>
        <a:p>
          <a:r>
            <a:rPr lang="pt-BR" dirty="0"/>
            <a:t>ENERGIA ELÉTRICA</a:t>
          </a:r>
          <a:endParaRPr lang="en-US" dirty="0"/>
        </a:p>
      </dgm:t>
    </dgm:pt>
    <dgm:pt modelId="{0B586C87-7042-4812-967C-F39BBE845C56}" type="parTrans" cxnId="{D6A691C9-5442-4DF4-B225-D43C49C6E096}">
      <dgm:prSet/>
      <dgm:spPr/>
      <dgm:t>
        <a:bodyPr/>
        <a:lstStyle/>
        <a:p>
          <a:endParaRPr lang="en-US"/>
        </a:p>
      </dgm:t>
    </dgm:pt>
    <dgm:pt modelId="{7DBBFD36-DE31-4F47-8FA0-035B9FD49B1E}" type="sibTrans" cxnId="{D6A691C9-5442-4DF4-B225-D43C49C6E096}">
      <dgm:prSet/>
      <dgm:spPr/>
      <dgm:t>
        <a:bodyPr/>
        <a:lstStyle/>
        <a:p>
          <a:endParaRPr lang="en-US"/>
        </a:p>
      </dgm:t>
    </dgm:pt>
    <dgm:pt modelId="{3446EF8E-FEBB-4B2C-89A6-963C6A539ACD}">
      <dgm:prSet phldrT="[Texto]"/>
      <dgm:spPr/>
      <dgm:t>
        <a:bodyPr/>
        <a:lstStyle/>
        <a:p>
          <a:r>
            <a:rPr lang="pt-BR" dirty="0"/>
            <a:t>EMBALAGEM</a:t>
          </a:r>
          <a:endParaRPr lang="en-US" dirty="0"/>
        </a:p>
      </dgm:t>
    </dgm:pt>
    <dgm:pt modelId="{9DFE579C-4952-4270-BA88-A8198B73570B}" type="parTrans" cxnId="{B01E6C70-9AB0-4E75-80E7-310A45EC6345}">
      <dgm:prSet/>
      <dgm:spPr/>
      <dgm:t>
        <a:bodyPr/>
        <a:lstStyle/>
        <a:p>
          <a:endParaRPr lang="en-US"/>
        </a:p>
      </dgm:t>
    </dgm:pt>
    <dgm:pt modelId="{53851D97-0624-4F3D-957A-08131E6CEE94}" type="sibTrans" cxnId="{B01E6C70-9AB0-4E75-80E7-310A45EC6345}">
      <dgm:prSet/>
      <dgm:spPr/>
      <dgm:t>
        <a:bodyPr/>
        <a:lstStyle/>
        <a:p>
          <a:endParaRPr lang="en-US"/>
        </a:p>
      </dgm:t>
    </dgm:pt>
    <dgm:pt modelId="{99427051-3486-41F6-BB75-4534CE74E898}">
      <dgm:prSet phldrT="[Texto]"/>
      <dgm:spPr/>
      <dgm:t>
        <a:bodyPr/>
        <a:lstStyle/>
        <a:p>
          <a:r>
            <a:rPr lang="pt-BR" dirty="0"/>
            <a:t>SERVIÇOS TERCEIROS</a:t>
          </a:r>
          <a:endParaRPr lang="en-US" dirty="0"/>
        </a:p>
      </dgm:t>
    </dgm:pt>
    <dgm:pt modelId="{E799F096-2871-4646-9CA9-D657F3392F1A}" type="parTrans" cxnId="{6317B537-F5DE-4D3E-9952-F481BB777ABC}">
      <dgm:prSet/>
      <dgm:spPr/>
      <dgm:t>
        <a:bodyPr/>
        <a:lstStyle/>
        <a:p>
          <a:endParaRPr lang="en-US"/>
        </a:p>
      </dgm:t>
    </dgm:pt>
    <dgm:pt modelId="{996B3FF5-64DE-4241-BEE2-CD3B5C8F5B55}" type="sibTrans" cxnId="{6317B537-F5DE-4D3E-9952-F481BB777ABC}">
      <dgm:prSet/>
      <dgm:spPr/>
      <dgm:t>
        <a:bodyPr/>
        <a:lstStyle/>
        <a:p>
          <a:endParaRPr lang="en-US"/>
        </a:p>
      </dgm:t>
    </dgm:pt>
    <dgm:pt modelId="{031753C3-73CF-43C2-9554-328726AF5ABA}">
      <dgm:prSet phldrT="[Texto]"/>
      <dgm:spPr/>
      <dgm:t>
        <a:bodyPr/>
        <a:lstStyle/>
        <a:p>
          <a:r>
            <a:rPr lang="pt-BR" dirty="0"/>
            <a:t>MANUTENÇÃO</a:t>
          </a:r>
          <a:endParaRPr lang="en-US" dirty="0"/>
        </a:p>
      </dgm:t>
    </dgm:pt>
    <dgm:pt modelId="{2C6ED4D1-CD19-43C0-9F94-E9871286474E}" type="parTrans" cxnId="{2E186D7E-A22F-4EED-ACB4-513961C06D57}">
      <dgm:prSet/>
      <dgm:spPr/>
      <dgm:t>
        <a:bodyPr/>
        <a:lstStyle/>
        <a:p>
          <a:endParaRPr lang="en-US"/>
        </a:p>
      </dgm:t>
    </dgm:pt>
    <dgm:pt modelId="{4A1D94E1-F6EB-4FFC-A8FF-C90115D0D9D4}" type="sibTrans" cxnId="{2E186D7E-A22F-4EED-ACB4-513961C06D57}">
      <dgm:prSet/>
      <dgm:spPr/>
      <dgm:t>
        <a:bodyPr/>
        <a:lstStyle/>
        <a:p>
          <a:endParaRPr lang="en-US"/>
        </a:p>
      </dgm:t>
    </dgm:pt>
    <dgm:pt modelId="{B7497A1A-AA1A-49DC-8C64-B24A128EA408}">
      <dgm:prSet phldrT="[Texto]"/>
      <dgm:spPr/>
      <dgm:t>
        <a:bodyPr/>
        <a:lstStyle/>
        <a:p>
          <a:r>
            <a:rPr lang="pt-BR" dirty="0"/>
            <a:t>FOLHA DE PAGAMENTO</a:t>
          </a:r>
          <a:endParaRPr lang="en-US" dirty="0"/>
        </a:p>
      </dgm:t>
    </dgm:pt>
    <dgm:pt modelId="{B0FE937F-002D-43FA-907E-7383FA2171A7}" type="parTrans" cxnId="{0FCDFB2F-84B5-433D-916B-9D00FFFECA42}">
      <dgm:prSet/>
      <dgm:spPr/>
      <dgm:t>
        <a:bodyPr/>
        <a:lstStyle/>
        <a:p>
          <a:endParaRPr lang="en-US"/>
        </a:p>
      </dgm:t>
    </dgm:pt>
    <dgm:pt modelId="{2BDE3857-EDCD-4887-A5C1-51AE7725E8BE}" type="sibTrans" cxnId="{0FCDFB2F-84B5-433D-916B-9D00FFFECA42}">
      <dgm:prSet/>
      <dgm:spPr/>
      <dgm:t>
        <a:bodyPr/>
        <a:lstStyle/>
        <a:p>
          <a:endParaRPr lang="en-US"/>
        </a:p>
      </dgm:t>
    </dgm:pt>
    <dgm:pt modelId="{3EA908DE-6711-4BEB-8602-1ADBAA9625F6}">
      <dgm:prSet phldrT="[Texto]"/>
      <dgm:spPr/>
      <dgm:t>
        <a:bodyPr/>
        <a:lstStyle/>
        <a:p>
          <a:r>
            <a:rPr lang="pt-BR" dirty="0"/>
            <a:t>FRETE</a:t>
          </a:r>
          <a:endParaRPr lang="en-US" dirty="0"/>
        </a:p>
      </dgm:t>
    </dgm:pt>
    <dgm:pt modelId="{7A537CEC-C854-47C4-A825-8C4C01B04D4D}" type="parTrans" cxnId="{8B95CEA0-F41B-4A47-8E73-232C3923DD6F}">
      <dgm:prSet/>
      <dgm:spPr/>
      <dgm:t>
        <a:bodyPr/>
        <a:lstStyle/>
        <a:p>
          <a:endParaRPr lang="en-US"/>
        </a:p>
      </dgm:t>
    </dgm:pt>
    <dgm:pt modelId="{A5D69989-8463-40EE-B901-0D52E6A8B6DD}" type="sibTrans" cxnId="{8B95CEA0-F41B-4A47-8E73-232C3923DD6F}">
      <dgm:prSet/>
      <dgm:spPr/>
      <dgm:t>
        <a:bodyPr/>
        <a:lstStyle/>
        <a:p>
          <a:endParaRPr lang="en-US"/>
        </a:p>
      </dgm:t>
    </dgm:pt>
    <dgm:pt modelId="{4EA3C5F5-86D8-4511-9114-4A4BD3C9A9BF}">
      <dgm:prSet phldrT="[Texto]"/>
      <dgm:spPr/>
      <dgm:t>
        <a:bodyPr/>
        <a:lstStyle/>
        <a:p>
          <a:r>
            <a:rPr lang="pt-BR" dirty="0"/>
            <a:t>INTERNET / TELEFONE / ÁGUA</a:t>
          </a:r>
          <a:endParaRPr lang="en-US" dirty="0"/>
        </a:p>
      </dgm:t>
    </dgm:pt>
    <dgm:pt modelId="{D9E48E8E-7E9B-4EE6-B35B-D3884D65B402}" type="parTrans" cxnId="{BDDEEBD4-D33B-488C-814C-D9AC482B4CA6}">
      <dgm:prSet/>
      <dgm:spPr/>
      <dgm:t>
        <a:bodyPr/>
        <a:lstStyle/>
        <a:p>
          <a:endParaRPr lang="en-US"/>
        </a:p>
      </dgm:t>
    </dgm:pt>
    <dgm:pt modelId="{739968C5-A769-4CDD-8B0C-04C773C00395}" type="sibTrans" cxnId="{BDDEEBD4-D33B-488C-814C-D9AC482B4CA6}">
      <dgm:prSet/>
      <dgm:spPr/>
      <dgm:t>
        <a:bodyPr/>
        <a:lstStyle/>
        <a:p>
          <a:endParaRPr lang="en-US"/>
        </a:p>
      </dgm:t>
    </dgm:pt>
    <dgm:pt modelId="{A48F2F05-7A7D-471D-8233-051816A3DE36}">
      <dgm:prSet phldrT="[Texto]"/>
      <dgm:spPr/>
      <dgm:t>
        <a:bodyPr/>
        <a:lstStyle/>
        <a:p>
          <a:r>
            <a:rPr lang="pt-BR" dirty="0"/>
            <a:t>TRIBUTOS</a:t>
          </a:r>
          <a:endParaRPr lang="en-US" dirty="0"/>
        </a:p>
      </dgm:t>
    </dgm:pt>
    <dgm:pt modelId="{637A7AD5-6604-4C5D-AA5E-B173E4D5A502}" type="parTrans" cxnId="{0A254331-6BC4-48BC-8765-226D059A5049}">
      <dgm:prSet/>
      <dgm:spPr/>
      <dgm:t>
        <a:bodyPr/>
        <a:lstStyle/>
        <a:p>
          <a:endParaRPr lang="en-US"/>
        </a:p>
      </dgm:t>
    </dgm:pt>
    <dgm:pt modelId="{14F00D73-3178-4117-866C-B754B91C77F6}" type="sibTrans" cxnId="{0A254331-6BC4-48BC-8765-226D059A5049}">
      <dgm:prSet/>
      <dgm:spPr/>
      <dgm:t>
        <a:bodyPr/>
        <a:lstStyle/>
        <a:p>
          <a:endParaRPr lang="en-US"/>
        </a:p>
      </dgm:t>
    </dgm:pt>
    <dgm:pt modelId="{8FB2EBF3-81AC-4379-B4E2-3DD8289ADCB4}">
      <dgm:prSet phldrT="[Texto]"/>
      <dgm:spPr/>
      <dgm:t>
        <a:bodyPr/>
        <a:lstStyle/>
        <a:p>
          <a:r>
            <a:rPr lang="pt-BR" dirty="0"/>
            <a:t>GASTOS DIVERSOS</a:t>
          </a:r>
          <a:endParaRPr lang="en-US" dirty="0"/>
        </a:p>
      </dgm:t>
    </dgm:pt>
    <dgm:pt modelId="{EBE04FE6-ECDF-468F-B8A2-356BBE0ABDF6}" type="parTrans" cxnId="{54E75FBC-2653-4E5B-97AF-4703134D8141}">
      <dgm:prSet/>
      <dgm:spPr/>
      <dgm:t>
        <a:bodyPr/>
        <a:lstStyle/>
        <a:p>
          <a:endParaRPr lang="en-US"/>
        </a:p>
      </dgm:t>
    </dgm:pt>
    <dgm:pt modelId="{8267C5A9-1719-49E6-954E-2ADEAB790443}" type="sibTrans" cxnId="{54E75FBC-2653-4E5B-97AF-4703134D8141}">
      <dgm:prSet/>
      <dgm:spPr/>
      <dgm:t>
        <a:bodyPr/>
        <a:lstStyle/>
        <a:p>
          <a:endParaRPr lang="en-US"/>
        </a:p>
      </dgm:t>
    </dgm:pt>
    <dgm:pt modelId="{8AB0BE56-AAF4-40B8-8E4B-CDA1DA4EE36D}">
      <dgm:prSet phldrT="[Texto]"/>
      <dgm:spPr/>
      <dgm:t>
        <a:bodyPr/>
        <a:lstStyle/>
        <a:p>
          <a:r>
            <a:rPr lang="pt-BR" dirty="0" smtClean="0"/>
            <a:t>VIAGENS</a:t>
          </a:r>
          <a:endParaRPr lang="en-US" dirty="0"/>
        </a:p>
      </dgm:t>
    </dgm:pt>
    <dgm:pt modelId="{41B1D240-B2C8-49E4-972C-27D84DDDB7FA}" type="parTrans" cxnId="{A659B060-E167-4840-A6FB-BE8D497C3A46}">
      <dgm:prSet/>
      <dgm:spPr/>
      <dgm:t>
        <a:bodyPr/>
        <a:lstStyle/>
        <a:p>
          <a:endParaRPr lang="en-US"/>
        </a:p>
      </dgm:t>
    </dgm:pt>
    <dgm:pt modelId="{78609D1C-B73D-4ECD-8372-15214086AEF3}" type="sibTrans" cxnId="{A659B060-E167-4840-A6FB-BE8D497C3A46}">
      <dgm:prSet/>
      <dgm:spPr/>
      <dgm:t>
        <a:bodyPr/>
        <a:lstStyle/>
        <a:p>
          <a:endParaRPr lang="en-US"/>
        </a:p>
      </dgm:t>
    </dgm:pt>
    <dgm:pt modelId="{5E5A0C19-8404-49FE-9A36-D62492CC1704}">
      <dgm:prSet phldrT="[Texto]"/>
      <dgm:spPr/>
      <dgm:t>
        <a:bodyPr/>
        <a:lstStyle/>
        <a:p>
          <a:r>
            <a:rPr lang="pt-BR" dirty="0"/>
            <a:t>DESPESAS FINANCEIRAS</a:t>
          </a:r>
          <a:endParaRPr lang="en-US" dirty="0"/>
        </a:p>
      </dgm:t>
    </dgm:pt>
    <dgm:pt modelId="{2A18CB87-C2E9-48DA-8E04-0B243A598B06}" type="parTrans" cxnId="{D07DE77B-4FA7-4501-BC94-2D5E900F8E71}">
      <dgm:prSet/>
      <dgm:spPr/>
      <dgm:t>
        <a:bodyPr/>
        <a:lstStyle/>
        <a:p>
          <a:endParaRPr lang="en-US"/>
        </a:p>
      </dgm:t>
    </dgm:pt>
    <dgm:pt modelId="{234E829E-1D14-42FA-9761-13B8624293E1}" type="sibTrans" cxnId="{D07DE77B-4FA7-4501-BC94-2D5E900F8E71}">
      <dgm:prSet/>
      <dgm:spPr/>
      <dgm:t>
        <a:bodyPr/>
        <a:lstStyle/>
        <a:p>
          <a:endParaRPr lang="en-US"/>
        </a:p>
      </dgm:t>
    </dgm:pt>
    <dgm:pt modelId="{2C9074B0-47E3-4FB9-B029-5A57B32614AD}">
      <dgm:prSet phldrT="[Texto]"/>
      <dgm:spPr/>
      <dgm:t>
        <a:bodyPr/>
        <a:lstStyle/>
        <a:p>
          <a:r>
            <a:rPr lang="pt-BR" dirty="0"/>
            <a:t>DESPESAS ADMINISTRATIVAS</a:t>
          </a:r>
          <a:endParaRPr lang="en-US" dirty="0"/>
        </a:p>
      </dgm:t>
    </dgm:pt>
    <dgm:pt modelId="{22154BC4-9956-4F4D-B16E-56843C0D7776}" type="parTrans" cxnId="{17340D8C-4931-4AA4-9843-7C606DD376B5}">
      <dgm:prSet/>
      <dgm:spPr/>
      <dgm:t>
        <a:bodyPr/>
        <a:lstStyle/>
        <a:p>
          <a:endParaRPr lang="en-US"/>
        </a:p>
      </dgm:t>
    </dgm:pt>
    <dgm:pt modelId="{A009AD8B-816B-417F-B4A9-437992F9A4EF}" type="sibTrans" cxnId="{17340D8C-4931-4AA4-9843-7C606DD376B5}">
      <dgm:prSet/>
      <dgm:spPr/>
      <dgm:t>
        <a:bodyPr/>
        <a:lstStyle/>
        <a:p>
          <a:endParaRPr lang="en-US"/>
        </a:p>
      </dgm:t>
    </dgm:pt>
    <dgm:pt modelId="{53EBED1D-0ED2-42BF-95C1-10F0C32B1678}">
      <dgm:prSet phldrT="[Texto]"/>
      <dgm:spPr/>
      <dgm:t>
        <a:bodyPr/>
        <a:lstStyle/>
        <a:p>
          <a:r>
            <a:rPr lang="pt-BR" dirty="0"/>
            <a:t>DESPESAS COMERCIAIS</a:t>
          </a:r>
          <a:endParaRPr lang="en-US" dirty="0"/>
        </a:p>
      </dgm:t>
    </dgm:pt>
    <dgm:pt modelId="{C7AE8058-44C6-4A62-97EA-3346EEE45A0F}" type="parTrans" cxnId="{9D5CEE7C-8311-4511-A746-7CD1ABC7CE54}">
      <dgm:prSet/>
      <dgm:spPr/>
      <dgm:t>
        <a:bodyPr/>
        <a:lstStyle/>
        <a:p>
          <a:endParaRPr lang="en-US"/>
        </a:p>
      </dgm:t>
    </dgm:pt>
    <dgm:pt modelId="{E83FC803-4A13-45FB-AC99-56F62906B6B8}" type="sibTrans" cxnId="{9D5CEE7C-8311-4511-A746-7CD1ABC7CE54}">
      <dgm:prSet/>
      <dgm:spPr/>
      <dgm:t>
        <a:bodyPr/>
        <a:lstStyle/>
        <a:p>
          <a:endParaRPr lang="en-US"/>
        </a:p>
      </dgm:t>
    </dgm:pt>
    <dgm:pt modelId="{959F4F36-3C6A-40DF-9B83-4D9BCFBBE3A6}">
      <dgm:prSet phldrT="[Texto]"/>
      <dgm:spPr/>
      <dgm:t>
        <a:bodyPr/>
        <a:lstStyle/>
        <a:p>
          <a:r>
            <a:rPr lang="pt-BR" dirty="0"/>
            <a:t>OUTROS....</a:t>
          </a:r>
          <a:endParaRPr lang="en-US" dirty="0"/>
        </a:p>
      </dgm:t>
    </dgm:pt>
    <dgm:pt modelId="{5252E1DF-6443-4788-A79B-A0D508C8AC5B}" type="parTrans" cxnId="{195BDF54-86BE-417B-9822-EE3B008E7946}">
      <dgm:prSet/>
      <dgm:spPr/>
      <dgm:t>
        <a:bodyPr/>
        <a:lstStyle/>
        <a:p>
          <a:endParaRPr lang="en-US"/>
        </a:p>
      </dgm:t>
    </dgm:pt>
    <dgm:pt modelId="{AB6A6387-D691-4F53-B601-FB0106489C97}" type="sibTrans" cxnId="{195BDF54-86BE-417B-9822-EE3B008E7946}">
      <dgm:prSet/>
      <dgm:spPr/>
      <dgm:t>
        <a:bodyPr/>
        <a:lstStyle/>
        <a:p>
          <a:endParaRPr lang="en-US"/>
        </a:p>
      </dgm:t>
    </dgm:pt>
    <dgm:pt modelId="{805A6FCE-CF97-4E94-851A-6196E334120A}" type="pres">
      <dgm:prSet presAssocID="{6894E5DB-A14E-4AE7-8A5D-D4D5CB1CB275}" presName="diagram" presStyleCnt="0">
        <dgm:presLayoutVars>
          <dgm:dir/>
          <dgm:resizeHandles val="exact"/>
        </dgm:presLayoutVars>
      </dgm:prSet>
      <dgm:spPr/>
      <dgm:t>
        <a:bodyPr/>
        <a:lstStyle/>
        <a:p>
          <a:endParaRPr lang="pt-BR"/>
        </a:p>
      </dgm:t>
    </dgm:pt>
    <dgm:pt modelId="{0E884E01-B9C0-4B49-9B7A-5CF8DE9F8943}" type="pres">
      <dgm:prSet presAssocID="{825247D9-3DD6-4FF5-98FF-9D387173C37A}" presName="node" presStyleLbl="node1" presStyleIdx="0" presStyleCnt="16">
        <dgm:presLayoutVars>
          <dgm:bulletEnabled val="1"/>
        </dgm:presLayoutVars>
      </dgm:prSet>
      <dgm:spPr/>
      <dgm:t>
        <a:bodyPr/>
        <a:lstStyle/>
        <a:p>
          <a:endParaRPr lang="pt-BR"/>
        </a:p>
      </dgm:t>
    </dgm:pt>
    <dgm:pt modelId="{4FE32523-FF6F-4FF8-A6CD-7E1C6136A9A0}" type="pres">
      <dgm:prSet presAssocID="{53B0FC35-2A99-43F8-8874-37638DDE1572}" presName="sibTrans" presStyleCnt="0"/>
      <dgm:spPr/>
    </dgm:pt>
    <dgm:pt modelId="{57F91F01-84BE-4A11-AE7E-7B2D317328F2}" type="pres">
      <dgm:prSet presAssocID="{1285E21E-7FAE-4C0D-A82C-CB490F92B81D}" presName="node" presStyleLbl="node1" presStyleIdx="1" presStyleCnt="16">
        <dgm:presLayoutVars>
          <dgm:bulletEnabled val="1"/>
        </dgm:presLayoutVars>
      </dgm:prSet>
      <dgm:spPr/>
      <dgm:t>
        <a:bodyPr/>
        <a:lstStyle/>
        <a:p>
          <a:endParaRPr lang="pt-BR"/>
        </a:p>
      </dgm:t>
    </dgm:pt>
    <dgm:pt modelId="{C958B2AF-0774-4970-B4BF-720CB3B98CDB}" type="pres">
      <dgm:prSet presAssocID="{CF6EBE06-D9B7-4B23-87CC-FEAB87D33B49}" presName="sibTrans" presStyleCnt="0"/>
      <dgm:spPr/>
    </dgm:pt>
    <dgm:pt modelId="{DB9E6F18-2E25-483B-AF2A-EDF3B3518FF6}" type="pres">
      <dgm:prSet presAssocID="{FCD502B6-4935-4D2C-997A-25CB11686487}" presName="node" presStyleLbl="node1" presStyleIdx="2" presStyleCnt="16">
        <dgm:presLayoutVars>
          <dgm:bulletEnabled val="1"/>
        </dgm:presLayoutVars>
      </dgm:prSet>
      <dgm:spPr/>
      <dgm:t>
        <a:bodyPr/>
        <a:lstStyle/>
        <a:p>
          <a:endParaRPr lang="pt-BR"/>
        </a:p>
      </dgm:t>
    </dgm:pt>
    <dgm:pt modelId="{D728556B-5A2E-469D-8F8F-3E14453F0ACE}" type="pres">
      <dgm:prSet presAssocID="{7DBBFD36-DE31-4F47-8FA0-035B9FD49B1E}" presName="sibTrans" presStyleCnt="0"/>
      <dgm:spPr/>
    </dgm:pt>
    <dgm:pt modelId="{A578B736-4FAC-4D99-BE6C-E13396A2281C}" type="pres">
      <dgm:prSet presAssocID="{3446EF8E-FEBB-4B2C-89A6-963C6A539ACD}" presName="node" presStyleLbl="node1" presStyleIdx="3" presStyleCnt="16">
        <dgm:presLayoutVars>
          <dgm:bulletEnabled val="1"/>
        </dgm:presLayoutVars>
      </dgm:prSet>
      <dgm:spPr/>
      <dgm:t>
        <a:bodyPr/>
        <a:lstStyle/>
        <a:p>
          <a:endParaRPr lang="pt-BR"/>
        </a:p>
      </dgm:t>
    </dgm:pt>
    <dgm:pt modelId="{A6A4F15C-BEE1-4251-B9D6-D300E394D2C2}" type="pres">
      <dgm:prSet presAssocID="{53851D97-0624-4F3D-957A-08131E6CEE94}" presName="sibTrans" presStyleCnt="0"/>
      <dgm:spPr/>
    </dgm:pt>
    <dgm:pt modelId="{789ACD37-ADEC-406F-8481-EB1506073C03}" type="pres">
      <dgm:prSet presAssocID="{99427051-3486-41F6-BB75-4534CE74E898}" presName="node" presStyleLbl="node1" presStyleIdx="4" presStyleCnt="16">
        <dgm:presLayoutVars>
          <dgm:bulletEnabled val="1"/>
        </dgm:presLayoutVars>
      </dgm:prSet>
      <dgm:spPr/>
      <dgm:t>
        <a:bodyPr/>
        <a:lstStyle/>
        <a:p>
          <a:endParaRPr lang="pt-BR"/>
        </a:p>
      </dgm:t>
    </dgm:pt>
    <dgm:pt modelId="{B6510978-3A4A-4C47-8371-64C1046A6E78}" type="pres">
      <dgm:prSet presAssocID="{996B3FF5-64DE-4241-BEE2-CD3B5C8F5B55}" presName="sibTrans" presStyleCnt="0"/>
      <dgm:spPr/>
    </dgm:pt>
    <dgm:pt modelId="{29A98758-07B5-4E32-A672-F9E07CCF9D8C}" type="pres">
      <dgm:prSet presAssocID="{031753C3-73CF-43C2-9554-328726AF5ABA}" presName="node" presStyleLbl="node1" presStyleIdx="5" presStyleCnt="16">
        <dgm:presLayoutVars>
          <dgm:bulletEnabled val="1"/>
        </dgm:presLayoutVars>
      </dgm:prSet>
      <dgm:spPr/>
      <dgm:t>
        <a:bodyPr/>
        <a:lstStyle/>
        <a:p>
          <a:endParaRPr lang="pt-BR"/>
        </a:p>
      </dgm:t>
    </dgm:pt>
    <dgm:pt modelId="{2E8AA8CD-47DF-446D-A541-41AEE5D65CB2}" type="pres">
      <dgm:prSet presAssocID="{4A1D94E1-F6EB-4FFC-A8FF-C90115D0D9D4}" presName="sibTrans" presStyleCnt="0"/>
      <dgm:spPr/>
    </dgm:pt>
    <dgm:pt modelId="{B8E2D4F7-CD66-410B-AABF-4624CE73A81D}" type="pres">
      <dgm:prSet presAssocID="{B7497A1A-AA1A-49DC-8C64-B24A128EA408}" presName="node" presStyleLbl="node1" presStyleIdx="6" presStyleCnt="16">
        <dgm:presLayoutVars>
          <dgm:bulletEnabled val="1"/>
        </dgm:presLayoutVars>
      </dgm:prSet>
      <dgm:spPr/>
      <dgm:t>
        <a:bodyPr/>
        <a:lstStyle/>
        <a:p>
          <a:endParaRPr lang="pt-BR"/>
        </a:p>
      </dgm:t>
    </dgm:pt>
    <dgm:pt modelId="{0CF3A393-B97B-4DDF-93D7-0DE064E3A4CF}" type="pres">
      <dgm:prSet presAssocID="{2BDE3857-EDCD-4887-A5C1-51AE7725E8BE}" presName="sibTrans" presStyleCnt="0"/>
      <dgm:spPr/>
    </dgm:pt>
    <dgm:pt modelId="{C61709FD-7942-49C2-908B-7DD83D7BDF95}" type="pres">
      <dgm:prSet presAssocID="{3EA908DE-6711-4BEB-8602-1ADBAA9625F6}" presName="node" presStyleLbl="node1" presStyleIdx="7" presStyleCnt="16">
        <dgm:presLayoutVars>
          <dgm:bulletEnabled val="1"/>
        </dgm:presLayoutVars>
      </dgm:prSet>
      <dgm:spPr/>
      <dgm:t>
        <a:bodyPr/>
        <a:lstStyle/>
        <a:p>
          <a:endParaRPr lang="pt-BR"/>
        </a:p>
      </dgm:t>
    </dgm:pt>
    <dgm:pt modelId="{93EA8E5C-8B87-4163-84F1-954DBFE6C87A}" type="pres">
      <dgm:prSet presAssocID="{A5D69989-8463-40EE-B901-0D52E6A8B6DD}" presName="sibTrans" presStyleCnt="0"/>
      <dgm:spPr/>
    </dgm:pt>
    <dgm:pt modelId="{DC3E7CDF-91C6-416E-9D0B-9CDD5A1BE537}" type="pres">
      <dgm:prSet presAssocID="{4EA3C5F5-86D8-4511-9114-4A4BD3C9A9BF}" presName="node" presStyleLbl="node1" presStyleIdx="8" presStyleCnt="16">
        <dgm:presLayoutVars>
          <dgm:bulletEnabled val="1"/>
        </dgm:presLayoutVars>
      </dgm:prSet>
      <dgm:spPr/>
      <dgm:t>
        <a:bodyPr/>
        <a:lstStyle/>
        <a:p>
          <a:endParaRPr lang="pt-BR"/>
        </a:p>
      </dgm:t>
    </dgm:pt>
    <dgm:pt modelId="{ED305C78-26FA-4F3A-A009-EAEA624185E3}" type="pres">
      <dgm:prSet presAssocID="{739968C5-A769-4CDD-8B0C-04C773C00395}" presName="sibTrans" presStyleCnt="0"/>
      <dgm:spPr/>
    </dgm:pt>
    <dgm:pt modelId="{5371FD09-4505-449E-BA93-182E1B8D474C}" type="pres">
      <dgm:prSet presAssocID="{A48F2F05-7A7D-471D-8233-051816A3DE36}" presName="node" presStyleLbl="node1" presStyleIdx="9" presStyleCnt="16">
        <dgm:presLayoutVars>
          <dgm:bulletEnabled val="1"/>
        </dgm:presLayoutVars>
      </dgm:prSet>
      <dgm:spPr/>
      <dgm:t>
        <a:bodyPr/>
        <a:lstStyle/>
        <a:p>
          <a:endParaRPr lang="pt-BR"/>
        </a:p>
      </dgm:t>
    </dgm:pt>
    <dgm:pt modelId="{77F90523-69C4-449E-AAD7-2C38CEAC9D07}" type="pres">
      <dgm:prSet presAssocID="{14F00D73-3178-4117-866C-B754B91C77F6}" presName="sibTrans" presStyleCnt="0"/>
      <dgm:spPr/>
    </dgm:pt>
    <dgm:pt modelId="{D0C4E627-BD18-41FF-A0D1-19D0C5EBEBF5}" type="pres">
      <dgm:prSet presAssocID="{8FB2EBF3-81AC-4379-B4E2-3DD8289ADCB4}" presName="node" presStyleLbl="node1" presStyleIdx="10" presStyleCnt="16">
        <dgm:presLayoutVars>
          <dgm:bulletEnabled val="1"/>
        </dgm:presLayoutVars>
      </dgm:prSet>
      <dgm:spPr/>
      <dgm:t>
        <a:bodyPr/>
        <a:lstStyle/>
        <a:p>
          <a:endParaRPr lang="pt-BR"/>
        </a:p>
      </dgm:t>
    </dgm:pt>
    <dgm:pt modelId="{93FA4E09-5C75-4302-8763-D18D8D79F6FC}" type="pres">
      <dgm:prSet presAssocID="{8267C5A9-1719-49E6-954E-2ADEAB790443}" presName="sibTrans" presStyleCnt="0"/>
      <dgm:spPr/>
    </dgm:pt>
    <dgm:pt modelId="{6D5EC6A6-695A-4543-A99A-AA59F9E2989A}" type="pres">
      <dgm:prSet presAssocID="{8AB0BE56-AAF4-40B8-8E4B-CDA1DA4EE36D}" presName="node" presStyleLbl="node1" presStyleIdx="11" presStyleCnt="16">
        <dgm:presLayoutVars>
          <dgm:bulletEnabled val="1"/>
        </dgm:presLayoutVars>
      </dgm:prSet>
      <dgm:spPr/>
      <dgm:t>
        <a:bodyPr/>
        <a:lstStyle/>
        <a:p>
          <a:endParaRPr lang="pt-BR"/>
        </a:p>
      </dgm:t>
    </dgm:pt>
    <dgm:pt modelId="{BB872329-FEBA-4073-B69D-7BCC0840A19A}" type="pres">
      <dgm:prSet presAssocID="{78609D1C-B73D-4ECD-8372-15214086AEF3}" presName="sibTrans" presStyleCnt="0"/>
      <dgm:spPr/>
    </dgm:pt>
    <dgm:pt modelId="{DD5E021F-1526-4C0D-AE57-66202C3F273B}" type="pres">
      <dgm:prSet presAssocID="{5E5A0C19-8404-49FE-9A36-D62492CC1704}" presName="node" presStyleLbl="node1" presStyleIdx="12" presStyleCnt="16">
        <dgm:presLayoutVars>
          <dgm:bulletEnabled val="1"/>
        </dgm:presLayoutVars>
      </dgm:prSet>
      <dgm:spPr/>
      <dgm:t>
        <a:bodyPr/>
        <a:lstStyle/>
        <a:p>
          <a:endParaRPr lang="pt-BR"/>
        </a:p>
      </dgm:t>
    </dgm:pt>
    <dgm:pt modelId="{84134643-E4F2-4EA2-89B4-16D5D5EA086E}" type="pres">
      <dgm:prSet presAssocID="{234E829E-1D14-42FA-9761-13B8624293E1}" presName="sibTrans" presStyleCnt="0"/>
      <dgm:spPr/>
    </dgm:pt>
    <dgm:pt modelId="{3FDA9CA8-EBC2-4EB0-8144-811D2290D2C6}" type="pres">
      <dgm:prSet presAssocID="{2C9074B0-47E3-4FB9-B029-5A57B32614AD}" presName="node" presStyleLbl="node1" presStyleIdx="13" presStyleCnt="16">
        <dgm:presLayoutVars>
          <dgm:bulletEnabled val="1"/>
        </dgm:presLayoutVars>
      </dgm:prSet>
      <dgm:spPr/>
      <dgm:t>
        <a:bodyPr/>
        <a:lstStyle/>
        <a:p>
          <a:endParaRPr lang="pt-BR"/>
        </a:p>
      </dgm:t>
    </dgm:pt>
    <dgm:pt modelId="{FC141B83-613C-4FA6-AEFA-5230B033D2B5}" type="pres">
      <dgm:prSet presAssocID="{A009AD8B-816B-417F-B4A9-437992F9A4EF}" presName="sibTrans" presStyleCnt="0"/>
      <dgm:spPr/>
    </dgm:pt>
    <dgm:pt modelId="{0D6800D1-1B6E-45BD-8971-3D0D261474A8}" type="pres">
      <dgm:prSet presAssocID="{53EBED1D-0ED2-42BF-95C1-10F0C32B1678}" presName="node" presStyleLbl="node1" presStyleIdx="14" presStyleCnt="16">
        <dgm:presLayoutVars>
          <dgm:bulletEnabled val="1"/>
        </dgm:presLayoutVars>
      </dgm:prSet>
      <dgm:spPr/>
      <dgm:t>
        <a:bodyPr/>
        <a:lstStyle/>
        <a:p>
          <a:endParaRPr lang="pt-BR"/>
        </a:p>
      </dgm:t>
    </dgm:pt>
    <dgm:pt modelId="{5A89E57D-88AC-4A86-8A94-96D294916F7F}" type="pres">
      <dgm:prSet presAssocID="{E83FC803-4A13-45FB-AC99-56F62906B6B8}" presName="sibTrans" presStyleCnt="0"/>
      <dgm:spPr/>
    </dgm:pt>
    <dgm:pt modelId="{192D901D-2574-4970-9C30-3C6D38FB0073}" type="pres">
      <dgm:prSet presAssocID="{959F4F36-3C6A-40DF-9B83-4D9BCFBBE3A6}" presName="node" presStyleLbl="node1" presStyleIdx="15" presStyleCnt="16">
        <dgm:presLayoutVars>
          <dgm:bulletEnabled val="1"/>
        </dgm:presLayoutVars>
      </dgm:prSet>
      <dgm:spPr/>
      <dgm:t>
        <a:bodyPr/>
        <a:lstStyle/>
        <a:p>
          <a:endParaRPr lang="pt-BR"/>
        </a:p>
      </dgm:t>
    </dgm:pt>
  </dgm:ptLst>
  <dgm:cxnLst>
    <dgm:cxn modelId="{2983F662-57B3-40D0-BF74-019AE54E738F}" type="presOf" srcId="{8FB2EBF3-81AC-4379-B4E2-3DD8289ADCB4}" destId="{D0C4E627-BD18-41FF-A0D1-19D0C5EBEBF5}" srcOrd="0" destOrd="0" presId="urn:microsoft.com/office/officeart/2005/8/layout/default#1"/>
    <dgm:cxn modelId="{AC477F00-5193-486C-9A3D-F4799F3819EC}" type="presOf" srcId="{825247D9-3DD6-4FF5-98FF-9D387173C37A}" destId="{0E884E01-B9C0-4B49-9B7A-5CF8DE9F8943}" srcOrd="0" destOrd="0" presId="urn:microsoft.com/office/officeart/2005/8/layout/default#1"/>
    <dgm:cxn modelId="{D07DE77B-4FA7-4501-BC94-2D5E900F8E71}" srcId="{6894E5DB-A14E-4AE7-8A5D-D4D5CB1CB275}" destId="{5E5A0C19-8404-49FE-9A36-D62492CC1704}" srcOrd="12" destOrd="0" parTransId="{2A18CB87-C2E9-48DA-8E04-0B243A598B06}" sibTransId="{234E829E-1D14-42FA-9761-13B8624293E1}"/>
    <dgm:cxn modelId="{8411B3F7-0714-4B39-BFD6-71A2010501CF}" type="presOf" srcId="{1285E21E-7FAE-4C0D-A82C-CB490F92B81D}" destId="{57F91F01-84BE-4A11-AE7E-7B2D317328F2}" srcOrd="0" destOrd="0" presId="urn:microsoft.com/office/officeart/2005/8/layout/default#1"/>
    <dgm:cxn modelId="{F39299EA-148E-41D8-B866-0CA3394BB177}" type="presOf" srcId="{3EA908DE-6711-4BEB-8602-1ADBAA9625F6}" destId="{C61709FD-7942-49C2-908B-7DD83D7BDF95}" srcOrd="0" destOrd="0" presId="urn:microsoft.com/office/officeart/2005/8/layout/default#1"/>
    <dgm:cxn modelId="{04AA9B04-D469-4A97-913C-27698520F7B6}" srcId="{6894E5DB-A14E-4AE7-8A5D-D4D5CB1CB275}" destId="{1285E21E-7FAE-4C0D-A82C-CB490F92B81D}" srcOrd="1" destOrd="0" parTransId="{0CBC23F5-7D74-4C19-BEF5-24347F5B3E4A}" sibTransId="{CF6EBE06-D9B7-4B23-87CC-FEAB87D33B49}"/>
    <dgm:cxn modelId="{17340D8C-4931-4AA4-9843-7C606DD376B5}" srcId="{6894E5DB-A14E-4AE7-8A5D-D4D5CB1CB275}" destId="{2C9074B0-47E3-4FB9-B029-5A57B32614AD}" srcOrd="13" destOrd="0" parTransId="{22154BC4-9956-4F4D-B16E-56843C0D7776}" sibTransId="{A009AD8B-816B-417F-B4A9-437992F9A4EF}"/>
    <dgm:cxn modelId="{7B524763-60A4-4466-A632-D81A01B8E500}" type="presOf" srcId="{53EBED1D-0ED2-42BF-95C1-10F0C32B1678}" destId="{0D6800D1-1B6E-45BD-8971-3D0D261474A8}" srcOrd="0" destOrd="0" presId="urn:microsoft.com/office/officeart/2005/8/layout/default#1"/>
    <dgm:cxn modelId="{C5B9AEE0-1DE7-4DFB-8443-F95E7082F130}" type="presOf" srcId="{99427051-3486-41F6-BB75-4534CE74E898}" destId="{789ACD37-ADEC-406F-8481-EB1506073C03}" srcOrd="0" destOrd="0" presId="urn:microsoft.com/office/officeart/2005/8/layout/default#1"/>
    <dgm:cxn modelId="{4AEFEE23-FDAD-4296-B423-3FA4E91C104A}" srcId="{6894E5DB-A14E-4AE7-8A5D-D4D5CB1CB275}" destId="{825247D9-3DD6-4FF5-98FF-9D387173C37A}" srcOrd="0" destOrd="0" parTransId="{6BAC1EA4-E8CD-40AA-9556-78930E4419CB}" sibTransId="{53B0FC35-2A99-43F8-8874-37638DDE1572}"/>
    <dgm:cxn modelId="{B01E6C70-9AB0-4E75-80E7-310A45EC6345}" srcId="{6894E5DB-A14E-4AE7-8A5D-D4D5CB1CB275}" destId="{3446EF8E-FEBB-4B2C-89A6-963C6A539ACD}" srcOrd="3" destOrd="0" parTransId="{9DFE579C-4952-4270-BA88-A8198B73570B}" sibTransId="{53851D97-0624-4F3D-957A-08131E6CEE94}"/>
    <dgm:cxn modelId="{5C041C46-D1DB-4134-A6F6-950315088A56}" type="presOf" srcId="{4EA3C5F5-86D8-4511-9114-4A4BD3C9A9BF}" destId="{DC3E7CDF-91C6-416E-9D0B-9CDD5A1BE537}" srcOrd="0" destOrd="0" presId="urn:microsoft.com/office/officeart/2005/8/layout/default#1"/>
    <dgm:cxn modelId="{6317B537-F5DE-4D3E-9952-F481BB777ABC}" srcId="{6894E5DB-A14E-4AE7-8A5D-D4D5CB1CB275}" destId="{99427051-3486-41F6-BB75-4534CE74E898}" srcOrd="4" destOrd="0" parTransId="{E799F096-2871-4646-9CA9-D657F3392F1A}" sibTransId="{996B3FF5-64DE-4241-BEE2-CD3B5C8F5B55}"/>
    <dgm:cxn modelId="{6F5521A5-F047-4CA0-8E3D-8391B4CF6606}" type="presOf" srcId="{FCD502B6-4935-4D2C-997A-25CB11686487}" destId="{DB9E6F18-2E25-483B-AF2A-EDF3B3518FF6}" srcOrd="0" destOrd="0" presId="urn:microsoft.com/office/officeart/2005/8/layout/default#1"/>
    <dgm:cxn modelId="{D6A691C9-5442-4DF4-B225-D43C49C6E096}" srcId="{6894E5DB-A14E-4AE7-8A5D-D4D5CB1CB275}" destId="{FCD502B6-4935-4D2C-997A-25CB11686487}" srcOrd="2" destOrd="0" parTransId="{0B586C87-7042-4812-967C-F39BBE845C56}" sibTransId="{7DBBFD36-DE31-4F47-8FA0-035B9FD49B1E}"/>
    <dgm:cxn modelId="{A659B060-E167-4840-A6FB-BE8D497C3A46}" srcId="{6894E5DB-A14E-4AE7-8A5D-D4D5CB1CB275}" destId="{8AB0BE56-AAF4-40B8-8E4B-CDA1DA4EE36D}" srcOrd="11" destOrd="0" parTransId="{41B1D240-B2C8-49E4-972C-27D84DDDB7FA}" sibTransId="{78609D1C-B73D-4ECD-8372-15214086AEF3}"/>
    <dgm:cxn modelId="{2E186D7E-A22F-4EED-ACB4-513961C06D57}" srcId="{6894E5DB-A14E-4AE7-8A5D-D4D5CB1CB275}" destId="{031753C3-73CF-43C2-9554-328726AF5ABA}" srcOrd="5" destOrd="0" parTransId="{2C6ED4D1-CD19-43C0-9F94-E9871286474E}" sibTransId="{4A1D94E1-F6EB-4FFC-A8FF-C90115D0D9D4}"/>
    <dgm:cxn modelId="{C664648E-165E-4362-9D40-55A73F8039BD}" type="presOf" srcId="{959F4F36-3C6A-40DF-9B83-4D9BCFBBE3A6}" destId="{192D901D-2574-4970-9C30-3C6D38FB0073}" srcOrd="0" destOrd="0" presId="urn:microsoft.com/office/officeart/2005/8/layout/default#1"/>
    <dgm:cxn modelId="{BB84B53A-F4D1-4EA0-BFBC-CDE62A12FE54}" type="presOf" srcId="{031753C3-73CF-43C2-9554-328726AF5ABA}" destId="{29A98758-07B5-4E32-A672-F9E07CCF9D8C}" srcOrd="0" destOrd="0" presId="urn:microsoft.com/office/officeart/2005/8/layout/default#1"/>
    <dgm:cxn modelId="{DF491DE3-DE06-4ABC-8F1A-F7681C1A3289}" type="presOf" srcId="{B7497A1A-AA1A-49DC-8C64-B24A128EA408}" destId="{B8E2D4F7-CD66-410B-AABF-4624CE73A81D}" srcOrd="0" destOrd="0" presId="urn:microsoft.com/office/officeart/2005/8/layout/default#1"/>
    <dgm:cxn modelId="{82958E79-07A9-45FB-B711-C1D7DD5D95E3}" type="presOf" srcId="{3446EF8E-FEBB-4B2C-89A6-963C6A539ACD}" destId="{A578B736-4FAC-4D99-BE6C-E13396A2281C}" srcOrd="0" destOrd="0" presId="urn:microsoft.com/office/officeart/2005/8/layout/default#1"/>
    <dgm:cxn modelId="{0D070BB3-B476-442E-88F3-E8E12E4B845D}" type="presOf" srcId="{8AB0BE56-AAF4-40B8-8E4B-CDA1DA4EE36D}" destId="{6D5EC6A6-695A-4543-A99A-AA59F9E2989A}" srcOrd="0" destOrd="0" presId="urn:microsoft.com/office/officeart/2005/8/layout/default#1"/>
    <dgm:cxn modelId="{0FCDFB2F-84B5-433D-916B-9D00FFFECA42}" srcId="{6894E5DB-A14E-4AE7-8A5D-D4D5CB1CB275}" destId="{B7497A1A-AA1A-49DC-8C64-B24A128EA408}" srcOrd="6" destOrd="0" parTransId="{B0FE937F-002D-43FA-907E-7383FA2171A7}" sibTransId="{2BDE3857-EDCD-4887-A5C1-51AE7725E8BE}"/>
    <dgm:cxn modelId="{842A2CC4-0CFB-4F35-873A-65F49E9A25B0}" type="presOf" srcId="{6894E5DB-A14E-4AE7-8A5D-D4D5CB1CB275}" destId="{805A6FCE-CF97-4E94-851A-6196E334120A}" srcOrd="0" destOrd="0" presId="urn:microsoft.com/office/officeart/2005/8/layout/default#1"/>
    <dgm:cxn modelId="{68C155C9-EBDA-4187-83F7-E9AEAC537960}" type="presOf" srcId="{2C9074B0-47E3-4FB9-B029-5A57B32614AD}" destId="{3FDA9CA8-EBC2-4EB0-8144-811D2290D2C6}" srcOrd="0" destOrd="0" presId="urn:microsoft.com/office/officeart/2005/8/layout/default#1"/>
    <dgm:cxn modelId="{195BDF54-86BE-417B-9822-EE3B008E7946}" srcId="{6894E5DB-A14E-4AE7-8A5D-D4D5CB1CB275}" destId="{959F4F36-3C6A-40DF-9B83-4D9BCFBBE3A6}" srcOrd="15" destOrd="0" parTransId="{5252E1DF-6443-4788-A79B-A0D508C8AC5B}" sibTransId="{AB6A6387-D691-4F53-B601-FB0106489C97}"/>
    <dgm:cxn modelId="{BDDEEBD4-D33B-488C-814C-D9AC482B4CA6}" srcId="{6894E5DB-A14E-4AE7-8A5D-D4D5CB1CB275}" destId="{4EA3C5F5-86D8-4511-9114-4A4BD3C9A9BF}" srcOrd="8" destOrd="0" parTransId="{D9E48E8E-7E9B-4EE6-B35B-D3884D65B402}" sibTransId="{739968C5-A769-4CDD-8B0C-04C773C00395}"/>
    <dgm:cxn modelId="{0A254331-6BC4-48BC-8765-226D059A5049}" srcId="{6894E5DB-A14E-4AE7-8A5D-D4D5CB1CB275}" destId="{A48F2F05-7A7D-471D-8233-051816A3DE36}" srcOrd="9" destOrd="0" parTransId="{637A7AD5-6604-4C5D-AA5E-B173E4D5A502}" sibTransId="{14F00D73-3178-4117-866C-B754B91C77F6}"/>
    <dgm:cxn modelId="{54E75FBC-2653-4E5B-97AF-4703134D8141}" srcId="{6894E5DB-A14E-4AE7-8A5D-D4D5CB1CB275}" destId="{8FB2EBF3-81AC-4379-B4E2-3DD8289ADCB4}" srcOrd="10" destOrd="0" parTransId="{EBE04FE6-ECDF-468F-B8A2-356BBE0ABDF6}" sibTransId="{8267C5A9-1719-49E6-954E-2ADEAB790443}"/>
    <dgm:cxn modelId="{9D5CEE7C-8311-4511-A746-7CD1ABC7CE54}" srcId="{6894E5DB-A14E-4AE7-8A5D-D4D5CB1CB275}" destId="{53EBED1D-0ED2-42BF-95C1-10F0C32B1678}" srcOrd="14" destOrd="0" parTransId="{C7AE8058-44C6-4A62-97EA-3346EEE45A0F}" sibTransId="{E83FC803-4A13-45FB-AC99-56F62906B6B8}"/>
    <dgm:cxn modelId="{8B95CEA0-F41B-4A47-8E73-232C3923DD6F}" srcId="{6894E5DB-A14E-4AE7-8A5D-D4D5CB1CB275}" destId="{3EA908DE-6711-4BEB-8602-1ADBAA9625F6}" srcOrd="7" destOrd="0" parTransId="{7A537CEC-C854-47C4-A825-8C4C01B04D4D}" sibTransId="{A5D69989-8463-40EE-B901-0D52E6A8B6DD}"/>
    <dgm:cxn modelId="{72AF071D-BFA4-48B2-A3DD-14FFB5312B94}" type="presOf" srcId="{5E5A0C19-8404-49FE-9A36-D62492CC1704}" destId="{DD5E021F-1526-4C0D-AE57-66202C3F273B}" srcOrd="0" destOrd="0" presId="urn:microsoft.com/office/officeart/2005/8/layout/default#1"/>
    <dgm:cxn modelId="{9E65AD6D-C017-4C89-A80E-D7B65B1224BF}" type="presOf" srcId="{A48F2F05-7A7D-471D-8233-051816A3DE36}" destId="{5371FD09-4505-449E-BA93-182E1B8D474C}" srcOrd="0" destOrd="0" presId="urn:microsoft.com/office/officeart/2005/8/layout/default#1"/>
    <dgm:cxn modelId="{A9CD2FE2-7BBA-4ECA-B2FB-079EEFED097C}" type="presParOf" srcId="{805A6FCE-CF97-4E94-851A-6196E334120A}" destId="{0E884E01-B9C0-4B49-9B7A-5CF8DE9F8943}" srcOrd="0" destOrd="0" presId="urn:microsoft.com/office/officeart/2005/8/layout/default#1"/>
    <dgm:cxn modelId="{6BC9DAE7-1E83-4312-9B50-B44B6EEA00ED}" type="presParOf" srcId="{805A6FCE-CF97-4E94-851A-6196E334120A}" destId="{4FE32523-FF6F-4FF8-A6CD-7E1C6136A9A0}" srcOrd="1" destOrd="0" presId="urn:microsoft.com/office/officeart/2005/8/layout/default#1"/>
    <dgm:cxn modelId="{0873B676-8544-4C6E-AD4A-C98E1D15E421}" type="presParOf" srcId="{805A6FCE-CF97-4E94-851A-6196E334120A}" destId="{57F91F01-84BE-4A11-AE7E-7B2D317328F2}" srcOrd="2" destOrd="0" presId="urn:microsoft.com/office/officeart/2005/8/layout/default#1"/>
    <dgm:cxn modelId="{8F1DCF09-995C-4AE9-AE0F-7CCF662DD12D}" type="presParOf" srcId="{805A6FCE-CF97-4E94-851A-6196E334120A}" destId="{C958B2AF-0774-4970-B4BF-720CB3B98CDB}" srcOrd="3" destOrd="0" presId="urn:microsoft.com/office/officeart/2005/8/layout/default#1"/>
    <dgm:cxn modelId="{51E8F703-1386-4A87-843F-505DEBBEC803}" type="presParOf" srcId="{805A6FCE-CF97-4E94-851A-6196E334120A}" destId="{DB9E6F18-2E25-483B-AF2A-EDF3B3518FF6}" srcOrd="4" destOrd="0" presId="urn:microsoft.com/office/officeart/2005/8/layout/default#1"/>
    <dgm:cxn modelId="{DFCE35E4-07C2-4FCC-8033-89A1CEE442AB}" type="presParOf" srcId="{805A6FCE-CF97-4E94-851A-6196E334120A}" destId="{D728556B-5A2E-469D-8F8F-3E14453F0ACE}" srcOrd="5" destOrd="0" presId="urn:microsoft.com/office/officeart/2005/8/layout/default#1"/>
    <dgm:cxn modelId="{3C972E4B-E7E5-48B8-B86B-0BB8478B4A6B}" type="presParOf" srcId="{805A6FCE-CF97-4E94-851A-6196E334120A}" destId="{A578B736-4FAC-4D99-BE6C-E13396A2281C}" srcOrd="6" destOrd="0" presId="urn:microsoft.com/office/officeart/2005/8/layout/default#1"/>
    <dgm:cxn modelId="{C73411E7-E08F-4723-81CF-364188AFCA73}" type="presParOf" srcId="{805A6FCE-CF97-4E94-851A-6196E334120A}" destId="{A6A4F15C-BEE1-4251-B9D6-D300E394D2C2}" srcOrd="7" destOrd="0" presId="urn:microsoft.com/office/officeart/2005/8/layout/default#1"/>
    <dgm:cxn modelId="{971A10E0-BA02-4FA4-A55D-2F9E1762310C}" type="presParOf" srcId="{805A6FCE-CF97-4E94-851A-6196E334120A}" destId="{789ACD37-ADEC-406F-8481-EB1506073C03}" srcOrd="8" destOrd="0" presId="urn:microsoft.com/office/officeart/2005/8/layout/default#1"/>
    <dgm:cxn modelId="{AF14A0F1-4060-465D-99A8-8AEBC4829745}" type="presParOf" srcId="{805A6FCE-CF97-4E94-851A-6196E334120A}" destId="{B6510978-3A4A-4C47-8371-64C1046A6E78}" srcOrd="9" destOrd="0" presId="urn:microsoft.com/office/officeart/2005/8/layout/default#1"/>
    <dgm:cxn modelId="{A4CBFB5C-101E-459B-9A82-70D63909D94C}" type="presParOf" srcId="{805A6FCE-CF97-4E94-851A-6196E334120A}" destId="{29A98758-07B5-4E32-A672-F9E07CCF9D8C}" srcOrd="10" destOrd="0" presId="urn:microsoft.com/office/officeart/2005/8/layout/default#1"/>
    <dgm:cxn modelId="{6FCA1CE9-E9A3-4866-8258-F3EDFB758035}" type="presParOf" srcId="{805A6FCE-CF97-4E94-851A-6196E334120A}" destId="{2E8AA8CD-47DF-446D-A541-41AEE5D65CB2}" srcOrd="11" destOrd="0" presId="urn:microsoft.com/office/officeart/2005/8/layout/default#1"/>
    <dgm:cxn modelId="{5912FCD2-99A2-46E1-BBB5-8730ACBDE44A}" type="presParOf" srcId="{805A6FCE-CF97-4E94-851A-6196E334120A}" destId="{B8E2D4F7-CD66-410B-AABF-4624CE73A81D}" srcOrd="12" destOrd="0" presId="urn:microsoft.com/office/officeart/2005/8/layout/default#1"/>
    <dgm:cxn modelId="{E3763658-AA0D-43BA-BDA3-6F0ADE75E6AC}" type="presParOf" srcId="{805A6FCE-CF97-4E94-851A-6196E334120A}" destId="{0CF3A393-B97B-4DDF-93D7-0DE064E3A4CF}" srcOrd="13" destOrd="0" presId="urn:microsoft.com/office/officeart/2005/8/layout/default#1"/>
    <dgm:cxn modelId="{88749E53-B1AD-4FC0-898B-74F5D5353F40}" type="presParOf" srcId="{805A6FCE-CF97-4E94-851A-6196E334120A}" destId="{C61709FD-7942-49C2-908B-7DD83D7BDF95}" srcOrd="14" destOrd="0" presId="urn:microsoft.com/office/officeart/2005/8/layout/default#1"/>
    <dgm:cxn modelId="{13169723-B5EE-4A91-B29B-1D20AFCE1263}" type="presParOf" srcId="{805A6FCE-CF97-4E94-851A-6196E334120A}" destId="{93EA8E5C-8B87-4163-84F1-954DBFE6C87A}" srcOrd="15" destOrd="0" presId="urn:microsoft.com/office/officeart/2005/8/layout/default#1"/>
    <dgm:cxn modelId="{6750FDE8-756E-4A0C-828C-E0E34CDC78D1}" type="presParOf" srcId="{805A6FCE-CF97-4E94-851A-6196E334120A}" destId="{DC3E7CDF-91C6-416E-9D0B-9CDD5A1BE537}" srcOrd="16" destOrd="0" presId="urn:microsoft.com/office/officeart/2005/8/layout/default#1"/>
    <dgm:cxn modelId="{5E484929-7E91-4FA6-8D1C-6FF1CB462673}" type="presParOf" srcId="{805A6FCE-CF97-4E94-851A-6196E334120A}" destId="{ED305C78-26FA-4F3A-A009-EAEA624185E3}" srcOrd="17" destOrd="0" presId="urn:microsoft.com/office/officeart/2005/8/layout/default#1"/>
    <dgm:cxn modelId="{55FD30D0-BD61-4658-9935-F4538943CA65}" type="presParOf" srcId="{805A6FCE-CF97-4E94-851A-6196E334120A}" destId="{5371FD09-4505-449E-BA93-182E1B8D474C}" srcOrd="18" destOrd="0" presId="urn:microsoft.com/office/officeart/2005/8/layout/default#1"/>
    <dgm:cxn modelId="{3416D885-9F59-4702-8C83-66C019DFB504}" type="presParOf" srcId="{805A6FCE-CF97-4E94-851A-6196E334120A}" destId="{77F90523-69C4-449E-AAD7-2C38CEAC9D07}" srcOrd="19" destOrd="0" presId="urn:microsoft.com/office/officeart/2005/8/layout/default#1"/>
    <dgm:cxn modelId="{5A3C197A-DE55-4908-BBB3-EFE010B476B0}" type="presParOf" srcId="{805A6FCE-CF97-4E94-851A-6196E334120A}" destId="{D0C4E627-BD18-41FF-A0D1-19D0C5EBEBF5}" srcOrd="20" destOrd="0" presId="urn:microsoft.com/office/officeart/2005/8/layout/default#1"/>
    <dgm:cxn modelId="{D7A039E1-13EC-4914-9FB0-C4364E7AF9B6}" type="presParOf" srcId="{805A6FCE-CF97-4E94-851A-6196E334120A}" destId="{93FA4E09-5C75-4302-8763-D18D8D79F6FC}" srcOrd="21" destOrd="0" presId="urn:microsoft.com/office/officeart/2005/8/layout/default#1"/>
    <dgm:cxn modelId="{152F90CF-3C98-4E7E-A54C-BBB0A3ECBC5B}" type="presParOf" srcId="{805A6FCE-CF97-4E94-851A-6196E334120A}" destId="{6D5EC6A6-695A-4543-A99A-AA59F9E2989A}" srcOrd="22" destOrd="0" presId="urn:microsoft.com/office/officeart/2005/8/layout/default#1"/>
    <dgm:cxn modelId="{7AF9879E-B209-41BF-8E20-4AAEB78F9AFF}" type="presParOf" srcId="{805A6FCE-CF97-4E94-851A-6196E334120A}" destId="{BB872329-FEBA-4073-B69D-7BCC0840A19A}" srcOrd="23" destOrd="0" presId="urn:microsoft.com/office/officeart/2005/8/layout/default#1"/>
    <dgm:cxn modelId="{D3FACB7C-F980-4605-8EEC-5F6DA59BC99A}" type="presParOf" srcId="{805A6FCE-CF97-4E94-851A-6196E334120A}" destId="{DD5E021F-1526-4C0D-AE57-66202C3F273B}" srcOrd="24" destOrd="0" presId="urn:microsoft.com/office/officeart/2005/8/layout/default#1"/>
    <dgm:cxn modelId="{E36CB6CB-5EF3-427F-AC18-5574807D50CB}" type="presParOf" srcId="{805A6FCE-CF97-4E94-851A-6196E334120A}" destId="{84134643-E4F2-4EA2-89B4-16D5D5EA086E}" srcOrd="25" destOrd="0" presId="urn:microsoft.com/office/officeart/2005/8/layout/default#1"/>
    <dgm:cxn modelId="{7834D8A9-0F6B-4BCC-B912-EABBC0C46E3F}" type="presParOf" srcId="{805A6FCE-CF97-4E94-851A-6196E334120A}" destId="{3FDA9CA8-EBC2-4EB0-8144-811D2290D2C6}" srcOrd="26" destOrd="0" presId="urn:microsoft.com/office/officeart/2005/8/layout/default#1"/>
    <dgm:cxn modelId="{B5250268-7DA9-44AD-BA03-A804B8115E02}" type="presParOf" srcId="{805A6FCE-CF97-4E94-851A-6196E334120A}" destId="{FC141B83-613C-4FA6-AEFA-5230B033D2B5}" srcOrd="27" destOrd="0" presId="urn:microsoft.com/office/officeart/2005/8/layout/default#1"/>
    <dgm:cxn modelId="{D2CCC833-8EE1-42A4-9C81-F2FB2C628224}" type="presParOf" srcId="{805A6FCE-CF97-4E94-851A-6196E334120A}" destId="{0D6800D1-1B6E-45BD-8971-3D0D261474A8}" srcOrd="28" destOrd="0" presId="urn:microsoft.com/office/officeart/2005/8/layout/default#1"/>
    <dgm:cxn modelId="{504A8642-941A-4A14-A113-B56516071700}" type="presParOf" srcId="{805A6FCE-CF97-4E94-851A-6196E334120A}" destId="{5A89E57D-88AC-4A86-8A94-96D294916F7F}" srcOrd="29" destOrd="0" presId="urn:microsoft.com/office/officeart/2005/8/layout/default#1"/>
    <dgm:cxn modelId="{8E04F228-8F16-4F35-BEE7-551A908F69DD}" type="presParOf" srcId="{805A6FCE-CF97-4E94-851A-6196E334120A}" destId="{192D901D-2574-4970-9C30-3C6D38FB0073}" srcOrd="30"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884E01-B9C0-4B49-9B7A-5CF8DE9F8943}">
      <dsp:nvSpPr>
        <dsp:cNvPr id="0" name=""/>
        <dsp:cNvSpPr/>
      </dsp:nvSpPr>
      <dsp:spPr>
        <a:xfrm>
          <a:off x="1267498" y="29"/>
          <a:ext cx="2492134" cy="149528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pt-BR" sz="3300" kern="1200" dirty="0"/>
            <a:t>VENDA DE PRODUTOS</a:t>
          </a:r>
          <a:endParaRPr lang="en-US" sz="3300" kern="1200" dirty="0"/>
        </a:p>
      </dsp:txBody>
      <dsp:txXfrm>
        <a:off x="1267498" y="29"/>
        <a:ext cx="2492134" cy="1495280"/>
      </dsp:txXfrm>
    </dsp:sp>
    <dsp:sp modelId="{57F91F01-84BE-4A11-AE7E-7B2D317328F2}">
      <dsp:nvSpPr>
        <dsp:cNvPr id="0" name=""/>
        <dsp:cNvSpPr/>
      </dsp:nvSpPr>
      <dsp:spPr>
        <a:xfrm>
          <a:off x="4008846" y="29"/>
          <a:ext cx="2492134" cy="1495280"/>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pt-BR" sz="3300" kern="1200" dirty="0"/>
            <a:t>PRESTAÇÃO DE SERVIÇOS</a:t>
          </a:r>
          <a:endParaRPr lang="en-US" sz="3300" kern="1200" dirty="0"/>
        </a:p>
      </dsp:txBody>
      <dsp:txXfrm>
        <a:off x="4008846" y="29"/>
        <a:ext cx="2492134" cy="1495280"/>
      </dsp:txXfrm>
    </dsp:sp>
    <dsp:sp modelId="{C61709FD-7942-49C2-908B-7DD83D7BDF95}">
      <dsp:nvSpPr>
        <dsp:cNvPr id="0" name=""/>
        <dsp:cNvSpPr/>
      </dsp:nvSpPr>
      <dsp:spPr>
        <a:xfrm>
          <a:off x="1267498" y="1744523"/>
          <a:ext cx="2492134" cy="149528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pt-BR" sz="3300" kern="1200" dirty="0"/>
            <a:t>e...</a:t>
          </a:r>
          <a:endParaRPr lang="en-US" sz="3300" kern="1200" dirty="0"/>
        </a:p>
      </dsp:txBody>
      <dsp:txXfrm>
        <a:off x="1267498" y="1744523"/>
        <a:ext cx="2492134" cy="1495280"/>
      </dsp:txXfrm>
    </dsp:sp>
    <dsp:sp modelId="{DC3E7CDF-91C6-416E-9D0B-9CDD5A1BE537}">
      <dsp:nvSpPr>
        <dsp:cNvPr id="0" name=""/>
        <dsp:cNvSpPr/>
      </dsp:nvSpPr>
      <dsp:spPr>
        <a:xfrm>
          <a:off x="4008846" y="1744523"/>
          <a:ext cx="2492134" cy="1495280"/>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pt-BR" sz="3300" kern="1200" dirty="0"/>
            <a:t>e...</a:t>
          </a:r>
          <a:endParaRPr lang="en-US" sz="3300" kern="1200" dirty="0"/>
        </a:p>
      </dsp:txBody>
      <dsp:txXfrm>
        <a:off x="4008846" y="1744523"/>
        <a:ext cx="2492134" cy="1495280"/>
      </dsp:txXfrm>
    </dsp:sp>
    <dsp:sp modelId="{5371FD09-4505-449E-BA93-182E1B8D474C}">
      <dsp:nvSpPr>
        <dsp:cNvPr id="0" name=""/>
        <dsp:cNvSpPr/>
      </dsp:nvSpPr>
      <dsp:spPr>
        <a:xfrm>
          <a:off x="1267498" y="3489017"/>
          <a:ext cx="2492134" cy="1495280"/>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pt-BR" sz="3300" kern="1200" dirty="0"/>
            <a:t>e....</a:t>
          </a:r>
          <a:endParaRPr lang="en-US" sz="3300" kern="1200" dirty="0"/>
        </a:p>
      </dsp:txBody>
      <dsp:txXfrm>
        <a:off x="1267498" y="3489017"/>
        <a:ext cx="2492134" cy="1495280"/>
      </dsp:txXfrm>
    </dsp:sp>
    <dsp:sp modelId="{70D68E2C-F3DC-43D0-B6A7-97814A35E44F}">
      <dsp:nvSpPr>
        <dsp:cNvPr id="0" name=""/>
        <dsp:cNvSpPr/>
      </dsp:nvSpPr>
      <dsp:spPr>
        <a:xfrm>
          <a:off x="4008846" y="3489017"/>
          <a:ext cx="2492134" cy="149528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pt-BR" sz="3300" kern="1200" dirty="0"/>
            <a:t>Agora???</a:t>
          </a:r>
          <a:endParaRPr lang="en-US" sz="3300" kern="1200" dirty="0"/>
        </a:p>
      </dsp:txBody>
      <dsp:txXfrm>
        <a:off x="4008846" y="3489017"/>
        <a:ext cx="2492134" cy="14952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884E01-B9C0-4B49-9B7A-5CF8DE9F8943}">
      <dsp:nvSpPr>
        <dsp:cNvPr id="0" name=""/>
        <dsp:cNvSpPr/>
      </dsp:nvSpPr>
      <dsp:spPr>
        <a:xfrm>
          <a:off x="2275" y="54651"/>
          <a:ext cx="1805564" cy="108333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smtClean="0"/>
            <a:t>MATÉRIAS-PRIMAS</a:t>
          </a:r>
          <a:endParaRPr lang="en-US" sz="1700" kern="1200" dirty="0"/>
        </a:p>
      </dsp:txBody>
      <dsp:txXfrm>
        <a:off x="2275" y="54651"/>
        <a:ext cx="1805564" cy="1083338"/>
      </dsp:txXfrm>
    </dsp:sp>
    <dsp:sp modelId="{57F91F01-84BE-4A11-AE7E-7B2D317328F2}">
      <dsp:nvSpPr>
        <dsp:cNvPr id="0" name=""/>
        <dsp:cNvSpPr/>
      </dsp:nvSpPr>
      <dsp:spPr>
        <a:xfrm>
          <a:off x="1988397" y="54651"/>
          <a:ext cx="1805564" cy="108333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COMBUSTÍVEIS</a:t>
          </a:r>
          <a:endParaRPr lang="en-US" sz="1700" kern="1200" dirty="0"/>
        </a:p>
      </dsp:txBody>
      <dsp:txXfrm>
        <a:off x="1988397" y="54651"/>
        <a:ext cx="1805564" cy="1083338"/>
      </dsp:txXfrm>
    </dsp:sp>
    <dsp:sp modelId="{DB9E6F18-2E25-483B-AF2A-EDF3B3518FF6}">
      <dsp:nvSpPr>
        <dsp:cNvPr id="0" name=""/>
        <dsp:cNvSpPr/>
      </dsp:nvSpPr>
      <dsp:spPr>
        <a:xfrm>
          <a:off x="3974518" y="54651"/>
          <a:ext cx="1805564" cy="108333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ENERGIA ELÉTRICA</a:t>
          </a:r>
          <a:endParaRPr lang="en-US" sz="1700" kern="1200" dirty="0"/>
        </a:p>
      </dsp:txBody>
      <dsp:txXfrm>
        <a:off x="3974518" y="54651"/>
        <a:ext cx="1805564" cy="1083338"/>
      </dsp:txXfrm>
    </dsp:sp>
    <dsp:sp modelId="{A578B736-4FAC-4D99-BE6C-E13396A2281C}">
      <dsp:nvSpPr>
        <dsp:cNvPr id="0" name=""/>
        <dsp:cNvSpPr/>
      </dsp:nvSpPr>
      <dsp:spPr>
        <a:xfrm>
          <a:off x="5960639" y="54651"/>
          <a:ext cx="1805564" cy="1083338"/>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EMBALAGEM</a:t>
          </a:r>
          <a:endParaRPr lang="en-US" sz="1700" kern="1200" dirty="0"/>
        </a:p>
      </dsp:txBody>
      <dsp:txXfrm>
        <a:off x="5960639" y="54651"/>
        <a:ext cx="1805564" cy="1083338"/>
      </dsp:txXfrm>
    </dsp:sp>
    <dsp:sp modelId="{789ACD37-ADEC-406F-8481-EB1506073C03}">
      <dsp:nvSpPr>
        <dsp:cNvPr id="0" name=""/>
        <dsp:cNvSpPr/>
      </dsp:nvSpPr>
      <dsp:spPr>
        <a:xfrm>
          <a:off x="2275" y="1318546"/>
          <a:ext cx="1805564" cy="108333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SERVIÇOS TERCEIROS</a:t>
          </a:r>
          <a:endParaRPr lang="en-US" sz="1700" kern="1200" dirty="0"/>
        </a:p>
      </dsp:txBody>
      <dsp:txXfrm>
        <a:off x="2275" y="1318546"/>
        <a:ext cx="1805564" cy="1083338"/>
      </dsp:txXfrm>
    </dsp:sp>
    <dsp:sp modelId="{29A98758-07B5-4E32-A672-F9E07CCF9D8C}">
      <dsp:nvSpPr>
        <dsp:cNvPr id="0" name=""/>
        <dsp:cNvSpPr/>
      </dsp:nvSpPr>
      <dsp:spPr>
        <a:xfrm>
          <a:off x="1988397" y="1318546"/>
          <a:ext cx="1805564" cy="108333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MANUTENÇÃO</a:t>
          </a:r>
          <a:endParaRPr lang="en-US" sz="1700" kern="1200" dirty="0"/>
        </a:p>
      </dsp:txBody>
      <dsp:txXfrm>
        <a:off x="1988397" y="1318546"/>
        <a:ext cx="1805564" cy="1083338"/>
      </dsp:txXfrm>
    </dsp:sp>
    <dsp:sp modelId="{B8E2D4F7-CD66-410B-AABF-4624CE73A81D}">
      <dsp:nvSpPr>
        <dsp:cNvPr id="0" name=""/>
        <dsp:cNvSpPr/>
      </dsp:nvSpPr>
      <dsp:spPr>
        <a:xfrm>
          <a:off x="3974518" y="1318546"/>
          <a:ext cx="1805564" cy="108333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FOLHA DE PAGAMENTO</a:t>
          </a:r>
          <a:endParaRPr lang="en-US" sz="1700" kern="1200" dirty="0"/>
        </a:p>
      </dsp:txBody>
      <dsp:txXfrm>
        <a:off x="3974518" y="1318546"/>
        <a:ext cx="1805564" cy="1083338"/>
      </dsp:txXfrm>
    </dsp:sp>
    <dsp:sp modelId="{C61709FD-7942-49C2-908B-7DD83D7BDF95}">
      <dsp:nvSpPr>
        <dsp:cNvPr id="0" name=""/>
        <dsp:cNvSpPr/>
      </dsp:nvSpPr>
      <dsp:spPr>
        <a:xfrm>
          <a:off x="5960639" y="1318546"/>
          <a:ext cx="1805564" cy="108333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FRETE</a:t>
          </a:r>
          <a:endParaRPr lang="en-US" sz="1700" kern="1200" dirty="0"/>
        </a:p>
      </dsp:txBody>
      <dsp:txXfrm>
        <a:off x="5960639" y="1318546"/>
        <a:ext cx="1805564" cy="1083338"/>
      </dsp:txXfrm>
    </dsp:sp>
    <dsp:sp modelId="{DC3E7CDF-91C6-416E-9D0B-9CDD5A1BE537}">
      <dsp:nvSpPr>
        <dsp:cNvPr id="0" name=""/>
        <dsp:cNvSpPr/>
      </dsp:nvSpPr>
      <dsp:spPr>
        <a:xfrm>
          <a:off x="2275" y="2582442"/>
          <a:ext cx="1805564" cy="1083338"/>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INTERNET / TELEFONE / ÁGUA</a:t>
          </a:r>
          <a:endParaRPr lang="en-US" sz="1700" kern="1200" dirty="0"/>
        </a:p>
      </dsp:txBody>
      <dsp:txXfrm>
        <a:off x="2275" y="2582442"/>
        <a:ext cx="1805564" cy="1083338"/>
      </dsp:txXfrm>
    </dsp:sp>
    <dsp:sp modelId="{5371FD09-4505-449E-BA93-182E1B8D474C}">
      <dsp:nvSpPr>
        <dsp:cNvPr id="0" name=""/>
        <dsp:cNvSpPr/>
      </dsp:nvSpPr>
      <dsp:spPr>
        <a:xfrm>
          <a:off x="1988397" y="2582442"/>
          <a:ext cx="1805564" cy="108333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TRIBUTOS</a:t>
          </a:r>
          <a:endParaRPr lang="en-US" sz="1700" kern="1200" dirty="0"/>
        </a:p>
      </dsp:txBody>
      <dsp:txXfrm>
        <a:off x="1988397" y="2582442"/>
        <a:ext cx="1805564" cy="1083338"/>
      </dsp:txXfrm>
    </dsp:sp>
    <dsp:sp modelId="{D0C4E627-BD18-41FF-A0D1-19D0C5EBEBF5}">
      <dsp:nvSpPr>
        <dsp:cNvPr id="0" name=""/>
        <dsp:cNvSpPr/>
      </dsp:nvSpPr>
      <dsp:spPr>
        <a:xfrm>
          <a:off x="3974518" y="2582442"/>
          <a:ext cx="1805564" cy="108333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GASTOS DIVERSOS</a:t>
          </a:r>
          <a:endParaRPr lang="en-US" sz="1700" kern="1200" dirty="0"/>
        </a:p>
      </dsp:txBody>
      <dsp:txXfrm>
        <a:off x="3974518" y="2582442"/>
        <a:ext cx="1805564" cy="1083338"/>
      </dsp:txXfrm>
    </dsp:sp>
    <dsp:sp modelId="{6D5EC6A6-695A-4543-A99A-AA59F9E2989A}">
      <dsp:nvSpPr>
        <dsp:cNvPr id="0" name=""/>
        <dsp:cNvSpPr/>
      </dsp:nvSpPr>
      <dsp:spPr>
        <a:xfrm>
          <a:off x="5960639" y="2582442"/>
          <a:ext cx="1805564" cy="108333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smtClean="0"/>
            <a:t>VIAGENS</a:t>
          </a:r>
          <a:endParaRPr lang="en-US" sz="1700" kern="1200" dirty="0"/>
        </a:p>
      </dsp:txBody>
      <dsp:txXfrm>
        <a:off x="5960639" y="2582442"/>
        <a:ext cx="1805564" cy="1083338"/>
      </dsp:txXfrm>
    </dsp:sp>
    <dsp:sp modelId="{DD5E021F-1526-4C0D-AE57-66202C3F273B}">
      <dsp:nvSpPr>
        <dsp:cNvPr id="0" name=""/>
        <dsp:cNvSpPr/>
      </dsp:nvSpPr>
      <dsp:spPr>
        <a:xfrm>
          <a:off x="2275" y="3846337"/>
          <a:ext cx="1805564" cy="108333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DESPESAS FINANCEIRAS</a:t>
          </a:r>
          <a:endParaRPr lang="en-US" sz="1700" kern="1200" dirty="0"/>
        </a:p>
      </dsp:txBody>
      <dsp:txXfrm>
        <a:off x="2275" y="3846337"/>
        <a:ext cx="1805564" cy="1083338"/>
      </dsp:txXfrm>
    </dsp:sp>
    <dsp:sp modelId="{3FDA9CA8-EBC2-4EB0-8144-811D2290D2C6}">
      <dsp:nvSpPr>
        <dsp:cNvPr id="0" name=""/>
        <dsp:cNvSpPr/>
      </dsp:nvSpPr>
      <dsp:spPr>
        <a:xfrm>
          <a:off x="1988397" y="3846337"/>
          <a:ext cx="1805564" cy="1083338"/>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DESPESAS ADMINISTRATIVAS</a:t>
          </a:r>
          <a:endParaRPr lang="en-US" sz="1700" kern="1200" dirty="0"/>
        </a:p>
      </dsp:txBody>
      <dsp:txXfrm>
        <a:off x="1988397" y="3846337"/>
        <a:ext cx="1805564" cy="1083338"/>
      </dsp:txXfrm>
    </dsp:sp>
    <dsp:sp modelId="{0D6800D1-1B6E-45BD-8971-3D0D261474A8}">
      <dsp:nvSpPr>
        <dsp:cNvPr id="0" name=""/>
        <dsp:cNvSpPr/>
      </dsp:nvSpPr>
      <dsp:spPr>
        <a:xfrm>
          <a:off x="3974518" y="3846337"/>
          <a:ext cx="1805564" cy="108333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DESPESAS COMERCIAIS</a:t>
          </a:r>
          <a:endParaRPr lang="en-US" sz="1700" kern="1200" dirty="0"/>
        </a:p>
      </dsp:txBody>
      <dsp:txXfrm>
        <a:off x="3974518" y="3846337"/>
        <a:ext cx="1805564" cy="1083338"/>
      </dsp:txXfrm>
    </dsp:sp>
    <dsp:sp modelId="{192D901D-2574-4970-9C30-3C6D38FB0073}">
      <dsp:nvSpPr>
        <dsp:cNvPr id="0" name=""/>
        <dsp:cNvSpPr/>
      </dsp:nvSpPr>
      <dsp:spPr>
        <a:xfrm>
          <a:off x="5960639" y="3846337"/>
          <a:ext cx="1805564" cy="108333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t>OUTROS....</a:t>
          </a:r>
          <a:endParaRPr lang="en-US" sz="1700" kern="1200" dirty="0"/>
        </a:p>
      </dsp:txBody>
      <dsp:txXfrm>
        <a:off x="5960639" y="3846337"/>
        <a:ext cx="1805564" cy="1083338"/>
      </dsp:txXfrm>
    </dsp:sp>
  </dsp:spTree>
</dsp:drawing>
</file>

<file path=ppt/diagrams/layout1.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A4CF632-35C5-432E-B155-8B5B8504B747}" type="datetimeFigureOut">
              <a:rPr lang="pt-BR" smtClean="0"/>
              <a:pPr/>
              <a:t>24/01/2018</a:t>
            </a:fld>
            <a:endParaRPr lang="pt-B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9FFD70-8FFA-4FF7-A55C-FF8EE791FC21}" type="slidenum">
              <a:rPr lang="pt-BR" smtClean="0"/>
              <a:pPr/>
              <a:t>‹nº›</a:t>
            </a:fld>
            <a:endParaRPr lang="pt-BR"/>
          </a:p>
        </p:txBody>
      </p:sp>
    </p:spTree>
    <p:extLst>
      <p:ext uri="{BB962C8B-B14F-4D97-AF65-F5344CB8AC3E}">
        <p14:creationId xmlns:p14="http://schemas.microsoft.com/office/powerpoint/2010/main" val="2784923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43891F-8E66-4EA7-8F4D-D9C80939CBDD}" type="datetimeFigureOut">
              <a:rPr lang="pt-BR" smtClean="0"/>
              <a:pPr/>
              <a:t>24/01/2018</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267565-1D03-4A07-8E04-84DED0575470}" type="slidenum">
              <a:rPr lang="pt-BR" smtClean="0"/>
              <a:pPr/>
              <a:t>‹nº›</a:t>
            </a:fld>
            <a:endParaRPr lang="pt-BR"/>
          </a:p>
        </p:txBody>
      </p:sp>
    </p:spTree>
    <p:extLst>
      <p:ext uri="{BB962C8B-B14F-4D97-AF65-F5344CB8AC3E}">
        <p14:creationId xmlns:p14="http://schemas.microsoft.com/office/powerpoint/2010/main" val="1709597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685800" y="1143000"/>
            <a:ext cx="5486400" cy="3086100"/>
          </a:xfrm>
        </p:spPr>
      </p:sp>
      <p:sp>
        <p:nvSpPr>
          <p:cNvPr id="3" name="Espaço Reservado para Anotações 2"/>
          <p:cNvSpPr>
            <a:spLocks noGrp="1"/>
          </p:cNvSpPr>
          <p:nvPr>
            <p:ph type="body" idx="1"/>
          </p:nvPr>
        </p:nvSpPr>
        <p:spPr/>
        <p:txBody>
          <a:bodyPr>
            <a:normAutofit/>
          </a:bodyPr>
          <a:lstStyle/>
          <a:p>
            <a:r>
              <a:rPr lang="pt-BR" dirty="0" smtClean="0"/>
              <a:t>Titulo: </a:t>
            </a:r>
            <a:r>
              <a:rPr lang="pt-BR" dirty="0" err="1" smtClean="0"/>
              <a:t>Calibri</a:t>
            </a:r>
            <a:r>
              <a:rPr lang="pt-BR" dirty="0" smtClean="0"/>
              <a:t> 28 Azul Escuro</a:t>
            </a:r>
          </a:p>
          <a:p>
            <a:endParaRPr lang="pt-BR" dirty="0" smtClean="0"/>
          </a:p>
          <a:p>
            <a:r>
              <a:rPr lang="pt-BR" dirty="0" smtClean="0"/>
              <a:t>Conteúdo: </a:t>
            </a:r>
            <a:r>
              <a:rPr lang="pt-BR" dirty="0" err="1" smtClean="0"/>
              <a:t>Georgia</a:t>
            </a:r>
            <a:r>
              <a:rPr lang="pt-BR" dirty="0" smtClean="0"/>
              <a:t> 20 Perto</a:t>
            </a:r>
          </a:p>
          <a:p>
            <a:endParaRPr lang="pt-BR" dirty="0"/>
          </a:p>
        </p:txBody>
      </p:sp>
      <p:sp>
        <p:nvSpPr>
          <p:cNvPr id="4" name="Espaço Reservado para Número de Slide 3"/>
          <p:cNvSpPr>
            <a:spLocks noGrp="1"/>
          </p:cNvSpPr>
          <p:nvPr>
            <p:ph type="sldNum" sz="quarter" idx="10"/>
          </p:nvPr>
        </p:nvSpPr>
        <p:spPr/>
        <p:txBody>
          <a:bodyPr/>
          <a:lstStyle/>
          <a:p>
            <a:fld id="{97267565-1D03-4A07-8E04-84DED0575470}" type="slidenum">
              <a:rPr lang="pt-BR" smtClean="0"/>
              <a:pPr/>
              <a:t>1</a:t>
            </a:fld>
            <a:endParaRPr lang="pt-BR"/>
          </a:p>
        </p:txBody>
      </p:sp>
    </p:spTree>
    <p:extLst>
      <p:ext uri="{BB962C8B-B14F-4D97-AF65-F5344CB8AC3E}">
        <p14:creationId xmlns:p14="http://schemas.microsoft.com/office/powerpoint/2010/main" val="1459730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685800" y="1143000"/>
            <a:ext cx="5486400" cy="3086100"/>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97267565-1D03-4A07-8E04-84DED0575470}" type="slidenum">
              <a:rPr lang="pt-BR" smtClean="0"/>
              <a:pPr/>
              <a:t>8</a:t>
            </a:fld>
            <a:endParaRPr lang="pt-BR"/>
          </a:p>
        </p:txBody>
      </p:sp>
    </p:spTree>
    <p:extLst>
      <p:ext uri="{BB962C8B-B14F-4D97-AF65-F5344CB8AC3E}">
        <p14:creationId xmlns:p14="http://schemas.microsoft.com/office/powerpoint/2010/main" val="732260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97267565-1D03-4A07-8E04-84DED0575470}" type="slidenum">
              <a:rPr lang="pt-BR" smtClean="0"/>
              <a:pPr/>
              <a:t>30</a:t>
            </a:fld>
            <a:endParaRPr lang="pt-BR"/>
          </a:p>
        </p:txBody>
      </p:sp>
    </p:spTree>
    <p:extLst>
      <p:ext uri="{BB962C8B-B14F-4D97-AF65-F5344CB8AC3E}">
        <p14:creationId xmlns:p14="http://schemas.microsoft.com/office/powerpoint/2010/main" val="2069598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ço Reservado para Imagem de Slide 1"/>
          <p:cNvSpPr>
            <a:spLocks noGrp="1" noRot="1" noChangeAspect="1" noTextEdit="1"/>
          </p:cNvSpPr>
          <p:nvPr>
            <p:ph type="sldImg"/>
          </p:nvPr>
        </p:nvSpPr>
        <p:spPr bwMode="auto">
          <a:xfrm>
            <a:off x="685800" y="1143000"/>
            <a:ext cx="5486400" cy="3086100"/>
          </a:xfrm>
          <a:noFill/>
          <a:ln>
            <a:solidFill>
              <a:srgbClr val="000000"/>
            </a:solidFill>
            <a:miter lim="800000"/>
            <a:headEnd/>
            <a:tailEnd/>
          </a:ln>
        </p:spPr>
      </p:sp>
      <p:sp>
        <p:nvSpPr>
          <p:cNvPr id="60419"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BR" smtClean="0"/>
          </a:p>
        </p:txBody>
      </p:sp>
      <p:sp>
        <p:nvSpPr>
          <p:cNvPr id="88068" name="Espaço Reservado para Número de Slid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3F02CA-3EE6-472A-9E3A-70F56A3869B2}" type="slidenum">
              <a:rPr lang="pt-BR" smtClean="0"/>
              <a:pPr fontAlgn="base">
                <a:spcBef>
                  <a:spcPct val="0"/>
                </a:spcBef>
                <a:spcAft>
                  <a:spcPct val="0"/>
                </a:spcAft>
                <a:defRPr/>
              </a:pPr>
              <a:t>91</a:t>
            </a:fld>
            <a:endParaRPr lang="pt-BR" smtClean="0"/>
          </a:p>
        </p:txBody>
      </p:sp>
    </p:spTree>
    <p:extLst>
      <p:ext uri="{BB962C8B-B14F-4D97-AF65-F5344CB8AC3E}">
        <p14:creationId xmlns:p14="http://schemas.microsoft.com/office/powerpoint/2010/main" val="4241016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Espaço Reservado para Imagem de Slide 1"/>
          <p:cNvSpPr>
            <a:spLocks noGrp="1" noRot="1" noChangeAspect="1" noTextEdit="1"/>
          </p:cNvSpPr>
          <p:nvPr>
            <p:ph type="sldImg"/>
          </p:nvPr>
        </p:nvSpPr>
        <p:spPr bwMode="auto">
          <a:xfrm>
            <a:off x="685800" y="1143000"/>
            <a:ext cx="5486400" cy="3086100"/>
          </a:xfrm>
          <a:noFill/>
          <a:ln>
            <a:solidFill>
              <a:srgbClr val="000000"/>
            </a:solidFill>
            <a:miter lim="800000"/>
            <a:headEnd/>
            <a:tailEnd/>
          </a:ln>
        </p:spPr>
      </p:sp>
      <p:sp>
        <p:nvSpPr>
          <p:cNvPr id="61443"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endParaRPr lang="pt-BR" smtClean="0"/>
          </a:p>
        </p:txBody>
      </p:sp>
      <p:sp>
        <p:nvSpPr>
          <p:cNvPr id="4" name="Espaço Reservado para Número de Slide 3"/>
          <p:cNvSpPr>
            <a:spLocks noGrp="1"/>
          </p:cNvSpPr>
          <p:nvPr>
            <p:ph type="sldNum" sz="quarter" idx="5"/>
          </p:nvPr>
        </p:nvSpPr>
        <p:spPr/>
        <p:txBody>
          <a:bodyPr/>
          <a:lstStyle/>
          <a:p>
            <a:pPr>
              <a:defRPr/>
            </a:pPr>
            <a:fld id="{91A21A9E-1BF1-4EB9-BB51-574FF020A1F9}" type="slidenum">
              <a:rPr lang="pt-BR" smtClean="0"/>
              <a:pPr>
                <a:defRPr/>
              </a:pPr>
              <a:t>92</a:t>
            </a:fld>
            <a:endParaRPr lang="pt-BR"/>
          </a:p>
        </p:txBody>
      </p:sp>
    </p:spTree>
    <p:extLst>
      <p:ext uri="{BB962C8B-B14F-4D97-AF65-F5344CB8AC3E}">
        <p14:creationId xmlns:p14="http://schemas.microsoft.com/office/powerpoint/2010/main" val="370494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97267565-1D03-4A07-8E04-84DED0575470}" type="slidenum">
              <a:rPr lang="pt-BR" smtClean="0"/>
              <a:pPr/>
              <a:t>93</a:t>
            </a:fld>
            <a:endParaRPr lang="pt-BR"/>
          </a:p>
        </p:txBody>
      </p:sp>
    </p:spTree>
    <p:extLst>
      <p:ext uri="{BB962C8B-B14F-4D97-AF65-F5344CB8AC3E}">
        <p14:creationId xmlns:p14="http://schemas.microsoft.com/office/powerpoint/2010/main" val="2806492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pt-BR"/>
          </a:p>
        </p:txBody>
      </p:sp>
      <p:sp>
        <p:nvSpPr>
          <p:cNvPr id="4" name="Slide Number Placeholder 3"/>
          <p:cNvSpPr>
            <a:spLocks noGrp="1"/>
          </p:cNvSpPr>
          <p:nvPr>
            <p:ph type="sldNum" sz="quarter" idx="10"/>
          </p:nvPr>
        </p:nvSpPr>
        <p:spPr/>
        <p:txBody>
          <a:bodyPr/>
          <a:lstStyle/>
          <a:p>
            <a:fld id="{75693FD4-8F83-4EF7-AC3F-0DC0388986B0}" type="slidenum">
              <a:rPr lang="pt-BR" smtClean="0"/>
              <a:pPr/>
              <a:t>95</a:t>
            </a:fld>
            <a:endParaRPr lang="pt-BR"/>
          </a:p>
        </p:txBody>
      </p:sp>
    </p:spTree>
    <p:extLst>
      <p:ext uri="{BB962C8B-B14F-4D97-AF65-F5344CB8AC3E}">
        <p14:creationId xmlns:p14="http://schemas.microsoft.com/office/powerpoint/2010/main" val="893929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914400" y="2130438"/>
            <a:ext cx="103632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A6422A-6BCE-44FF-9EFA-C1CAAD0501C7}" type="slidenum">
              <a:rPr lang="pt-BR" smtClean="0"/>
              <a:pPr/>
              <a:t>‹nº›</a:t>
            </a:fld>
            <a:endParaRPr lang="pt-BR"/>
          </a:p>
        </p:txBody>
      </p:sp>
      <p:pic>
        <p:nvPicPr>
          <p:cNvPr id="7" name="Imagem 6" descr="logo01.png"/>
          <p:cNvPicPr>
            <a:picLocks noChangeAspect="1"/>
          </p:cNvPicPr>
          <p:nvPr userDrawn="1"/>
        </p:nvPicPr>
        <p:blipFill>
          <a:blip r:embed="rId2" cstate="print"/>
          <a:stretch>
            <a:fillRect/>
          </a:stretch>
        </p:blipFill>
        <p:spPr>
          <a:xfrm>
            <a:off x="51183" y="49026"/>
            <a:ext cx="2381224" cy="687244"/>
          </a:xfrm>
          <a:prstGeom prst="rect">
            <a:avLst/>
          </a:prstGeom>
        </p:spPr>
      </p:pic>
      <p:pic>
        <p:nvPicPr>
          <p:cNvPr id="8" name="Imagem 7" descr="face4-full.jpg"/>
          <p:cNvPicPr>
            <a:picLocks noChangeAspect="1"/>
          </p:cNvPicPr>
          <p:nvPr userDrawn="1"/>
        </p:nvPicPr>
        <p:blipFill>
          <a:blip r:embed="rId3" cstate="print"/>
          <a:stretch>
            <a:fillRect/>
          </a:stretch>
        </p:blipFill>
        <p:spPr>
          <a:xfrm>
            <a:off x="9286816" y="6202912"/>
            <a:ext cx="2857477" cy="60742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A6422A-6BCE-44FF-9EFA-C1CAAD0501C7}" type="slidenum">
              <a:rPr lang="pt-BR" smtClean="0"/>
              <a:pPr/>
              <a:t>‹nº›</a:t>
            </a:fld>
            <a:endParaRPr lang="pt-BR"/>
          </a:p>
        </p:txBody>
      </p:sp>
      <p:pic>
        <p:nvPicPr>
          <p:cNvPr id="7" name="Imagem 6" descr="logo01.png"/>
          <p:cNvPicPr>
            <a:picLocks noChangeAspect="1"/>
          </p:cNvPicPr>
          <p:nvPr userDrawn="1"/>
        </p:nvPicPr>
        <p:blipFill>
          <a:blip r:embed="rId2" cstate="print"/>
          <a:stretch>
            <a:fillRect/>
          </a:stretch>
        </p:blipFill>
        <p:spPr>
          <a:xfrm>
            <a:off x="51183" y="49026"/>
            <a:ext cx="2381224" cy="687244"/>
          </a:xfrm>
          <a:prstGeom prst="rect">
            <a:avLst/>
          </a:prstGeom>
        </p:spPr>
      </p:pic>
      <p:pic>
        <p:nvPicPr>
          <p:cNvPr id="8" name="Imagem 7" descr="face4-full.jpg"/>
          <p:cNvPicPr>
            <a:picLocks noChangeAspect="1"/>
          </p:cNvPicPr>
          <p:nvPr userDrawn="1"/>
        </p:nvPicPr>
        <p:blipFill>
          <a:blip r:embed="rId3" cstate="print"/>
          <a:stretch>
            <a:fillRect/>
          </a:stretch>
        </p:blipFill>
        <p:spPr>
          <a:xfrm>
            <a:off x="9286816" y="6202912"/>
            <a:ext cx="2857477" cy="607424"/>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51"/>
            <a:ext cx="27432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609600" y="274651"/>
            <a:ext cx="80264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A6422A-6BCE-44FF-9EFA-C1CAAD0501C7}" type="slidenum">
              <a:rPr lang="pt-BR" smtClean="0"/>
              <a:pPr/>
              <a:t>‹nº›</a:t>
            </a:fld>
            <a:endParaRPr lang="pt-BR"/>
          </a:p>
        </p:txBody>
      </p:sp>
      <p:pic>
        <p:nvPicPr>
          <p:cNvPr id="7" name="Imagem 6" descr="logo01.png"/>
          <p:cNvPicPr>
            <a:picLocks noChangeAspect="1"/>
          </p:cNvPicPr>
          <p:nvPr userDrawn="1"/>
        </p:nvPicPr>
        <p:blipFill>
          <a:blip r:embed="rId2" cstate="print"/>
          <a:stretch>
            <a:fillRect/>
          </a:stretch>
        </p:blipFill>
        <p:spPr>
          <a:xfrm>
            <a:off x="51183" y="49026"/>
            <a:ext cx="2381224" cy="687244"/>
          </a:xfrm>
          <a:prstGeom prst="rect">
            <a:avLst/>
          </a:prstGeom>
        </p:spPr>
      </p:pic>
      <p:pic>
        <p:nvPicPr>
          <p:cNvPr id="8" name="Imagem 7" descr="face4-full.jpg"/>
          <p:cNvPicPr>
            <a:picLocks noChangeAspect="1"/>
          </p:cNvPicPr>
          <p:nvPr userDrawn="1"/>
        </p:nvPicPr>
        <p:blipFill>
          <a:blip r:embed="rId3" cstate="print"/>
          <a:stretch>
            <a:fillRect/>
          </a:stretch>
        </p:blipFill>
        <p:spPr>
          <a:xfrm>
            <a:off x="9286816" y="6202912"/>
            <a:ext cx="2857477" cy="607424"/>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Somente Plano de Fundo">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58064" y="0"/>
            <a:ext cx="12133943" cy="6879771"/>
          </a:xfrm>
          <a:prstGeom prst="rect">
            <a:avLst/>
          </a:prstGeom>
        </p:spPr>
      </p:pic>
      <p:sp>
        <p:nvSpPr>
          <p:cNvPr id="3" name="Date Placeholder 3"/>
          <p:cNvSpPr>
            <a:spLocks noGrp="1"/>
          </p:cNvSpPr>
          <p:nvPr>
            <p:ph type="dt" sz="half" idx="10"/>
          </p:nvPr>
        </p:nvSpPr>
        <p:spPr>
          <a:xfrm>
            <a:off x="1016000" y="6356361"/>
            <a:ext cx="2844800" cy="365125"/>
          </a:xfrm>
        </p:spPr>
        <p:txBody>
          <a:bodyPr/>
          <a:lstStyle/>
          <a:p>
            <a:fld id="{757B281C-5159-4971-8228-52B9A72E9ED2}" type="datetimeFigureOut">
              <a:rPr lang="pt-BR"/>
              <a:pPr/>
              <a:t>24/01/2018</a:t>
            </a:fld>
            <a:endParaRPr kumimoji="0" lang="pt-BR"/>
          </a:p>
        </p:txBody>
      </p:sp>
      <p:sp>
        <p:nvSpPr>
          <p:cNvPr id="4" name="Footer Placeholder 4"/>
          <p:cNvSpPr>
            <a:spLocks noGrp="1"/>
          </p:cNvSpPr>
          <p:nvPr>
            <p:ph type="ftr" sz="quarter" idx="11"/>
          </p:nvPr>
        </p:nvSpPr>
        <p:spPr>
          <a:xfrm>
            <a:off x="4470400" y="6356361"/>
            <a:ext cx="3860800" cy="365125"/>
          </a:xfrm>
        </p:spPr>
        <p:txBody>
          <a:bodyPr/>
          <a:lstStyle/>
          <a:p>
            <a:endParaRPr kumimoji="0" lang="pt-BR"/>
          </a:p>
        </p:txBody>
      </p:sp>
      <p:sp>
        <p:nvSpPr>
          <p:cNvPr id="5" name="Slide Number Placeholder 5"/>
          <p:cNvSpPr>
            <a:spLocks noGrp="1"/>
          </p:cNvSpPr>
          <p:nvPr>
            <p:ph type="sldNum" sz="quarter" idx="12"/>
          </p:nvPr>
        </p:nvSpPr>
        <p:spPr>
          <a:xfrm>
            <a:off x="8940800" y="6356361"/>
            <a:ext cx="2844800" cy="365125"/>
          </a:xfrm>
        </p:spPr>
        <p:txBody>
          <a:bodyPr/>
          <a:lstStyle/>
          <a:p>
            <a:fld id="{33D6E5A2-EC83-451F-A719-9AC1370DD5CF}" type="slidenum">
              <a:rPr/>
              <a:pPr/>
              <a:t>‹nº›</a:t>
            </a:fld>
            <a:endParaRPr kumimoji="0" lang="pt-BR"/>
          </a:p>
        </p:txBody>
      </p:sp>
      <p:pic>
        <p:nvPicPr>
          <p:cNvPr id="6" name="Imagem 5" descr="logo01.png"/>
          <p:cNvPicPr>
            <a:picLocks noChangeAspect="1"/>
          </p:cNvPicPr>
          <p:nvPr userDrawn="1"/>
        </p:nvPicPr>
        <p:blipFill>
          <a:blip r:embed="rId3" cstate="print"/>
          <a:stretch>
            <a:fillRect/>
          </a:stretch>
        </p:blipFill>
        <p:spPr>
          <a:xfrm>
            <a:off x="51183" y="49026"/>
            <a:ext cx="2381224" cy="687244"/>
          </a:xfrm>
          <a:prstGeom prst="rect">
            <a:avLst/>
          </a:prstGeom>
        </p:spPr>
      </p:pic>
      <p:pic>
        <p:nvPicPr>
          <p:cNvPr id="7" name="Imagem 6" descr="face4-full.jpg"/>
          <p:cNvPicPr>
            <a:picLocks noChangeAspect="1"/>
          </p:cNvPicPr>
          <p:nvPr userDrawn="1"/>
        </p:nvPicPr>
        <p:blipFill>
          <a:blip r:embed="rId4" cstate="print"/>
          <a:stretch>
            <a:fillRect/>
          </a:stretch>
        </p:blipFill>
        <p:spPr>
          <a:xfrm>
            <a:off x="9286816" y="6202912"/>
            <a:ext cx="2857477" cy="607424"/>
          </a:xfrm>
          <a:prstGeom prst="rect">
            <a:avLst/>
          </a:prstGeom>
        </p:spPr>
      </p:pic>
    </p:spTree>
    <p:extLst>
      <p:ext uri="{BB962C8B-B14F-4D97-AF65-F5344CB8AC3E}">
        <p14:creationId xmlns:p14="http://schemas.microsoft.com/office/powerpoint/2010/main" val="3869314294"/>
      </p:ext>
    </p:extLst>
  </p:cSld>
  <p:clrMapOvr>
    <a:masterClrMapping/>
  </p:clrMapOvr>
  <p:transition spd="slow">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Paisagem com Legenda">
    <p:spTree>
      <p:nvGrpSpPr>
        <p:cNvPr id="1" name=""/>
        <p:cNvGrpSpPr/>
        <p:nvPr/>
      </p:nvGrpSpPr>
      <p:grpSpPr>
        <a:xfrm>
          <a:off x="0" y="0"/>
          <a:ext cx="0" cy="0"/>
          <a:chOff x="0" y="0"/>
          <a:chExt cx="0" cy="0"/>
        </a:xfrm>
      </p:grpSpPr>
      <p:sp>
        <p:nvSpPr>
          <p:cNvPr id="16" name="Picture Placeholder 15"/>
          <p:cNvSpPr>
            <a:spLocks noGrp="1" noChangeAspect="1"/>
          </p:cNvSpPr>
          <p:nvPr>
            <p:ph type="pic" sz="quarter" idx="10"/>
          </p:nvPr>
        </p:nvSpPr>
        <p:spPr>
          <a:xfrm>
            <a:off x="711200" y="218390"/>
            <a:ext cx="9956800" cy="560070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0" indent="0" algn="ctr" rtl="0" eaLnBrk="1" latinLnBrk="0" hangingPunct="1">
              <a:spcBef>
                <a:spcPct val="20000"/>
              </a:spcBef>
              <a:defRPr kumimoji="0" lang="pt-BR" sz="2000">
                <a:solidFill>
                  <a:schemeClr val="tx2"/>
                </a:solidFill>
                <a:latin typeface="+mn-lt"/>
                <a:ea typeface="+mn-ea"/>
                <a:cs typeface="+mn-cs"/>
              </a:defRPr>
            </a:lvl1pPr>
            <a:extLst/>
          </a:lstStyle>
          <a:p>
            <a:pPr marL="342900" indent="-342900" algn="ctr" eaLnBrk="1" latinLnBrk="0" hangingPunct="1"/>
            <a:r>
              <a:rPr lang="pt-BR"/>
              <a:t>Clique no ícone para adicionar uma imagem</a:t>
            </a:r>
            <a:endParaRPr/>
          </a:p>
        </p:txBody>
      </p:sp>
      <p:sp>
        <p:nvSpPr>
          <p:cNvPr id="19" name="Text Placeholder 18"/>
          <p:cNvSpPr>
            <a:spLocks noGrp="1"/>
          </p:cNvSpPr>
          <p:nvPr>
            <p:ph type="body" sz="quarter" idx="11" hasCustomPrompt="1"/>
          </p:nvPr>
        </p:nvSpPr>
        <p:spPr>
          <a:xfrm>
            <a:off x="711200" y="5943600"/>
            <a:ext cx="9956800" cy="762000"/>
          </a:xfrm>
        </p:spPr>
        <p:txBody>
          <a:bodyPr anchor="t" anchorCtr="0"/>
          <a:lstStyle>
            <a:lvl1pPr marL="0" marR="0" indent="0" algn="r" eaLnBrk="1" latinLnBrk="0" hangingPunct="1">
              <a:buFontTx/>
              <a:buNone/>
              <a:defRPr kumimoji="0" lang="pt-BR" sz="2400" i="0" baseline="0"/>
            </a:lvl1pPr>
            <a:extLst/>
          </a:lstStyle>
          <a:p>
            <a:pPr lvl="0"/>
            <a:r>
              <a:rPr kumimoji="0" lang="pt-BR"/>
              <a:t>Clique para adicionar uma legenda</a:t>
            </a:r>
          </a:p>
        </p:txBody>
      </p:sp>
      <p:sp>
        <p:nvSpPr>
          <p:cNvPr id="7" name="Rectangle 6"/>
          <p:cNvSpPr>
            <a:spLocks noGrp="1"/>
          </p:cNvSpPr>
          <p:nvPr>
            <p:ph type="dt" sz="half" idx="12"/>
          </p:nvPr>
        </p:nvSpPr>
        <p:spPr/>
        <p:txBody>
          <a:bodyPr/>
          <a:lstStyle/>
          <a:p>
            <a:pPr algn="r"/>
            <a:fld id="{9668B50E-0B48-4566-8609-C51CF752A7DF}" type="datetimeFigureOut">
              <a:rPr kumimoji="0" lang="pt-BR">
                <a:solidFill>
                  <a:schemeClr val="bg1"/>
                </a:solidFill>
              </a:rPr>
              <a:pPr algn="r"/>
              <a:t>24/01/2018</a:t>
            </a:fld>
            <a:endParaRPr kumimoji="0" lang="pt-BR"/>
          </a:p>
        </p:txBody>
      </p:sp>
      <p:sp>
        <p:nvSpPr>
          <p:cNvPr id="8" name="Rectangle 7"/>
          <p:cNvSpPr>
            <a:spLocks noGrp="1"/>
          </p:cNvSpPr>
          <p:nvPr>
            <p:ph type="sldNum" sz="quarter" idx="13"/>
          </p:nvPr>
        </p:nvSpPr>
        <p:spPr/>
        <p:txBody>
          <a:bodyPr/>
          <a:lstStyle/>
          <a:p>
            <a:fld id="{8A4431D5-1B33-458B-8AFD-CECCB0FA18CB}" type="slidenum">
              <a:rPr kumimoji="0" lang="pt-BR">
                <a:solidFill>
                  <a:srgbClr val="FFFFFF"/>
                </a:solidFill>
              </a:rPr>
              <a:pPr/>
              <a:t>‹nº›</a:t>
            </a:fld>
            <a:endParaRPr kumimoji="0" lang="pt-BR"/>
          </a:p>
        </p:txBody>
      </p:sp>
      <p:sp>
        <p:nvSpPr>
          <p:cNvPr id="9" name="Rectangle 8"/>
          <p:cNvSpPr>
            <a:spLocks noGrp="1"/>
          </p:cNvSpPr>
          <p:nvPr>
            <p:ph type="ftr" sz="quarter" idx="14"/>
          </p:nvPr>
        </p:nvSpPr>
        <p:spPr/>
        <p:txBody>
          <a:bodyPr/>
          <a:lstStyle/>
          <a:p>
            <a:endParaRPr kumimoji="0" lang="pt-B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A6422A-6BCE-44FF-9EFA-C1CAAD0501C7}" type="slidenum">
              <a:rPr lang="pt-BR" smtClean="0"/>
              <a:pPr/>
              <a:t>‹nº›</a:t>
            </a:fld>
            <a:endParaRPr lang="pt-BR"/>
          </a:p>
        </p:txBody>
      </p:sp>
      <p:pic>
        <p:nvPicPr>
          <p:cNvPr id="7" name="Imagem 6" descr="logo01.png"/>
          <p:cNvPicPr>
            <a:picLocks noChangeAspect="1"/>
          </p:cNvPicPr>
          <p:nvPr userDrawn="1"/>
        </p:nvPicPr>
        <p:blipFill>
          <a:blip r:embed="rId2" cstate="print"/>
          <a:stretch>
            <a:fillRect/>
          </a:stretch>
        </p:blipFill>
        <p:spPr>
          <a:xfrm>
            <a:off x="51183" y="49026"/>
            <a:ext cx="2381224" cy="687244"/>
          </a:xfrm>
          <a:prstGeom prst="rect">
            <a:avLst/>
          </a:prstGeom>
        </p:spPr>
      </p:pic>
      <p:pic>
        <p:nvPicPr>
          <p:cNvPr id="8" name="Imagem 7" descr="face4-full.jpg"/>
          <p:cNvPicPr>
            <a:picLocks noChangeAspect="1"/>
          </p:cNvPicPr>
          <p:nvPr userDrawn="1"/>
        </p:nvPicPr>
        <p:blipFill>
          <a:blip r:embed="rId3" cstate="print"/>
          <a:stretch>
            <a:fillRect/>
          </a:stretch>
        </p:blipFill>
        <p:spPr>
          <a:xfrm>
            <a:off x="9286816" y="6202912"/>
            <a:ext cx="2857477" cy="607424"/>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63084" y="4406913"/>
            <a:ext cx="103632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3A6422A-6BCE-44FF-9EFA-C1CAAD0501C7}" type="slidenum">
              <a:rPr lang="pt-BR" smtClean="0"/>
              <a:pPr/>
              <a:t>‹nº›</a:t>
            </a:fld>
            <a:endParaRPr lang="pt-BR"/>
          </a:p>
        </p:txBody>
      </p:sp>
      <p:pic>
        <p:nvPicPr>
          <p:cNvPr id="7" name="Imagem 6" descr="logo01.png"/>
          <p:cNvPicPr>
            <a:picLocks noChangeAspect="1"/>
          </p:cNvPicPr>
          <p:nvPr userDrawn="1"/>
        </p:nvPicPr>
        <p:blipFill>
          <a:blip r:embed="rId2" cstate="print"/>
          <a:stretch>
            <a:fillRect/>
          </a:stretch>
        </p:blipFill>
        <p:spPr>
          <a:xfrm>
            <a:off x="51183" y="49026"/>
            <a:ext cx="2381224" cy="687244"/>
          </a:xfrm>
          <a:prstGeom prst="rect">
            <a:avLst/>
          </a:prstGeom>
        </p:spPr>
      </p:pic>
      <p:pic>
        <p:nvPicPr>
          <p:cNvPr id="8" name="Imagem 7" descr="face4-full.jpg"/>
          <p:cNvPicPr>
            <a:picLocks noChangeAspect="1"/>
          </p:cNvPicPr>
          <p:nvPr userDrawn="1"/>
        </p:nvPicPr>
        <p:blipFill>
          <a:blip r:embed="rId3" cstate="print"/>
          <a:stretch>
            <a:fillRect/>
          </a:stretch>
        </p:blipFill>
        <p:spPr>
          <a:xfrm>
            <a:off x="9286816" y="6202912"/>
            <a:ext cx="2857477" cy="60742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3A6422A-6BCE-44FF-9EFA-C1CAAD0501C7}" type="slidenum">
              <a:rPr lang="pt-BR" smtClean="0"/>
              <a:pPr/>
              <a:t>‹nº›</a:t>
            </a:fld>
            <a:endParaRPr lang="pt-BR"/>
          </a:p>
        </p:txBody>
      </p:sp>
      <p:pic>
        <p:nvPicPr>
          <p:cNvPr id="8" name="Imagem 7" descr="logo01.png"/>
          <p:cNvPicPr>
            <a:picLocks noChangeAspect="1"/>
          </p:cNvPicPr>
          <p:nvPr userDrawn="1"/>
        </p:nvPicPr>
        <p:blipFill>
          <a:blip r:embed="rId2" cstate="print"/>
          <a:stretch>
            <a:fillRect/>
          </a:stretch>
        </p:blipFill>
        <p:spPr>
          <a:xfrm>
            <a:off x="51183" y="49026"/>
            <a:ext cx="2381224" cy="687244"/>
          </a:xfrm>
          <a:prstGeom prst="rect">
            <a:avLst/>
          </a:prstGeom>
        </p:spPr>
      </p:pic>
      <p:pic>
        <p:nvPicPr>
          <p:cNvPr id="9" name="Imagem 8" descr="face4-full.jpg"/>
          <p:cNvPicPr>
            <a:picLocks noChangeAspect="1"/>
          </p:cNvPicPr>
          <p:nvPr userDrawn="1"/>
        </p:nvPicPr>
        <p:blipFill>
          <a:blip r:embed="rId3" cstate="print"/>
          <a:stretch>
            <a:fillRect/>
          </a:stretch>
        </p:blipFill>
        <p:spPr>
          <a:xfrm>
            <a:off x="9286816" y="6202912"/>
            <a:ext cx="2857477" cy="607424"/>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93376"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6193376"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3A6422A-6BCE-44FF-9EFA-C1CAAD0501C7}" type="slidenum">
              <a:rPr lang="pt-BR" smtClean="0"/>
              <a:pPr/>
              <a:t>‹nº›</a:t>
            </a:fld>
            <a:endParaRPr lang="pt-BR"/>
          </a:p>
        </p:txBody>
      </p:sp>
      <p:pic>
        <p:nvPicPr>
          <p:cNvPr id="10" name="Imagem 9" descr="logo01.png"/>
          <p:cNvPicPr>
            <a:picLocks noChangeAspect="1"/>
          </p:cNvPicPr>
          <p:nvPr userDrawn="1"/>
        </p:nvPicPr>
        <p:blipFill>
          <a:blip r:embed="rId2" cstate="print"/>
          <a:stretch>
            <a:fillRect/>
          </a:stretch>
        </p:blipFill>
        <p:spPr>
          <a:xfrm>
            <a:off x="51183" y="49026"/>
            <a:ext cx="2381224" cy="687244"/>
          </a:xfrm>
          <a:prstGeom prst="rect">
            <a:avLst/>
          </a:prstGeom>
        </p:spPr>
      </p:pic>
      <p:pic>
        <p:nvPicPr>
          <p:cNvPr id="11" name="Imagem 10" descr="face4-full.jpg"/>
          <p:cNvPicPr>
            <a:picLocks noChangeAspect="1"/>
          </p:cNvPicPr>
          <p:nvPr userDrawn="1"/>
        </p:nvPicPr>
        <p:blipFill>
          <a:blip r:embed="rId3" cstate="print"/>
          <a:stretch>
            <a:fillRect/>
          </a:stretch>
        </p:blipFill>
        <p:spPr>
          <a:xfrm>
            <a:off x="9286816" y="6202912"/>
            <a:ext cx="2857477" cy="60742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3A6422A-6BCE-44FF-9EFA-C1CAAD0501C7}" type="slidenum">
              <a:rPr lang="pt-BR" smtClean="0"/>
              <a:pPr/>
              <a:t>‹nº›</a:t>
            </a:fld>
            <a:endParaRPr lang="pt-BR"/>
          </a:p>
        </p:txBody>
      </p:sp>
      <p:pic>
        <p:nvPicPr>
          <p:cNvPr id="6" name="Imagem 5" descr="logo01.png"/>
          <p:cNvPicPr>
            <a:picLocks noChangeAspect="1"/>
          </p:cNvPicPr>
          <p:nvPr userDrawn="1"/>
        </p:nvPicPr>
        <p:blipFill>
          <a:blip r:embed="rId2" cstate="print"/>
          <a:stretch>
            <a:fillRect/>
          </a:stretch>
        </p:blipFill>
        <p:spPr>
          <a:xfrm>
            <a:off x="51183" y="49026"/>
            <a:ext cx="2381224" cy="687244"/>
          </a:xfrm>
          <a:prstGeom prst="rect">
            <a:avLst/>
          </a:prstGeom>
        </p:spPr>
      </p:pic>
      <p:pic>
        <p:nvPicPr>
          <p:cNvPr id="7" name="Imagem 6" descr="face4-full.jpg"/>
          <p:cNvPicPr>
            <a:picLocks noChangeAspect="1"/>
          </p:cNvPicPr>
          <p:nvPr userDrawn="1"/>
        </p:nvPicPr>
        <p:blipFill>
          <a:blip r:embed="rId3" cstate="print"/>
          <a:stretch>
            <a:fillRect/>
          </a:stretch>
        </p:blipFill>
        <p:spPr>
          <a:xfrm>
            <a:off x="9286816" y="6202912"/>
            <a:ext cx="2857477" cy="607424"/>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3A6422A-6BCE-44FF-9EFA-C1CAAD0501C7}" type="slidenum">
              <a:rPr lang="pt-BR" smtClean="0"/>
              <a:pPr/>
              <a:t>‹nº›</a:t>
            </a:fld>
            <a:endParaRPr lang="pt-BR"/>
          </a:p>
        </p:txBody>
      </p:sp>
      <p:pic>
        <p:nvPicPr>
          <p:cNvPr id="5" name="Imagem 4" descr="logo01.png"/>
          <p:cNvPicPr>
            <a:picLocks noChangeAspect="1"/>
          </p:cNvPicPr>
          <p:nvPr userDrawn="1"/>
        </p:nvPicPr>
        <p:blipFill>
          <a:blip r:embed="rId2" cstate="print"/>
          <a:stretch>
            <a:fillRect/>
          </a:stretch>
        </p:blipFill>
        <p:spPr>
          <a:xfrm>
            <a:off x="51183" y="49026"/>
            <a:ext cx="2381224" cy="687244"/>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09603" y="273050"/>
            <a:ext cx="4011084"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3A6422A-6BCE-44FF-9EFA-C1CAAD0501C7}" type="slidenum">
              <a:rPr lang="pt-BR" smtClean="0"/>
              <a:pPr/>
              <a:t>‹nº›</a:t>
            </a:fld>
            <a:endParaRPr lang="pt-BR"/>
          </a:p>
        </p:txBody>
      </p:sp>
      <p:pic>
        <p:nvPicPr>
          <p:cNvPr id="8" name="Imagem 7" descr="logo01.png"/>
          <p:cNvPicPr>
            <a:picLocks noChangeAspect="1"/>
          </p:cNvPicPr>
          <p:nvPr userDrawn="1"/>
        </p:nvPicPr>
        <p:blipFill>
          <a:blip r:embed="rId2" cstate="print"/>
          <a:stretch>
            <a:fillRect/>
          </a:stretch>
        </p:blipFill>
        <p:spPr>
          <a:xfrm>
            <a:off x="51183" y="49026"/>
            <a:ext cx="2381224" cy="687244"/>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89717" y="4800600"/>
            <a:ext cx="73152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1C2CE5DE-2B8F-484E-9562-F7F7D1E51BEB}" type="datetimeFigureOut">
              <a:rPr lang="pt-BR" smtClean="0"/>
              <a:pPr/>
              <a:t>24/01/2018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3A6422A-6BCE-44FF-9EFA-C1CAAD0501C7}" type="slidenum">
              <a:rPr lang="pt-BR" smtClean="0"/>
              <a:pPr/>
              <a:t>‹nº›</a:t>
            </a:fld>
            <a:endParaRPr lang="pt-BR"/>
          </a:p>
        </p:txBody>
      </p:sp>
      <p:pic>
        <p:nvPicPr>
          <p:cNvPr id="8" name="Imagem 7" descr="logo01.png"/>
          <p:cNvPicPr>
            <a:picLocks noChangeAspect="1"/>
          </p:cNvPicPr>
          <p:nvPr userDrawn="1"/>
        </p:nvPicPr>
        <p:blipFill>
          <a:blip r:embed="rId2" cstate="print"/>
          <a:stretch>
            <a:fillRect/>
          </a:stretch>
        </p:blipFill>
        <p:spPr>
          <a:xfrm>
            <a:off x="51183" y="49026"/>
            <a:ext cx="2381224" cy="687244"/>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609600" y="635636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2CE5DE-2B8F-484E-9562-F7F7D1E51BEB}" type="datetimeFigureOut">
              <a:rPr lang="pt-BR" smtClean="0"/>
              <a:pPr/>
              <a:t>24/01/2018</a:t>
            </a:fld>
            <a:endParaRPr lang="pt-BR"/>
          </a:p>
        </p:txBody>
      </p:sp>
      <p:sp>
        <p:nvSpPr>
          <p:cNvPr id="5" name="Espaço Reservado para Rodapé 4"/>
          <p:cNvSpPr>
            <a:spLocks noGrp="1"/>
          </p:cNvSpPr>
          <p:nvPr>
            <p:ph type="ftr" sz="quarter" idx="3"/>
          </p:nvPr>
        </p:nvSpPr>
        <p:spPr>
          <a:xfrm>
            <a:off x="4165600" y="635636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737600" y="635636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A6422A-6BCE-44FF-9EFA-C1CAAD0501C7}" type="slidenum">
              <a:rPr lang="pt-BR" smtClean="0"/>
              <a:pPr/>
              <a:t>‹nº›</a:t>
            </a:fld>
            <a:endParaRPr lang="pt-BR"/>
          </a:p>
        </p:txBody>
      </p:sp>
      <p:sp>
        <p:nvSpPr>
          <p:cNvPr id="7" name="Retângulo 6"/>
          <p:cNvSpPr/>
          <p:nvPr userDrawn="1"/>
        </p:nvSpPr>
        <p:spPr>
          <a:xfrm>
            <a:off x="-32" y="0"/>
            <a:ext cx="12192032" cy="6858000"/>
          </a:xfrm>
          <a:prstGeom prst="rect">
            <a:avLst/>
          </a:prstGeom>
          <a:solidFill>
            <a:schemeClr val="bg1">
              <a:alpha val="0"/>
            </a:schemeClr>
          </a:solidFill>
          <a:ln w="76200" cap="rnd">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 id="2147483963" r:id="rId12"/>
    <p:sldLayoutId id="2147483964"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Planilha_do_Microsoft_Excel_97-20031.xls"/><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7.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8.emf"/><Relationship Id="rId4" Type="http://schemas.openxmlformats.org/officeDocument/2006/relationships/oleObject" Target="../embeddings/Planilha_do_Microsoft_Excel_97-20032.xls"/></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Planilha_do_Microsoft_Excel_97-20033.xls"/><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emf"/></Relationships>
</file>

<file path=ppt/slides/_rels/slide4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Planilha_do_Microsoft_Excel_97-20034.xls"/><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e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oleObject" Target="../embeddings/Planilha_do_Microsoft_Excel_97-20035.xls"/><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2.emf"/></Relationships>
</file>

<file path=ppt/slides/_rels/slide55.xml.rels><?xml version="1.0" encoding="UTF-8" standalone="yes"?>
<Relationships xmlns="http://schemas.openxmlformats.org/package/2006/relationships"><Relationship Id="rId3" Type="http://schemas.openxmlformats.org/officeDocument/2006/relationships/oleObject" Target="../embeddings/Planilha_do_Microsoft_Excel_97-20036.xls"/><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3.emf"/></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oleObject" Target="../embeddings/Planilha_do_Microsoft_Excel_97-20037.xls"/><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6.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oleObject" Target="../embeddings/Planilha_do_Microsoft_Excel_97-20038.xls"/><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9.emf"/></Relationships>
</file>

<file path=ppt/slides/_rels/slide6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oleObject" Target="../embeddings/Planilha_do_Microsoft_Excel_97-20039.xls"/><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2.emf"/></Relationships>
</file>

<file path=ppt/slides/_rels/slide66.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oleObject" Target="../embeddings/Planilha_do_Microsoft_Excel_97-200310.xls"/><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5.emf"/></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26.emf"/><Relationship Id="rId4" Type="http://schemas.openxmlformats.org/officeDocument/2006/relationships/oleObject" Target="../embeddings/Documento_do_Microsoft_Word_97_-_200311.doc"/></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hyperlink" Target="mailto:jjcontab@jjcontab.com.br" TargetMode="External"/><Relationship Id="rId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p:cNvSpPr>
          <p:nvPr/>
        </p:nvSpPr>
        <p:spPr bwMode="auto">
          <a:xfrm>
            <a:off x="1349305" y="473075"/>
            <a:ext cx="8419169" cy="520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pt-BR" altLang="pt-BR" dirty="0"/>
          </a:p>
        </p:txBody>
      </p:sp>
      <p:sp>
        <p:nvSpPr>
          <p:cNvPr id="104452" name="Rectangle 4"/>
          <p:cNvSpPr>
            <a:spLocks noChangeArrowheads="1"/>
          </p:cNvSpPr>
          <p:nvPr/>
        </p:nvSpPr>
        <p:spPr bwMode="auto">
          <a:xfrm>
            <a:off x="1474573" y="2514600"/>
            <a:ext cx="9034203" cy="1384995"/>
          </a:xfrm>
          <a:prstGeom prst="rect">
            <a:avLst/>
          </a:prstGeom>
          <a:noFill/>
          <a:ln w="9525">
            <a:noFill/>
            <a:miter lim="800000"/>
            <a:headEnd/>
            <a:tailEnd/>
          </a:ln>
          <a:effec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defRPr/>
            </a:pPr>
            <a:r>
              <a:rPr lang="pt-BR" altLang="pt-BR" sz="4200" b="1" dirty="0" smtClean="0">
                <a:effectLst>
                  <a:outerShdw blurRad="38100" dist="38100" dir="2700000" algn="tl">
                    <a:srgbClr val="FFFFFF"/>
                  </a:outerShdw>
                </a:effectLst>
                <a:cs typeface="Times New Roman" panose="02020603050405020304" pitchFamily="18" charset="0"/>
              </a:rPr>
              <a:t>SIMPLES NACIONAL: UMA NOVA FORMA DE TRIBUTAR EM 2018</a:t>
            </a:r>
            <a:endParaRPr lang="pt-BR" altLang="pt-BR" sz="4200" dirty="0"/>
          </a:p>
        </p:txBody>
      </p:sp>
      <p:sp>
        <p:nvSpPr>
          <p:cNvPr id="3077" name="Rectangle 5"/>
          <p:cNvSpPr>
            <a:spLocks noChangeArrowheads="1"/>
          </p:cNvSpPr>
          <p:nvPr/>
        </p:nvSpPr>
        <p:spPr bwMode="auto">
          <a:xfrm>
            <a:off x="4440239" y="4724401"/>
            <a:ext cx="36941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defTabSz="457200">
              <a:spcBef>
                <a:spcPct val="50000"/>
              </a:spcBef>
            </a:pPr>
            <a:r>
              <a:rPr lang="pt-BR" altLang="pt-BR" sz="2400" b="1" dirty="0">
                <a:solidFill>
                  <a:srgbClr val="002060"/>
                </a:solidFill>
                <a:ea typeface="Arial" panose="020B0604020202020204" pitchFamily="34" charset="0"/>
                <a:cs typeface="Times New Roman" panose="02020603050405020304" pitchFamily="18" charset="0"/>
              </a:rPr>
              <a:t>Jacquelline Andrade</a:t>
            </a:r>
          </a:p>
        </p:txBody>
      </p:sp>
      <p:sp>
        <p:nvSpPr>
          <p:cNvPr id="3078" name="Text Box 6"/>
          <p:cNvSpPr txBox="1">
            <a:spLocks noChangeArrowheads="1"/>
          </p:cNvSpPr>
          <p:nvPr/>
        </p:nvSpPr>
        <p:spPr bwMode="auto">
          <a:xfrm>
            <a:off x="5055184" y="5229225"/>
            <a:ext cx="230864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defTabSz="457200">
              <a:spcBef>
                <a:spcPct val="50000"/>
              </a:spcBef>
            </a:pPr>
            <a:r>
              <a:rPr lang="pt-BR" altLang="pt-BR" sz="1600" b="1" dirty="0" smtClean="0">
                <a:solidFill>
                  <a:srgbClr val="002060"/>
                </a:solidFill>
                <a:ea typeface="Arial" panose="020B0604020202020204" pitchFamily="34" charset="0"/>
                <a:cs typeface="Times New Roman" panose="02020603050405020304" pitchFamily="18" charset="0"/>
              </a:rPr>
              <a:t>Belo Horizonte – </a:t>
            </a:r>
            <a:r>
              <a:rPr lang="pt-BR" altLang="pt-BR" sz="1600" b="1" dirty="0">
                <a:solidFill>
                  <a:srgbClr val="002060"/>
                </a:solidFill>
                <a:ea typeface="Arial" panose="020B0604020202020204" pitchFamily="34" charset="0"/>
                <a:cs typeface="Times New Roman" panose="02020603050405020304" pitchFamily="18" charset="0"/>
              </a:rPr>
              <a:t>MG </a:t>
            </a:r>
          </a:p>
        </p:txBody>
      </p:sp>
      <p:sp>
        <p:nvSpPr>
          <p:cNvPr id="3079" name="Text Box 7"/>
          <p:cNvSpPr txBox="1">
            <a:spLocks noChangeArrowheads="1"/>
          </p:cNvSpPr>
          <p:nvPr/>
        </p:nvSpPr>
        <p:spPr bwMode="auto">
          <a:xfrm>
            <a:off x="4800604" y="5599540"/>
            <a:ext cx="28797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defTabSz="457200">
              <a:spcBef>
                <a:spcPct val="50000"/>
              </a:spcBef>
            </a:pPr>
            <a:r>
              <a:rPr lang="pt-BR" altLang="pt-BR" sz="1800" b="1" dirty="0">
                <a:solidFill>
                  <a:srgbClr val="000099"/>
                </a:solidFill>
              </a:rPr>
              <a:t> </a:t>
            </a:r>
            <a:r>
              <a:rPr lang="pt-BR" altLang="pt-BR" sz="1800" b="1" dirty="0" smtClean="0">
                <a:solidFill>
                  <a:srgbClr val="000099"/>
                </a:solidFill>
              </a:rPr>
              <a:t>25/JANEIRO/2018</a:t>
            </a:r>
            <a:endParaRPr lang="pt-BR" altLang="pt-BR" sz="1800" b="1" dirty="0" smtClean="0">
              <a:solidFill>
                <a:srgbClr val="000099"/>
              </a:solidFill>
            </a:endParaRPr>
          </a:p>
        </p:txBody>
      </p:sp>
    </p:spTree>
    <p:extLst>
      <p:ext uri="{BB962C8B-B14F-4D97-AF65-F5344CB8AC3E}">
        <p14:creationId xmlns:p14="http://schemas.microsoft.com/office/powerpoint/2010/main" val="215605192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nodePh="1">
                                  <p:stCondLst>
                                    <p:cond delay="0"/>
                                  </p:stCondLst>
                                  <p:endCondLst>
                                    <p:cond evt="begin" delay="0">
                                      <p:tn val="5"/>
                                    </p:cond>
                                  </p:endCondLst>
                                  <p:childTnLst>
                                    <p:set>
                                      <p:cBhvr>
                                        <p:cTn id="6" dur="1" fill="hold">
                                          <p:stCondLst>
                                            <p:cond delay="0"/>
                                          </p:stCondLst>
                                        </p:cTn>
                                        <p:tgtEl>
                                          <p:spTgt spid="104450"/>
                                        </p:tgtEl>
                                        <p:attrNameLst>
                                          <p:attrName>style.visibility</p:attrName>
                                        </p:attrNameLst>
                                      </p:cBhvr>
                                      <p:to>
                                        <p:strVal val="visible"/>
                                      </p:to>
                                    </p:set>
                                    <p:animEffect transition="in" filter="dissolve">
                                      <p:cBhvr>
                                        <p:cTn id="7" dur="500"/>
                                        <p:tgtEl>
                                          <p:spTgt spid="104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720437" y="374083"/>
            <a:ext cx="10416136" cy="892753"/>
          </a:xfrm>
        </p:spPr>
        <p:txBody>
          <a:bodyPr>
            <a:normAutofit/>
          </a:bodyPr>
          <a:lstStyle/>
          <a:p>
            <a:pPr algn="ctr" eaLnBrk="1" hangingPunct="1"/>
            <a:r>
              <a:rPr lang="pt-BR" altLang="pt-BR" sz="3200" b="1" dirty="0" smtClean="0">
                <a:solidFill>
                  <a:srgbClr val="002060"/>
                </a:solidFill>
                <a:latin typeface="Arial" pitchFamily="34" charset="0"/>
                <a:cs typeface="Arial" pitchFamily="34" charset="0"/>
              </a:rPr>
              <a:t>SIMPLES NACIONAL</a:t>
            </a:r>
          </a:p>
        </p:txBody>
      </p:sp>
      <p:sp>
        <p:nvSpPr>
          <p:cNvPr id="93187" name="Rectangle 3"/>
          <p:cNvSpPr>
            <a:spLocks noGrp="1" noChangeArrowheads="1"/>
          </p:cNvSpPr>
          <p:nvPr>
            <p:ph idx="1"/>
          </p:nvPr>
        </p:nvSpPr>
        <p:spPr>
          <a:xfrm>
            <a:off x="484915" y="1108365"/>
            <a:ext cx="10556127" cy="5417126"/>
          </a:xfrm>
        </p:spPr>
        <p:txBody>
          <a:bodyPr>
            <a:normAutofit/>
          </a:bodyPr>
          <a:lstStyle/>
          <a:p>
            <a:pPr algn="ctr" eaLnBrk="1" hangingPunct="1">
              <a:lnSpc>
                <a:spcPct val="90000"/>
              </a:lnSpc>
              <a:buFontTx/>
              <a:buNone/>
            </a:pPr>
            <a:endParaRPr lang="pt-BR" altLang="pt-BR" sz="2800" dirty="0" smtClean="0">
              <a:cs typeface="Arial" pitchFamily="34" charset="0"/>
            </a:endParaRPr>
          </a:p>
          <a:p>
            <a:pPr algn="ctr" eaLnBrk="1" hangingPunct="1">
              <a:lnSpc>
                <a:spcPct val="90000"/>
              </a:lnSpc>
              <a:buFontTx/>
              <a:buNone/>
            </a:pPr>
            <a:r>
              <a:rPr lang="pt-BR" altLang="pt-BR" sz="2800" dirty="0" smtClean="0">
                <a:latin typeface="Arial" pitchFamily="34" charset="0"/>
                <a:cs typeface="Arial" pitchFamily="34" charset="0"/>
              </a:rPr>
              <a:t>Impostos e contribuições não abrangidos:</a:t>
            </a:r>
          </a:p>
          <a:p>
            <a:pPr algn="ctr" eaLnBrk="1" hangingPunct="1">
              <a:lnSpc>
                <a:spcPct val="90000"/>
              </a:lnSpc>
              <a:buFontTx/>
              <a:buNone/>
            </a:pPr>
            <a:endParaRPr lang="pt-BR" altLang="pt-BR" sz="2800" dirty="0" smtClean="0">
              <a:cs typeface="Arial" pitchFamily="34" charset="0"/>
            </a:endParaRPr>
          </a:p>
          <a:p>
            <a:pPr lvl="1" eaLnBrk="1" hangingPunct="1">
              <a:lnSpc>
                <a:spcPct val="150000"/>
              </a:lnSpc>
            </a:pPr>
            <a:r>
              <a:rPr lang="pt-BR" altLang="pt-BR" sz="2400" dirty="0" smtClean="0">
                <a:latin typeface="Arial" pitchFamily="34" charset="0"/>
                <a:cs typeface="Arial" pitchFamily="34" charset="0"/>
              </a:rPr>
              <a:t>IOF, ITR, ICMS-ST, ICMS - Recomposição e diferença de alíquota, ISS-ST, Impostos sobre Importação e Exportação.</a:t>
            </a:r>
          </a:p>
          <a:p>
            <a:pPr lvl="1">
              <a:lnSpc>
                <a:spcPct val="150000"/>
              </a:lnSpc>
            </a:pPr>
            <a:r>
              <a:rPr lang="pt-BR" altLang="pt-BR" sz="2400" dirty="0" smtClean="0">
                <a:latin typeface="Arial" pitchFamily="34" charset="0"/>
                <a:cs typeface="Arial" pitchFamily="34" charset="0"/>
              </a:rPr>
              <a:t>IR s/ aplicação financeira  e ganhos de capital.</a:t>
            </a:r>
          </a:p>
          <a:p>
            <a:pPr lvl="1">
              <a:lnSpc>
                <a:spcPct val="150000"/>
              </a:lnSpc>
            </a:pPr>
            <a:r>
              <a:rPr lang="pt-BR" altLang="pt-BR" sz="2400" dirty="0" smtClean="0">
                <a:latin typeface="Arial" pitchFamily="34" charset="0"/>
                <a:cs typeface="Arial" pitchFamily="34" charset="0"/>
              </a:rPr>
              <a:t> INSS referente a parte do trabalhador e do empresário.</a:t>
            </a:r>
          </a:p>
          <a:p>
            <a:pPr lvl="1" eaLnBrk="1" hangingPunct="1">
              <a:lnSpc>
                <a:spcPct val="150000"/>
              </a:lnSpc>
            </a:pPr>
            <a:r>
              <a:rPr lang="pt-BR" altLang="pt-BR" sz="2400" dirty="0" smtClean="0">
                <a:latin typeface="Arial" pitchFamily="34" charset="0"/>
                <a:cs typeface="Arial" pitchFamily="34" charset="0"/>
              </a:rPr>
              <a:t>FGTS .</a:t>
            </a:r>
          </a:p>
        </p:txBody>
      </p:sp>
    </p:spTree>
    <p:extLst>
      <p:ext uri="{BB962C8B-B14F-4D97-AF65-F5344CB8AC3E}">
        <p14:creationId xmlns:p14="http://schemas.microsoft.com/office/powerpoint/2010/main" val="1819864146"/>
      </p:ext>
    </p:extLst>
  </p:cSld>
  <p:clrMapOvr>
    <a:masterClrMapping/>
  </p:clrMapOvr>
  <p:transition spd="slow">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rotWithShape="1">
          <a:blip r:embed="rId2" cstate="print"/>
          <a:srcRect l="36526" t="1194" r="39244" b="88653"/>
          <a:stretch/>
        </p:blipFill>
        <p:spPr>
          <a:xfrm>
            <a:off x="4580164" y="1020539"/>
            <a:ext cx="2612573" cy="555171"/>
          </a:xfrm>
          <a:prstGeom prst="rect">
            <a:avLst/>
          </a:prstGeom>
        </p:spPr>
      </p:pic>
      <p:pic>
        <p:nvPicPr>
          <p:cNvPr id="6" name="Imagem 5"/>
          <p:cNvPicPr>
            <a:picLocks noChangeAspect="1"/>
          </p:cNvPicPr>
          <p:nvPr/>
        </p:nvPicPr>
        <p:blipFill rotWithShape="1">
          <a:blip r:embed="rId2" cstate="print"/>
          <a:srcRect l="3361" t="12467" r="62793" b="75067"/>
          <a:stretch/>
        </p:blipFill>
        <p:spPr>
          <a:xfrm>
            <a:off x="1004207" y="1636939"/>
            <a:ext cx="3649436" cy="681718"/>
          </a:xfrm>
          <a:prstGeom prst="rect">
            <a:avLst/>
          </a:prstGeom>
        </p:spPr>
      </p:pic>
      <p:pic>
        <p:nvPicPr>
          <p:cNvPr id="7" name="Imagem 6"/>
          <p:cNvPicPr>
            <a:picLocks noChangeAspect="1"/>
          </p:cNvPicPr>
          <p:nvPr/>
        </p:nvPicPr>
        <p:blipFill rotWithShape="1">
          <a:blip r:embed="rId2" cstate="print"/>
          <a:srcRect l="3361" t="26277" r="62793" b="60585"/>
          <a:stretch/>
        </p:blipFill>
        <p:spPr>
          <a:xfrm>
            <a:off x="1004207" y="2392136"/>
            <a:ext cx="3649436" cy="718458"/>
          </a:xfrm>
          <a:prstGeom prst="rect">
            <a:avLst/>
          </a:prstGeom>
        </p:spPr>
      </p:pic>
      <p:pic>
        <p:nvPicPr>
          <p:cNvPr id="8" name="Imagem 7"/>
          <p:cNvPicPr>
            <a:picLocks noChangeAspect="1"/>
          </p:cNvPicPr>
          <p:nvPr/>
        </p:nvPicPr>
        <p:blipFill rotWithShape="1">
          <a:blip r:embed="rId2" cstate="print"/>
          <a:srcRect l="3361" t="39415" r="62793" b="47596"/>
          <a:stretch/>
        </p:blipFill>
        <p:spPr>
          <a:xfrm>
            <a:off x="1004207" y="3110597"/>
            <a:ext cx="3649436" cy="710293"/>
          </a:xfrm>
          <a:prstGeom prst="rect">
            <a:avLst/>
          </a:prstGeom>
        </p:spPr>
      </p:pic>
      <p:pic>
        <p:nvPicPr>
          <p:cNvPr id="9" name="Imagem 8"/>
          <p:cNvPicPr>
            <a:picLocks noChangeAspect="1"/>
          </p:cNvPicPr>
          <p:nvPr/>
        </p:nvPicPr>
        <p:blipFill rotWithShape="1">
          <a:blip r:embed="rId2" cstate="print"/>
          <a:srcRect l="3361" t="53898" r="62793" b="32516"/>
          <a:stretch/>
        </p:blipFill>
        <p:spPr>
          <a:xfrm>
            <a:off x="1004207" y="3902529"/>
            <a:ext cx="3649436" cy="742950"/>
          </a:xfrm>
          <a:prstGeom prst="rect">
            <a:avLst/>
          </a:prstGeom>
        </p:spPr>
      </p:pic>
      <p:pic>
        <p:nvPicPr>
          <p:cNvPr id="10" name="Imagem 9"/>
          <p:cNvPicPr>
            <a:picLocks noChangeAspect="1"/>
          </p:cNvPicPr>
          <p:nvPr/>
        </p:nvPicPr>
        <p:blipFill rotWithShape="1">
          <a:blip r:embed="rId2" cstate="print"/>
          <a:srcRect l="37737" t="11347" r="32278" b="75067"/>
          <a:stretch/>
        </p:blipFill>
        <p:spPr>
          <a:xfrm>
            <a:off x="4710796" y="1575706"/>
            <a:ext cx="3233057" cy="742952"/>
          </a:xfrm>
          <a:prstGeom prst="rect">
            <a:avLst/>
          </a:prstGeom>
        </p:spPr>
      </p:pic>
      <p:pic>
        <p:nvPicPr>
          <p:cNvPr id="11" name="Imagem 10"/>
          <p:cNvPicPr>
            <a:picLocks noChangeAspect="1"/>
          </p:cNvPicPr>
          <p:nvPr/>
        </p:nvPicPr>
        <p:blipFill rotWithShape="1">
          <a:blip r:embed="rId2" cstate="print"/>
          <a:srcRect l="37737" t="26277" r="32278" b="60585"/>
          <a:stretch/>
        </p:blipFill>
        <p:spPr>
          <a:xfrm>
            <a:off x="4710796" y="2392136"/>
            <a:ext cx="3233057" cy="718458"/>
          </a:xfrm>
          <a:prstGeom prst="rect">
            <a:avLst/>
          </a:prstGeom>
        </p:spPr>
      </p:pic>
      <p:pic>
        <p:nvPicPr>
          <p:cNvPr id="12" name="Imagem 11"/>
          <p:cNvPicPr>
            <a:picLocks noChangeAspect="1"/>
          </p:cNvPicPr>
          <p:nvPr/>
        </p:nvPicPr>
        <p:blipFill rotWithShape="1">
          <a:blip r:embed="rId2" cstate="print"/>
          <a:srcRect l="67722" t="12467" r="3580" b="73723"/>
          <a:stretch/>
        </p:blipFill>
        <p:spPr>
          <a:xfrm>
            <a:off x="7943852" y="1636941"/>
            <a:ext cx="3094265" cy="755197"/>
          </a:xfrm>
          <a:prstGeom prst="rect">
            <a:avLst/>
          </a:prstGeom>
        </p:spPr>
      </p:pic>
      <p:pic>
        <p:nvPicPr>
          <p:cNvPr id="13" name="Imagem 12"/>
          <p:cNvPicPr>
            <a:picLocks noChangeAspect="1"/>
          </p:cNvPicPr>
          <p:nvPr/>
        </p:nvPicPr>
        <p:blipFill rotWithShape="1">
          <a:blip r:embed="rId2" cstate="print"/>
          <a:srcRect l="67722" t="26277" r="3580" b="60585"/>
          <a:stretch/>
        </p:blipFill>
        <p:spPr>
          <a:xfrm>
            <a:off x="7943852" y="2392139"/>
            <a:ext cx="3094265" cy="718459"/>
          </a:xfrm>
          <a:prstGeom prst="rect">
            <a:avLst/>
          </a:prstGeom>
        </p:spPr>
      </p:pic>
      <p:pic>
        <p:nvPicPr>
          <p:cNvPr id="14" name="Imagem 13"/>
          <p:cNvPicPr>
            <a:picLocks noChangeAspect="1"/>
          </p:cNvPicPr>
          <p:nvPr/>
        </p:nvPicPr>
        <p:blipFill rotWithShape="1">
          <a:blip r:embed="rId2" cstate="print"/>
          <a:srcRect l="37737" t="39415" r="32278" b="47596"/>
          <a:stretch/>
        </p:blipFill>
        <p:spPr>
          <a:xfrm>
            <a:off x="4710793" y="3110597"/>
            <a:ext cx="3233056" cy="710293"/>
          </a:xfrm>
          <a:prstGeom prst="rect">
            <a:avLst/>
          </a:prstGeom>
        </p:spPr>
      </p:pic>
      <p:pic>
        <p:nvPicPr>
          <p:cNvPr id="15" name="Imagem 14"/>
          <p:cNvPicPr>
            <a:picLocks noChangeAspect="1"/>
          </p:cNvPicPr>
          <p:nvPr/>
        </p:nvPicPr>
        <p:blipFill rotWithShape="1">
          <a:blip r:embed="rId2" cstate="print"/>
          <a:srcRect l="67722" t="39415" r="3580" b="47596"/>
          <a:stretch/>
        </p:blipFill>
        <p:spPr>
          <a:xfrm>
            <a:off x="7943852" y="3110597"/>
            <a:ext cx="3094265" cy="710293"/>
          </a:xfrm>
          <a:prstGeom prst="rect">
            <a:avLst/>
          </a:prstGeom>
        </p:spPr>
      </p:pic>
      <p:pic>
        <p:nvPicPr>
          <p:cNvPr id="16" name="Imagem 15"/>
          <p:cNvPicPr>
            <a:picLocks noChangeAspect="1"/>
          </p:cNvPicPr>
          <p:nvPr/>
        </p:nvPicPr>
        <p:blipFill rotWithShape="1">
          <a:blip r:embed="rId2" cstate="print"/>
          <a:srcRect l="37737" t="53898" r="32278" b="32516"/>
          <a:stretch/>
        </p:blipFill>
        <p:spPr>
          <a:xfrm>
            <a:off x="4710796" y="3902529"/>
            <a:ext cx="3233057" cy="742950"/>
          </a:xfrm>
          <a:prstGeom prst="rect">
            <a:avLst/>
          </a:prstGeom>
        </p:spPr>
      </p:pic>
      <p:pic>
        <p:nvPicPr>
          <p:cNvPr id="17" name="Imagem 16"/>
          <p:cNvPicPr>
            <a:picLocks noChangeAspect="1"/>
          </p:cNvPicPr>
          <p:nvPr/>
        </p:nvPicPr>
        <p:blipFill rotWithShape="1">
          <a:blip r:embed="rId2" cstate="print"/>
          <a:srcRect l="67722" t="53898" r="3580" b="32516"/>
          <a:stretch/>
        </p:blipFill>
        <p:spPr>
          <a:xfrm>
            <a:off x="7943852" y="3902529"/>
            <a:ext cx="3094265" cy="742950"/>
          </a:xfrm>
          <a:prstGeom prst="rect">
            <a:avLst/>
          </a:prstGeom>
        </p:spPr>
      </p:pic>
      <p:pic>
        <p:nvPicPr>
          <p:cNvPr id="18" name="Imagem 17"/>
          <p:cNvPicPr>
            <a:picLocks noChangeAspect="1"/>
          </p:cNvPicPr>
          <p:nvPr/>
        </p:nvPicPr>
        <p:blipFill rotWithShape="1">
          <a:blip r:embed="rId2" cstate="print"/>
          <a:srcRect t="67484" b="10569"/>
          <a:stretch/>
        </p:blipFill>
        <p:spPr>
          <a:xfrm>
            <a:off x="641845" y="4645479"/>
            <a:ext cx="10782311" cy="1200150"/>
          </a:xfrm>
          <a:prstGeom prst="rect">
            <a:avLst/>
          </a:prstGeom>
        </p:spPr>
      </p:pic>
      <p:cxnSp>
        <p:nvCxnSpPr>
          <p:cNvPr id="20" name="Conector reto 19"/>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21" name="Título 1"/>
          <p:cNvSpPr>
            <a:spLocks noGrp="1"/>
          </p:cNvSpPr>
          <p:nvPr>
            <p:ph type="title"/>
          </p:nvPr>
        </p:nvSpPr>
        <p:spPr>
          <a:xfrm>
            <a:off x="2343151" y="195950"/>
            <a:ext cx="6945117" cy="449032"/>
          </a:xfrm>
        </p:spPr>
        <p:txBody>
          <a:bodyPr>
            <a:noAutofit/>
          </a:bodyPr>
          <a:lstStyle/>
          <a:p>
            <a:r>
              <a:rPr lang="pt-BR" sz="2500" b="1" cap="all" dirty="0" err="1" smtClean="0">
                <a:solidFill>
                  <a:srgbClr val="002060"/>
                </a:solidFill>
                <a:latin typeface="Arial" pitchFamily="34" charset="0"/>
                <a:cs typeface="Arial" pitchFamily="34" charset="0"/>
              </a:rPr>
              <a:t>eNQUADRAMENTO</a:t>
            </a:r>
            <a:endParaRPr lang="pt-BR" sz="2500" dirty="0"/>
          </a:p>
        </p:txBody>
      </p:sp>
    </p:spTree>
    <p:extLst>
      <p:ext uri="{BB962C8B-B14F-4D97-AF65-F5344CB8AC3E}">
        <p14:creationId xmlns:p14="http://schemas.microsoft.com/office/powerpoint/2010/main" val="1804340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additive="base">
                                        <p:cTn id="85" dur="500" fill="hold"/>
                                        <p:tgtEl>
                                          <p:spTgt spid="18"/>
                                        </p:tgtEl>
                                        <p:attrNameLst>
                                          <p:attrName>ppt_x</p:attrName>
                                        </p:attrNameLst>
                                      </p:cBhvr>
                                      <p:tavLst>
                                        <p:tav tm="0">
                                          <p:val>
                                            <p:strVal val="#ppt_x"/>
                                          </p:val>
                                        </p:tav>
                                        <p:tav tm="100000">
                                          <p:val>
                                            <p:strVal val="#ppt_x"/>
                                          </p:val>
                                        </p:tav>
                                      </p:tavLst>
                                    </p:anim>
                                    <p:anim calcmode="lin" valueType="num">
                                      <p:cBhvr additive="base">
                                        <p:cTn id="8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2" y="274638"/>
            <a:ext cx="11209361" cy="844478"/>
          </a:xfrm>
        </p:spPr>
        <p:txBody>
          <a:bodyPr>
            <a:normAutofit/>
          </a:bodyPr>
          <a:lstStyle/>
          <a:p>
            <a:r>
              <a:rPr lang="pt-BR" sz="3200" b="1" dirty="0">
                <a:solidFill>
                  <a:srgbClr val="002060"/>
                </a:solidFill>
                <a:latin typeface="Arial" pitchFamily="34" charset="0"/>
                <a:cs typeface="Arial" pitchFamily="34" charset="0"/>
              </a:rPr>
              <a:t>Alteração Período de Transição: 2017/2018</a:t>
            </a:r>
          </a:p>
        </p:txBody>
      </p:sp>
      <p:sp>
        <p:nvSpPr>
          <p:cNvPr id="3" name="Espaço Reservado para Conteúdo 2"/>
          <p:cNvSpPr>
            <a:spLocks noGrp="1"/>
          </p:cNvSpPr>
          <p:nvPr>
            <p:ph idx="1"/>
          </p:nvPr>
        </p:nvSpPr>
        <p:spPr>
          <a:xfrm>
            <a:off x="609602" y="1187359"/>
            <a:ext cx="11269055" cy="5322627"/>
          </a:xfrm>
        </p:spPr>
        <p:txBody>
          <a:bodyPr>
            <a:noAutofit/>
          </a:bodyPr>
          <a:lstStyle/>
          <a:p>
            <a:pPr marL="0" indent="0">
              <a:buNone/>
            </a:pPr>
            <a:r>
              <a:rPr lang="pt-BR" sz="2000" b="1" dirty="0" smtClean="0">
                <a:latin typeface="Arial" pitchFamily="34" charset="0"/>
                <a:cs typeface="Arial" pitchFamily="34" charset="0"/>
              </a:rPr>
              <a:t>A empresa que auferiu em 2017:</a:t>
            </a:r>
          </a:p>
          <a:p>
            <a:pPr marL="0" indent="0" algn="just">
              <a:buNone/>
            </a:pPr>
            <a:r>
              <a:rPr lang="pt-BR" sz="2000" dirty="0" smtClean="0">
                <a:latin typeface="Arial" pitchFamily="34" charset="0"/>
                <a:cs typeface="Arial" pitchFamily="34" charset="0"/>
              </a:rPr>
              <a:t>Receita Bruta de até R$ 4.800.000,00 poderá continuar no Simples em 2018, de acordo com os seguintes critérios:</a:t>
            </a:r>
          </a:p>
          <a:p>
            <a:pPr marL="0" indent="0" algn="just">
              <a:buNone/>
            </a:pPr>
            <a:endParaRPr lang="pt-BR" sz="2000" dirty="0">
              <a:latin typeface="Arial" pitchFamily="34" charset="0"/>
              <a:cs typeface="Arial" pitchFamily="34" charset="0"/>
            </a:endParaRPr>
          </a:p>
          <a:p>
            <a:pPr algn="just">
              <a:buFont typeface="Wingdings" panose="05000000000000000000" pitchFamily="2" charset="2"/>
              <a:buChar char="Ø"/>
            </a:pPr>
            <a:r>
              <a:rPr lang="pt-BR" sz="2000" b="1" dirty="0" smtClean="0">
                <a:latin typeface="Arial" pitchFamily="34" charset="0"/>
                <a:cs typeface="Arial" pitchFamily="34" charset="0"/>
              </a:rPr>
              <a:t>Receita Bruta de até R$ 4.320.000,00 </a:t>
            </a:r>
            <a:r>
              <a:rPr lang="pt-BR" sz="2000" dirty="0" smtClean="0">
                <a:latin typeface="Arial" pitchFamily="34" charset="0"/>
                <a:cs typeface="Arial" pitchFamily="34" charset="0"/>
              </a:rPr>
              <a:t>poderá permanecer no Simples Nacional em 2018 – não é necessário solicitar a exclusão;</a:t>
            </a:r>
          </a:p>
          <a:p>
            <a:pPr marL="0" indent="0" algn="just">
              <a:buNone/>
            </a:pPr>
            <a:endParaRPr lang="pt-BR" sz="2000" dirty="0" smtClean="0">
              <a:latin typeface="Arial" pitchFamily="34" charset="0"/>
              <a:cs typeface="Arial" pitchFamily="34" charset="0"/>
            </a:endParaRPr>
          </a:p>
          <a:p>
            <a:pPr algn="just">
              <a:buFont typeface="Wingdings" panose="05000000000000000000" pitchFamily="2" charset="2"/>
              <a:buChar char="Ø"/>
            </a:pPr>
            <a:r>
              <a:rPr lang="pt-BR" sz="2000" b="1" dirty="0" smtClean="0">
                <a:latin typeface="Arial" pitchFamily="34" charset="0"/>
                <a:cs typeface="Arial" pitchFamily="34" charset="0"/>
              </a:rPr>
              <a:t>Receita Bruta superior a R$ 4.320.000,00 </a:t>
            </a:r>
            <a:r>
              <a:rPr lang="pt-BR" sz="2000" dirty="0" smtClean="0">
                <a:latin typeface="Arial" pitchFamily="34" charset="0"/>
                <a:cs typeface="Arial" pitchFamily="34" charset="0"/>
              </a:rPr>
              <a:t>antes de dezembro/2017 -  terá de fazer a exclusão no mês seguinte à ocorrência e solicitar a adesão em janeiro de 2018.</a:t>
            </a:r>
          </a:p>
          <a:p>
            <a:pPr algn="just">
              <a:buNone/>
            </a:pPr>
            <a:r>
              <a:rPr lang="pt-BR" sz="2000" dirty="0" smtClean="0">
                <a:latin typeface="Arial" pitchFamily="34" charset="0"/>
                <a:cs typeface="Arial" pitchFamily="34" charset="0"/>
              </a:rPr>
              <a:t>      Se o excesso ocorrer em dezembro/2017 a EPP não precisará fazer sua exclusão e novo pedido. A exclusão ocorreria em janeiro/2018, mas não será necessária porque já estarão vigentes os novos limites. No entanto, se comunicar sua exclusão, precisará fazer novo pedido de opção em janeiro/2018.</a:t>
            </a:r>
          </a:p>
          <a:p>
            <a:pPr algn="just">
              <a:buNone/>
            </a:pPr>
            <a:endParaRPr lang="pt-BR" sz="2000" dirty="0">
              <a:latin typeface="Arial" pitchFamily="34" charset="0"/>
              <a:cs typeface="Arial" pitchFamily="34" charset="0"/>
            </a:endParaRPr>
          </a:p>
          <a:p>
            <a:pPr marL="0" indent="0">
              <a:buNone/>
            </a:pPr>
            <a:r>
              <a:rPr lang="pt-BR" sz="2000" dirty="0" smtClean="0">
                <a:latin typeface="Arial" pitchFamily="34" charset="0"/>
                <a:cs typeface="Arial" pitchFamily="34" charset="0"/>
              </a:rPr>
              <a:t>*</a:t>
            </a:r>
            <a:r>
              <a:rPr lang="pt-BR" sz="1800" dirty="0" smtClean="0">
                <a:latin typeface="Arial" pitchFamily="34" charset="0"/>
                <a:cs typeface="Arial" pitchFamily="34" charset="0"/>
              </a:rPr>
              <a:t>Art.130-F da Resolução CGSN nº 94/2011</a:t>
            </a:r>
            <a:endParaRPr lang="pt-BR" sz="1800" dirty="0">
              <a:latin typeface="Arial" pitchFamily="34" charset="0"/>
              <a:cs typeface="Arial" pitchFamily="34" charset="0"/>
            </a:endParaRPr>
          </a:p>
        </p:txBody>
      </p:sp>
    </p:spTree>
    <p:extLst>
      <p:ext uri="{BB962C8B-B14F-4D97-AF65-F5344CB8AC3E}">
        <p14:creationId xmlns:p14="http://schemas.microsoft.com/office/powerpoint/2010/main" val="30155355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42"/>
            <a:ext cx="10972800" cy="947411"/>
          </a:xfrm>
        </p:spPr>
        <p:txBody>
          <a:bodyPr>
            <a:normAutofit/>
          </a:bodyPr>
          <a:lstStyle/>
          <a:p>
            <a:r>
              <a:rPr lang="pt-BR" sz="3600" b="1" dirty="0" smtClean="0">
                <a:solidFill>
                  <a:srgbClr val="002060"/>
                </a:solidFill>
                <a:latin typeface="Arial" pitchFamily="34" charset="0"/>
                <a:cs typeface="Arial" pitchFamily="34" charset="0"/>
              </a:rPr>
              <a:t>Simples </a:t>
            </a:r>
            <a:r>
              <a:rPr lang="pt-BR" sz="3600" b="1" dirty="0">
                <a:solidFill>
                  <a:srgbClr val="002060"/>
                </a:solidFill>
                <a:latin typeface="Arial" pitchFamily="34" charset="0"/>
                <a:cs typeface="Arial" pitchFamily="34" charset="0"/>
              </a:rPr>
              <a:t>Nacional - ICMS e o ISS x Novo Limite</a:t>
            </a:r>
            <a:endParaRPr lang="pt-BR" sz="3600" dirty="0"/>
          </a:p>
        </p:txBody>
      </p:sp>
      <p:sp>
        <p:nvSpPr>
          <p:cNvPr id="3" name="Espaço Reservado para Conteúdo 2"/>
          <p:cNvSpPr>
            <a:spLocks noGrp="1"/>
          </p:cNvSpPr>
          <p:nvPr>
            <p:ph idx="1"/>
          </p:nvPr>
        </p:nvSpPr>
        <p:spPr>
          <a:xfrm>
            <a:off x="609599" y="1341691"/>
            <a:ext cx="10101943" cy="5181940"/>
          </a:xfrm>
        </p:spPr>
        <p:txBody>
          <a:bodyPr>
            <a:normAutofit lnSpcReduction="10000"/>
          </a:bodyPr>
          <a:lstStyle/>
          <a:p>
            <a:pPr algn="just">
              <a:buFont typeface="Wingdings" panose="05000000000000000000" pitchFamily="2" charset="2"/>
              <a:buChar char="Ø"/>
            </a:pPr>
            <a:r>
              <a:rPr lang="pt-BR" dirty="0"/>
              <a:t> </a:t>
            </a:r>
            <a:r>
              <a:rPr lang="pt-PT" sz="2800" dirty="0">
                <a:latin typeface="Arial" pitchFamily="34" charset="0"/>
                <a:cs typeface="Arial" pitchFamily="34" charset="0"/>
              </a:rPr>
              <a:t>A empresa de pequeno porte que ultrapassar </a:t>
            </a:r>
            <a:r>
              <a:rPr lang="pt-PT" sz="2800" dirty="0" smtClean="0">
                <a:latin typeface="Arial" pitchFamily="34" charset="0"/>
                <a:cs typeface="Arial" pitchFamily="34" charset="0"/>
              </a:rPr>
              <a:t>o limite de R$ 3.600.000,00 (três milhões e seiscentos mil reais) </a:t>
            </a:r>
            <a:r>
              <a:rPr lang="pt-PT" sz="2800" dirty="0">
                <a:latin typeface="Arial" pitchFamily="34" charset="0"/>
                <a:cs typeface="Arial" pitchFamily="34" charset="0"/>
              </a:rPr>
              <a:t>estará automaticamente impedida de recolher o ICMS e o ISS na forma do Simples Nacional, a partir do mês subsequente àquele em que tiver ocorrido o </a:t>
            </a:r>
            <a:r>
              <a:rPr lang="pt-PT" sz="2800" dirty="0" smtClean="0">
                <a:latin typeface="Arial" pitchFamily="34" charset="0"/>
                <a:cs typeface="Arial" pitchFamily="34" charset="0"/>
              </a:rPr>
              <a:t>excesso.</a:t>
            </a:r>
          </a:p>
          <a:p>
            <a:pPr marL="0" indent="0" algn="just">
              <a:buNone/>
            </a:pPr>
            <a:endParaRPr lang="pt-PT" sz="2800" dirty="0" smtClean="0">
              <a:latin typeface="Arial" pitchFamily="34" charset="0"/>
              <a:cs typeface="Arial" pitchFamily="34" charset="0"/>
            </a:endParaRPr>
          </a:p>
          <a:p>
            <a:pPr algn="just">
              <a:buFont typeface="Wingdings" panose="05000000000000000000" pitchFamily="2" charset="2"/>
              <a:buChar char="Ø"/>
            </a:pPr>
            <a:r>
              <a:rPr lang="pt-BR" sz="2800" dirty="0" smtClean="0">
                <a:latin typeface="Arial" pitchFamily="34" charset="0"/>
                <a:cs typeface="Arial" pitchFamily="34" charset="0"/>
              </a:rPr>
              <a:t> Os </a:t>
            </a:r>
            <a:r>
              <a:rPr lang="pt-BR" sz="2800" dirty="0">
                <a:latin typeface="Arial" pitchFamily="34" charset="0"/>
                <a:cs typeface="Arial" pitchFamily="34" charset="0"/>
              </a:rPr>
              <a:t>efeitos do impedimento </a:t>
            </a:r>
            <a:r>
              <a:rPr lang="pt-BR" sz="2800" dirty="0" smtClean="0">
                <a:latin typeface="Arial" pitchFamily="34" charset="0"/>
                <a:cs typeface="Arial" pitchFamily="34" charset="0"/>
              </a:rPr>
              <a:t>ocorrerão </a:t>
            </a:r>
            <a:r>
              <a:rPr lang="pt-BR" sz="2800" dirty="0">
                <a:latin typeface="Arial" pitchFamily="34" charset="0"/>
                <a:cs typeface="Arial" pitchFamily="34" charset="0"/>
              </a:rPr>
              <a:t>no ano-calendário subsequente se o excesso verificado não for superior a 20% (vinte por cento) dos limites referidos</a:t>
            </a:r>
            <a:r>
              <a:rPr lang="pt-BR" dirty="0" smtClean="0"/>
              <a:t>.</a:t>
            </a:r>
          </a:p>
          <a:p>
            <a:pPr marL="0" indent="0" algn="just">
              <a:buNone/>
            </a:pPr>
            <a:endParaRPr lang="pt-BR" dirty="0" smtClean="0"/>
          </a:p>
          <a:p>
            <a:pPr marL="0" indent="0" algn="just">
              <a:buNone/>
            </a:pPr>
            <a:r>
              <a:rPr lang="pt-BR" sz="2100" dirty="0" smtClean="0"/>
              <a:t>*(Art. </a:t>
            </a:r>
            <a:r>
              <a:rPr lang="pt-BR" sz="2100" dirty="0"/>
              <a:t>§ 1</a:t>
            </a:r>
            <a:r>
              <a:rPr lang="pt-BR" sz="2100" u="sng" baseline="30000" dirty="0"/>
              <a:t>o</a:t>
            </a:r>
            <a:r>
              <a:rPr lang="pt-BR" sz="2100" dirty="0"/>
              <a:t> </a:t>
            </a:r>
            <a:r>
              <a:rPr lang="pt-BR" sz="2100" dirty="0" smtClean="0"/>
              <a:t>e </a:t>
            </a:r>
            <a:r>
              <a:rPr lang="pt-BR" sz="2100" dirty="0"/>
              <a:t>§ </a:t>
            </a:r>
            <a:r>
              <a:rPr lang="pt-BR" sz="2100" dirty="0" smtClean="0"/>
              <a:t>1</a:t>
            </a:r>
            <a:r>
              <a:rPr lang="pt-BR" sz="2100" baseline="30000" dirty="0" smtClean="0"/>
              <a:t>º</a:t>
            </a:r>
            <a:r>
              <a:rPr lang="pt-BR" sz="2100" dirty="0" smtClean="0"/>
              <a:t> A do artigo 20 Lei Complementar 123/2006).</a:t>
            </a:r>
          </a:p>
          <a:p>
            <a:pPr marL="0" indent="0" algn="just">
              <a:buNone/>
            </a:pPr>
            <a:r>
              <a:rPr lang="pt-BR" sz="2100" dirty="0" smtClean="0"/>
              <a:t> </a:t>
            </a:r>
          </a:p>
          <a:p>
            <a:pPr algn="just">
              <a:buFont typeface="Wingdings" panose="05000000000000000000" pitchFamily="2" charset="2"/>
              <a:buChar char="Ø"/>
            </a:pPr>
            <a:endParaRPr lang="pt-BR" dirty="0" smtClean="0"/>
          </a:p>
          <a:p>
            <a:pPr marL="0" indent="0" algn="just">
              <a:buNone/>
            </a:pPr>
            <a:endParaRPr lang="pt-BR" dirty="0"/>
          </a:p>
        </p:txBody>
      </p:sp>
    </p:spTree>
    <p:extLst>
      <p:ext uri="{BB962C8B-B14F-4D97-AF65-F5344CB8AC3E}">
        <p14:creationId xmlns:p14="http://schemas.microsoft.com/office/powerpoint/2010/main" val="39803596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3600" b="1" dirty="0" smtClean="0">
                <a:solidFill>
                  <a:srgbClr val="002060"/>
                </a:solidFill>
                <a:latin typeface="Arial" pitchFamily="34" charset="0"/>
                <a:cs typeface="Arial" pitchFamily="34" charset="0"/>
              </a:rPr>
              <a:t/>
            </a:r>
            <a:br>
              <a:rPr lang="pt-BR" sz="3600" b="1" dirty="0" smtClean="0">
                <a:solidFill>
                  <a:srgbClr val="002060"/>
                </a:solidFill>
                <a:latin typeface="Arial" pitchFamily="34" charset="0"/>
                <a:cs typeface="Arial" pitchFamily="34" charset="0"/>
              </a:rPr>
            </a:br>
            <a:r>
              <a:rPr lang="pt-BR" sz="3600" b="1" dirty="0" smtClean="0">
                <a:solidFill>
                  <a:srgbClr val="002060"/>
                </a:solidFill>
                <a:latin typeface="Arial" pitchFamily="34" charset="0"/>
                <a:cs typeface="Arial" pitchFamily="34" charset="0"/>
              </a:rPr>
              <a:t>Regras de Transição - 2017/2018</a:t>
            </a:r>
            <a:r>
              <a:rPr lang="pt-BR" dirty="0" smtClean="0">
                <a:solidFill>
                  <a:srgbClr val="000000"/>
                </a:solidFill>
                <a:latin typeface="Arial" panose="020B0604020202020204" pitchFamily="34" charset="0"/>
              </a:rPr>
              <a:t/>
            </a:r>
            <a:br>
              <a:rPr lang="pt-BR" dirty="0" smtClean="0">
                <a:solidFill>
                  <a:srgbClr val="000000"/>
                </a:solidFill>
                <a:latin typeface="Arial" panose="020B0604020202020204" pitchFamily="34" charset="0"/>
              </a:rPr>
            </a:br>
            <a:endParaRPr lang="pt-BR" dirty="0"/>
          </a:p>
        </p:txBody>
      </p:sp>
      <p:sp>
        <p:nvSpPr>
          <p:cNvPr id="3" name="Espaço Reservado para Conteúdo 2"/>
          <p:cNvSpPr>
            <a:spLocks noGrp="1"/>
          </p:cNvSpPr>
          <p:nvPr>
            <p:ph idx="1"/>
          </p:nvPr>
        </p:nvSpPr>
        <p:spPr/>
        <p:txBody>
          <a:bodyPr/>
          <a:lstStyle/>
          <a:p>
            <a:pPr algn="just"/>
            <a:r>
              <a:rPr lang="pt-BR" dirty="0" smtClean="0">
                <a:solidFill>
                  <a:srgbClr val="000000"/>
                </a:solidFill>
                <a:latin typeface="Arial" panose="020B0604020202020204" pitchFamily="34" charset="0"/>
              </a:rPr>
              <a:t>Para iniciar o ano pagando o ICMS e o ISS no Simples Nacional: ter faturado, no ano anterior, até R$ 3,6 milhões.</a:t>
            </a:r>
          </a:p>
          <a:p>
            <a:pPr marL="0" indent="0" algn="just">
              <a:buNone/>
            </a:pPr>
            <a:endParaRPr lang="pt-BR" dirty="0" smtClean="0">
              <a:solidFill>
                <a:srgbClr val="000000"/>
              </a:solidFill>
              <a:latin typeface="Arial" panose="020B0604020202020204" pitchFamily="34" charset="0"/>
            </a:endParaRPr>
          </a:p>
          <a:p>
            <a:pPr algn="just"/>
            <a:r>
              <a:rPr lang="pt-BR" dirty="0" smtClean="0">
                <a:solidFill>
                  <a:srgbClr val="000000"/>
                </a:solidFill>
                <a:latin typeface="Arial" panose="020B0604020202020204" pitchFamily="34" charset="0"/>
              </a:rPr>
              <a:t>A empresa que faturou, no ano anterior, entre R$ 3,6 milhões e R$ 4,8 milhões:  iniciará o ano pagando somente os  tributos federais no Simples Nacional.</a:t>
            </a:r>
            <a:endParaRPr lang="pt-BR" dirty="0"/>
          </a:p>
          <a:p>
            <a:endParaRPr lang="pt-BR" dirty="0" smtClean="0">
              <a:solidFill>
                <a:srgbClr val="000000"/>
              </a:solidFill>
              <a:latin typeface="Arial" panose="020B0604020202020204" pitchFamily="34" charset="0"/>
            </a:endParaRPr>
          </a:p>
          <a:p>
            <a:endParaRPr lang="pt-BR" dirty="0">
              <a:solidFill>
                <a:srgbClr val="000000"/>
              </a:solidFill>
              <a:latin typeface="Arial" panose="020B0604020202020204" pitchFamily="34" charset="0"/>
            </a:endParaRPr>
          </a:p>
          <a:p>
            <a:endParaRPr lang="pt-BR" dirty="0"/>
          </a:p>
        </p:txBody>
      </p:sp>
    </p:spTree>
    <p:extLst>
      <p:ext uri="{BB962C8B-B14F-4D97-AF65-F5344CB8AC3E}">
        <p14:creationId xmlns:p14="http://schemas.microsoft.com/office/powerpoint/2010/main" val="8608074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200" b="1" dirty="0">
                <a:solidFill>
                  <a:srgbClr val="002060"/>
                </a:solidFill>
                <a:latin typeface="Arial" pitchFamily="34" charset="0"/>
                <a:cs typeface="Arial" pitchFamily="34" charset="0"/>
              </a:rPr>
              <a:t>Simples Nacional - ICMS e o ISS x Novo Limite</a:t>
            </a:r>
          </a:p>
        </p:txBody>
      </p:sp>
      <p:sp>
        <p:nvSpPr>
          <p:cNvPr id="3" name="Espaço Reservado para Conteúdo 2"/>
          <p:cNvSpPr>
            <a:spLocks noGrp="1"/>
          </p:cNvSpPr>
          <p:nvPr>
            <p:ph idx="1"/>
          </p:nvPr>
        </p:nvSpPr>
        <p:spPr/>
        <p:txBody>
          <a:bodyPr>
            <a:normAutofit lnSpcReduction="10000"/>
          </a:bodyPr>
          <a:lstStyle/>
          <a:p>
            <a:pPr algn="just"/>
            <a:r>
              <a:rPr lang="pt-BR" dirty="0" smtClean="0">
                <a:latin typeface="Arial" pitchFamily="34" charset="0"/>
                <a:cs typeface="Arial" pitchFamily="34" charset="0"/>
              </a:rPr>
              <a:t>O novo limite do Simples Nacional de R$  4.800.000,00 não contempla o ICMS e o ISS.</a:t>
            </a:r>
          </a:p>
          <a:p>
            <a:pPr algn="just">
              <a:buNone/>
            </a:pPr>
            <a:endParaRPr lang="pt-BR" dirty="0">
              <a:latin typeface="Arial" pitchFamily="34" charset="0"/>
              <a:cs typeface="Arial" pitchFamily="34" charset="0"/>
            </a:endParaRPr>
          </a:p>
          <a:p>
            <a:pPr algn="just"/>
            <a:r>
              <a:rPr lang="pt-BR" dirty="0" smtClean="0">
                <a:latin typeface="Arial" pitchFamily="34" charset="0"/>
                <a:cs typeface="Arial" pitchFamily="34" charset="0"/>
              </a:rPr>
              <a:t>Superado o limite anual de faturamento de R$ 3.600.000,00 a empresa terá de recolher o ISS e ICMS fora do DAS. </a:t>
            </a:r>
          </a:p>
          <a:p>
            <a:pPr algn="just">
              <a:buNone/>
            </a:pPr>
            <a:endParaRPr lang="pt-BR" dirty="0">
              <a:latin typeface="Arial" pitchFamily="34" charset="0"/>
              <a:cs typeface="Arial" pitchFamily="34" charset="0"/>
            </a:endParaRPr>
          </a:p>
          <a:p>
            <a:pPr algn="just"/>
            <a:r>
              <a:rPr lang="pt-BR" dirty="0">
                <a:latin typeface="Arial" pitchFamily="34" charset="0"/>
                <a:cs typeface="Arial" pitchFamily="34" charset="0"/>
              </a:rPr>
              <a:t>ICMS</a:t>
            </a:r>
            <a:r>
              <a:rPr lang="pt-BR" dirty="0" smtClean="0">
                <a:latin typeface="Arial" pitchFamily="34" charset="0"/>
                <a:cs typeface="Arial" pitchFamily="34" charset="0"/>
              </a:rPr>
              <a:t>: Apuração de débito e crédito, levantamento de estoque, entrega de DAPI e EFD-ICMS</a:t>
            </a:r>
            <a:endParaRPr lang="pt-BR" dirty="0">
              <a:latin typeface="Arial" pitchFamily="34" charset="0"/>
              <a:cs typeface="Arial" pitchFamily="34" charset="0"/>
            </a:endParaRPr>
          </a:p>
        </p:txBody>
      </p:sp>
    </p:spTree>
    <p:extLst>
      <p:ext uri="{BB962C8B-B14F-4D97-AF65-F5344CB8AC3E}">
        <p14:creationId xmlns:p14="http://schemas.microsoft.com/office/powerpoint/2010/main" val="9850177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ítulo 1"/>
          <p:cNvSpPr>
            <a:spLocks noGrp="1"/>
          </p:cNvSpPr>
          <p:nvPr>
            <p:ph type="title"/>
          </p:nvPr>
        </p:nvSpPr>
        <p:spPr bwMode="auto">
          <a:xfrm>
            <a:off x="774700" y="188916"/>
            <a:ext cx="10566400" cy="6146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pt-BR" altLang="pt-BR" sz="3300" b="1" dirty="0" smtClean="0">
                <a:solidFill>
                  <a:srgbClr val="002060"/>
                </a:solidFill>
                <a:latin typeface="Arial" pitchFamily="34" charset="0"/>
                <a:cs typeface="Arial" pitchFamily="34" charset="0"/>
              </a:rPr>
              <a:t>SIMPLES NACIONAL  </a:t>
            </a:r>
          </a:p>
        </p:txBody>
      </p:sp>
      <p:sp>
        <p:nvSpPr>
          <p:cNvPr id="77827" name="Espaço Reservado para Conteúdo 2"/>
          <p:cNvSpPr>
            <a:spLocks noGrp="1"/>
          </p:cNvSpPr>
          <p:nvPr>
            <p:ph idx="1"/>
          </p:nvPr>
        </p:nvSpPr>
        <p:spPr bwMode="auto">
          <a:xfrm>
            <a:off x="609605" y="997528"/>
            <a:ext cx="10554264" cy="531119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p>
            <a:pPr algn="just">
              <a:lnSpc>
                <a:spcPct val="90000"/>
              </a:lnSpc>
              <a:buNone/>
            </a:pPr>
            <a:r>
              <a:rPr lang="pt-BR" altLang="pt-BR" sz="2200" dirty="0" smtClean="0"/>
              <a:t>	</a:t>
            </a:r>
            <a:r>
              <a:rPr lang="pt-BR" altLang="pt-BR" sz="2400" b="1" dirty="0">
                <a:latin typeface="Arial" pitchFamily="34" charset="0"/>
                <a:cs typeface="Arial" pitchFamily="34" charset="0"/>
              </a:rPr>
              <a:t>PESSOAS JURÍDICAS IMPEDIDAS DE BENEFICIAR DO TRATAMENTO JURÍDICO </a:t>
            </a:r>
            <a:r>
              <a:rPr lang="pt-BR" altLang="pt-BR" sz="2400" b="1" dirty="0" smtClean="0">
                <a:latin typeface="Arial" pitchFamily="34" charset="0"/>
                <a:cs typeface="Arial" pitchFamily="34" charset="0"/>
              </a:rPr>
              <a:t>DIFERENCIADO:</a:t>
            </a:r>
            <a:endParaRPr lang="pt-BR" altLang="pt-BR" sz="2400" b="1" dirty="0">
              <a:latin typeface="Arial" pitchFamily="34" charset="0"/>
              <a:cs typeface="Arial" pitchFamily="34" charset="0"/>
            </a:endParaRPr>
          </a:p>
          <a:p>
            <a:pPr algn="just">
              <a:lnSpc>
                <a:spcPct val="90000"/>
              </a:lnSpc>
              <a:buNone/>
            </a:pPr>
            <a:endParaRPr lang="pt-BR" altLang="pt-BR" sz="2400" b="1" dirty="0" smtClean="0">
              <a:latin typeface="Arial" pitchFamily="34" charset="0"/>
              <a:cs typeface="Arial" pitchFamily="34" charset="0"/>
            </a:endParaRPr>
          </a:p>
          <a:p>
            <a:pPr algn="just">
              <a:defRPr/>
            </a:pPr>
            <a:r>
              <a:rPr lang="pt-BR" altLang="pt-BR" sz="2400" dirty="0" smtClean="0">
                <a:latin typeface="Arial" pitchFamily="34" charset="0"/>
                <a:cs typeface="Arial" pitchFamily="34" charset="0"/>
              </a:rPr>
              <a:t>de </a:t>
            </a:r>
            <a:r>
              <a:rPr lang="pt-BR" altLang="pt-BR" sz="2400" dirty="0">
                <a:latin typeface="Arial" pitchFamily="34" charset="0"/>
                <a:cs typeface="Arial" pitchFamily="34" charset="0"/>
              </a:rPr>
              <a:t>cujo capital </a:t>
            </a:r>
            <a:r>
              <a:rPr lang="pt-BR" altLang="pt-BR" sz="2400" dirty="0" smtClean="0">
                <a:latin typeface="Arial" pitchFamily="34" charset="0"/>
                <a:cs typeface="Arial" pitchFamily="34" charset="0"/>
              </a:rPr>
              <a:t>participe outra pessoa jurídica, ou que participe do capital de outra pessoa jurídica;</a:t>
            </a:r>
          </a:p>
          <a:p>
            <a:pPr marL="0" indent="0" algn="just">
              <a:buNone/>
              <a:defRPr/>
            </a:pPr>
            <a:endParaRPr lang="pt-BR" altLang="pt-BR" sz="2400" dirty="0" smtClean="0">
              <a:latin typeface="Arial" pitchFamily="34" charset="0"/>
              <a:cs typeface="Arial" pitchFamily="34" charset="0"/>
            </a:endParaRPr>
          </a:p>
          <a:p>
            <a:pPr algn="just">
              <a:defRPr/>
            </a:pPr>
            <a:r>
              <a:rPr lang="pt-BR" altLang="pt-BR" sz="2400" dirty="0" smtClean="0">
                <a:latin typeface="Arial" pitchFamily="34" charset="0"/>
                <a:cs typeface="Arial" pitchFamily="34" charset="0"/>
              </a:rPr>
              <a:t>que seja filial, sucursal, agência ou representação, no País, de pessoa jurídica com sede no exterior;</a:t>
            </a:r>
          </a:p>
          <a:p>
            <a:pPr marL="0" indent="0" algn="just">
              <a:buNone/>
              <a:defRPr/>
            </a:pPr>
            <a:endParaRPr lang="pt-BR" altLang="pt-BR" sz="2400" dirty="0" smtClean="0">
              <a:latin typeface="Arial" pitchFamily="34" charset="0"/>
              <a:cs typeface="Arial" pitchFamily="34" charset="0"/>
            </a:endParaRPr>
          </a:p>
          <a:p>
            <a:pPr algn="just">
              <a:defRPr/>
            </a:pPr>
            <a:r>
              <a:rPr lang="pt-BR" altLang="pt-BR" sz="2400" dirty="0" smtClean="0">
                <a:latin typeface="Arial" pitchFamily="34" charset="0"/>
                <a:cs typeface="Arial" pitchFamily="34" charset="0"/>
              </a:rPr>
              <a:t>de cujo capital participe pessoa física que seja sócia de outra empresa do Simples Nacional, desde que a receita bruta global ultrapasse o limite de R$ 4.800.000,00;</a:t>
            </a:r>
          </a:p>
          <a:p>
            <a:pPr marL="0" indent="0" algn="just">
              <a:buNone/>
              <a:defRPr/>
            </a:pPr>
            <a:endParaRPr lang="pt-BR" altLang="pt-BR" sz="2400" dirty="0" smtClean="0">
              <a:latin typeface="Arial" pitchFamily="34" charset="0"/>
              <a:cs typeface="Arial" pitchFamily="34" charset="0"/>
            </a:endParaRPr>
          </a:p>
          <a:p>
            <a:pPr algn="just">
              <a:defRPr/>
            </a:pPr>
            <a:r>
              <a:rPr lang="pt-BR" altLang="pt-BR" sz="2400" dirty="0" smtClean="0">
                <a:latin typeface="Arial" pitchFamily="34" charset="0"/>
                <a:cs typeface="Arial" pitchFamily="34" charset="0"/>
              </a:rPr>
              <a:t>cujo titular ou sócio participe com mais de 10% do capital de outra empresa não beneficiada pelo Simples Nacional, desde que a receita bruta global ultrapasse o limite de R$ 4.800.000,00;</a:t>
            </a:r>
          </a:p>
        </p:txBody>
      </p:sp>
    </p:spTree>
    <p:extLst>
      <p:ext uri="{BB962C8B-B14F-4D97-AF65-F5344CB8AC3E}">
        <p14:creationId xmlns:p14="http://schemas.microsoft.com/office/powerpoint/2010/main" val="33183196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ítulo 1"/>
          <p:cNvSpPr>
            <a:spLocks noGrp="1"/>
          </p:cNvSpPr>
          <p:nvPr>
            <p:ph type="title"/>
          </p:nvPr>
        </p:nvSpPr>
        <p:spPr bwMode="auto">
          <a:xfrm>
            <a:off x="624425" y="188916"/>
            <a:ext cx="9406273" cy="6146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pt-BR" altLang="pt-BR" sz="3300" b="1" dirty="0" smtClean="0">
                <a:solidFill>
                  <a:srgbClr val="002060"/>
                </a:solidFill>
                <a:latin typeface="Arial" pitchFamily="34" charset="0"/>
                <a:cs typeface="Arial" pitchFamily="34" charset="0"/>
              </a:rPr>
              <a:t>SIMPLES NACIONAL</a:t>
            </a:r>
          </a:p>
        </p:txBody>
      </p:sp>
      <p:sp>
        <p:nvSpPr>
          <p:cNvPr id="77827" name="Espaço Reservado para Conteúdo 2"/>
          <p:cNvSpPr>
            <a:spLocks noGrp="1"/>
          </p:cNvSpPr>
          <p:nvPr>
            <p:ph idx="1"/>
          </p:nvPr>
        </p:nvSpPr>
        <p:spPr bwMode="auto">
          <a:xfrm>
            <a:off x="609605" y="888767"/>
            <a:ext cx="10554264" cy="541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just">
              <a:lnSpc>
                <a:spcPct val="90000"/>
              </a:lnSpc>
              <a:buNone/>
            </a:pPr>
            <a:r>
              <a:rPr lang="pt-BR" altLang="pt-BR" sz="2200" dirty="0" smtClean="0"/>
              <a:t>	</a:t>
            </a:r>
            <a:r>
              <a:rPr lang="pt-BR" altLang="pt-BR" sz="2400" b="1" dirty="0" smtClean="0">
                <a:latin typeface="Arial" pitchFamily="34" charset="0"/>
                <a:cs typeface="Arial" pitchFamily="34" charset="0"/>
              </a:rPr>
              <a:t>PESSOAS JURÍDICAS IMPEDIDAS DE BENEFICIAR DO TRATAMENTO JURÍDICO DIFERENCIADO:</a:t>
            </a:r>
          </a:p>
          <a:p>
            <a:pPr algn="just">
              <a:lnSpc>
                <a:spcPct val="90000"/>
              </a:lnSpc>
              <a:buNone/>
            </a:pPr>
            <a:endParaRPr lang="pt-BR" altLang="pt-BR" sz="2400" b="1" dirty="0" smtClean="0">
              <a:latin typeface="Arial" pitchFamily="34" charset="0"/>
              <a:cs typeface="Arial" pitchFamily="34" charset="0"/>
            </a:endParaRPr>
          </a:p>
          <a:p>
            <a:pPr algn="just">
              <a:lnSpc>
                <a:spcPct val="90000"/>
              </a:lnSpc>
            </a:pPr>
            <a:r>
              <a:rPr lang="pt-BR" altLang="pt-BR" sz="2200" dirty="0">
                <a:latin typeface="Arial" pitchFamily="34" charset="0"/>
                <a:cs typeface="Arial" pitchFamily="34" charset="0"/>
              </a:rPr>
              <a:t>Cujo sócio ou titular seja administrador ou equiparado de outra pessoa jurídica com fins lucrativos, desde que a receita bruta global ultrapasse o limite R$ 4.800.000,00;</a:t>
            </a:r>
          </a:p>
          <a:p>
            <a:pPr marL="0" indent="0" algn="just">
              <a:lnSpc>
                <a:spcPct val="90000"/>
              </a:lnSpc>
              <a:buNone/>
            </a:pPr>
            <a:endParaRPr lang="pt-BR" altLang="pt-BR" sz="2200" dirty="0">
              <a:latin typeface="Arial" pitchFamily="34" charset="0"/>
              <a:cs typeface="Arial" pitchFamily="34" charset="0"/>
            </a:endParaRPr>
          </a:p>
          <a:p>
            <a:pPr algn="just">
              <a:defRPr/>
            </a:pPr>
            <a:r>
              <a:rPr lang="pt-BR" altLang="pt-BR" sz="2200" dirty="0" smtClean="0">
                <a:latin typeface="Arial" pitchFamily="34" charset="0"/>
                <a:cs typeface="Arial" pitchFamily="34" charset="0"/>
              </a:rPr>
              <a:t>constituída sob a forma de cooperativas, salvo as de consumo;</a:t>
            </a:r>
          </a:p>
          <a:p>
            <a:pPr marL="0" indent="0" algn="just">
              <a:buNone/>
              <a:defRPr/>
            </a:pPr>
            <a:endParaRPr lang="pt-BR" altLang="pt-BR" sz="2200" dirty="0" smtClean="0">
              <a:latin typeface="Arial" pitchFamily="34" charset="0"/>
              <a:cs typeface="Arial" pitchFamily="34" charset="0"/>
            </a:endParaRPr>
          </a:p>
          <a:p>
            <a:pPr algn="just">
              <a:defRPr/>
            </a:pPr>
            <a:r>
              <a:rPr lang="pt-BR" sz="2400" dirty="0" smtClean="0"/>
              <a:t>que </a:t>
            </a:r>
            <a:r>
              <a:rPr lang="pt-BR" sz="2400" dirty="0"/>
              <a:t>exerça atividade de banco comercial, de investimentos e de desenvolvimento, de caixa econômica, de sociedade de crédito, financiamento e investimento ou de crédito imobiliário, de corretora ou de distribuidora de títulos, valores mobiliários e câmbio, de empresa de arrendamento mercantil, de seguros privados e de capitalização ou de previdência complementar; </a:t>
            </a:r>
            <a:endParaRPr lang="pt-BR" altLang="pt-BR" sz="2200" dirty="0">
              <a:latin typeface="Arial" pitchFamily="34" charset="0"/>
              <a:cs typeface="Arial" pitchFamily="34" charset="0"/>
            </a:endParaRPr>
          </a:p>
        </p:txBody>
      </p:sp>
    </p:spTree>
    <p:extLst>
      <p:ext uri="{BB962C8B-B14F-4D97-AF65-F5344CB8AC3E}">
        <p14:creationId xmlns:p14="http://schemas.microsoft.com/office/powerpoint/2010/main" val="1378556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ítulo 1"/>
          <p:cNvSpPr>
            <a:spLocks noGrp="1"/>
          </p:cNvSpPr>
          <p:nvPr>
            <p:ph type="title"/>
          </p:nvPr>
        </p:nvSpPr>
        <p:spPr bwMode="auto">
          <a:xfrm>
            <a:off x="624425" y="188916"/>
            <a:ext cx="9406273" cy="6146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pt-BR" altLang="pt-BR" sz="3300" b="1" dirty="0" smtClean="0">
                <a:solidFill>
                  <a:srgbClr val="002060"/>
                </a:solidFill>
                <a:latin typeface="Arial" pitchFamily="34" charset="0"/>
                <a:cs typeface="Arial" pitchFamily="34" charset="0"/>
              </a:rPr>
              <a:t>SIMPLES NACIONAL</a:t>
            </a:r>
          </a:p>
        </p:txBody>
      </p:sp>
      <p:sp>
        <p:nvSpPr>
          <p:cNvPr id="77827" name="Espaço Reservado para Conteúdo 2"/>
          <p:cNvSpPr>
            <a:spLocks noGrp="1"/>
          </p:cNvSpPr>
          <p:nvPr>
            <p:ph idx="1"/>
          </p:nvPr>
        </p:nvSpPr>
        <p:spPr bwMode="auto">
          <a:xfrm>
            <a:off x="609605" y="888767"/>
            <a:ext cx="10554264" cy="5419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just">
              <a:lnSpc>
                <a:spcPct val="90000"/>
              </a:lnSpc>
              <a:buNone/>
            </a:pPr>
            <a:r>
              <a:rPr lang="pt-BR" altLang="pt-BR" sz="2200" dirty="0" smtClean="0"/>
              <a:t>	</a:t>
            </a:r>
            <a:r>
              <a:rPr lang="pt-BR" altLang="pt-BR" sz="2000" b="1" dirty="0" smtClean="0">
                <a:latin typeface="Arial" pitchFamily="34" charset="0"/>
                <a:cs typeface="Arial" pitchFamily="34" charset="0"/>
              </a:rPr>
              <a:t>PESSOAS JURÍDICAS IMPEDIDAS DE BENEFICIAR DO TRATAMENTO JURÍDICO DIFERENCIADO (</a:t>
            </a:r>
            <a:r>
              <a:rPr lang="pt-BR" sz="2000" dirty="0" smtClean="0"/>
              <a:t>§ 4º do art. 3º LC 123/2006)</a:t>
            </a:r>
            <a:r>
              <a:rPr lang="pt-BR" altLang="pt-BR" sz="2000" b="1" dirty="0" smtClean="0">
                <a:latin typeface="Arial" pitchFamily="34" charset="0"/>
                <a:cs typeface="Arial" pitchFamily="34" charset="0"/>
              </a:rPr>
              <a:t>:</a:t>
            </a:r>
          </a:p>
          <a:p>
            <a:pPr algn="just">
              <a:lnSpc>
                <a:spcPct val="90000"/>
              </a:lnSpc>
              <a:buNone/>
            </a:pPr>
            <a:endParaRPr lang="pt-BR" altLang="pt-BR" sz="2400" b="1" dirty="0" smtClean="0">
              <a:latin typeface="Arial" pitchFamily="34" charset="0"/>
              <a:cs typeface="Arial" pitchFamily="34" charset="0"/>
            </a:endParaRPr>
          </a:p>
          <a:p>
            <a:pPr algn="just">
              <a:defRPr/>
            </a:pPr>
            <a:r>
              <a:rPr lang="pt-BR" sz="2400" dirty="0" smtClean="0">
                <a:latin typeface="Arial" pitchFamily="34" charset="0"/>
                <a:cs typeface="Arial" pitchFamily="34" charset="0"/>
              </a:rPr>
              <a:t>resultante </a:t>
            </a:r>
            <a:r>
              <a:rPr lang="pt-BR" sz="2400" dirty="0">
                <a:latin typeface="Arial" pitchFamily="34" charset="0"/>
                <a:cs typeface="Arial" pitchFamily="34" charset="0"/>
              </a:rPr>
              <a:t>ou remanescente de cisão ou qualquer outra forma de desmembramento de pessoa jurídica que tenha ocorrido em um dos 5 (cinco) anos-calendário anteriores; </a:t>
            </a:r>
            <a:endParaRPr lang="pt-BR" sz="2400" dirty="0" smtClean="0">
              <a:latin typeface="Arial" pitchFamily="34" charset="0"/>
              <a:cs typeface="Arial" pitchFamily="34" charset="0"/>
            </a:endParaRPr>
          </a:p>
          <a:p>
            <a:pPr marL="0" indent="0" algn="just">
              <a:buNone/>
              <a:defRPr/>
            </a:pPr>
            <a:endParaRPr lang="pt-BR" altLang="pt-BR" sz="2200" dirty="0" smtClean="0">
              <a:latin typeface="Arial" pitchFamily="34" charset="0"/>
              <a:cs typeface="Arial" pitchFamily="34" charset="0"/>
            </a:endParaRPr>
          </a:p>
          <a:p>
            <a:pPr algn="just">
              <a:defRPr/>
            </a:pPr>
            <a:r>
              <a:rPr lang="pt-BR" sz="2400" dirty="0">
                <a:latin typeface="Arial" pitchFamily="34" charset="0"/>
                <a:cs typeface="Arial" pitchFamily="34" charset="0"/>
              </a:rPr>
              <a:t>constituída sob a forma de sociedade por ações; </a:t>
            </a:r>
            <a:endParaRPr lang="pt-BR" sz="2400" dirty="0" smtClean="0">
              <a:latin typeface="Arial" pitchFamily="34" charset="0"/>
              <a:cs typeface="Arial" pitchFamily="34" charset="0"/>
            </a:endParaRPr>
          </a:p>
          <a:p>
            <a:pPr marL="0" indent="0" algn="just">
              <a:buNone/>
              <a:defRPr/>
            </a:pPr>
            <a:endParaRPr lang="pt-BR" sz="2400" dirty="0" smtClean="0">
              <a:latin typeface="Arial" pitchFamily="34" charset="0"/>
              <a:cs typeface="Arial" pitchFamily="34" charset="0"/>
            </a:endParaRPr>
          </a:p>
          <a:p>
            <a:pPr algn="just">
              <a:defRPr/>
            </a:pPr>
            <a:r>
              <a:rPr lang="pt-BR" sz="2400" dirty="0">
                <a:latin typeface="Arial" pitchFamily="34" charset="0"/>
                <a:cs typeface="Arial" pitchFamily="34" charset="0"/>
              </a:rPr>
              <a:t>cujos titulares ou sócios guardem, cumulativamente, com o contratante do serviço, relação de pessoalidade, subordinação e habitualidade. </a:t>
            </a:r>
            <a:endParaRPr lang="pt-BR" sz="2400" dirty="0" smtClean="0">
              <a:latin typeface="Arial" pitchFamily="34" charset="0"/>
              <a:cs typeface="Arial" pitchFamily="34" charset="0"/>
            </a:endParaRPr>
          </a:p>
          <a:p>
            <a:pPr algn="just">
              <a:defRPr/>
            </a:pPr>
            <a:endParaRPr lang="pt-BR" altLang="pt-BR" sz="2400" dirty="0">
              <a:latin typeface="Arial" pitchFamily="34" charset="0"/>
              <a:cs typeface="Arial" pitchFamily="34" charset="0"/>
            </a:endParaRPr>
          </a:p>
          <a:p>
            <a:pPr marL="0" indent="0" algn="just">
              <a:buNone/>
              <a:defRPr/>
            </a:pPr>
            <a:r>
              <a:rPr lang="pt-BR" altLang="pt-BR" sz="1800" dirty="0" smtClean="0">
                <a:latin typeface="Arial" pitchFamily="34" charset="0"/>
                <a:cs typeface="Arial" pitchFamily="34" charset="0"/>
              </a:rPr>
              <a:t>*( Art. 3º § 4º Lei complementar 123/2006)</a:t>
            </a:r>
          </a:p>
        </p:txBody>
      </p:sp>
    </p:spTree>
    <p:extLst>
      <p:ext uri="{BB962C8B-B14F-4D97-AF65-F5344CB8AC3E}">
        <p14:creationId xmlns:p14="http://schemas.microsoft.com/office/powerpoint/2010/main" val="15857116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677336" y="461330"/>
            <a:ext cx="10636659" cy="584885"/>
          </a:xfrm>
        </p:spPr>
        <p:txBody>
          <a:bodyPr>
            <a:noAutofit/>
          </a:bodyPr>
          <a:lstStyle/>
          <a:p>
            <a:r>
              <a:rPr lang="pt-BR" altLang="pt-BR" sz="3300" b="1" dirty="0" smtClean="0">
                <a:solidFill>
                  <a:srgbClr val="002060"/>
                </a:solidFill>
                <a:latin typeface="Arial" pitchFamily="34" charset="0"/>
                <a:cs typeface="Arial" pitchFamily="34" charset="0"/>
              </a:rPr>
              <a:t>Vedações ao Ingresso no Simples Nacional</a:t>
            </a:r>
            <a:endParaRPr lang="pt-BR" altLang="pt-BR" sz="3300" b="1" dirty="0">
              <a:solidFill>
                <a:srgbClr val="002060"/>
              </a:solidFill>
              <a:latin typeface="Arial" pitchFamily="34" charset="0"/>
              <a:cs typeface="Arial" pitchFamily="34" charset="0"/>
            </a:endParaRPr>
          </a:p>
        </p:txBody>
      </p:sp>
      <p:sp>
        <p:nvSpPr>
          <p:cNvPr id="80898" name="Rectangle 3"/>
          <p:cNvSpPr>
            <a:spLocks noGrp="1" noChangeArrowheads="1"/>
          </p:cNvSpPr>
          <p:nvPr>
            <p:ph idx="1"/>
          </p:nvPr>
        </p:nvSpPr>
        <p:spPr bwMode="auto">
          <a:xfrm>
            <a:off x="677338" y="1112109"/>
            <a:ext cx="10868671" cy="535693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25000" lnSpcReduction="20000"/>
          </a:bodyPr>
          <a:lstStyle/>
          <a:p>
            <a:endParaRPr lang="pt-BR" altLang="pt-BR" sz="2400" dirty="0" smtClean="0"/>
          </a:p>
          <a:p>
            <a:pPr algn="just">
              <a:buNone/>
            </a:pPr>
            <a:r>
              <a:rPr lang="pt-BR" altLang="pt-BR" sz="2400" dirty="0" smtClean="0">
                <a:latin typeface="Arial" pitchFamily="34" charset="0"/>
                <a:cs typeface="Arial" pitchFamily="34" charset="0"/>
              </a:rPr>
              <a:t>	</a:t>
            </a:r>
            <a:r>
              <a:rPr lang="pt-BR" sz="8000" b="1" dirty="0" smtClean="0">
                <a:latin typeface="Arial" pitchFamily="34" charset="0"/>
                <a:cs typeface="Arial" pitchFamily="34" charset="0"/>
              </a:rPr>
              <a:t>Não poderão recolher os impostos e contribuições na forma do Simples Nacional a microempresa ou a empresa de pequeno porte:</a:t>
            </a:r>
            <a:endParaRPr lang="pt-BR" sz="8000" b="1" dirty="0">
              <a:latin typeface="Arial" pitchFamily="34" charset="0"/>
              <a:cs typeface="Arial" pitchFamily="34" charset="0"/>
            </a:endParaRPr>
          </a:p>
          <a:p>
            <a:pPr algn="just">
              <a:buNone/>
            </a:pPr>
            <a:endParaRPr lang="pt-BR" sz="3100" b="1" dirty="0">
              <a:latin typeface="Arial" pitchFamily="34" charset="0"/>
              <a:cs typeface="Arial" pitchFamily="34" charset="0"/>
            </a:endParaRPr>
          </a:p>
          <a:p>
            <a:pPr algn="just">
              <a:lnSpc>
                <a:spcPct val="170000"/>
              </a:lnSpc>
              <a:buFont typeface="Wingdings" pitchFamily="2" charset="2"/>
              <a:buChar char="§"/>
            </a:pPr>
            <a:r>
              <a:rPr lang="pt-BR" sz="8000" dirty="0">
                <a:latin typeface="Arial" pitchFamily="34" charset="0"/>
                <a:cs typeface="Arial" pitchFamily="34" charset="0"/>
              </a:rPr>
              <a:t>que explore atividade de prestação cumulativa e contínua de serviços de assessoria creditícia, gestão de crédito, seleção e riscos, administração de contas a pagar e a receber, gerenciamento de ativos (</a:t>
            </a:r>
            <a:r>
              <a:rPr lang="pt-BR" sz="8000" dirty="0" err="1">
                <a:latin typeface="Arial" pitchFamily="34" charset="0"/>
                <a:cs typeface="Arial" pitchFamily="34" charset="0"/>
              </a:rPr>
              <a:t>asset</a:t>
            </a:r>
            <a:r>
              <a:rPr lang="pt-BR" sz="8000" dirty="0">
                <a:latin typeface="Arial" pitchFamily="34" charset="0"/>
                <a:cs typeface="Arial" pitchFamily="34" charset="0"/>
              </a:rPr>
              <a:t> management), compras de direitos creditórios resultantes de vendas mercantis a prazo ou de prestação de serviços (</a:t>
            </a:r>
            <a:r>
              <a:rPr lang="pt-BR" sz="8000" dirty="0" err="1">
                <a:latin typeface="Arial" pitchFamily="34" charset="0"/>
                <a:cs typeface="Arial" pitchFamily="34" charset="0"/>
              </a:rPr>
              <a:t>factoring</a:t>
            </a:r>
            <a:r>
              <a:rPr lang="pt-BR" sz="8000" dirty="0">
                <a:latin typeface="Arial" pitchFamily="34" charset="0"/>
                <a:cs typeface="Arial" pitchFamily="34" charset="0"/>
              </a:rPr>
              <a:t>); </a:t>
            </a:r>
            <a:endParaRPr lang="pt-BR" sz="8000" dirty="0" smtClean="0">
              <a:latin typeface="Arial" pitchFamily="34" charset="0"/>
              <a:cs typeface="Arial" pitchFamily="34" charset="0"/>
            </a:endParaRPr>
          </a:p>
          <a:p>
            <a:pPr marL="0" indent="0" algn="just">
              <a:lnSpc>
                <a:spcPct val="170000"/>
              </a:lnSpc>
              <a:buFont typeface="Wingdings" pitchFamily="2" charset="2"/>
              <a:buChar char="§"/>
            </a:pPr>
            <a:endParaRPr lang="pt-BR" sz="5500" dirty="0" smtClean="0">
              <a:latin typeface="Arial" pitchFamily="34" charset="0"/>
              <a:cs typeface="Arial" pitchFamily="34" charset="0"/>
            </a:endParaRPr>
          </a:p>
          <a:p>
            <a:pPr algn="just">
              <a:buFont typeface="Wingdings" pitchFamily="2" charset="2"/>
              <a:buChar char="§"/>
            </a:pPr>
            <a:r>
              <a:rPr lang="pt-BR" sz="8000" dirty="0" smtClean="0">
                <a:latin typeface="Arial" pitchFamily="34" charset="0"/>
                <a:cs typeface="Arial" pitchFamily="34" charset="0"/>
              </a:rPr>
              <a:t> </a:t>
            </a:r>
            <a:r>
              <a:rPr lang="pt-BR" sz="8000" dirty="0">
                <a:latin typeface="Arial" pitchFamily="34" charset="0"/>
                <a:cs typeface="Arial" pitchFamily="34" charset="0"/>
              </a:rPr>
              <a:t>que tenha sócio domiciliado no exterior; </a:t>
            </a:r>
            <a:endParaRPr lang="pt-BR" sz="8000" dirty="0" smtClean="0">
              <a:latin typeface="Arial" pitchFamily="34" charset="0"/>
              <a:cs typeface="Arial" pitchFamily="34" charset="0"/>
            </a:endParaRPr>
          </a:p>
          <a:p>
            <a:pPr marL="0" indent="0" algn="just">
              <a:buFont typeface="Wingdings" pitchFamily="2" charset="2"/>
              <a:buChar char="§"/>
            </a:pPr>
            <a:endParaRPr lang="pt-BR" sz="5500" dirty="0" smtClean="0">
              <a:latin typeface="Arial" pitchFamily="34" charset="0"/>
              <a:cs typeface="Arial" pitchFamily="34" charset="0"/>
            </a:endParaRPr>
          </a:p>
          <a:p>
            <a:pPr algn="just">
              <a:buFont typeface="Wingdings" pitchFamily="2" charset="2"/>
              <a:buChar char="§"/>
            </a:pPr>
            <a:r>
              <a:rPr lang="pt-BR" sz="8000" dirty="0">
                <a:latin typeface="Arial" pitchFamily="34" charset="0"/>
                <a:cs typeface="Arial" pitchFamily="34" charset="0"/>
              </a:rPr>
              <a:t>de cujo capital participe entidade da administração pública, direta ou indireta, federal, estadual ou municipal; </a:t>
            </a:r>
          </a:p>
          <a:p>
            <a:pPr algn="just">
              <a:buFont typeface="Wingdings" pitchFamily="2" charset="2"/>
              <a:buChar char="§"/>
            </a:pPr>
            <a:endParaRPr lang="pt-BR" sz="5500" dirty="0">
              <a:latin typeface="Arial" pitchFamily="34" charset="0"/>
              <a:cs typeface="Arial" pitchFamily="34" charset="0"/>
            </a:endParaRPr>
          </a:p>
          <a:p>
            <a:pPr algn="just">
              <a:lnSpc>
                <a:spcPct val="170000"/>
              </a:lnSpc>
              <a:buFont typeface="Wingdings" pitchFamily="2" charset="2"/>
              <a:buChar char="§"/>
            </a:pPr>
            <a:r>
              <a:rPr lang="pt-BR" sz="8000" dirty="0">
                <a:latin typeface="Arial" pitchFamily="34" charset="0"/>
                <a:cs typeface="Arial" pitchFamily="34" charset="0"/>
              </a:rPr>
              <a:t>que possua débito com o Instituto Nacional do Seguro Social - INSS, ou com as Fazendas Públicas Federal, Estadual ou Municipal, cuja exigibilidade não esteja </a:t>
            </a:r>
            <a:r>
              <a:rPr lang="pt-BR" sz="8000" dirty="0" smtClean="0">
                <a:latin typeface="Arial" pitchFamily="34" charset="0"/>
                <a:cs typeface="Arial" pitchFamily="34" charset="0"/>
              </a:rPr>
              <a:t>suspensa;</a:t>
            </a:r>
            <a:endParaRPr lang="pt-BR" sz="8000" dirty="0">
              <a:latin typeface="Arial" pitchFamily="34" charset="0"/>
              <a:cs typeface="Arial" pitchFamily="34" charset="0"/>
            </a:endParaRPr>
          </a:p>
          <a:p>
            <a:pPr marL="0" indent="0" algn="just">
              <a:buFont typeface="Wingdings" pitchFamily="2" charset="2"/>
              <a:buChar char="§"/>
            </a:pPr>
            <a:endParaRPr lang="pt-BR" sz="2600" dirty="0"/>
          </a:p>
          <a:p>
            <a:pPr algn="just">
              <a:lnSpc>
                <a:spcPct val="170000"/>
              </a:lnSpc>
              <a:buFont typeface="Wingdings" pitchFamily="2" charset="2"/>
              <a:buChar char="§"/>
            </a:pPr>
            <a:endParaRPr lang="pt-BR" altLang="pt-BR" sz="2600" dirty="0"/>
          </a:p>
          <a:p>
            <a:pPr algn="just">
              <a:lnSpc>
                <a:spcPct val="170000"/>
              </a:lnSpc>
              <a:buNone/>
            </a:pPr>
            <a:endParaRPr lang="pt-BR" altLang="pt-BR" sz="2000" dirty="0" smtClean="0"/>
          </a:p>
          <a:p>
            <a:pPr algn="just">
              <a:lnSpc>
                <a:spcPct val="170000"/>
              </a:lnSpc>
              <a:buNone/>
            </a:pPr>
            <a:endParaRPr lang="pt-BR" altLang="pt-BR" sz="2200" dirty="0" smtClean="0">
              <a:latin typeface="Arial" pitchFamily="34" charset="0"/>
              <a:cs typeface="Arial" pitchFamily="34" charset="0"/>
            </a:endParaRPr>
          </a:p>
          <a:p>
            <a:pPr algn="just">
              <a:lnSpc>
                <a:spcPct val="150000"/>
              </a:lnSpc>
              <a:buNone/>
            </a:pPr>
            <a:endParaRPr lang="pt-BR" altLang="pt-BR" sz="2200" dirty="0" smtClean="0">
              <a:latin typeface="Arial" pitchFamily="34" charset="0"/>
              <a:cs typeface="Arial" pitchFamily="34" charset="0"/>
            </a:endParaRPr>
          </a:p>
          <a:p>
            <a:pPr>
              <a:lnSpc>
                <a:spcPct val="90000"/>
              </a:lnSpc>
              <a:buFontTx/>
              <a:buNone/>
            </a:pPr>
            <a:endParaRPr lang="pt-BR" altLang="pt-BR" sz="2400" dirty="0" smtClean="0"/>
          </a:p>
        </p:txBody>
      </p:sp>
    </p:spTree>
    <p:extLst>
      <p:ext uri="{BB962C8B-B14F-4D97-AF65-F5344CB8AC3E}">
        <p14:creationId xmlns:p14="http://schemas.microsoft.com/office/powerpoint/2010/main" val="17680393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736980" y="620713"/>
            <a:ext cx="10768085" cy="1428750"/>
          </a:xfrm>
        </p:spPr>
        <p:txBody>
          <a:bodyPr>
            <a:normAutofit/>
          </a:bodyPr>
          <a:lstStyle/>
          <a:p>
            <a:pPr eaLnBrk="1" hangingPunct="1">
              <a:defRPr/>
            </a:pPr>
            <a:r>
              <a:rPr lang="pt-BR" sz="3200" b="1" dirty="0" smtClean="0">
                <a:solidFill>
                  <a:schemeClr val="tx2">
                    <a:lumMod val="75000"/>
                  </a:schemeClr>
                </a:solidFill>
                <a:latin typeface="Arial" pitchFamily="34" charset="0"/>
                <a:cs typeface="Arial" pitchFamily="34" charset="0"/>
              </a:rPr>
              <a:t>GESTÃO E PLANEJAMENTO TRIBUTÁRIO</a:t>
            </a:r>
          </a:p>
        </p:txBody>
      </p:sp>
      <p:sp>
        <p:nvSpPr>
          <p:cNvPr id="369667" name="Oval 3"/>
          <p:cNvSpPr>
            <a:spLocks noChangeArrowheads="1"/>
          </p:cNvSpPr>
          <p:nvPr/>
        </p:nvSpPr>
        <p:spPr bwMode="auto">
          <a:xfrm>
            <a:off x="2351090" y="2420938"/>
            <a:ext cx="8572500" cy="3733800"/>
          </a:xfrm>
          <a:prstGeom prst="ellipse">
            <a:avLst/>
          </a:prstGeom>
          <a:solidFill>
            <a:schemeClr val="accent6"/>
          </a:solidFill>
          <a:ln w="9525">
            <a:solidFill>
              <a:schemeClr val="tx1"/>
            </a:solidFill>
            <a:round/>
            <a:headEnd/>
            <a:tailEnd/>
          </a:ln>
          <a:effectLst/>
        </p:spPr>
        <p:txBody>
          <a:bodyPr wrap="none" anchor="ctr"/>
          <a:lstStyle/>
          <a:p>
            <a:pPr algn="ctr" fontAlgn="auto">
              <a:spcBef>
                <a:spcPts val="0"/>
              </a:spcBef>
              <a:spcAft>
                <a:spcPts val="0"/>
              </a:spcAft>
              <a:defRPr/>
            </a:pPr>
            <a:r>
              <a:rPr lang="pt-BR" sz="2800" b="1" dirty="0"/>
              <a:t>GESTÃO</a:t>
            </a:r>
          </a:p>
          <a:p>
            <a:pPr algn="ctr" fontAlgn="auto">
              <a:spcBef>
                <a:spcPts val="0"/>
              </a:spcBef>
              <a:spcAft>
                <a:spcPts val="0"/>
              </a:spcAft>
              <a:defRPr/>
            </a:pPr>
            <a:r>
              <a:rPr lang="pt-BR" sz="2800" b="1" dirty="0"/>
              <a:t>TRIBUTÁRIA</a:t>
            </a:r>
          </a:p>
          <a:p>
            <a:pPr algn="ctr" fontAlgn="auto">
              <a:spcBef>
                <a:spcPts val="0"/>
              </a:spcBef>
              <a:spcAft>
                <a:spcPts val="0"/>
              </a:spcAft>
              <a:defRPr/>
            </a:pPr>
            <a:endParaRPr lang="pt-BR" b="1" dirty="0">
              <a:solidFill>
                <a:schemeClr val="tx2">
                  <a:lumMod val="75000"/>
                </a:schemeClr>
              </a:solidFill>
            </a:endParaRPr>
          </a:p>
          <a:p>
            <a:pPr algn="ctr" fontAlgn="auto">
              <a:spcBef>
                <a:spcPts val="0"/>
              </a:spcBef>
              <a:spcAft>
                <a:spcPts val="0"/>
              </a:spcAft>
              <a:defRPr/>
            </a:pPr>
            <a:endParaRPr lang="pt-BR" b="1" dirty="0">
              <a:solidFill>
                <a:schemeClr val="tx2">
                  <a:lumMod val="75000"/>
                </a:schemeClr>
              </a:solidFill>
            </a:endParaRPr>
          </a:p>
          <a:p>
            <a:pPr algn="ctr" fontAlgn="auto">
              <a:spcBef>
                <a:spcPts val="0"/>
              </a:spcBef>
              <a:spcAft>
                <a:spcPts val="0"/>
              </a:spcAft>
              <a:defRPr/>
            </a:pPr>
            <a:endParaRPr lang="pt-BR" b="1" dirty="0">
              <a:solidFill>
                <a:schemeClr val="tx2">
                  <a:lumMod val="75000"/>
                </a:schemeClr>
              </a:solidFill>
            </a:endParaRPr>
          </a:p>
        </p:txBody>
      </p:sp>
      <p:sp>
        <p:nvSpPr>
          <p:cNvPr id="25604" name="Oval 4"/>
          <p:cNvSpPr>
            <a:spLocks noChangeArrowheads="1"/>
          </p:cNvSpPr>
          <p:nvPr/>
        </p:nvSpPr>
        <p:spPr bwMode="auto">
          <a:xfrm>
            <a:off x="5327651" y="4365625"/>
            <a:ext cx="4095751" cy="1638300"/>
          </a:xfrm>
          <a:prstGeom prst="ellipse">
            <a:avLst/>
          </a:prstGeom>
          <a:solidFill>
            <a:srgbClr val="EBF86E"/>
          </a:solidFill>
          <a:ln w="9525">
            <a:solidFill>
              <a:schemeClr val="tx1"/>
            </a:solidFill>
            <a:round/>
            <a:headEnd/>
            <a:tailEnd/>
          </a:ln>
        </p:spPr>
        <p:txBody>
          <a:bodyPr wrap="none" anchor="ctr"/>
          <a:lstStyle/>
          <a:p>
            <a:pPr algn="ctr"/>
            <a:r>
              <a:rPr lang="pt-BR" sz="2000" b="1"/>
              <a:t>PLANEJAMENTO</a:t>
            </a:r>
          </a:p>
          <a:p>
            <a:pPr algn="ctr"/>
            <a:r>
              <a:rPr lang="pt-BR" sz="2000" b="1"/>
              <a:t>TRIBUTÁRIO</a:t>
            </a:r>
          </a:p>
        </p:txBody>
      </p:sp>
      <p:sp>
        <p:nvSpPr>
          <p:cNvPr id="2" name="Espaço Reservado para Número de Slide 1">
            <a:extLst/>
          </p:cNvPr>
          <p:cNvSpPr>
            <a:spLocks noGrp="1"/>
          </p:cNvSpPr>
          <p:nvPr>
            <p:ph type="sldNum" sz="quarter" idx="12"/>
          </p:nvPr>
        </p:nvSpPr>
        <p:spPr/>
        <p:txBody>
          <a:bodyPr/>
          <a:lstStyle/>
          <a:p>
            <a:pPr>
              <a:defRPr/>
            </a:pPr>
            <a:fld id="{ADBDAD34-512B-4E4E-8190-4B973442E342}" type="slidenum">
              <a:rPr lang="pt-BR"/>
              <a:pPr>
                <a:defRPr/>
              </a:pPr>
              <a:t>2</a:t>
            </a:fld>
            <a:endParaRPr lang="pt-B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677334" y="461330"/>
            <a:ext cx="10625665" cy="584885"/>
          </a:xfrm>
        </p:spPr>
        <p:txBody>
          <a:bodyPr>
            <a:noAutofit/>
          </a:bodyPr>
          <a:lstStyle/>
          <a:p>
            <a:r>
              <a:rPr lang="pt-BR" altLang="pt-BR" sz="2800" b="1" dirty="0" smtClean="0">
                <a:solidFill>
                  <a:srgbClr val="002060"/>
                </a:solidFill>
                <a:latin typeface="Arial" pitchFamily="34" charset="0"/>
                <a:cs typeface="Arial" pitchFamily="34" charset="0"/>
              </a:rPr>
              <a:t>Vedações ao Ingresso no Simples Nacional</a:t>
            </a:r>
            <a:endParaRPr lang="pt-BR" sz="2800" dirty="0"/>
          </a:p>
        </p:txBody>
      </p:sp>
      <p:sp>
        <p:nvSpPr>
          <p:cNvPr id="80898" name="Rectangle 3"/>
          <p:cNvSpPr>
            <a:spLocks noGrp="1" noChangeArrowheads="1"/>
          </p:cNvSpPr>
          <p:nvPr>
            <p:ph idx="1"/>
          </p:nvPr>
        </p:nvSpPr>
        <p:spPr bwMode="auto">
          <a:xfrm>
            <a:off x="677337" y="1112109"/>
            <a:ext cx="10553040" cy="492925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70000" lnSpcReduction="20000"/>
          </a:bodyPr>
          <a:lstStyle/>
          <a:p>
            <a:endParaRPr lang="pt-BR" altLang="pt-BR" sz="2400" dirty="0" smtClean="0"/>
          </a:p>
          <a:p>
            <a:pPr algn="just">
              <a:buNone/>
            </a:pPr>
            <a:r>
              <a:rPr lang="pt-BR" altLang="pt-BR" sz="2400" dirty="0" smtClean="0">
                <a:latin typeface="Arial" pitchFamily="34" charset="0"/>
                <a:cs typeface="Arial" pitchFamily="34" charset="0"/>
              </a:rPr>
              <a:t>	</a:t>
            </a:r>
            <a:r>
              <a:rPr lang="pt-BR" sz="3100" b="1" dirty="0" smtClean="0">
                <a:latin typeface="Arial" pitchFamily="34" charset="0"/>
                <a:cs typeface="Arial" pitchFamily="34" charset="0"/>
              </a:rPr>
              <a:t>Não poderão recolher os impostos e contribuições na forma do Simples Nacional a microempresa ou a empresa de pequeno porte:</a:t>
            </a:r>
            <a:endParaRPr lang="pt-BR" sz="3100" b="1" dirty="0">
              <a:latin typeface="Arial" pitchFamily="34" charset="0"/>
              <a:cs typeface="Arial" pitchFamily="34" charset="0"/>
            </a:endParaRPr>
          </a:p>
          <a:p>
            <a:pPr algn="just">
              <a:buNone/>
            </a:pPr>
            <a:endParaRPr lang="pt-BR" sz="2400" b="1" dirty="0" smtClean="0">
              <a:latin typeface="Arial" pitchFamily="34" charset="0"/>
              <a:cs typeface="Arial" pitchFamily="34" charset="0"/>
            </a:endParaRPr>
          </a:p>
          <a:p>
            <a:pPr algn="just">
              <a:lnSpc>
                <a:spcPct val="170000"/>
              </a:lnSpc>
              <a:buFont typeface="Wingdings" pitchFamily="2" charset="2"/>
              <a:buChar char="§"/>
            </a:pPr>
            <a:r>
              <a:rPr lang="pt-BR" sz="2700" dirty="0" smtClean="0">
                <a:latin typeface="Arial" pitchFamily="34" charset="0"/>
                <a:cs typeface="Arial" pitchFamily="34" charset="0"/>
              </a:rPr>
              <a:t>que </a:t>
            </a:r>
            <a:r>
              <a:rPr lang="pt-BR" sz="2700" dirty="0">
                <a:latin typeface="Arial" pitchFamily="34" charset="0"/>
                <a:cs typeface="Arial" pitchFamily="34" charset="0"/>
              </a:rPr>
              <a:t>preste serviço de transporte intermunicipal e interestadual de passageiros, exceto quando na modalidade fluvial ou quando possuir características de transporte urbano ou metropolitano ou realizar-se sob fretamento contínuo em área metropolitana para o transporte de estudantes ou trabalhadores; </a:t>
            </a:r>
            <a:endParaRPr lang="pt-BR" sz="2700" dirty="0" smtClean="0">
              <a:latin typeface="Arial" pitchFamily="34" charset="0"/>
              <a:cs typeface="Arial" pitchFamily="34" charset="0"/>
            </a:endParaRPr>
          </a:p>
          <a:p>
            <a:pPr algn="just">
              <a:buFont typeface="Wingdings" pitchFamily="2" charset="2"/>
              <a:buChar char="§"/>
            </a:pPr>
            <a:endParaRPr lang="pt-BR" sz="2800" dirty="0" smtClean="0">
              <a:latin typeface="Arial" pitchFamily="34" charset="0"/>
              <a:cs typeface="Arial" pitchFamily="34" charset="0"/>
            </a:endParaRPr>
          </a:p>
          <a:p>
            <a:pPr algn="just">
              <a:buFont typeface="Wingdings" pitchFamily="2" charset="2"/>
              <a:buChar char="§"/>
            </a:pPr>
            <a:r>
              <a:rPr lang="pt-BR" sz="2800" dirty="0" smtClean="0">
                <a:latin typeface="Arial" pitchFamily="34" charset="0"/>
                <a:cs typeface="Arial" pitchFamily="34" charset="0"/>
              </a:rPr>
              <a:t>que </a:t>
            </a:r>
            <a:r>
              <a:rPr lang="pt-BR" sz="2800" dirty="0">
                <a:latin typeface="Arial" pitchFamily="34" charset="0"/>
                <a:cs typeface="Arial" pitchFamily="34" charset="0"/>
              </a:rPr>
              <a:t>seja geradora, transmissora, distribuidora ou comercializadora de energia elétrica; </a:t>
            </a:r>
          </a:p>
          <a:p>
            <a:pPr marL="0" indent="0" algn="just">
              <a:buFont typeface="Wingdings" pitchFamily="2" charset="2"/>
              <a:buChar char="§"/>
            </a:pPr>
            <a:endParaRPr lang="pt-BR" sz="2800" dirty="0">
              <a:latin typeface="Arial" pitchFamily="34" charset="0"/>
              <a:cs typeface="Arial" pitchFamily="34" charset="0"/>
            </a:endParaRPr>
          </a:p>
          <a:p>
            <a:pPr algn="just">
              <a:buFont typeface="Wingdings" pitchFamily="2" charset="2"/>
              <a:buChar char="§"/>
            </a:pPr>
            <a:r>
              <a:rPr lang="pt-BR" sz="2800" dirty="0">
                <a:latin typeface="Arial" pitchFamily="34" charset="0"/>
                <a:cs typeface="Arial" pitchFamily="34" charset="0"/>
              </a:rPr>
              <a:t>que exerça atividade de importação ou fabricação de automóveis e motocicletas; </a:t>
            </a:r>
          </a:p>
          <a:p>
            <a:pPr marL="0" indent="0" algn="just">
              <a:buNone/>
            </a:pPr>
            <a:endParaRPr lang="pt-BR" sz="2800" dirty="0">
              <a:latin typeface="Arial" pitchFamily="34" charset="0"/>
              <a:cs typeface="Arial" pitchFamily="34" charset="0"/>
            </a:endParaRPr>
          </a:p>
          <a:p>
            <a:pPr algn="just">
              <a:lnSpc>
                <a:spcPct val="170000"/>
              </a:lnSpc>
              <a:buNone/>
            </a:pPr>
            <a:endParaRPr lang="pt-BR" altLang="pt-BR" sz="2600" dirty="0"/>
          </a:p>
          <a:p>
            <a:pPr algn="just">
              <a:lnSpc>
                <a:spcPct val="170000"/>
              </a:lnSpc>
              <a:buNone/>
            </a:pPr>
            <a:endParaRPr lang="pt-BR" altLang="pt-BR" sz="2000" dirty="0" smtClean="0"/>
          </a:p>
          <a:p>
            <a:pPr algn="just">
              <a:lnSpc>
                <a:spcPct val="170000"/>
              </a:lnSpc>
              <a:buNone/>
            </a:pPr>
            <a:endParaRPr lang="pt-BR" altLang="pt-BR" sz="2200" dirty="0" smtClean="0">
              <a:latin typeface="Arial" pitchFamily="34" charset="0"/>
              <a:cs typeface="Arial" pitchFamily="34" charset="0"/>
            </a:endParaRPr>
          </a:p>
          <a:p>
            <a:pPr algn="just">
              <a:lnSpc>
                <a:spcPct val="150000"/>
              </a:lnSpc>
              <a:buNone/>
            </a:pPr>
            <a:endParaRPr lang="pt-BR" altLang="pt-BR" sz="2200" dirty="0" smtClean="0">
              <a:latin typeface="Arial" pitchFamily="34" charset="0"/>
              <a:cs typeface="Arial" pitchFamily="34" charset="0"/>
            </a:endParaRPr>
          </a:p>
          <a:p>
            <a:pPr>
              <a:lnSpc>
                <a:spcPct val="90000"/>
              </a:lnSpc>
              <a:buFontTx/>
              <a:buNone/>
            </a:pPr>
            <a:endParaRPr lang="pt-BR" altLang="pt-BR" sz="2400" dirty="0" smtClean="0"/>
          </a:p>
        </p:txBody>
      </p:sp>
    </p:spTree>
    <p:extLst>
      <p:ext uri="{BB962C8B-B14F-4D97-AF65-F5344CB8AC3E}">
        <p14:creationId xmlns:p14="http://schemas.microsoft.com/office/powerpoint/2010/main" val="437858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677336" y="461330"/>
            <a:ext cx="10704899" cy="584885"/>
          </a:xfrm>
        </p:spPr>
        <p:txBody>
          <a:bodyPr>
            <a:normAutofit fontScale="90000"/>
          </a:bodyPr>
          <a:lstStyle/>
          <a:p>
            <a:r>
              <a:rPr lang="pt-BR" altLang="pt-BR" sz="4000" b="1" dirty="0" smtClean="0">
                <a:solidFill>
                  <a:srgbClr val="002060"/>
                </a:solidFill>
                <a:latin typeface="Arial" pitchFamily="34" charset="0"/>
                <a:cs typeface="Arial" pitchFamily="34" charset="0"/>
              </a:rPr>
              <a:t> Vedações ao Ingresso no Simples Nacional</a:t>
            </a:r>
            <a:endParaRPr lang="pt-BR" sz="3200" dirty="0"/>
          </a:p>
        </p:txBody>
      </p:sp>
      <p:sp>
        <p:nvSpPr>
          <p:cNvPr id="80898" name="Rectangle 3"/>
          <p:cNvSpPr>
            <a:spLocks noGrp="1" noChangeArrowheads="1"/>
          </p:cNvSpPr>
          <p:nvPr>
            <p:ph idx="1"/>
          </p:nvPr>
        </p:nvSpPr>
        <p:spPr bwMode="auto">
          <a:xfrm>
            <a:off x="677337" y="1112109"/>
            <a:ext cx="10553040" cy="492925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10000"/>
          </a:bodyPr>
          <a:lstStyle/>
          <a:p>
            <a:pPr algn="just">
              <a:lnSpc>
                <a:spcPct val="80000"/>
              </a:lnSpc>
              <a:buNone/>
            </a:pPr>
            <a:endParaRPr lang="pt-BR" altLang="pt-BR" sz="2400" dirty="0" smtClean="0">
              <a:latin typeface="Arial" pitchFamily="34" charset="0"/>
              <a:cs typeface="Arial" pitchFamily="34" charset="0"/>
            </a:endParaRPr>
          </a:p>
          <a:p>
            <a:pPr algn="just">
              <a:lnSpc>
                <a:spcPct val="80000"/>
              </a:lnSpc>
              <a:buNone/>
            </a:pPr>
            <a:r>
              <a:rPr lang="pt-BR" altLang="pt-BR" sz="2400" dirty="0" smtClean="0">
                <a:latin typeface="Arial" pitchFamily="34" charset="0"/>
                <a:cs typeface="Arial" pitchFamily="34" charset="0"/>
              </a:rPr>
              <a:t>	</a:t>
            </a:r>
            <a:r>
              <a:rPr lang="pt-BR" sz="2400" b="1" dirty="0" smtClean="0">
                <a:latin typeface="Arial" pitchFamily="34" charset="0"/>
                <a:cs typeface="Arial" pitchFamily="34" charset="0"/>
              </a:rPr>
              <a:t>Não poderão recolher os impostos e contribuições na forma do Simples Nacional a microempresa ou a empresa de pequeno porte:</a:t>
            </a:r>
          </a:p>
          <a:p>
            <a:pPr algn="just">
              <a:lnSpc>
                <a:spcPct val="80000"/>
              </a:lnSpc>
              <a:buNone/>
            </a:pPr>
            <a:endParaRPr lang="pt-BR" sz="2000" b="1" dirty="0">
              <a:latin typeface="Arial" pitchFamily="34" charset="0"/>
              <a:cs typeface="Arial" pitchFamily="34" charset="0"/>
            </a:endParaRPr>
          </a:p>
          <a:p>
            <a:pPr algn="just">
              <a:buFont typeface="Wingdings" pitchFamily="2" charset="2"/>
              <a:buChar char="§"/>
            </a:pPr>
            <a:r>
              <a:rPr lang="pt-BR" sz="2200" dirty="0">
                <a:latin typeface="Arial" pitchFamily="34" charset="0"/>
                <a:cs typeface="Arial" pitchFamily="34" charset="0"/>
              </a:rPr>
              <a:t>que exerça atividade de importação de combustíveis;</a:t>
            </a:r>
          </a:p>
          <a:p>
            <a:pPr algn="just">
              <a:lnSpc>
                <a:spcPct val="80000"/>
              </a:lnSpc>
              <a:buFont typeface="Wingdings" pitchFamily="2" charset="2"/>
              <a:buChar char="§"/>
            </a:pPr>
            <a:endParaRPr lang="pt-BR" sz="2200" b="1" dirty="0">
              <a:latin typeface="Arial" pitchFamily="34" charset="0"/>
              <a:cs typeface="Arial" pitchFamily="34" charset="0"/>
            </a:endParaRPr>
          </a:p>
          <a:p>
            <a:pPr algn="just">
              <a:buFont typeface="Wingdings" pitchFamily="2" charset="2"/>
              <a:buChar char="§"/>
            </a:pPr>
            <a:r>
              <a:rPr lang="pt-BR" sz="2200" dirty="0" smtClean="0">
                <a:latin typeface="Arial" pitchFamily="34" charset="0"/>
                <a:cs typeface="Arial" pitchFamily="34" charset="0"/>
              </a:rPr>
              <a:t>que </a:t>
            </a:r>
            <a:r>
              <a:rPr lang="pt-BR" sz="2200" dirty="0">
                <a:latin typeface="Arial" pitchFamily="34" charset="0"/>
                <a:cs typeface="Arial" pitchFamily="34" charset="0"/>
              </a:rPr>
              <a:t>exerça atividade de produção ou venda no atacado de: </a:t>
            </a:r>
            <a:endParaRPr lang="pt-BR" sz="2200" dirty="0" smtClean="0">
              <a:latin typeface="Arial" pitchFamily="34" charset="0"/>
              <a:cs typeface="Arial" pitchFamily="34" charset="0"/>
            </a:endParaRPr>
          </a:p>
          <a:p>
            <a:pPr marL="457200" indent="-457200" algn="just">
              <a:buAutoNum type="alphaLcParenR"/>
            </a:pPr>
            <a:r>
              <a:rPr lang="pt-BR" sz="2200" dirty="0" smtClean="0">
                <a:latin typeface="Arial" pitchFamily="34" charset="0"/>
                <a:cs typeface="Arial" pitchFamily="34" charset="0"/>
              </a:rPr>
              <a:t>cigarros</a:t>
            </a:r>
            <a:r>
              <a:rPr lang="pt-BR" sz="2200" dirty="0">
                <a:latin typeface="Arial" pitchFamily="34" charset="0"/>
                <a:cs typeface="Arial" pitchFamily="34" charset="0"/>
              </a:rPr>
              <a:t>, cigarrilhas, charutos, filtros para cigarros, armas de fogo, munições e pólvoras, explosivos e detonantes; </a:t>
            </a:r>
            <a:endParaRPr lang="pt-BR" sz="2200" dirty="0" smtClean="0">
              <a:latin typeface="Arial" pitchFamily="34" charset="0"/>
              <a:cs typeface="Arial" pitchFamily="34" charset="0"/>
            </a:endParaRPr>
          </a:p>
          <a:p>
            <a:pPr marL="457200" indent="-457200" algn="just">
              <a:buAutoNum type="alphaLcParenR"/>
            </a:pPr>
            <a:r>
              <a:rPr lang="pt-BR" sz="2200" dirty="0" smtClean="0">
                <a:latin typeface="Arial" pitchFamily="34" charset="0"/>
                <a:cs typeface="Arial" pitchFamily="34" charset="0"/>
              </a:rPr>
              <a:t> </a:t>
            </a:r>
            <a:r>
              <a:rPr lang="pt-PT" sz="2200" dirty="0">
                <a:latin typeface="Arial" pitchFamily="34" charset="0"/>
                <a:cs typeface="Arial" pitchFamily="34" charset="0"/>
              </a:rPr>
              <a:t>bebidas não </a:t>
            </a:r>
            <a:r>
              <a:rPr lang="pt-PT" sz="2200" dirty="0" smtClean="0">
                <a:latin typeface="Arial" pitchFamily="34" charset="0"/>
                <a:cs typeface="Arial" pitchFamily="34" charset="0"/>
              </a:rPr>
              <a:t>alcoólicas;</a:t>
            </a:r>
          </a:p>
          <a:p>
            <a:pPr marL="0" indent="0" algn="just">
              <a:buNone/>
            </a:pPr>
            <a:r>
              <a:rPr lang="pt-BR" sz="2200" dirty="0" smtClean="0">
                <a:latin typeface="Arial" pitchFamily="34" charset="0"/>
                <a:cs typeface="Arial" pitchFamily="34" charset="0"/>
              </a:rPr>
              <a:t> c)  </a:t>
            </a:r>
            <a:r>
              <a:rPr lang="pt-PT" sz="2200" dirty="0">
                <a:latin typeface="Arial" pitchFamily="34" charset="0"/>
                <a:cs typeface="Arial" pitchFamily="34" charset="0"/>
              </a:rPr>
              <a:t>bebidas </a:t>
            </a:r>
            <a:r>
              <a:rPr lang="pt-PT" sz="2200" dirty="0" smtClean="0">
                <a:latin typeface="Arial" pitchFamily="34" charset="0"/>
                <a:cs typeface="Arial" pitchFamily="34" charset="0"/>
              </a:rPr>
              <a:t>alcoólicas </a:t>
            </a:r>
            <a:r>
              <a:rPr lang="pt-PT" sz="2200" b="1" dirty="0" smtClean="0">
                <a:solidFill>
                  <a:srgbClr val="FF0000"/>
                </a:solidFill>
                <a:latin typeface="Arial" pitchFamily="34" charset="0"/>
                <a:cs typeface="Arial" pitchFamily="34" charset="0"/>
              </a:rPr>
              <a:t>exceto</a:t>
            </a:r>
            <a:r>
              <a:rPr lang="pt-PT" sz="2400" dirty="0" smtClean="0">
                <a:latin typeface="Arial" pitchFamily="34" charset="0"/>
                <a:cs typeface="Arial" pitchFamily="34" charset="0"/>
              </a:rPr>
              <a:t> </a:t>
            </a:r>
            <a:r>
              <a:rPr lang="pt-PT" sz="2400" dirty="0">
                <a:latin typeface="Arial" pitchFamily="34" charset="0"/>
                <a:cs typeface="Arial" pitchFamily="34" charset="0"/>
              </a:rPr>
              <a:t>aquelas produzidas ou vendidas no atacado por: </a:t>
            </a:r>
            <a:r>
              <a:rPr lang="pt-PT" sz="2200" dirty="0" smtClean="0">
                <a:latin typeface="Arial" pitchFamily="34" charset="0"/>
                <a:cs typeface="Arial" pitchFamily="34" charset="0"/>
              </a:rPr>
              <a:t>:</a:t>
            </a:r>
            <a:endParaRPr lang="pt-PT" sz="2200" dirty="0">
              <a:latin typeface="Arial" pitchFamily="34" charset="0"/>
              <a:cs typeface="Arial" pitchFamily="34" charset="0"/>
            </a:endParaRPr>
          </a:p>
          <a:p>
            <a:pPr lvl="2">
              <a:buFont typeface="Wingdings" pitchFamily="2" charset="2"/>
              <a:buChar char="§"/>
            </a:pPr>
            <a:r>
              <a:rPr lang="pt-PT" sz="2200" dirty="0" smtClean="0">
                <a:latin typeface="Arial" pitchFamily="34" charset="0"/>
                <a:cs typeface="Arial" pitchFamily="34" charset="0"/>
              </a:rPr>
              <a:t>1</a:t>
            </a:r>
            <a:r>
              <a:rPr lang="pt-PT" sz="2200" dirty="0">
                <a:latin typeface="Arial" pitchFamily="34" charset="0"/>
                <a:cs typeface="Arial" pitchFamily="34" charset="0"/>
              </a:rPr>
              <a:t>. micro e pequenas cervejarias; </a:t>
            </a:r>
            <a:endParaRPr lang="pt-PT" sz="2200" dirty="0" smtClean="0">
              <a:latin typeface="Arial" pitchFamily="34" charset="0"/>
              <a:cs typeface="Arial" pitchFamily="34" charset="0"/>
            </a:endParaRPr>
          </a:p>
          <a:p>
            <a:pPr lvl="2">
              <a:buFont typeface="Wingdings" pitchFamily="2" charset="2"/>
              <a:buChar char="§"/>
            </a:pPr>
            <a:r>
              <a:rPr lang="pt-PT" sz="2200" dirty="0" smtClean="0">
                <a:latin typeface="Arial" pitchFamily="34" charset="0"/>
                <a:cs typeface="Arial" pitchFamily="34" charset="0"/>
              </a:rPr>
              <a:t>2</a:t>
            </a:r>
            <a:r>
              <a:rPr lang="pt-PT" sz="2200" dirty="0">
                <a:latin typeface="Arial" pitchFamily="34" charset="0"/>
                <a:cs typeface="Arial" pitchFamily="34" charset="0"/>
              </a:rPr>
              <a:t>. micro e pequenas vinícolas; </a:t>
            </a:r>
            <a:endParaRPr lang="pt-PT" sz="2200" dirty="0" smtClean="0">
              <a:latin typeface="Arial" pitchFamily="34" charset="0"/>
              <a:cs typeface="Arial" pitchFamily="34" charset="0"/>
            </a:endParaRPr>
          </a:p>
          <a:p>
            <a:pPr lvl="2">
              <a:buFont typeface="Wingdings" pitchFamily="2" charset="2"/>
              <a:buChar char="§"/>
            </a:pPr>
            <a:r>
              <a:rPr lang="pt-PT" sz="2200" dirty="0" smtClean="0">
                <a:latin typeface="Arial" pitchFamily="34" charset="0"/>
                <a:cs typeface="Arial" pitchFamily="34" charset="0"/>
              </a:rPr>
              <a:t>3</a:t>
            </a:r>
            <a:r>
              <a:rPr lang="pt-PT" sz="2200" dirty="0">
                <a:latin typeface="Arial" pitchFamily="34" charset="0"/>
                <a:cs typeface="Arial" pitchFamily="34" charset="0"/>
              </a:rPr>
              <a:t>. produtores de licores; </a:t>
            </a:r>
            <a:endParaRPr lang="pt-PT" sz="2200" dirty="0" smtClean="0">
              <a:latin typeface="Arial" pitchFamily="34" charset="0"/>
              <a:cs typeface="Arial" pitchFamily="34" charset="0"/>
            </a:endParaRPr>
          </a:p>
          <a:p>
            <a:pPr lvl="2">
              <a:buFont typeface="Wingdings" pitchFamily="2" charset="2"/>
              <a:buChar char="§"/>
            </a:pPr>
            <a:r>
              <a:rPr lang="pt-PT" sz="2200" dirty="0" smtClean="0">
                <a:latin typeface="Arial" pitchFamily="34" charset="0"/>
                <a:cs typeface="Arial" pitchFamily="34" charset="0"/>
              </a:rPr>
              <a:t>4. </a:t>
            </a:r>
            <a:r>
              <a:rPr lang="pt-PT" sz="2200" dirty="0">
                <a:latin typeface="Arial" pitchFamily="34" charset="0"/>
                <a:cs typeface="Arial" pitchFamily="34" charset="0"/>
              </a:rPr>
              <a:t>micro e pequenas destilarias; </a:t>
            </a:r>
            <a:endParaRPr lang="pt-BR" altLang="pt-BR" sz="2200" dirty="0" smtClean="0">
              <a:latin typeface="Arial" pitchFamily="34" charset="0"/>
              <a:cs typeface="Arial" pitchFamily="34" charset="0"/>
            </a:endParaRPr>
          </a:p>
          <a:p>
            <a:pPr algn="just">
              <a:lnSpc>
                <a:spcPct val="150000"/>
              </a:lnSpc>
              <a:buNone/>
            </a:pPr>
            <a:endParaRPr lang="pt-BR" altLang="pt-BR" sz="1400" dirty="0" smtClean="0">
              <a:latin typeface="Arial" pitchFamily="34" charset="0"/>
              <a:cs typeface="Arial" pitchFamily="34" charset="0"/>
            </a:endParaRPr>
          </a:p>
          <a:p>
            <a:pPr algn="just">
              <a:lnSpc>
                <a:spcPct val="150000"/>
              </a:lnSpc>
              <a:buNone/>
            </a:pPr>
            <a:endParaRPr lang="pt-BR" altLang="pt-BR" sz="2200" dirty="0" smtClean="0">
              <a:latin typeface="Arial" pitchFamily="34" charset="0"/>
              <a:cs typeface="Arial" pitchFamily="34" charset="0"/>
            </a:endParaRPr>
          </a:p>
          <a:p>
            <a:pPr>
              <a:lnSpc>
                <a:spcPct val="90000"/>
              </a:lnSpc>
              <a:buFontTx/>
              <a:buNone/>
            </a:pPr>
            <a:endParaRPr lang="pt-BR" altLang="pt-BR" sz="2400" dirty="0" smtClean="0"/>
          </a:p>
        </p:txBody>
      </p:sp>
    </p:spTree>
    <p:extLst>
      <p:ext uri="{BB962C8B-B14F-4D97-AF65-F5344CB8AC3E}">
        <p14:creationId xmlns:p14="http://schemas.microsoft.com/office/powerpoint/2010/main" val="27457030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677335" y="461330"/>
            <a:ext cx="8596668" cy="584885"/>
          </a:xfrm>
        </p:spPr>
        <p:txBody>
          <a:bodyPr>
            <a:normAutofit fontScale="90000"/>
          </a:bodyPr>
          <a:lstStyle/>
          <a:p>
            <a:pPr algn="ctr"/>
            <a:r>
              <a:rPr lang="pt-BR" altLang="pt-BR" b="1" dirty="0" smtClean="0">
                <a:solidFill>
                  <a:srgbClr val="002060"/>
                </a:solidFill>
                <a:latin typeface="Arial" pitchFamily="34" charset="0"/>
                <a:cs typeface="Arial" pitchFamily="34" charset="0"/>
              </a:rPr>
              <a:t> </a:t>
            </a:r>
            <a:r>
              <a:rPr lang="pt-BR" altLang="pt-BR" sz="3200" b="1" dirty="0" smtClean="0">
                <a:solidFill>
                  <a:srgbClr val="002060"/>
                </a:solidFill>
                <a:latin typeface="Arial" pitchFamily="34" charset="0"/>
                <a:cs typeface="Arial" pitchFamily="34" charset="0"/>
              </a:rPr>
              <a:t>SIMPLES NACIONAL</a:t>
            </a:r>
            <a:endParaRPr lang="pt-BR" sz="3200" dirty="0"/>
          </a:p>
        </p:txBody>
      </p:sp>
      <p:sp>
        <p:nvSpPr>
          <p:cNvPr id="80898" name="Rectangle 3"/>
          <p:cNvSpPr>
            <a:spLocks noGrp="1" noChangeArrowheads="1"/>
          </p:cNvSpPr>
          <p:nvPr>
            <p:ph idx="1"/>
          </p:nvPr>
        </p:nvSpPr>
        <p:spPr bwMode="auto">
          <a:xfrm>
            <a:off x="677337" y="1112109"/>
            <a:ext cx="10553040" cy="492925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20000"/>
          </a:bodyPr>
          <a:lstStyle/>
          <a:p>
            <a:endParaRPr lang="pt-BR" altLang="pt-BR" sz="2400" dirty="0" smtClean="0"/>
          </a:p>
          <a:p>
            <a:pPr algn="just">
              <a:buNone/>
            </a:pPr>
            <a:r>
              <a:rPr lang="pt-BR" altLang="pt-BR" sz="2400" dirty="0" smtClean="0">
                <a:latin typeface="Arial" pitchFamily="34" charset="0"/>
                <a:cs typeface="Arial" pitchFamily="34" charset="0"/>
              </a:rPr>
              <a:t>	</a:t>
            </a:r>
            <a:r>
              <a:rPr lang="pt-BR" sz="2400" b="1" dirty="0" smtClean="0">
                <a:latin typeface="Arial" pitchFamily="34" charset="0"/>
                <a:cs typeface="Arial" pitchFamily="34" charset="0"/>
              </a:rPr>
              <a:t>Não poderão recolher os impostos e contribuições na forma do Simples Nacional a microempresa ou a empresa de pequeno porte: :</a:t>
            </a:r>
          </a:p>
          <a:p>
            <a:pPr algn="just">
              <a:buNone/>
            </a:pPr>
            <a:endParaRPr lang="pt-BR" sz="2400" b="1" dirty="0" smtClean="0">
              <a:latin typeface="Arial" pitchFamily="34" charset="0"/>
              <a:cs typeface="Arial" pitchFamily="34" charset="0"/>
            </a:endParaRPr>
          </a:p>
          <a:p>
            <a:pPr algn="just">
              <a:buFont typeface="Wingdings" pitchFamily="2" charset="2"/>
              <a:buChar char="§"/>
            </a:pPr>
            <a:r>
              <a:rPr lang="pt-BR" sz="2400" dirty="0">
                <a:latin typeface="Arial" pitchFamily="34" charset="0"/>
                <a:cs typeface="Arial" pitchFamily="34" charset="0"/>
              </a:rPr>
              <a:t>que realize cessão ou locação de mão-de-obra; </a:t>
            </a:r>
            <a:endParaRPr lang="pt-BR" sz="2400" dirty="0" smtClean="0">
              <a:latin typeface="Arial" pitchFamily="34" charset="0"/>
              <a:cs typeface="Arial" pitchFamily="34" charset="0"/>
            </a:endParaRPr>
          </a:p>
          <a:p>
            <a:pPr marL="0" indent="0" algn="just">
              <a:buFont typeface="Wingdings" pitchFamily="2" charset="2"/>
              <a:buChar char="§"/>
            </a:pPr>
            <a:endParaRPr lang="pt-BR" sz="2400" dirty="0" smtClean="0">
              <a:latin typeface="Arial" pitchFamily="34" charset="0"/>
              <a:cs typeface="Arial" pitchFamily="34" charset="0"/>
            </a:endParaRPr>
          </a:p>
          <a:p>
            <a:pPr algn="just">
              <a:buFont typeface="Wingdings" pitchFamily="2" charset="2"/>
              <a:buChar char="§"/>
            </a:pPr>
            <a:r>
              <a:rPr lang="pt-BR" sz="2400" dirty="0">
                <a:latin typeface="Arial" pitchFamily="34" charset="0"/>
                <a:cs typeface="Arial" pitchFamily="34" charset="0"/>
              </a:rPr>
              <a:t>que se dedique ao loteamento e à incorporação de </a:t>
            </a:r>
            <a:r>
              <a:rPr lang="pt-BR" sz="2400" dirty="0" smtClean="0">
                <a:latin typeface="Arial" pitchFamily="34" charset="0"/>
                <a:cs typeface="Arial" pitchFamily="34" charset="0"/>
              </a:rPr>
              <a:t>imóveis; </a:t>
            </a:r>
          </a:p>
          <a:p>
            <a:pPr marL="0" indent="0" algn="just">
              <a:buFont typeface="Wingdings" pitchFamily="2" charset="2"/>
              <a:buChar char="§"/>
            </a:pPr>
            <a:endParaRPr lang="pt-BR" sz="2400" dirty="0" smtClean="0">
              <a:latin typeface="Arial" pitchFamily="34" charset="0"/>
              <a:cs typeface="Arial" pitchFamily="34" charset="0"/>
            </a:endParaRPr>
          </a:p>
          <a:p>
            <a:pPr algn="just">
              <a:buFont typeface="Wingdings" pitchFamily="2" charset="2"/>
              <a:buChar char="§"/>
            </a:pPr>
            <a:r>
              <a:rPr lang="pt-BR" sz="2400" dirty="0">
                <a:latin typeface="Arial" pitchFamily="34" charset="0"/>
                <a:cs typeface="Arial" pitchFamily="34" charset="0"/>
              </a:rPr>
              <a:t>que realize atividade de locação de imóveis próprios, </a:t>
            </a:r>
            <a:r>
              <a:rPr lang="pt-BR" sz="2400" dirty="0" smtClean="0">
                <a:latin typeface="Arial" pitchFamily="34" charset="0"/>
                <a:cs typeface="Arial" pitchFamily="34" charset="0"/>
              </a:rPr>
              <a:t>exceto </a:t>
            </a:r>
            <a:r>
              <a:rPr lang="pt-BR" sz="2400" dirty="0">
                <a:latin typeface="Arial" pitchFamily="34" charset="0"/>
                <a:cs typeface="Arial" pitchFamily="34" charset="0"/>
              </a:rPr>
              <a:t>quando se referir a prestação de serviços tributados pelo ISS; </a:t>
            </a:r>
            <a:endParaRPr lang="pt-BR" sz="2400" dirty="0" smtClean="0">
              <a:latin typeface="Arial" pitchFamily="34" charset="0"/>
              <a:cs typeface="Arial" pitchFamily="34" charset="0"/>
            </a:endParaRPr>
          </a:p>
          <a:p>
            <a:pPr marL="0" indent="0" algn="just">
              <a:buFont typeface="Wingdings" pitchFamily="2" charset="2"/>
              <a:buChar char="§"/>
            </a:pPr>
            <a:endParaRPr lang="pt-BR" sz="2400" dirty="0" smtClean="0">
              <a:latin typeface="Arial" pitchFamily="34" charset="0"/>
              <a:cs typeface="Arial" pitchFamily="34" charset="0"/>
            </a:endParaRPr>
          </a:p>
          <a:p>
            <a:pPr algn="just">
              <a:buFont typeface="Wingdings" pitchFamily="2" charset="2"/>
              <a:buChar char="§"/>
            </a:pPr>
            <a:r>
              <a:rPr lang="pt-BR" sz="2400" dirty="0">
                <a:latin typeface="Arial" pitchFamily="34" charset="0"/>
                <a:cs typeface="Arial" pitchFamily="34" charset="0"/>
              </a:rPr>
              <a:t>com ausência de inscrição ou com irregularidade em cadastro fiscal federal, municipal ou estadual, quando </a:t>
            </a:r>
            <a:r>
              <a:rPr lang="pt-BR" sz="2400" dirty="0" smtClean="0">
                <a:latin typeface="Arial" pitchFamily="34" charset="0"/>
                <a:cs typeface="Arial" pitchFamily="34" charset="0"/>
              </a:rPr>
              <a:t>exigível.</a:t>
            </a:r>
          </a:p>
          <a:p>
            <a:pPr algn="just">
              <a:buFont typeface="Wingdings" pitchFamily="2" charset="2"/>
              <a:buChar char="§"/>
            </a:pPr>
            <a:endParaRPr lang="pt-BR" altLang="pt-BR" sz="2000" dirty="0">
              <a:latin typeface="Arial" pitchFamily="34" charset="0"/>
              <a:cs typeface="Arial" pitchFamily="34" charset="0"/>
            </a:endParaRPr>
          </a:p>
          <a:p>
            <a:pPr marL="0" indent="0" algn="just">
              <a:buNone/>
            </a:pPr>
            <a:r>
              <a:rPr lang="pt-BR" altLang="pt-BR" sz="1800" dirty="0" smtClean="0">
                <a:latin typeface="Arial" pitchFamily="34" charset="0"/>
                <a:cs typeface="Arial" pitchFamily="34" charset="0"/>
              </a:rPr>
              <a:t>* (Art.17 Lei Complementar 123/2006)</a:t>
            </a:r>
          </a:p>
          <a:p>
            <a:pPr algn="just">
              <a:lnSpc>
                <a:spcPct val="150000"/>
              </a:lnSpc>
              <a:buNone/>
            </a:pPr>
            <a:endParaRPr lang="pt-BR" altLang="pt-BR" sz="2200" dirty="0" smtClean="0">
              <a:latin typeface="Arial" pitchFamily="34" charset="0"/>
              <a:cs typeface="Arial" pitchFamily="34" charset="0"/>
            </a:endParaRPr>
          </a:p>
          <a:p>
            <a:pPr algn="just">
              <a:lnSpc>
                <a:spcPct val="150000"/>
              </a:lnSpc>
              <a:buNone/>
            </a:pPr>
            <a:endParaRPr lang="pt-BR" altLang="pt-BR" sz="2200" dirty="0" smtClean="0">
              <a:latin typeface="Arial" pitchFamily="34" charset="0"/>
              <a:cs typeface="Arial" pitchFamily="34" charset="0"/>
            </a:endParaRPr>
          </a:p>
          <a:p>
            <a:pPr>
              <a:lnSpc>
                <a:spcPct val="90000"/>
              </a:lnSpc>
              <a:buFontTx/>
              <a:buNone/>
            </a:pPr>
            <a:endParaRPr lang="pt-BR" altLang="pt-BR" sz="2400" dirty="0" smtClean="0"/>
          </a:p>
        </p:txBody>
      </p:sp>
    </p:spTree>
    <p:extLst>
      <p:ext uri="{BB962C8B-B14F-4D97-AF65-F5344CB8AC3E}">
        <p14:creationId xmlns:p14="http://schemas.microsoft.com/office/powerpoint/2010/main" val="28214869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141261F-09A5-4205-A0F7-D7F50A15BD91}"/>
              </a:ext>
            </a:extLst>
          </p:cNvPr>
          <p:cNvSpPr>
            <a:spLocks noGrp="1"/>
          </p:cNvSpPr>
          <p:nvPr>
            <p:ph type="title"/>
          </p:nvPr>
        </p:nvSpPr>
        <p:spPr/>
        <p:txBody>
          <a:bodyPr>
            <a:normAutofit/>
          </a:bodyPr>
          <a:lstStyle/>
          <a:p>
            <a:r>
              <a:rPr lang="pt-BR" sz="2400" b="1" dirty="0" smtClean="0">
                <a:solidFill>
                  <a:srgbClr val="002060"/>
                </a:solidFill>
                <a:latin typeface="Arial" pitchFamily="34" charset="0"/>
                <a:cs typeface="Arial" pitchFamily="34" charset="0"/>
              </a:rPr>
              <a:t>RESUMO DAS VEDAÇÕES ESPECÍFICAS AO SIMPLES NACIONAL</a:t>
            </a:r>
            <a:endParaRPr lang="pt-BR" sz="2400" b="1" dirty="0">
              <a:solidFill>
                <a:srgbClr val="002060"/>
              </a:solidFill>
              <a:latin typeface="Arial" pitchFamily="34" charset="0"/>
              <a:cs typeface="Arial" pitchFamily="34" charset="0"/>
            </a:endParaRPr>
          </a:p>
        </p:txBody>
      </p:sp>
      <p:grpSp>
        <p:nvGrpSpPr>
          <p:cNvPr id="11" name="Agrupar 10">
            <a:extLst>
              <a:ext uri="{FF2B5EF4-FFF2-40B4-BE49-F238E27FC236}">
                <a16:creationId xmlns:a16="http://schemas.microsoft.com/office/drawing/2014/main" xmlns="" id="{17D464F5-5789-41BB-A130-C368DC479BDB}"/>
              </a:ext>
            </a:extLst>
          </p:cNvPr>
          <p:cNvGrpSpPr/>
          <p:nvPr/>
        </p:nvGrpSpPr>
        <p:grpSpPr>
          <a:xfrm>
            <a:off x="838200" y="1304144"/>
            <a:ext cx="10515600" cy="4934286"/>
            <a:chOff x="838200" y="1615840"/>
            <a:chExt cx="10515600" cy="5129517"/>
          </a:xfrm>
        </p:grpSpPr>
        <p:sp>
          <p:nvSpPr>
            <p:cNvPr id="4" name="Retângulo: Cantos Arredondados 3">
              <a:extLst>
                <a:ext uri="{FF2B5EF4-FFF2-40B4-BE49-F238E27FC236}">
                  <a16:creationId xmlns:a16="http://schemas.microsoft.com/office/drawing/2014/main" xmlns="" id="{1DACEF73-120C-4838-B353-D8E1508E274B}"/>
                </a:ext>
              </a:extLst>
            </p:cNvPr>
            <p:cNvSpPr/>
            <p:nvPr/>
          </p:nvSpPr>
          <p:spPr>
            <a:xfrm>
              <a:off x="838200" y="1841434"/>
              <a:ext cx="2928730" cy="1152939"/>
            </a:xfrm>
            <a:prstGeom prst="roundRect">
              <a:avLst/>
            </a:prstGeom>
            <a:solidFill>
              <a:schemeClr val="accent2">
                <a:lumMod val="20000"/>
                <a:lumOff val="8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rPr>
                <a:t>1º GRUPO</a:t>
              </a:r>
            </a:p>
            <a:p>
              <a:pPr algn="ctr"/>
              <a:r>
                <a:rPr lang="pt-BR" sz="2000" dirty="0">
                  <a:solidFill>
                    <a:schemeClr val="tx1"/>
                  </a:solidFill>
                </a:rPr>
                <a:t>Restrições Relativas ao Quadro Societário</a:t>
              </a:r>
            </a:p>
          </p:txBody>
        </p:sp>
        <p:sp>
          <p:nvSpPr>
            <p:cNvPr id="5" name="Retângulo: Cantos Arredondados 4">
              <a:extLst>
                <a:ext uri="{FF2B5EF4-FFF2-40B4-BE49-F238E27FC236}">
                  <a16:creationId xmlns:a16="http://schemas.microsoft.com/office/drawing/2014/main" xmlns="" id="{BF710857-6392-45D8-8B1F-7A29255BB39E}"/>
                </a:ext>
              </a:extLst>
            </p:cNvPr>
            <p:cNvSpPr/>
            <p:nvPr/>
          </p:nvSpPr>
          <p:spPr>
            <a:xfrm>
              <a:off x="4631635" y="1841434"/>
              <a:ext cx="2928730" cy="1152939"/>
            </a:xfrm>
            <a:prstGeom prst="roundRect">
              <a:avLst/>
            </a:prstGeom>
            <a:solidFill>
              <a:schemeClr val="accent2">
                <a:lumMod val="20000"/>
                <a:lumOff val="8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rPr>
                <a:t>2º GRUPO</a:t>
              </a:r>
            </a:p>
            <a:p>
              <a:pPr algn="ctr"/>
              <a:r>
                <a:rPr lang="pt-BR" sz="2000" dirty="0">
                  <a:solidFill>
                    <a:schemeClr val="tx1"/>
                  </a:solidFill>
                </a:rPr>
                <a:t>Restrições Relativas às Atividades Exercidas</a:t>
              </a:r>
            </a:p>
          </p:txBody>
        </p:sp>
        <p:sp>
          <p:nvSpPr>
            <p:cNvPr id="6" name="Retângulo: Cantos Arredondados 5">
              <a:extLst>
                <a:ext uri="{FF2B5EF4-FFF2-40B4-BE49-F238E27FC236}">
                  <a16:creationId xmlns:a16="http://schemas.microsoft.com/office/drawing/2014/main" xmlns="" id="{63F599B7-8502-46E3-A312-A2FB50678C54}"/>
                </a:ext>
              </a:extLst>
            </p:cNvPr>
            <p:cNvSpPr/>
            <p:nvPr/>
          </p:nvSpPr>
          <p:spPr>
            <a:xfrm>
              <a:off x="8425070" y="1615840"/>
              <a:ext cx="2928730" cy="1378533"/>
            </a:xfrm>
            <a:prstGeom prst="roundRect">
              <a:avLst/>
            </a:prstGeom>
            <a:solidFill>
              <a:schemeClr val="accent2">
                <a:lumMod val="20000"/>
                <a:lumOff val="8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rPr>
                <a:t>3º GRUPO</a:t>
              </a:r>
            </a:p>
            <a:p>
              <a:pPr algn="ctr"/>
              <a:r>
                <a:rPr lang="pt-BR" sz="2000" dirty="0">
                  <a:solidFill>
                    <a:schemeClr val="tx1"/>
                  </a:solidFill>
                </a:rPr>
                <a:t>Restrições em Decorrência da Existência de Débitos</a:t>
              </a:r>
            </a:p>
          </p:txBody>
        </p:sp>
        <p:sp>
          <p:nvSpPr>
            <p:cNvPr id="7" name="Retângulo: Cantos Arredondados 6">
              <a:extLst>
                <a:ext uri="{FF2B5EF4-FFF2-40B4-BE49-F238E27FC236}">
                  <a16:creationId xmlns:a16="http://schemas.microsoft.com/office/drawing/2014/main" xmlns="" id="{01138F85-57D0-4462-9A1D-45F1179DB0D5}"/>
                </a:ext>
              </a:extLst>
            </p:cNvPr>
            <p:cNvSpPr/>
            <p:nvPr/>
          </p:nvSpPr>
          <p:spPr>
            <a:xfrm>
              <a:off x="838200" y="3145120"/>
              <a:ext cx="2928730" cy="3600237"/>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rPr>
                <a:t>a) Sócio domiciliado no exterior;</a:t>
              </a:r>
            </a:p>
            <a:p>
              <a:pPr algn="ctr"/>
              <a:r>
                <a:rPr lang="pt-BR" sz="2000" dirty="0">
                  <a:solidFill>
                    <a:schemeClr val="tx1"/>
                  </a:solidFill>
                </a:rPr>
                <a:t>b) participação no capital social de entidade da administração pública, direta ou indireta, federal, estadual ou municipal.</a:t>
              </a:r>
            </a:p>
            <a:p>
              <a:pPr algn="ctr"/>
              <a:endParaRPr lang="pt-BR" sz="2000" dirty="0">
                <a:solidFill>
                  <a:schemeClr val="tx1"/>
                </a:solidFill>
              </a:endParaRPr>
            </a:p>
          </p:txBody>
        </p:sp>
        <p:sp>
          <p:nvSpPr>
            <p:cNvPr id="8" name="Retângulo: Cantos Arredondados 7">
              <a:extLst>
                <a:ext uri="{FF2B5EF4-FFF2-40B4-BE49-F238E27FC236}">
                  <a16:creationId xmlns:a16="http://schemas.microsoft.com/office/drawing/2014/main" xmlns="" id="{0AFA24F4-C0EE-450A-A429-8F3FA2FA47E9}"/>
                </a:ext>
              </a:extLst>
            </p:cNvPr>
            <p:cNvSpPr/>
            <p:nvPr/>
          </p:nvSpPr>
          <p:spPr>
            <a:xfrm>
              <a:off x="4631635" y="3145120"/>
              <a:ext cx="2928730" cy="3600237"/>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rPr>
                <a:t>Pode-se considerar que essas vedações decorrem do fato de que determinadas atividades não necessitam desse incentivo ou que não é de interesse do legislador apoiá-las</a:t>
              </a:r>
            </a:p>
            <a:p>
              <a:pPr algn="ctr"/>
              <a:r>
                <a:rPr lang="pt-BR" sz="2000" dirty="0">
                  <a:solidFill>
                    <a:schemeClr val="tx1"/>
                  </a:solidFill>
                </a:rPr>
                <a:t> </a:t>
              </a:r>
            </a:p>
          </p:txBody>
        </p:sp>
        <p:sp>
          <p:nvSpPr>
            <p:cNvPr id="10" name="Retângulo: Cantos Arredondados 9">
              <a:extLst>
                <a:ext uri="{FF2B5EF4-FFF2-40B4-BE49-F238E27FC236}">
                  <a16:creationId xmlns:a16="http://schemas.microsoft.com/office/drawing/2014/main" xmlns="" id="{954F6107-A98B-41AB-B052-E4C959F1BA7D}"/>
                </a:ext>
              </a:extLst>
            </p:cNvPr>
            <p:cNvSpPr/>
            <p:nvPr/>
          </p:nvSpPr>
          <p:spPr>
            <a:xfrm>
              <a:off x="8425070" y="3145119"/>
              <a:ext cx="2928730" cy="3600237"/>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000" dirty="0">
                <a:solidFill>
                  <a:schemeClr val="tx1"/>
                </a:solidFill>
              </a:endParaRPr>
            </a:p>
            <a:p>
              <a:pPr algn="ctr"/>
              <a:r>
                <a:rPr lang="pt-BR" sz="2000" dirty="0">
                  <a:solidFill>
                    <a:schemeClr val="tx1"/>
                  </a:solidFill>
                </a:rPr>
                <a:t>Não poderá optar pelo Simples Nacional a pessoa jurídica que possua débito com o Instituto Nacional do Seguro Social - INSS, ou com as Fazendas Públicas Federal, Estadual ou Municipal, </a:t>
              </a:r>
              <a:r>
                <a:rPr lang="pt-BR" sz="2000" u="sng" dirty="0">
                  <a:solidFill>
                    <a:schemeClr val="tx1"/>
                  </a:solidFill>
                </a:rPr>
                <a:t>cuja exigibilidade não esteja suspensa.</a:t>
              </a:r>
              <a:endParaRPr lang="pt-BR" sz="2000" dirty="0">
                <a:solidFill>
                  <a:schemeClr val="tx1"/>
                </a:solidFill>
              </a:endParaRPr>
            </a:p>
            <a:p>
              <a:pPr algn="ctr"/>
              <a:endParaRPr lang="pt-BR" sz="2000" dirty="0">
                <a:solidFill>
                  <a:schemeClr val="tx1"/>
                </a:solidFill>
              </a:endParaRPr>
            </a:p>
          </p:txBody>
        </p:sp>
      </p:grpSp>
    </p:spTree>
    <p:extLst>
      <p:ext uri="{BB962C8B-B14F-4D97-AF65-F5344CB8AC3E}">
        <p14:creationId xmlns:p14="http://schemas.microsoft.com/office/powerpoint/2010/main" val="1255357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bwMode="auto">
          <a:xfrm>
            <a:off x="609607" y="374083"/>
            <a:ext cx="11031935" cy="54032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lgn="ctr"/>
            <a:r>
              <a:rPr lang="pt-BR" altLang="pt-BR" sz="3200" b="1" dirty="0" smtClean="0">
                <a:solidFill>
                  <a:srgbClr val="002060"/>
                </a:solidFill>
                <a:latin typeface="Arial" pitchFamily="34" charset="0"/>
                <a:cs typeface="Arial" pitchFamily="34" charset="0"/>
              </a:rPr>
              <a:t>ANEXOS - SIMPLES NACIONAL</a:t>
            </a:r>
          </a:p>
        </p:txBody>
      </p:sp>
      <p:sp>
        <p:nvSpPr>
          <p:cNvPr id="76803" name="Rectangle 3"/>
          <p:cNvSpPr>
            <a:spLocks noGrp="1" noChangeArrowheads="1"/>
          </p:cNvSpPr>
          <p:nvPr>
            <p:ph idx="1"/>
          </p:nvPr>
        </p:nvSpPr>
        <p:spPr bwMode="auto">
          <a:xfrm>
            <a:off x="609602" y="1039091"/>
            <a:ext cx="10922759" cy="53426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p>
            <a:pPr algn="just">
              <a:lnSpc>
                <a:spcPct val="90000"/>
              </a:lnSpc>
              <a:buFontTx/>
              <a:buNone/>
            </a:pPr>
            <a:r>
              <a:rPr lang="pt-BR" altLang="pt-BR" sz="2800" dirty="0" smtClean="0">
                <a:latin typeface="Arial" pitchFamily="34" charset="0"/>
                <a:cs typeface="Arial" pitchFamily="34" charset="0"/>
              </a:rPr>
              <a:t>	</a:t>
            </a:r>
            <a:r>
              <a:rPr lang="pt-BR" altLang="pt-BR" sz="2600" dirty="0" smtClean="0">
                <a:latin typeface="Arial" pitchFamily="34" charset="0"/>
                <a:cs typeface="Arial" pitchFamily="34" charset="0"/>
              </a:rPr>
              <a:t>O valor devido mensalmente pela microempresa e empresa de pequeno porte, optante pelo Simples Nacional, será determinado mediante aplicação das tabelas previstas nos anexos I a V da Complementar 123/2006 :</a:t>
            </a:r>
          </a:p>
          <a:p>
            <a:pPr algn="just">
              <a:lnSpc>
                <a:spcPct val="90000"/>
              </a:lnSpc>
              <a:buFontTx/>
              <a:buNone/>
            </a:pPr>
            <a:endParaRPr lang="pt-BR" altLang="pt-BR" sz="2600" dirty="0" smtClean="0">
              <a:latin typeface="Arial" pitchFamily="34" charset="0"/>
              <a:cs typeface="Arial" pitchFamily="34" charset="0"/>
            </a:endParaRPr>
          </a:p>
          <a:p>
            <a:pPr algn="just">
              <a:lnSpc>
                <a:spcPct val="90000"/>
              </a:lnSpc>
              <a:buFontTx/>
              <a:buNone/>
            </a:pPr>
            <a:r>
              <a:rPr lang="pt-BR" altLang="pt-BR" sz="2600" dirty="0" smtClean="0">
                <a:latin typeface="Arial" pitchFamily="34" charset="0"/>
                <a:cs typeface="Arial" pitchFamily="34" charset="0"/>
              </a:rPr>
              <a:t> </a:t>
            </a:r>
            <a:r>
              <a:rPr lang="pt-BR" altLang="pt-BR" sz="2600" dirty="0" smtClean="0">
                <a:solidFill>
                  <a:srgbClr val="002060"/>
                </a:solidFill>
                <a:latin typeface="Arial" pitchFamily="34" charset="0"/>
                <a:cs typeface="Arial" pitchFamily="34" charset="0"/>
              </a:rPr>
              <a:t>Anexo I</a:t>
            </a:r>
            <a:r>
              <a:rPr lang="pt-BR" altLang="pt-BR" sz="2600" dirty="0" smtClean="0">
                <a:latin typeface="Arial" pitchFamily="34" charset="0"/>
                <a:cs typeface="Arial" pitchFamily="34" charset="0"/>
              </a:rPr>
              <a:t> – Revenda de Mercadorias.</a:t>
            </a:r>
          </a:p>
          <a:p>
            <a:pPr>
              <a:buFontTx/>
              <a:buNone/>
            </a:pPr>
            <a:r>
              <a:rPr lang="pt-BR" altLang="pt-BR" sz="2600" dirty="0" smtClean="0">
                <a:solidFill>
                  <a:srgbClr val="002060"/>
                </a:solidFill>
                <a:latin typeface="Arial" pitchFamily="34" charset="0"/>
                <a:cs typeface="Arial" pitchFamily="34" charset="0"/>
              </a:rPr>
              <a:t>Anexo II </a:t>
            </a:r>
            <a:r>
              <a:rPr lang="pt-BR" altLang="pt-BR" sz="2600" dirty="0" smtClean="0">
                <a:latin typeface="Arial" pitchFamily="34" charset="0"/>
                <a:cs typeface="Arial" pitchFamily="34" charset="0"/>
              </a:rPr>
              <a:t>– </a:t>
            </a:r>
            <a:r>
              <a:rPr lang="pt-BR" sz="2600" dirty="0">
                <a:latin typeface="Arial" pitchFamily="34" charset="0"/>
                <a:cs typeface="Arial" pitchFamily="34" charset="0"/>
              </a:rPr>
              <a:t>venda de mercadorias industrializadas pelo </a:t>
            </a:r>
            <a:r>
              <a:rPr lang="pt-BR" sz="2600" dirty="0" smtClean="0">
                <a:latin typeface="Arial" pitchFamily="34" charset="0"/>
                <a:cs typeface="Arial" pitchFamily="34" charset="0"/>
              </a:rPr>
              <a:t>contribuinte. </a:t>
            </a:r>
            <a:endParaRPr lang="pt-BR" altLang="pt-BR" sz="2600" dirty="0" smtClean="0">
              <a:latin typeface="Arial" pitchFamily="34" charset="0"/>
              <a:cs typeface="Arial" pitchFamily="34" charset="0"/>
            </a:endParaRPr>
          </a:p>
          <a:p>
            <a:pPr>
              <a:buFontTx/>
              <a:buNone/>
            </a:pPr>
            <a:r>
              <a:rPr lang="pt-BR" altLang="pt-BR" sz="2600" dirty="0" smtClean="0">
                <a:solidFill>
                  <a:srgbClr val="002060"/>
                </a:solidFill>
                <a:latin typeface="Arial" pitchFamily="34" charset="0"/>
                <a:cs typeface="Arial" pitchFamily="34" charset="0"/>
              </a:rPr>
              <a:t>Anexo III </a:t>
            </a:r>
            <a:r>
              <a:rPr lang="pt-BR" altLang="pt-BR" sz="2600" dirty="0" smtClean="0">
                <a:latin typeface="Arial" pitchFamily="34" charset="0"/>
                <a:cs typeface="Arial" pitchFamily="34" charset="0"/>
              </a:rPr>
              <a:t>– Serviços e Locação de Bens Móveis e </a:t>
            </a:r>
            <a:r>
              <a:rPr lang="pt-PT" sz="2600" dirty="0" smtClean="0">
                <a:latin typeface="Arial" pitchFamily="34" charset="0"/>
                <a:cs typeface="Arial" pitchFamily="34" charset="0"/>
              </a:rPr>
              <a:t> </a:t>
            </a:r>
            <a:r>
              <a:rPr lang="pt-PT" sz="2600" dirty="0">
                <a:latin typeface="Arial" pitchFamily="34" charset="0"/>
                <a:cs typeface="Arial" pitchFamily="34" charset="0"/>
              </a:rPr>
              <a:t>caso a razão entre a folha de salários e a receita bruta da pessoa jurídica seja igual ou superior a 28% (vinte e oito por cento). </a:t>
            </a:r>
            <a:endParaRPr lang="pt-BR" altLang="pt-BR" sz="2600" dirty="0" smtClean="0">
              <a:latin typeface="Arial" pitchFamily="34" charset="0"/>
              <a:cs typeface="Arial" pitchFamily="34" charset="0"/>
            </a:endParaRPr>
          </a:p>
          <a:p>
            <a:pPr>
              <a:buFontTx/>
              <a:buNone/>
            </a:pPr>
            <a:r>
              <a:rPr lang="pt-BR" altLang="pt-BR" sz="2600" dirty="0" smtClean="0">
                <a:solidFill>
                  <a:srgbClr val="002060"/>
                </a:solidFill>
                <a:latin typeface="Arial" pitchFamily="34" charset="0"/>
                <a:cs typeface="Arial" pitchFamily="34" charset="0"/>
              </a:rPr>
              <a:t>Anexo IV </a:t>
            </a:r>
            <a:r>
              <a:rPr lang="pt-BR" altLang="pt-BR" sz="2600" dirty="0" smtClean="0">
                <a:latin typeface="Arial" pitchFamily="34" charset="0"/>
                <a:cs typeface="Arial" pitchFamily="34" charset="0"/>
              </a:rPr>
              <a:t>– Outros Serviços (construção de imóveis, vigilância e      				serviços advocatícios).</a:t>
            </a:r>
          </a:p>
          <a:p>
            <a:pPr>
              <a:buNone/>
            </a:pPr>
            <a:r>
              <a:rPr lang="pt-BR" altLang="pt-BR" sz="2600" dirty="0" smtClean="0">
                <a:solidFill>
                  <a:srgbClr val="002060"/>
                </a:solidFill>
                <a:latin typeface="Arial" pitchFamily="34" charset="0"/>
                <a:cs typeface="Arial" pitchFamily="34" charset="0"/>
              </a:rPr>
              <a:t>Anexo V </a:t>
            </a:r>
            <a:r>
              <a:rPr lang="pt-BR" altLang="pt-BR" sz="2600" dirty="0" smtClean="0">
                <a:latin typeface="Arial" pitchFamily="34" charset="0"/>
                <a:cs typeface="Arial" pitchFamily="34" charset="0"/>
              </a:rPr>
              <a:t>– Outros Serviços (Parágrafo 5º I - artigo 18 - LC </a:t>
            </a:r>
            <a:r>
              <a:rPr lang="pt-BR" altLang="pt-BR" sz="2600" dirty="0">
                <a:latin typeface="Arial" pitchFamily="34" charset="0"/>
                <a:cs typeface="Arial" pitchFamily="34" charset="0"/>
              </a:rPr>
              <a:t>123/2006</a:t>
            </a:r>
            <a:r>
              <a:rPr lang="pt-BR" altLang="pt-BR" sz="2600" dirty="0" smtClean="0">
                <a:latin typeface="Arial" pitchFamily="34" charset="0"/>
                <a:cs typeface="Arial" pitchFamily="34" charset="0"/>
              </a:rPr>
              <a:t>) </a:t>
            </a:r>
            <a:r>
              <a:rPr lang="pt-BR" altLang="pt-BR" sz="2600" dirty="0">
                <a:latin typeface="Arial" pitchFamily="34" charset="0"/>
                <a:cs typeface="Arial" pitchFamily="34" charset="0"/>
              </a:rPr>
              <a:t>e </a:t>
            </a:r>
            <a:r>
              <a:rPr lang="pt-PT" sz="2600" dirty="0">
                <a:latin typeface="Arial" pitchFamily="34" charset="0"/>
                <a:cs typeface="Arial" pitchFamily="34" charset="0"/>
              </a:rPr>
              <a:t> caso a razão entre a folha de salários e a receita bruta da pessoa jurídica seja </a:t>
            </a:r>
            <a:r>
              <a:rPr lang="pt-PT" sz="2600" dirty="0" smtClean="0">
                <a:latin typeface="Arial" pitchFamily="34" charset="0"/>
                <a:cs typeface="Arial" pitchFamily="34" charset="0"/>
              </a:rPr>
              <a:t>inferior a </a:t>
            </a:r>
            <a:r>
              <a:rPr lang="pt-PT" sz="2600" dirty="0">
                <a:latin typeface="Arial" pitchFamily="34" charset="0"/>
                <a:cs typeface="Arial" pitchFamily="34" charset="0"/>
              </a:rPr>
              <a:t>28% (vinte e oito por cento). </a:t>
            </a:r>
            <a:endParaRPr lang="pt-BR" altLang="pt-BR" sz="2600" dirty="0">
              <a:latin typeface="Arial" pitchFamily="34" charset="0"/>
              <a:cs typeface="Arial" pitchFamily="34" charset="0"/>
            </a:endParaRPr>
          </a:p>
          <a:p>
            <a:pPr>
              <a:buFontTx/>
              <a:buNone/>
            </a:pPr>
            <a:endParaRPr lang="pt-BR" altLang="pt-BR" sz="2800" dirty="0" smtClean="0">
              <a:cs typeface="Arial" pitchFamily="34" charset="0"/>
            </a:endParaRPr>
          </a:p>
          <a:p>
            <a:pPr>
              <a:lnSpc>
                <a:spcPct val="170000"/>
              </a:lnSpc>
              <a:buFontTx/>
              <a:buNone/>
            </a:pPr>
            <a:endParaRPr lang="pt-BR" altLang="pt-BR" sz="2800" dirty="0" smtClean="0">
              <a:cs typeface="Arial" pitchFamily="34" charset="0"/>
            </a:endParaRPr>
          </a:p>
          <a:p>
            <a:pPr>
              <a:lnSpc>
                <a:spcPct val="90000"/>
              </a:lnSpc>
              <a:buFontTx/>
              <a:buNone/>
            </a:pPr>
            <a:endParaRPr lang="pt-BR" altLang="pt-BR" sz="2600" dirty="0" smtClean="0">
              <a:latin typeface="Arial" pitchFamily="34" charset="0"/>
              <a:cs typeface="Arial" pitchFamily="34" charset="0"/>
            </a:endParaRPr>
          </a:p>
          <a:p>
            <a:pPr>
              <a:lnSpc>
                <a:spcPct val="90000"/>
              </a:lnSpc>
              <a:buFontTx/>
              <a:buNone/>
            </a:pPr>
            <a:endParaRPr lang="pt-BR" altLang="pt-BR" sz="2600" dirty="0" smtClean="0">
              <a:latin typeface="Arial" pitchFamily="34" charset="0"/>
              <a:cs typeface="Arial" pitchFamily="34" charset="0"/>
            </a:endParaRPr>
          </a:p>
          <a:p>
            <a:pPr algn="just">
              <a:buFontTx/>
              <a:buNone/>
            </a:pPr>
            <a:endParaRPr lang="pt-BR" altLang="pt-BR" sz="2800" dirty="0" smtClean="0">
              <a:latin typeface="Arial" pitchFamily="34" charset="0"/>
              <a:cs typeface="Arial" pitchFamily="34" charset="0"/>
            </a:endParaRPr>
          </a:p>
        </p:txBody>
      </p:sp>
    </p:spTree>
    <p:extLst>
      <p:ext uri="{BB962C8B-B14F-4D97-AF65-F5344CB8AC3E}">
        <p14:creationId xmlns:p14="http://schemas.microsoft.com/office/powerpoint/2010/main" val="24418334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1143000" y="-84591"/>
            <a:ext cx="9601200" cy="811212"/>
          </a:xfrm>
        </p:spPr>
        <p:txBody>
          <a:bodyPr>
            <a:normAutofit fontScale="90000"/>
          </a:bodyPr>
          <a:lstStyle/>
          <a:p>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700" b="1" cap="all" dirty="0" smtClean="0">
                <a:solidFill>
                  <a:srgbClr val="002060"/>
                </a:solidFill>
                <a:latin typeface="Arial" pitchFamily="34" charset="0"/>
                <a:cs typeface="Arial" pitchFamily="34" charset="0"/>
              </a:rPr>
              <a:t>ANEXOS SIMPLES NACIONAL</a:t>
            </a:r>
            <a:endParaRPr lang="pt-BR" sz="2700" dirty="0">
              <a:solidFill>
                <a:srgbClr val="002060"/>
              </a:solidFill>
              <a:latin typeface="Arial" pitchFamily="34" charset="0"/>
              <a:cs typeface="Arial" pitchFamily="34" charset="0"/>
            </a:endParaRPr>
          </a:p>
        </p:txBody>
      </p:sp>
      <p:graphicFrame>
        <p:nvGraphicFramePr>
          <p:cNvPr id="6" name="Objeto 5"/>
          <p:cNvGraphicFramePr>
            <a:graphicFrameLocks noChangeAspect="1"/>
          </p:cNvGraphicFramePr>
          <p:nvPr>
            <p:extLst>
              <p:ext uri="{D42A27DB-BD31-4B8C-83A1-F6EECF244321}">
                <p14:modId xmlns:p14="http://schemas.microsoft.com/office/powerpoint/2010/main" val="615594408"/>
              </p:ext>
            </p:extLst>
          </p:nvPr>
        </p:nvGraphicFramePr>
        <p:xfrm>
          <a:off x="1147764" y="796929"/>
          <a:ext cx="9686925" cy="5019675"/>
        </p:xfrm>
        <a:graphic>
          <a:graphicData uri="http://schemas.openxmlformats.org/presentationml/2006/ole">
            <mc:AlternateContent xmlns:mc="http://schemas.openxmlformats.org/markup-compatibility/2006">
              <mc:Choice xmlns:v="urn:schemas-microsoft-com:vml" Requires="v">
                <p:oleObj spid="_x0000_s858161" name="Worksheet" r:id="rId3" imgW="6362726" imgH="3320935" progId="">
                  <p:embed/>
                </p:oleObj>
              </mc:Choice>
              <mc:Fallback>
                <p:oleObj name="Worksheet" r:id="rId3" imgW="6362726" imgH="3320935" progId="">
                  <p:embed/>
                  <p:pic>
                    <p:nvPicPr>
                      <p:cNvPr id="0" name="Picture 4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7764" y="796929"/>
                        <a:ext cx="9686925" cy="5019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802266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1143000" y="-84591"/>
            <a:ext cx="9601200" cy="811212"/>
          </a:xfrm>
        </p:spPr>
        <p:txBody>
          <a:bodyPr>
            <a:normAutofit fontScale="90000"/>
          </a:bodyPr>
          <a:lstStyle/>
          <a:p>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700" b="1" cap="all" dirty="0" smtClean="0">
                <a:solidFill>
                  <a:srgbClr val="002060"/>
                </a:solidFill>
                <a:latin typeface="Arial" pitchFamily="34" charset="0"/>
                <a:cs typeface="Arial" pitchFamily="34" charset="0"/>
              </a:rPr>
              <a:t>ANEXOS SIMPLES NACIONAL</a:t>
            </a:r>
            <a:endParaRPr lang="pt-BR" sz="2700" dirty="0">
              <a:solidFill>
                <a:srgbClr val="002060"/>
              </a:solidFill>
              <a:latin typeface="Arial" pitchFamily="34" charset="0"/>
              <a:cs typeface="Arial" pitchFamily="34" charset="0"/>
            </a:endParaRPr>
          </a:p>
        </p:txBody>
      </p:sp>
      <p:pic>
        <p:nvPicPr>
          <p:cNvPr id="12"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4796" y="1567544"/>
            <a:ext cx="9954758" cy="40494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96670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4000" dirty="0" smtClean="0"/>
              <a:t/>
            </a:r>
            <a:br>
              <a:rPr lang="pt-BR" sz="4000" dirty="0" smtClean="0"/>
            </a:br>
            <a:r>
              <a:rPr lang="pt-BR" altLang="pt-BR" sz="3100" b="1" dirty="0" smtClean="0">
                <a:solidFill>
                  <a:srgbClr val="002060"/>
                </a:solidFill>
                <a:latin typeface="Arial" pitchFamily="34" charset="0"/>
                <a:cs typeface="Arial" pitchFamily="34" charset="0"/>
              </a:rPr>
              <a:t>Cálculo da razão entre a folha de salários e a receita bruta</a:t>
            </a:r>
            <a:r>
              <a:rPr lang="pt-BR" sz="3100" dirty="0" smtClean="0"/>
              <a:t/>
            </a:r>
            <a:br>
              <a:rPr lang="pt-BR" sz="3100" dirty="0" smtClean="0"/>
            </a:br>
            <a:endParaRPr lang="pt-BR" sz="3100" dirty="0"/>
          </a:p>
        </p:txBody>
      </p:sp>
      <p:sp>
        <p:nvSpPr>
          <p:cNvPr id="3" name="Espaço Reservado para Conteúdo 2"/>
          <p:cNvSpPr>
            <a:spLocks noGrp="1"/>
          </p:cNvSpPr>
          <p:nvPr>
            <p:ph idx="1"/>
          </p:nvPr>
        </p:nvSpPr>
        <p:spPr>
          <a:xfrm>
            <a:off x="609600" y="1296538"/>
            <a:ext cx="10972800" cy="4829632"/>
          </a:xfrm>
        </p:spPr>
        <p:txBody>
          <a:bodyPr>
            <a:normAutofit fontScale="92500" lnSpcReduction="10000"/>
          </a:bodyPr>
          <a:lstStyle/>
          <a:p>
            <a:pPr algn="just">
              <a:buFont typeface="Wingdings" pitchFamily="2" charset="2"/>
              <a:buChar char="§"/>
            </a:pPr>
            <a:r>
              <a:rPr lang="pt-PT" sz="3000" dirty="0" smtClean="0">
                <a:latin typeface="Arial" pitchFamily="34" charset="0"/>
                <a:cs typeface="Arial" pitchFamily="34" charset="0"/>
              </a:rPr>
              <a:t>As atividades de prestação de serviços serão tributadas na forma do Anexo III da Lei Complementar 123/2006 caso a razão entre a folha de salários e a receita bruta da pessoa jurídica seja igual ou superior a 28% (vinte e oito por cento).</a:t>
            </a:r>
          </a:p>
          <a:p>
            <a:pPr algn="just">
              <a:buFont typeface="Wingdings" pitchFamily="2" charset="2"/>
              <a:buChar char="§"/>
            </a:pPr>
            <a:endParaRPr lang="pt-BR" dirty="0" smtClean="0">
              <a:latin typeface="Arial" pitchFamily="34" charset="0"/>
              <a:cs typeface="Arial" pitchFamily="34" charset="0"/>
            </a:endParaRPr>
          </a:p>
          <a:p>
            <a:pPr algn="just">
              <a:buFont typeface="Wingdings" pitchFamily="2" charset="2"/>
              <a:buChar char="§"/>
            </a:pPr>
            <a:r>
              <a:rPr lang="pt-PT" dirty="0" smtClean="0">
                <a:latin typeface="Arial" pitchFamily="34" charset="0"/>
                <a:cs typeface="Arial" pitchFamily="34" charset="0"/>
              </a:rPr>
              <a:t>Para o cálculo da razão entre a folha de salários e a receita bruta, em relação às atividades de prestação de serviços serão considerados, respectivamente, os montantes pagos e auferidos nos doze meses anteriores ao período de apuração para fins de enquadramento no regime tributário do Simples Nacional.</a:t>
            </a:r>
            <a:endParaRPr lang="pt-BR" dirty="0" smtClean="0">
              <a:latin typeface="Arial" pitchFamily="34" charset="0"/>
              <a:cs typeface="Arial" pitchFamily="34" charset="0"/>
            </a:endParaRPr>
          </a:p>
          <a:p>
            <a:pPr>
              <a:buNone/>
            </a:pPr>
            <a:endParaRPr lang="pt-B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1" y="274638"/>
            <a:ext cx="11113827" cy="980956"/>
          </a:xfrm>
        </p:spPr>
        <p:txBody>
          <a:bodyPr>
            <a:normAutofit fontScale="90000"/>
          </a:bodyPr>
          <a:lstStyle/>
          <a:p>
            <a:r>
              <a:rPr lang="pt-BR" sz="4000" dirty="0" smtClean="0"/>
              <a:t/>
            </a:r>
            <a:br>
              <a:rPr lang="pt-BR" sz="4000" dirty="0" smtClean="0"/>
            </a:br>
            <a:r>
              <a:rPr lang="pt-BR" altLang="pt-BR" sz="3300" b="1" dirty="0" smtClean="0">
                <a:solidFill>
                  <a:srgbClr val="002060"/>
                </a:solidFill>
                <a:latin typeface="Arial" pitchFamily="34" charset="0"/>
                <a:cs typeface="Arial" pitchFamily="34" charset="0"/>
              </a:rPr>
              <a:t>Cálculo da razão entre a folha de salários e a receita bruta</a:t>
            </a:r>
            <a:r>
              <a:rPr lang="pt-BR" sz="3100" dirty="0" smtClean="0"/>
              <a:t/>
            </a:r>
            <a:br>
              <a:rPr lang="pt-BR" sz="3100" dirty="0" smtClean="0"/>
            </a:br>
            <a:endParaRPr lang="pt-BR" sz="3100" dirty="0"/>
          </a:p>
        </p:txBody>
      </p:sp>
      <p:sp>
        <p:nvSpPr>
          <p:cNvPr id="3" name="Espaço Reservado para Conteúdo 2"/>
          <p:cNvSpPr>
            <a:spLocks noGrp="1"/>
          </p:cNvSpPr>
          <p:nvPr>
            <p:ph idx="1"/>
          </p:nvPr>
        </p:nvSpPr>
        <p:spPr>
          <a:xfrm>
            <a:off x="609600" y="1071154"/>
            <a:ext cx="11182067" cy="5512526"/>
          </a:xfrm>
        </p:spPr>
        <p:txBody>
          <a:bodyPr>
            <a:normAutofit fontScale="25000" lnSpcReduction="20000"/>
          </a:bodyPr>
          <a:lstStyle/>
          <a:p>
            <a:pPr algn="just">
              <a:lnSpc>
                <a:spcPct val="170000"/>
              </a:lnSpc>
              <a:buNone/>
            </a:pPr>
            <a:r>
              <a:rPr lang="pt-PT" dirty="0" smtClean="0"/>
              <a:t>	</a:t>
            </a:r>
            <a:r>
              <a:rPr lang="pt-PT" sz="5100" dirty="0" smtClean="0"/>
              <a:t> </a:t>
            </a:r>
            <a:r>
              <a:rPr lang="pt-PT" sz="9600" dirty="0" smtClean="0">
                <a:latin typeface="Arial" pitchFamily="34" charset="0"/>
                <a:cs typeface="Arial" pitchFamily="34" charset="0"/>
              </a:rPr>
              <a:t>Considera-se folha de salários, incluídos encargos, o montante pago, nos doze meses anteriores ao período de apuração, a título de remunerações a pessoas físicas decorrentes do trabalho, acrescido do montante efetivamente recolhido a título de contribuição patronal previdenciária e FGTS, incluídas as retiradas de pró-labore. </a:t>
            </a:r>
          </a:p>
          <a:p>
            <a:pPr algn="just">
              <a:buNone/>
            </a:pPr>
            <a:endParaRPr lang="pt-BR" sz="9600" dirty="0" smtClean="0">
              <a:latin typeface="Arial" pitchFamily="34" charset="0"/>
              <a:cs typeface="Arial" pitchFamily="34" charset="0"/>
            </a:endParaRPr>
          </a:p>
          <a:p>
            <a:pPr marL="0" indent="0" algn="just">
              <a:buNone/>
            </a:pPr>
            <a:r>
              <a:rPr lang="pt-BR" sz="9600" b="1" dirty="0" smtClean="0">
                <a:latin typeface="Arial" pitchFamily="34" charset="0"/>
                <a:cs typeface="Arial" pitchFamily="34" charset="0"/>
              </a:rPr>
              <a:t>(r) = </a:t>
            </a:r>
            <a:r>
              <a:rPr lang="pt-BR" sz="7600" b="1" u="sng" dirty="0" smtClean="0">
                <a:latin typeface="Arial" pitchFamily="34" charset="0"/>
                <a:cs typeface="Arial" pitchFamily="34" charset="0"/>
              </a:rPr>
              <a:t>Folha de Salários incluídos encargos (nos 12 meses anteriores ao período de apuração)</a:t>
            </a:r>
            <a:endParaRPr lang="pt-BR" sz="7600" b="1" dirty="0" smtClean="0">
              <a:latin typeface="Arial" pitchFamily="34" charset="0"/>
              <a:cs typeface="Arial" pitchFamily="34" charset="0"/>
            </a:endParaRPr>
          </a:p>
          <a:p>
            <a:pPr marL="0" indent="0" algn="just">
              <a:buNone/>
            </a:pPr>
            <a:r>
              <a:rPr lang="pt-BR" sz="7600" b="1" dirty="0" smtClean="0">
                <a:latin typeface="Arial" pitchFamily="34" charset="0"/>
                <a:cs typeface="Arial" pitchFamily="34" charset="0"/>
              </a:rPr>
              <a:t>           Receita Bruta total acumulada (nos 12 meses anteriores ao período de apuração)</a:t>
            </a:r>
          </a:p>
          <a:p>
            <a:pPr marL="0" indent="0" algn="just">
              <a:buNone/>
            </a:pPr>
            <a:endParaRPr lang="pt-BR" sz="9600" b="1" dirty="0" smtClean="0">
              <a:latin typeface="Arial" pitchFamily="34" charset="0"/>
              <a:cs typeface="Arial" pitchFamily="34" charset="0"/>
            </a:endParaRPr>
          </a:p>
          <a:p>
            <a:pPr marL="0" indent="0" algn="just">
              <a:buNone/>
            </a:pPr>
            <a:endParaRPr lang="pt-BR" sz="9600" b="1" dirty="0" smtClean="0">
              <a:latin typeface="Arial" pitchFamily="34" charset="0"/>
              <a:cs typeface="Arial" pitchFamily="34" charset="0"/>
            </a:endParaRPr>
          </a:p>
          <a:p>
            <a:pPr marL="0" indent="0" algn="just">
              <a:buNone/>
            </a:pPr>
            <a:r>
              <a:rPr lang="pt-BR" sz="9600" b="1" dirty="0" smtClean="0">
                <a:solidFill>
                  <a:srgbClr val="FF0000"/>
                </a:solidFill>
                <a:latin typeface="Arial" pitchFamily="34" charset="0"/>
                <a:cs typeface="Arial" pitchFamily="34" charset="0"/>
              </a:rPr>
              <a:t>“Quando o fator “r” for inferior a 28%, a tributação será na forma do Anexo V da LC 123/2006.</a:t>
            </a:r>
          </a:p>
          <a:p>
            <a:pPr algn="just">
              <a:buNone/>
            </a:pPr>
            <a:endParaRPr lang="pt-PT" sz="9600" dirty="0" smtClean="0">
              <a:latin typeface="Arial" pitchFamily="34" charset="0"/>
              <a:cs typeface="Arial" pitchFamily="34" charset="0"/>
            </a:endParaRPr>
          </a:p>
          <a:p>
            <a:pPr algn="just">
              <a:buNone/>
            </a:pPr>
            <a:endParaRPr lang="pt-BR" dirty="0" smtClean="0"/>
          </a:p>
          <a:p>
            <a:pPr algn="just">
              <a:buNone/>
            </a:pPr>
            <a:r>
              <a:rPr lang="pt-PT" dirty="0" smtClean="0"/>
              <a:t>	</a:t>
            </a:r>
            <a:endParaRPr lang="pt-B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977900" y="-84591"/>
            <a:ext cx="10045700" cy="811212"/>
          </a:xfrm>
        </p:spPr>
        <p:txBody>
          <a:bodyPr>
            <a:normAutofit fontScale="90000"/>
          </a:bodyPr>
          <a:lstStyle/>
          <a:p>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3100" b="1" cap="all" dirty="0" smtClean="0">
                <a:solidFill>
                  <a:srgbClr val="002060"/>
                </a:solidFill>
                <a:latin typeface="Arial" pitchFamily="34" charset="0"/>
                <a:cs typeface="Arial" pitchFamily="34" charset="0"/>
              </a:rPr>
              <a:t>SERVIÇOS ANEXO iii – NÃO EXIGE Fator </a:t>
            </a:r>
            <a:r>
              <a:rPr lang="pt-BR" sz="3100" dirty="0">
                <a:solidFill>
                  <a:srgbClr val="002060"/>
                </a:solidFill>
                <a:latin typeface="Arial" pitchFamily="34" charset="0"/>
                <a:cs typeface="Arial" pitchFamily="34" charset="0"/>
              </a:rPr>
              <a:t>“r</a:t>
            </a:r>
            <a:r>
              <a:rPr lang="pt-BR" sz="3100" dirty="0" smtClean="0">
                <a:solidFill>
                  <a:srgbClr val="002060"/>
                </a:solidFill>
                <a:latin typeface="Arial" pitchFamily="34" charset="0"/>
                <a:cs typeface="Arial" pitchFamily="34" charset="0"/>
              </a:rPr>
              <a:t>”</a:t>
            </a:r>
            <a:endParaRPr lang="pt-BR" sz="3100" dirty="0">
              <a:solidFill>
                <a:srgbClr val="002060"/>
              </a:solidFill>
              <a:latin typeface="Arial" pitchFamily="34" charset="0"/>
              <a:cs typeface="Arial" pitchFamily="34" charset="0"/>
            </a:endParaRPr>
          </a:p>
        </p:txBody>
      </p:sp>
      <p:graphicFrame>
        <p:nvGraphicFramePr>
          <p:cNvPr id="3" name="Objeto 2"/>
          <p:cNvGraphicFramePr>
            <a:graphicFrameLocks noChangeAspect="1"/>
          </p:cNvGraphicFramePr>
          <p:nvPr>
            <p:extLst>
              <p:ext uri="{D42A27DB-BD31-4B8C-83A1-F6EECF244321}">
                <p14:modId xmlns:p14="http://schemas.microsoft.com/office/powerpoint/2010/main" val="979816728"/>
              </p:ext>
            </p:extLst>
          </p:nvPr>
        </p:nvGraphicFramePr>
        <p:xfrm>
          <a:off x="957263" y="787400"/>
          <a:ext cx="10175875" cy="6086475"/>
        </p:xfrm>
        <a:graphic>
          <a:graphicData uri="http://schemas.openxmlformats.org/presentationml/2006/ole">
            <mc:AlternateContent xmlns:mc="http://schemas.openxmlformats.org/markup-compatibility/2006">
              <mc:Choice xmlns:v="urn:schemas-microsoft-com:vml" Requires="v">
                <p:oleObj spid="_x0000_s859182" name="Worksheet" r:id="rId3" imgW="6076930" imgH="5667404" progId="Excel.Sheet.8">
                  <p:embed/>
                </p:oleObj>
              </mc:Choice>
              <mc:Fallback>
                <p:oleObj name="Worksheet" r:id="rId3" imgW="6076930" imgH="5667404" progId="Excel.Sheet.8">
                  <p:embed/>
                  <p:pic>
                    <p:nvPicPr>
                      <p:cNvPr id="0" name="Picture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263" y="787400"/>
                        <a:ext cx="10175875" cy="6086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019409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54"/>
          <p:cNvSpPr/>
          <p:nvPr/>
        </p:nvSpPr>
        <p:spPr>
          <a:xfrm>
            <a:off x="298961" y="2508444"/>
            <a:ext cx="10905659" cy="1534291"/>
          </a:xfrm>
          <a:prstGeom prst="rect">
            <a:avLst/>
          </a:prstGeom>
          <a:ln>
            <a:noFill/>
          </a:ln>
        </p:spPr>
        <p:txBody>
          <a:bodyPr vert="horz" lIns="0" tIns="0" rIns="0" bIns="0" rtlCol="0">
            <a:noAutofit/>
          </a:bodyPr>
          <a:lstStyle/>
          <a:p>
            <a:pPr algn="ctr">
              <a:lnSpc>
                <a:spcPct val="107000"/>
              </a:lnSpc>
              <a:spcAft>
                <a:spcPts val="800"/>
              </a:spcAft>
            </a:pPr>
            <a:r>
              <a:rPr lang="pt-BR" sz="3600" b="1" dirty="0" smtClean="0">
                <a:solidFill>
                  <a:srgbClr val="002060"/>
                </a:solidFill>
                <a:effectLst/>
                <a:latin typeface="Arial" panose="020B0604020202020204" pitchFamily="34" charset="0"/>
                <a:ea typeface="Arial" panose="020B0604020202020204" pitchFamily="34" charset="0"/>
                <a:cs typeface="Times New Roman" panose="02020603050405020304" pitchFamily="18" charset="0"/>
              </a:rPr>
              <a:t>FORMAS DE TRIBUTAÇÃO DAS PESSOAS JURÍDICAS</a:t>
            </a:r>
            <a:endParaRPr lang="pt-BR" sz="1050" dirty="0" smtClean="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800"/>
              </a:spcAft>
            </a:pPr>
            <a:r>
              <a:rPr lang="pt-BR" sz="3600" b="1" dirty="0" smtClean="0">
                <a:solidFill>
                  <a:srgbClr val="002060"/>
                </a:solidFill>
                <a:effectLst/>
                <a:latin typeface="Arial" panose="020B0604020202020204" pitchFamily="34" charset="0"/>
                <a:ea typeface="Arial" panose="020B0604020202020204" pitchFamily="34" charset="0"/>
                <a:cs typeface="Times New Roman" panose="02020603050405020304" pitchFamily="18" charset="0"/>
              </a:rPr>
              <a:t> </a:t>
            </a:r>
            <a:endParaRPr lang="pt-BR" sz="1050" dirty="0" smtClean="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Aft>
                <a:spcPts val="800"/>
              </a:spcAft>
            </a:pPr>
            <a:r>
              <a:rPr lang="pt-BR" sz="3600" b="1" dirty="0" smtClean="0">
                <a:solidFill>
                  <a:srgbClr val="002060"/>
                </a:solidFill>
                <a:effectLst/>
                <a:latin typeface="Arial" panose="020B0604020202020204" pitchFamily="34" charset="0"/>
                <a:ea typeface="Arial" panose="020B0604020202020204" pitchFamily="34" charset="0"/>
                <a:cs typeface="Times New Roman" panose="02020603050405020304" pitchFamily="18" charset="0"/>
              </a:rPr>
              <a:t> </a:t>
            </a:r>
          </a:p>
          <a:p>
            <a:pPr algn="ctr">
              <a:lnSpc>
                <a:spcPct val="107000"/>
              </a:lnSpc>
              <a:spcAft>
                <a:spcPts val="800"/>
              </a:spcAft>
            </a:pPr>
            <a:endParaRPr lang="pt-BR" sz="105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93549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889000" y="-84591"/>
            <a:ext cx="9690100" cy="811212"/>
          </a:xfrm>
        </p:spPr>
        <p:txBody>
          <a:bodyPr>
            <a:normAutofit fontScale="90000"/>
          </a:bodyPr>
          <a:lstStyle/>
          <a:p>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3100" b="1" cap="all" dirty="0" smtClean="0">
                <a:solidFill>
                  <a:srgbClr val="002060"/>
                </a:solidFill>
                <a:latin typeface="Arial" pitchFamily="34" charset="0"/>
                <a:cs typeface="Arial" pitchFamily="34" charset="0"/>
              </a:rPr>
              <a:t>SERVIÇOS SUBMETIDOS AO fator </a:t>
            </a:r>
            <a:r>
              <a:rPr lang="pt-BR" sz="3100" dirty="0">
                <a:solidFill>
                  <a:srgbClr val="002060"/>
                </a:solidFill>
                <a:latin typeface="Arial" pitchFamily="34" charset="0"/>
                <a:cs typeface="Arial" pitchFamily="34" charset="0"/>
              </a:rPr>
              <a:t>“r</a:t>
            </a:r>
            <a:r>
              <a:rPr lang="pt-BR" sz="3100" dirty="0" smtClean="0">
                <a:solidFill>
                  <a:srgbClr val="002060"/>
                </a:solidFill>
                <a:latin typeface="Arial" pitchFamily="34" charset="0"/>
                <a:cs typeface="Arial" pitchFamily="34" charset="0"/>
              </a:rPr>
              <a:t>”</a:t>
            </a:r>
            <a:endParaRPr lang="pt-BR" sz="3100" dirty="0">
              <a:solidFill>
                <a:srgbClr val="002060"/>
              </a:solidFill>
              <a:latin typeface="Arial" pitchFamily="34" charset="0"/>
              <a:cs typeface="Arial" pitchFamily="34" charset="0"/>
            </a:endParaRPr>
          </a:p>
        </p:txBody>
      </p:sp>
      <p:graphicFrame>
        <p:nvGraphicFramePr>
          <p:cNvPr id="6" name="Objeto 5"/>
          <p:cNvGraphicFramePr>
            <a:graphicFrameLocks noChangeAspect="1"/>
          </p:cNvGraphicFramePr>
          <p:nvPr>
            <p:extLst>
              <p:ext uri="{D42A27DB-BD31-4B8C-83A1-F6EECF244321}">
                <p14:modId xmlns:p14="http://schemas.microsoft.com/office/powerpoint/2010/main" val="306225090"/>
              </p:ext>
            </p:extLst>
          </p:nvPr>
        </p:nvGraphicFramePr>
        <p:xfrm>
          <a:off x="871538" y="796925"/>
          <a:ext cx="9777412" cy="5930900"/>
        </p:xfrm>
        <a:graphic>
          <a:graphicData uri="http://schemas.openxmlformats.org/presentationml/2006/ole">
            <mc:AlternateContent xmlns:mc="http://schemas.openxmlformats.org/markup-compatibility/2006">
              <mc:Choice xmlns:v="urn:schemas-microsoft-com:vml" Requires="v">
                <p:oleObj spid="_x0000_s861231" name="Worksheet" r:id="rId4" imgW="6076930" imgH="7391478" progId="Excel.Sheet.8">
                  <p:embed/>
                </p:oleObj>
              </mc:Choice>
              <mc:Fallback>
                <p:oleObj name="Worksheet" r:id="rId4" imgW="6076930" imgH="7391478" progId="Excel.Sheet.8">
                  <p:embed/>
                  <p:pic>
                    <p:nvPicPr>
                      <p:cNvPr id="0" name="Picture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1538" y="796925"/>
                        <a:ext cx="9777412" cy="593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250825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2" y="274638"/>
            <a:ext cx="11072884" cy="1143000"/>
          </a:xfrm>
        </p:spPr>
        <p:txBody>
          <a:bodyPr>
            <a:normAutofit/>
          </a:bodyPr>
          <a:lstStyle/>
          <a:p>
            <a:r>
              <a:rPr lang="pt-BR" sz="3200" b="1" dirty="0">
                <a:solidFill>
                  <a:srgbClr val="002060"/>
                </a:solidFill>
                <a:latin typeface="Arial" pitchFamily="34" charset="0"/>
                <a:cs typeface="Arial" pitchFamily="34" charset="0"/>
              </a:rPr>
              <a:t>NOVA REGRA DE CÁLCULO PARA 2018</a:t>
            </a:r>
          </a:p>
        </p:txBody>
      </p:sp>
      <p:sp>
        <p:nvSpPr>
          <p:cNvPr id="3" name="Espaço Reservado para Conteúdo 2"/>
          <p:cNvSpPr>
            <a:spLocks noGrp="1"/>
          </p:cNvSpPr>
          <p:nvPr>
            <p:ph idx="1"/>
          </p:nvPr>
        </p:nvSpPr>
        <p:spPr>
          <a:xfrm>
            <a:off x="609600" y="1417641"/>
            <a:ext cx="10972800" cy="4708531"/>
          </a:xfrm>
        </p:spPr>
        <p:txBody>
          <a:bodyPr>
            <a:normAutofit fontScale="70000" lnSpcReduction="20000"/>
          </a:bodyPr>
          <a:lstStyle/>
          <a:p>
            <a:pPr marL="0" indent="0" algn="just">
              <a:lnSpc>
                <a:spcPct val="160000"/>
              </a:lnSpc>
              <a:buNone/>
            </a:pPr>
            <a:r>
              <a:rPr lang="pt-BR" sz="3600" dirty="0">
                <a:latin typeface="Arial" pitchFamily="34" charset="0"/>
                <a:cs typeface="Arial" pitchFamily="34" charset="0"/>
              </a:rPr>
              <a:t>O valor devido mensalmente pela microempresa ou empresa de pequeno porte optante pelo </a:t>
            </a:r>
            <a:r>
              <a:rPr lang="pt-BR" sz="3600" dirty="0" smtClean="0">
                <a:latin typeface="Arial" pitchFamily="34" charset="0"/>
                <a:cs typeface="Arial" pitchFamily="34" charset="0"/>
              </a:rPr>
              <a:t>Simples</a:t>
            </a:r>
            <a:r>
              <a:rPr lang="pt-BR" sz="3600" dirty="0">
                <a:latin typeface="Arial" pitchFamily="34" charset="0"/>
                <a:cs typeface="Arial" pitchFamily="34" charset="0"/>
              </a:rPr>
              <a:t> Nacional será determinado mediante aplicação das </a:t>
            </a:r>
            <a:r>
              <a:rPr lang="pt-BR" sz="3600" dirty="0" smtClean="0">
                <a:solidFill>
                  <a:srgbClr val="FF0000"/>
                </a:solidFill>
                <a:latin typeface="Arial" pitchFamily="34" charset="0"/>
                <a:cs typeface="Arial" pitchFamily="34" charset="0"/>
              </a:rPr>
              <a:t>alíquotas efetivas</a:t>
            </a:r>
            <a:r>
              <a:rPr lang="pt-BR" sz="3600" dirty="0">
                <a:latin typeface="Arial" pitchFamily="34" charset="0"/>
                <a:cs typeface="Arial" pitchFamily="34" charset="0"/>
              </a:rPr>
              <a:t>, calculadas a partir das </a:t>
            </a:r>
            <a:r>
              <a:rPr lang="pt-BR" sz="3600" dirty="0" smtClean="0">
                <a:solidFill>
                  <a:srgbClr val="FF0000"/>
                </a:solidFill>
                <a:latin typeface="Arial" pitchFamily="34" charset="0"/>
                <a:cs typeface="Arial" pitchFamily="34" charset="0"/>
              </a:rPr>
              <a:t>alíquotas</a:t>
            </a:r>
            <a:r>
              <a:rPr lang="pt-BR" sz="3600" dirty="0">
                <a:solidFill>
                  <a:srgbClr val="FF0000"/>
                </a:solidFill>
                <a:latin typeface="Arial" pitchFamily="34" charset="0"/>
                <a:cs typeface="Arial" pitchFamily="34" charset="0"/>
              </a:rPr>
              <a:t> nominais </a:t>
            </a:r>
            <a:r>
              <a:rPr lang="pt-BR" sz="3600" dirty="0">
                <a:latin typeface="Arial" pitchFamily="34" charset="0"/>
                <a:cs typeface="Arial" pitchFamily="34" charset="0"/>
              </a:rPr>
              <a:t>constantes das tabelas dos Anexos I a V </a:t>
            </a:r>
            <a:r>
              <a:rPr lang="pt-BR" sz="3600" dirty="0" smtClean="0">
                <a:latin typeface="Arial" pitchFamily="34" charset="0"/>
                <a:cs typeface="Arial" pitchFamily="34" charset="0"/>
              </a:rPr>
              <a:t>da </a:t>
            </a:r>
            <a:r>
              <a:rPr lang="pt-BR" sz="3600" dirty="0">
                <a:latin typeface="Arial" pitchFamily="34" charset="0"/>
                <a:cs typeface="Arial" pitchFamily="34" charset="0"/>
              </a:rPr>
              <a:t>Lei </a:t>
            </a:r>
            <a:r>
              <a:rPr lang="pt-BR" sz="3600" dirty="0" smtClean="0">
                <a:latin typeface="Arial" pitchFamily="34" charset="0"/>
                <a:cs typeface="Arial" pitchFamily="34" charset="0"/>
              </a:rPr>
              <a:t>Complementar 123/2006.</a:t>
            </a:r>
            <a:endParaRPr lang="pt-BR" sz="3600" dirty="0">
              <a:latin typeface="Arial" pitchFamily="34" charset="0"/>
              <a:cs typeface="Arial" pitchFamily="34" charset="0"/>
            </a:endParaRPr>
          </a:p>
          <a:p>
            <a:pPr marL="0" indent="0" algn="just">
              <a:buNone/>
            </a:pPr>
            <a:r>
              <a:rPr lang="pt-BR" sz="3600" dirty="0" smtClean="0">
                <a:latin typeface="Arial" pitchFamily="34" charset="0"/>
                <a:cs typeface="Arial" pitchFamily="34" charset="0"/>
              </a:rPr>
              <a:t> </a:t>
            </a:r>
            <a:endParaRPr lang="pt-BR" sz="3600" dirty="0">
              <a:latin typeface="Arial" pitchFamily="34" charset="0"/>
              <a:cs typeface="Arial" pitchFamily="34" charset="0"/>
            </a:endParaRPr>
          </a:p>
          <a:p>
            <a:pPr marL="0" indent="0" algn="just">
              <a:lnSpc>
                <a:spcPct val="160000"/>
              </a:lnSpc>
              <a:buNone/>
            </a:pPr>
            <a:r>
              <a:rPr lang="pt-BR" sz="3600" dirty="0">
                <a:latin typeface="Arial" pitchFamily="34" charset="0"/>
                <a:cs typeface="Arial" pitchFamily="34" charset="0"/>
              </a:rPr>
              <a:t>Para efeito de determinação da alíquota nominal, o sujeito passivo utilizará a receita bruta acumulada </a:t>
            </a:r>
            <a:r>
              <a:rPr lang="pt-BR" sz="3600" dirty="0" smtClean="0">
                <a:latin typeface="Arial" pitchFamily="34" charset="0"/>
                <a:cs typeface="Arial" pitchFamily="34" charset="0"/>
              </a:rPr>
              <a:t>nos doze </a:t>
            </a:r>
            <a:r>
              <a:rPr lang="pt-BR" sz="3600" dirty="0">
                <a:latin typeface="Arial" pitchFamily="34" charset="0"/>
                <a:cs typeface="Arial" pitchFamily="34" charset="0"/>
              </a:rPr>
              <a:t>meses anteriores ao do período de apuração.</a:t>
            </a:r>
          </a:p>
          <a:p>
            <a:pPr marL="0" indent="0" algn="just">
              <a:buNone/>
            </a:pPr>
            <a:endParaRPr lang="pt-BR" dirty="0"/>
          </a:p>
        </p:txBody>
      </p:sp>
    </p:spTree>
    <p:extLst>
      <p:ext uri="{BB962C8B-B14F-4D97-AF65-F5344CB8AC3E}">
        <p14:creationId xmlns:p14="http://schemas.microsoft.com/office/powerpoint/2010/main" val="31624445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altLang="pt-BR" sz="3200" b="1" dirty="0" smtClean="0">
                <a:solidFill>
                  <a:srgbClr val="002060"/>
                </a:solidFill>
                <a:latin typeface="Arial" pitchFamily="34" charset="0"/>
                <a:cs typeface="Arial" pitchFamily="34" charset="0"/>
              </a:rPr>
              <a:t>CÁLCULO DO SIMPLES A PARTIR 1º JANEIRO/2018</a:t>
            </a:r>
            <a:endParaRPr lang="pt-BR" sz="3200" dirty="0"/>
          </a:p>
        </p:txBody>
      </p:sp>
      <p:sp>
        <p:nvSpPr>
          <p:cNvPr id="3" name="Espaço Reservado para Conteúdo 2"/>
          <p:cNvSpPr>
            <a:spLocks noGrp="1"/>
          </p:cNvSpPr>
          <p:nvPr>
            <p:ph idx="1"/>
          </p:nvPr>
        </p:nvSpPr>
        <p:spPr/>
        <p:txBody>
          <a:bodyPr>
            <a:normAutofit fontScale="77500" lnSpcReduction="20000"/>
          </a:bodyPr>
          <a:lstStyle/>
          <a:p>
            <a:pPr marL="0" indent="0">
              <a:buNone/>
            </a:pPr>
            <a:r>
              <a:rPr lang="pt-BR" dirty="0" smtClean="0">
                <a:latin typeface="Arial" pitchFamily="34" charset="0"/>
                <a:cs typeface="Arial" pitchFamily="34" charset="0"/>
              </a:rPr>
              <a:t>A alíquota efetiva é o resultado de:</a:t>
            </a:r>
          </a:p>
          <a:p>
            <a:pPr marL="0" indent="0" algn="ctr">
              <a:buNone/>
            </a:pPr>
            <a:endParaRPr lang="pt-BR" b="1" u="sng" cap="all" dirty="0" smtClean="0">
              <a:solidFill>
                <a:srgbClr val="002060"/>
              </a:solidFill>
              <a:latin typeface="Arial" pitchFamily="34" charset="0"/>
              <a:cs typeface="Arial" pitchFamily="34" charset="0"/>
            </a:endParaRPr>
          </a:p>
          <a:p>
            <a:pPr marL="0" indent="0" algn="ctr">
              <a:buNone/>
            </a:pPr>
            <a:r>
              <a:rPr lang="pt-BR" b="1" u="sng" cap="all" dirty="0" smtClean="0">
                <a:solidFill>
                  <a:srgbClr val="002060"/>
                </a:solidFill>
                <a:latin typeface="Arial" pitchFamily="34" charset="0"/>
                <a:cs typeface="Arial" pitchFamily="34" charset="0"/>
              </a:rPr>
              <a:t>RBT12 x </a:t>
            </a:r>
            <a:r>
              <a:rPr lang="pt-BR" b="1" u="sng" cap="all" dirty="0" err="1" smtClean="0">
                <a:solidFill>
                  <a:srgbClr val="002060"/>
                </a:solidFill>
                <a:latin typeface="Arial" pitchFamily="34" charset="0"/>
                <a:cs typeface="Arial" pitchFamily="34" charset="0"/>
              </a:rPr>
              <a:t>Aliq</a:t>
            </a:r>
            <a:r>
              <a:rPr lang="pt-BR" b="1" u="sng" cap="all" dirty="0" smtClean="0">
                <a:solidFill>
                  <a:srgbClr val="002060"/>
                </a:solidFill>
                <a:latin typeface="Arial" pitchFamily="34" charset="0"/>
                <a:cs typeface="Arial" pitchFamily="34" charset="0"/>
              </a:rPr>
              <a:t> – PD</a:t>
            </a:r>
            <a:endParaRPr lang="pt-BR" b="1" cap="all" dirty="0" smtClean="0">
              <a:solidFill>
                <a:srgbClr val="002060"/>
              </a:solidFill>
              <a:latin typeface="Arial" pitchFamily="34" charset="0"/>
              <a:cs typeface="Arial" pitchFamily="34" charset="0"/>
            </a:endParaRPr>
          </a:p>
          <a:p>
            <a:pPr marL="0" indent="0" algn="ctr">
              <a:buNone/>
            </a:pPr>
            <a:r>
              <a:rPr lang="pt-BR" b="1" cap="all" dirty="0" smtClean="0">
                <a:solidFill>
                  <a:srgbClr val="002060"/>
                </a:solidFill>
                <a:latin typeface="Arial" pitchFamily="34" charset="0"/>
                <a:cs typeface="Arial" pitchFamily="34" charset="0"/>
              </a:rPr>
              <a:t> RBT12</a:t>
            </a:r>
          </a:p>
          <a:p>
            <a:pPr marL="0" indent="0">
              <a:buNone/>
            </a:pPr>
            <a:r>
              <a:rPr lang="pt-BR" dirty="0" smtClean="0">
                <a:latin typeface="Arial" pitchFamily="34" charset="0"/>
                <a:cs typeface="Arial" pitchFamily="34" charset="0"/>
              </a:rPr>
              <a:t>Em que: </a:t>
            </a:r>
          </a:p>
          <a:p>
            <a:pPr marL="0" indent="0">
              <a:buNone/>
            </a:pPr>
            <a:endParaRPr lang="pt-BR" dirty="0" smtClean="0">
              <a:latin typeface="Arial" pitchFamily="34" charset="0"/>
              <a:cs typeface="Arial" pitchFamily="34" charset="0"/>
            </a:endParaRPr>
          </a:p>
          <a:p>
            <a:pPr marL="0" indent="0">
              <a:buNone/>
            </a:pPr>
            <a:r>
              <a:rPr lang="pt-BR" altLang="pt-BR" b="1" dirty="0" smtClean="0">
                <a:solidFill>
                  <a:srgbClr val="002060"/>
                </a:solidFill>
                <a:latin typeface="Arial" pitchFamily="34" charset="0"/>
                <a:ea typeface="+mj-ea"/>
                <a:cs typeface="Arial" pitchFamily="34" charset="0"/>
              </a:rPr>
              <a:t>RBT12:</a:t>
            </a:r>
            <a:r>
              <a:rPr lang="pt-BR" dirty="0" smtClean="0">
                <a:latin typeface="Arial" pitchFamily="34" charset="0"/>
                <a:cs typeface="Arial" pitchFamily="34" charset="0"/>
              </a:rPr>
              <a:t> Receita bruta acumulada nos 12 meses anteriores ao período de apuração.</a:t>
            </a:r>
          </a:p>
          <a:p>
            <a:pPr marL="0" indent="0">
              <a:buNone/>
            </a:pPr>
            <a:endParaRPr lang="pt-BR" dirty="0" smtClean="0">
              <a:latin typeface="Arial" pitchFamily="34" charset="0"/>
              <a:cs typeface="Arial" pitchFamily="34" charset="0"/>
            </a:endParaRPr>
          </a:p>
          <a:p>
            <a:pPr marL="0" indent="0">
              <a:buNone/>
            </a:pPr>
            <a:r>
              <a:rPr lang="pt-BR" altLang="pt-BR" b="1" dirty="0" smtClean="0">
                <a:solidFill>
                  <a:srgbClr val="002060"/>
                </a:solidFill>
                <a:latin typeface="Arial" pitchFamily="34" charset="0"/>
                <a:ea typeface="+mj-ea"/>
                <a:cs typeface="Arial" pitchFamily="34" charset="0"/>
              </a:rPr>
              <a:t>ALIQ:</a:t>
            </a:r>
            <a:r>
              <a:rPr lang="pt-BR" dirty="0" smtClean="0">
                <a:latin typeface="Arial" pitchFamily="34" charset="0"/>
                <a:cs typeface="Arial" pitchFamily="34" charset="0"/>
              </a:rPr>
              <a:t> Alíquota nominal constante do Anexo I a V da LC 123/2006.</a:t>
            </a:r>
          </a:p>
          <a:p>
            <a:pPr marL="0" indent="0">
              <a:buNone/>
            </a:pPr>
            <a:endParaRPr lang="pt-BR" dirty="0" smtClean="0">
              <a:latin typeface="Arial" pitchFamily="34" charset="0"/>
              <a:cs typeface="Arial" pitchFamily="34" charset="0"/>
            </a:endParaRPr>
          </a:p>
          <a:p>
            <a:pPr marL="0" indent="0">
              <a:buNone/>
            </a:pPr>
            <a:r>
              <a:rPr lang="pt-BR" altLang="pt-BR" b="1" dirty="0" smtClean="0">
                <a:solidFill>
                  <a:srgbClr val="002060"/>
                </a:solidFill>
                <a:latin typeface="Arial" pitchFamily="34" charset="0"/>
                <a:ea typeface="+mj-ea"/>
                <a:cs typeface="Arial" pitchFamily="34" charset="0"/>
              </a:rPr>
              <a:t>PD:</a:t>
            </a:r>
            <a:r>
              <a:rPr lang="pt-BR" dirty="0" smtClean="0">
                <a:latin typeface="Arial" pitchFamily="34" charset="0"/>
                <a:cs typeface="Arial" pitchFamily="34" charset="0"/>
              </a:rPr>
              <a:t> Parcela a deduzir constante do Anexo I a V da LC 123/2006.</a:t>
            </a:r>
          </a:p>
          <a:p>
            <a:pPr marL="0" indent="0">
              <a:buNone/>
            </a:pPr>
            <a:endParaRPr lang="pt-BR" dirty="0">
              <a:latin typeface="Arial" pitchFamily="34" charset="0"/>
              <a:cs typeface="Arial" pitchFamily="34" charset="0"/>
            </a:endParaRPr>
          </a:p>
        </p:txBody>
      </p:sp>
    </p:spTree>
    <p:extLst>
      <p:ext uri="{BB962C8B-B14F-4D97-AF65-F5344CB8AC3E}">
        <p14:creationId xmlns:p14="http://schemas.microsoft.com/office/powerpoint/2010/main" val="38594474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5E87739-E1F9-4A7A-ADF5-E292F6B2FED6}"/>
              </a:ext>
            </a:extLst>
          </p:cNvPr>
          <p:cNvSpPr>
            <a:spLocks noGrp="1"/>
          </p:cNvSpPr>
          <p:nvPr>
            <p:ph type="title"/>
          </p:nvPr>
        </p:nvSpPr>
        <p:spPr/>
        <p:txBody>
          <a:bodyPr>
            <a:normAutofit/>
          </a:bodyPr>
          <a:lstStyle/>
          <a:p>
            <a:r>
              <a:rPr lang="pt-BR" altLang="pt-BR" sz="3200" b="1" dirty="0">
                <a:solidFill>
                  <a:srgbClr val="002060"/>
                </a:solidFill>
                <a:latin typeface="Arial" pitchFamily="34" charset="0"/>
                <a:cs typeface="Arial" pitchFamily="34" charset="0"/>
              </a:rPr>
              <a:t>Novas Tabelas para o Simples Nacional</a:t>
            </a:r>
          </a:p>
        </p:txBody>
      </p:sp>
      <p:pic>
        <p:nvPicPr>
          <p:cNvPr id="6" name="Imagem 5">
            <a:extLst>
              <a:ext uri="{FF2B5EF4-FFF2-40B4-BE49-F238E27FC236}">
                <a16:creationId xmlns:a16="http://schemas.microsoft.com/office/drawing/2014/main" xmlns="" id="{64DC1421-440C-4084-A4E4-E60258A1C2E4}"/>
              </a:ext>
            </a:extLst>
          </p:cNvPr>
          <p:cNvPicPr>
            <a:picLocks noChangeAspect="1"/>
          </p:cNvPicPr>
          <p:nvPr/>
        </p:nvPicPr>
        <p:blipFill>
          <a:blip r:embed="rId2" cstate="print"/>
          <a:stretch>
            <a:fillRect/>
          </a:stretch>
        </p:blipFill>
        <p:spPr>
          <a:xfrm>
            <a:off x="879146" y="1228300"/>
            <a:ext cx="10515599" cy="5349922"/>
          </a:xfrm>
          <a:prstGeom prst="rect">
            <a:avLst/>
          </a:prstGeom>
        </p:spPr>
      </p:pic>
    </p:spTree>
    <p:extLst>
      <p:ext uri="{BB962C8B-B14F-4D97-AF65-F5344CB8AC3E}">
        <p14:creationId xmlns:p14="http://schemas.microsoft.com/office/powerpoint/2010/main" val="25301544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10972800" cy="731202"/>
          </a:xfrm>
        </p:spPr>
        <p:txBody>
          <a:bodyPr>
            <a:normAutofit/>
          </a:bodyPr>
          <a:lstStyle/>
          <a:p>
            <a:r>
              <a:rPr lang="pt-BR" altLang="pt-BR" sz="3200" b="1" dirty="0" smtClean="0">
                <a:solidFill>
                  <a:srgbClr val="002060"/>
                </a:solidFill>
                <a:latin typeface="Arial" pitchFamily="34" charset="0"/>
                <a:cs typeface="Arial" pitchFamily="34" charset="0"/>
              </a:rPr>
              <a:t>CÁLCULO DO SIMPLES A PARTIR 1º JANEIRO/2018</a:t>
            </a:r>
            <a:endParaRPr lang="pt-BR" sz="3200" dirty="0"/>
          </a:p>
        </p:txBody>
      </p:sp>
      <p:sp>
        <p:nvSpPr>
          <p:cNvPr id="3" name="Espaço Reservado para Conteúdo 2"/>
          <p:cNvSpPr>
            <a:spLocks noGrp="1"/>
          </p:cNvSpPr>
          <p:nvPr>
            <p:ph idx="1"/>
          </p:nvPr>
        </p:nvSpPr>
        <p:spPr>
          <a:xfrm>
            <a:off x="609600" y="888274"/>
            <a:ext cx="10972800" cy="5577840"/>
          </a:xfrm>
        </p:spPr>
        <p:txBody>
          <a:bodyPr>
            <a:normAutofit lnSpcReduction="10000"/>
          </a:bodyPr>
          <a:lstStyle/>
          <a:p>
            <a:pPr marL="0" indent="0">
              <a:buNone/>
            </a:pPr>
            <a:r>
              <a:rPr lang="pt-BR" dirty="0" smtClean="0">
                <a:latin typeface="Arial" pitchFamily="34" charset="0"/>
                <a:cs typeface="Arial" pitchFamily="34" charset="0"/>
              </a:rPr>
              <a:t>A alíquota efetiva é o resultado de:</a:t>
            </a:r>
          </a:p>
          <a:p>
            <a:pPr marL="0" indent="0" algn="ctr">
              <a:buNone/>
            </a:pPr>
            <a:r>
              <a:rPr lang="pt-BR" b="1" u="sng" cap="all" dirty="0" smtClean="0">
                <a:solidFill>
                  <a:srgbClr val="002060"/>
                </a:solidFill>
                <a:latin typeface="Arial" pitchFamily="34" charset="0"/>
                <a:cs typeface="Arial" pitchFamily="34" charset="0"/>
              </a:rPr>
              <a:t>RBT12 x </a:t>
            </a:r>
            <a:r>
              <a:rPr lang="pt-BR" b="1" u="sng" cap="all" dirty="0" err="1" smtClean="0">
                <a:solidFill>
                  <a:srgbClr val="002060"/>
                </a:solidFill>
                <a:latin typeface="Arial" pitchFamily="34" charset="0"/>
                <a:cs typeface="Arial" pitchFamily="34" charset="0"/>
              </a:rPr>
              <a:t>Aliq</a:t>
            </a:r>
            <a:r>
              <a:rPr lang="pt-BR" b="1" u="sng" cap="all" dirty="0" smtClean="0">
                <a:solidFill>
                  <a:srgbClr val="002060"/>
                </a:solidFill>
                <a:latin typeface="Arial" pitchFamily="34" charset="0"/>
                <a:cs typeface="Arial" pitchFamily="34" charset="0"/>
              </a:rPr>
              <a:t> – PD</a:t>
            </a:r>
            <a:endParaRPr lang="pt-BR" b="1" cap="all" dirty="0" smtClean="0">
              <a:solidFill>
                <a:srgbClr val="002060"/>
              </a:solidFill>
              <a:latin typeface="Arial" pitchFamily="34" charset="0"/>
              <a:cs typeface="Arial" pitchFamily="34" charset="0"/>
            </a:endParaRPr>
          </a:p>
          <a:p>
            <a:pPr marL="0" indent="0" algn="ctr">
              <a:buNone/>
            </a:pPr>
            <a:r>
              <a:rPr lang="pt-BR" b="1" cap="all" dirty="0" smtClean="0">
                <a:solidFill>
                  <a:srgbClr val="002060"/>
                </a:solidFill>
                <a:latin typeface="Arial" pitchFamily="34" charset="0"/>
                <a:cs typeface="Arial" pitchFamily="34" charset="0"/>
              </a:rPr>
              <a:t> RBT12</a:t>
            </a:r>
          </a:p>
          <a:p>
            <a:pPr marL="0" indent="0">
              <a:buNone/>
            </a:pPr>
            <a:r>
              <a:rPr lang="pt-BR" dirty="0" smtClean="0">
                <a:latin typeface="Arial" pitchFamily="34" charset="0"/>
                <a:cs typeface="Arial" pitchFamily="34" charset="0"/>
              </a:rPr>
              <a:t>Em que: </a:t>
            </a:r>
          </a:p>
          <a:p>
            <a:pPr marL="0" indent="0">
              <a:buNone/>
            </a:pPr>
            <a:r>
              <a:rPr lang="pt-BR" altLang="pt-BR" b="1" dirty="0" smtClean="0">
                <a:solidFill>
                  <a:srgbClr val="002060"/>
                </a:solidFill>
                <a:latin typeface="Arial" pitchFamily="34" charset="0"/>
                <a:ea typeface="+mj-ea"/>
                <a:cs typeface="Arial" pitchFamily="34" charset="0"/>
              </a:rPr>
              <a:t>RBT12:</a:t>
            </a:r>
            <a:r>
              <a:rPr lang="pt-BR" dirty="0" smtClean="0">
                <a:latin typeface="Arial" pitchFamily="34" charset="0"/>
                <a:cs typeface="Arial" pitchFamily="34" charset="0"/>
              </a:rPr>
              <a:t> 1.420.000,00.</a:t>
            </a:r>
          </a:p>
          <a:p>
            <a:pPr marL="0" indent="0">
              <a:buNone/>
            </a:pPr>
            <a:r>
              <a:rPr lang="pt-BR" altLang="pt-BR" b="1" dirty="0" smtClean="0">
                <a:solidFill>
                  <a:srgbClr val="002060"/>
                </a:solidFill>
                <a:latin typeface="Arial" pitchFamily="34" charset="0"/>
                <a:ea typeface="+mj-ea"/>
                <a:cs typeface="Arial" pitchFamily="34" charset="0"/>
              </a:rPr>
              <a:t>ALIQ:</a:t>
            </a:r>
            <a:r>
              <a:rPr lang="pt-BR" dirty="0" smtClean="0">
                <a:latin typeface="Arial" pitchFamily="34" charset="0"/>
                <a:cs typeface="Arial" pitchFamily="34" charset="0"/>
              </a:rPr>
              <a:t> 10,70%.</a:t>
            </a:r>
          </a:p>
          <a:p>
            <a:pPr marL="0" indent="0">
              <a:buNone/>
            </a:pPr>
            <a:r>
              <a:rPr lang="pt-BR" altLang="pt-BR" b="1" dirty="0" smtClean="0">
                <a:solidFill>
                  <a:srgbClr val="002060"/>
                </a:solidFill>
                <a:latin typeface="Arial" pitchFamily="34" charset="0"/>
                <a:ea typeface="+mj-ea"/>
                <a:cs typeface="Arial" pitchFamily="34" charset="0"/>
              </a:rPr>
              <a:t>PD:</a:t>
            </a:r>
            <a:r>
              <a:rPr lang="pt-BR" dirty="0" smtClean="0">
                <a:latin typeface="Arial" pitchFamily="34" charset="0"/>
                <a:cs typeface="Arial" pitchFamily="34" charset="0"/>
              </a:rPr>
              <a:t> 22.500,00.</a:t>
            </a:r>
          </a:p>
          <a:p>
            <a:pPr marL="0" indent="0" algn="ctr">
              <a:buNone/>
            </a:pPr>
            <a:r>
              <a:rPr lang="pt-BR" b="1" u="sng" cap="all" dirty="0" smtClean="0">
                <a:solidFill>
                  <a:srgbClr val="002060"/>
                </a:solidFill>
                <a:latin typeface="Arial" pitchFamily="34" charset="0"/>
                <a:cs typeface="Arial" pitchFamily="34" charset="0"/>
              </a:rPr>
              <a:t>1.420.000,00 x 10,70% – 22.500,00</a:t>
            </a:r>
            <a:endParaRPr lang="pt-BR" b="1" cap="all" dirty="0" smtClean="0">
              <a:solidFill>
                <a:srgbClr val="002060"/>
              </a:solidFill>
              <a:latin typeface="Arial" pitchFamily="34" charset="0"/>
              <a:cs typeface="Arial" pitchFamily="34" charset="0"/>
            </a:endParaRPr>
          </a:p>
          <a:p>
            <a:pPr marL="0" indent="0" algn="ctr">
              <a:buNone/>
            </a:pPr>
            <a:r>
              <a:rPr lang="pt-BR" b="1" cap="all" dirty="0" smtClean="0">
                <a:solidFill>
                  <a:srgbClr val="002060"/>
                </a:solidFill>
                <a:latin typeface="Arial" pitchFamily="34" charset="0"/>
                <a:cs typeface="Arial" pitchFamily="34" charset="0"/>
              </a:rPr>
              <a:t> 1.420.000,00</a:t>
            </a:r>
          </a:p>
          <a:p>
            <a:pPr marL="0" indent="0">
              <a:buFont typeface="Wingdings" pitchFamily="2" charset="2"/>
              <a:buChar char="Ø"/>
            </a:pPr>
            <a:r>
              <a:rPr lang="pt-BR" b="1" cap="all" dirty="0" smtClean="0">
                <a:solidFill>
                  <a:srgbClr val="002060"/>
                </a:solidFill>
                <a:latin typeface="Arial" pitchFamily="34" charset="0"/>
                <a:cs typeface="Arial" pitchFamily="34" charset="0"/>
              </a:rPr>
              <a:t>9,12%</a:t>
            </a:r>
          </a:p>
          <a:p>
            <a:pPr marL="0" indent="0">
              <a:buNone/>
            </a:pPr>
            <a:endParaRPr lang="pt-BR" b="1" cap="all" dirty="0" smtClean="0">
              <a:solidFill>
                <a:srgbClr val="002060"/>
              </a:solidFill>
              <a:latin typeface="Arial" pitchFamily="34" charset="0"/>
              <a:cs typeface="Arial" pitchFamily="34" charset="0"/>
            </a:endParaRPr>
          </a:p>
          <a:p>
            <a:pPr marL="0" indent="0" algn="ctr">
              <a:buNone/>
            </a:pPr>
            <a:endParaRPr lang="pt-BR" b="1" cap="all" dirty="0" smtClean="0">
              <a:solidFill>
                <a:srgbClr val="002060"/>
              </a:solidFill>
              <a:latin typeface="Arial" pitchFamily="34" charset="0"/>
              <a:cs typeface="Arial" pitchFamily="34" charset="0"/>
            </a:endParaRPr>
          </a:p>
          <a:p>
            <a:pPr marL="0" indent="0">
              <a:buNone/>
            </a:pPr>
            <a:endParaRPr lang="pt-BR" dirty="0">
              <a:latin typeface="Arial" pitchFamily="34" charset="0"/>
              <a:cs typeface="Arial" pitchFamily="34" charset="0"/>
            </a:endParaRPr>
          </a:p>
        </p:txBody>
      </p:sp>
    </p:spTree>
    <p:extLst>
      <p:ext uri="{BB962C8B-B14F-4D97-AF65-F5344CB8AC3E}">
        <p14:creationId xmlns:p14="http://schemas.microsoft.com/office/powerpoint/2010/main" val="38594474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a 5"/>
          <p:cNvGraphicFramePr>
            <a:graphicFrameLocks noGrp="1"/>
          </p:cNvGraphicFramePr>
          <p:nvPr>
            <p:extLst>
              <p:ext uri="{D42A27DB-BD31-4B8C-83A1-F6EECF244321}">
                <p14:modId xmlns:p14="http://schemas.microsoft.com/office/powerpoint/2010/main" val="595494883"/>
              </p:ext>
            </p:extLst>
          </p:nvPr>
        </p:nvGraphicFramePr>
        <p:xfrm>
          <a:off x="809897" y="509451"/>
          <a:ext cx="9993086" cy="5945171"/>
        </p:xfrm>
        <a:graphic>
          <a:graphicData uri="http://schemas.openxmlformats.org/drawingml/2006/table">
            <a:tbl>
              <a:tblPr>
                <a:tableStyleId>{69CF1AB2-1976-4502-BF36-3FF5EA218861}</a:tableStyleId>
              </a:tblPr>
              <a:tblGrid>
                <a:gridCol w="1765989"/>
                <a:gridCol w="2553236"/>
                <a:gridCol w="453910"/>
                <a:gridCol w="1801451"/>
                <a:gridCol w="1503572"/>
                <a:gridCol w="1488683"/>
                <a:gridCol w="426245"/>
              </a:tblGrid>
              <a:tr h="448160">
                <a:tc gridSpan="6">
                  <a:txBody>
                    <a:bodyPr/>
                    <a:lstStyle/>
                    <a:p>
                      <a:pPr algn="ctr" fontAlgn="ctr"/>
                      <a:r>
                        <a:rPr lang="pt-BR" sz="2800" u="none" strike="noStrike" dirty="0">
                          <a:solidFill>
                            <a:srgbClr val="002060"/>
                          </a:solidFill>
                          <a:effectLst/>
                        </a:rPr>
                        <a:t>Comparativo L.C 155/16 e 147/14 - Comércio</a:t>
                      </a:r>
                      <a:endParaRPr lang="pt-BR" sz="28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endParaRPr lang="pt-BR" sz="14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pt-BR" sz="14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pt-BR" dirty="0"/>
                    </a:p>
                  </a:txBody>
                  <a:tcPr marL="0" marR="0" marT="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pt-BR" sz="1400" b="0" i="0" u="none" strike="noStrike">
                        <a:solidFill>
                          <a:srgbClr val="002060"/>
                        </a:solidFill>
                        <a:effectLst/>
                        <a:latin typeface="Calibri"/>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endParaRPr lang="pt-BR" sz="14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pt-BR" sz="14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48160">
                <a:tc>
                  <a:txBody>
                    <a:bodyPr/>
                    <a:lstStyle/>
                    <a:p>
                      <a:pPr algn="ctr" fontAlgn="ctr"/>
                      <a:r>
                        <a:rPr lang="pt-BR" sz="1800" b="1" u="none" strike="noStrike" dirty="0">
                          <a:ln>
                            <a:solidFill>
                              <a:schemeClr val="tx2">
                                <a:lumMod val="50000"/>
                              </a:schemeClr>
                            </a:solidFill>
                          </a:ln>
                          <a:solidFill>
                            <a:schemeClr val="bg1"/>
                          </a:solidFill>
                          <a:effectLst/>
                        </a:rPr>
                        <a:t>Mês</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pt-BR" sz="1800" b="1" u="none" strike="noStrike" dirty="0">
                          <a:ln>
                            <a:solidFill>
                              <a:schemeClr val="tx2">
                                <a:lumMod val="50000"/>
                              </a:schemeClr>
                            </a:solidFill>
                          </a:ln>
                          <a:solidFill>
                            <a:schemeClr val="bg1"/>
                          </a:solidFill>
                          <a:effectLst/>
                        </a:rPr>
                        <a:t>Faturamento</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endParaRPr lang="pt-BR" sz="1400" b="1" i="0" u="none" strike="noStrike" dirty="0">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pt-BR" sz="1400" u="none" strike="noStrike" dirty="0" smtClean="0">
                        <a:solidFill>
                          <a:srgbClr val="002060"/>
                        </a:solidFill>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pt-BR" sz="1400" u="none" strike="noStrike" dirty="0" smtClean="0">
                          <a:solidFill>
                            <a:srgbClr val="002060"/>
                          </a:solidFill>
                          <a:effectLst/>
                        </a:rPr>
                        <a:t>LC 147/14 - Até dez/2017</a:t>
                      </a:r>
                      <a:endParaRPr lang="pt-BR" sz="1400" b="1" i="0" u="none" strike="noStrike" dirty="0" smtClean="0">
                        <a:solidFill>
                          <a:srgbClr val="00206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pt-BR"/>
                    </a:p>
                  </a:txBody>
                  <a:tcPr/>
                </a:tc>
                <a:tc hMerge="1">
                  <a:txBody>
                    <a:bodyPr/>
                    <a:lstStyle/>
                    <a:p>
                      <a:endParaRPr lang="pt-BR"/>
                    </a:p>
                  </a:txBody>
                  <a:tcPr/>
                </a:tc>
                <a:tc vMerge="1">
                  <a:txBody>
                    <a:bodyPr/>
                    <a:lstStyle/>
                    <a:p>
                      <a:pPr algn="ctr" fontAlgn="ctr"/>
                      <a:endParaRPr lang="pt-BR" sz="1400" b="1" i="0" u="none" strike="noStrike" dirty="0">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07316">
                <a:tc>
                  <a:txBody>
                    <a:bodyPr/>
                    <a:lstStyle/>
                    <a:p>
                      <a:pPr algn="ctr" fontAlgn="ctr"/>
                      <a:r>
                        <a:rPr lang="pt-BR" sz="1800" b="1" u="none" strike="noStrike" dirty="0">
                          <a:ln>
                            <a:solidFill>
                              <a:schemeClr val="tx2">
                                <a:lumMod val="50000"/>
                              </a:schemeClr>
                            </a:solidFill>
                          </a:ln>
                          <a:solidFill>
                            <a:schemeClr val="bg1"/>
                          </a:solidFill>
                          <a:effectLst/>
                        </a:rPr>
                        <a:t>Jan/17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10.000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endParaRPr lang="pt-BR" sz="1400" b="1" i="0" u="none" strike="noStrike" dirty="0">
                        <a:solidFill>
                          <a:srgbClr val="002060"/>
                        </a:solidFill>
                        <a:effectLst/>
                        <a:latin typeface="Calibri"/>
                      </a:endParaRP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Faturamento Mês</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err="1">
                          <a:solidFill>
                            <a:srgbClr val="002060"/>
                          </a:solidFill>
                          <a:effectLst/>
                        </a:rPr>
                        <a:t>Aliquota</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Simples Nacional</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407316">
                <a:tc>
                  <a:txBody>
                    <a:bodyPr/>
                    <a:lstStyle/>
                    <a:p>
                      <a:pPr algn="ctr" fontAlgn="ctr"/>
                      <a:r>
                        <a:rPr lang="pt-BR" sz="1800" b="1" u="none" strike="noStrike" dirty="0" err="1">
                          <a:ln>
                            <a:solidFill>
                              <a:schemeClr val="tx2">
                                <a:lumMod val="50000"/>
                              </a:schemeClr>
                            </a:solidFill>
                          </a:ln>
                          <a:solidFill>
                            <a:schemeClr val="bg1"/>
                          </a:solidFill>
                          <a:effectLst/>
                        </a:rPr>
                        <a:t>Fev</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200.000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150.000,00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a:solidFill>
                            <a:srgbClr val="002060"/>
                          </a:solidFill>
                          <a:effectLst/>
                        </a:rPr>
                        <a:t>8,45%</a:t>
                      </a:r>
                      <a:endParaRPr lang="pt-BR" sz="1400" b="1" i="0" u="none" strike="noStrike">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12.675,00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r>
                        <a:rPr lang="pt-BR" sz="1800" b="1" u="none" strike="noStrike" dirty="0">
                          <a:ln>
                            <a:solidFill>
                              <a:schemeClr val="tx2">
                                <a:lumMod val="50000"/>
                              </a:schemeClr>
                            </a:solidFill>
                          </a:ln>
                          <a:solidFill>
                            <a:schemeClr val="bg1"/>
                          </a:solidFill>
                          <a:effectLst/>
                        </a:rPr>
                        <a:t>Mar/17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210.000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b"/>
                      <a:endParaRPr lang="pt-BR" sz="1400" b="0" i="0" u="none" strike="noStrike" dirty="0">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pt-BR" sz="1400" b="0" i="0" u="none" strike="noStrike" dirty="0">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r>
                        <a:rPr lang="pt-BR" sz="1800" b="1" u="none" strike="noStrike" dirty="0" err="1">
                          <a:ln>
                            <a:solidFill>
                              <a:schemeClr val="tx2">
                                <a:lumMod val="50000"/>
                              </a:schemeClr>
                            </a:solidFill>
                          </a:ln>
                          <a:solidFill>
                            <a:schemeClr val="bg1"/>
                          </a:solidFill>
                          <a:effectLst/>
                        </a:rPr>
                        <a:t>Abr</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200.000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r>
                        <a:rPr lang="pt-BR" sz="1800" b="1" u="none" strike="noStrike" dirty="0">
                          <a:ln>
                            <a:solidFill>
                              <a:schemeClr val="tx2">
                                <a:lumMod val="50000"/>
                              </a:schemeClr>
                            </a:solidFill>
                          </a:ln>
                          <a:solidFill>
                            <a:schemeClr val="bg1"/>
                          </a:solidFill>
                          <a:effectLst/>
                        </a:rPr>
                        <a:t>Mai/17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160.000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pt-BR" sz="1400" u="sng" strike="noStrike">
                          <a:solidFill>
                            <a:srgbClr val="002060"/>
                          </a:solidFill>
                          <a:effectLst/>
                        </a:rPr>
                        <a:t>RBT12 x Aliq - PD</a:t>
                      </a:r>
                      <a:endParaRPr lang="pt-BR" sz="1400" b="1" i="0" u="sng"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r>
                        <a:rPr lang="pt-BR" sz="1800" b="1" u="none" strike="noStrike" dirty="0" err="1">
                          <a:ln>
                            <a:solidFill>
                              <a:schemeClr val="tx2">
                                <a:lumMod val="50000"/>
                              </a:schemeClr>
                            </a:solidFill>
                          </a:ln>
                          <a:solidFill>
                            <a:schemeClr val="bg1"/>
                          </a:solidFill>
                          <a:effectLst/>
                        </a:rPr>
                        <a:t>Jun</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40.000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pt-BR" sz="1400" u="none" strike="noStrike">
                          <a:solidFill>
                            <a:srgbClr val="002060"/>
                          </a:solidFill>
                          <a:effectLst/>
                        </a:rPr>
                        <a:t>RBT12</a:t>
                      </a:r>
                      <a:endParaRPr lang="pt-BR" sz="1400" b="1"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r>
                        <a:rPr lang="pt-BR" sz="1800" b="1" u="none" strike="noStrike" dirty="0" err="1">
                          <a:ln>
                            <a:solidFill>
                              <a:schemeClr val="tx2">
                                <a:lumMod val="50000"/>
                              </a:schemeClr>
                            </a:solidFill>
                          </a:ln>
                          <a:solidFill>
                            <a:schemeClr val="bg1"/>
                          </a:solidFill>
                          <a:effectLst/>
                        </a:rPr>
                        <a:t>Jul</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100.000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r>
                        <a:rPr lang="pt-BR" sz="1800" b="1" u="none" strike="noStrike" dirty="0" err="1">
                          <a:ln>
                            <a:solidFill>
                              <a:schemeClr val="tx2">
                                <a:lumMod val="50000"/>
                              </a:schemeClr>
                            </a:solidFill>
                          </a:ln>
                          <a:solidFill>
                            <a:schemeClr val="bg1"/>
                          </a:solidFill>
                          <a:effectLst/>
                        </a:rPr>
                        <a:t>Ago</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50.000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3">
                  <a:txBody>
                    <a:bodyPr/>
                    <a:lstStyle/>
                    <a:p>
                      <a:pPr algn="ctr" fontAlgn="ctr"/>
                      <a:r>
                        <a:rPr lang="pt-BR" sz="1400" u="none" strike="noStrike" dirty="0">
                          <a:solidFill>
                            <a:srgbClr val="002060"/>
                          </a:solidFill>
                          <a:effectLst/>
                        </a:rPr>
                        <a:t>LC </a:t>
                      </a:r>
                      <a:r>
                        <a:rPr lang="pt-BR" sz="1400" u="none" strike="noStrike" dirty="0" smtClean="0">
                          <a:solidFill>
                            <a:srgbClr val="002060"/>
                          </a:solidFill>
                          <a:effectLst/>
                        </a:rPr>
                        <a:t>155/2016</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pt-BR"/>
                    </a:p>
                  </a:txBody>
                  <a:tcPr/>
                </a:tc>
                <a:tc hMerge="1">
                  <a:txBody>
                    <a:bodyPr/>
                    <a:lstStyle/>
                    <a:p>
                      <a:endParaRPr lang="pt-BR"/>
                    </a:p>
                  </a:txBody>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328823">
                <a:tc>
                  <a:txBody>
                    <a:bodyPr/>
                    <a:lstStyle/>
                    <a:p>
                      <a:pPr algn="ctr" fontAlgn="ctr"/>
                      <a:r>
                        <a:rPr lang="pt-BR" sz="1800" b="1" u="none" strike="noStrike" dirty="0">
                          <a:ln>
                            <a:solidFill>
                              <a:schemeClr val="tx2">
                                <a:lumMod val="50000"/>
                              </a:schemeClr>
                            </a:solidFill>
                          </a:ln>
                          <a:solidFill>
                            <a:schemeClr val="bg1"/>
                          </a:solidFill>
                          <a:effectLst/>
                        </a:rPr>
                        <a:t>Set/17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200.000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a:solidFill>
                            <a:srgbClr val="002060"/>
                          </a:solidFill>
                          <a:effectLst/>
                        </a:rPr>
                        <a:t>RBT12</a:t>
                      </a:r>
                      <a:endParaRPr lang="pt-BR" sz="1400" b="1" i="0" u="none" strike="noStrike">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smtClean="0">
                          <a:solidFill>
                            <a:srgbClr val="002060"/>
                          </a:solidFill>
                          <a:effectLst/>
                        </a:rPr>
                        <a:t>Alíquota </a:t>
                      </a:r>
                      <a:r>
                        <a:rPr lang="pt-BR" sz="1400" u="none" strike="noStrike" dirty="0">
                          <a:solidFill>
                            <a:srgbClr val="002060"/>
                          </a:solidFill>
                          <a:effectLst/>
                        </a:rPr>
                        <a:t>nominal</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Parcela a deduzir</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448160">
                <a:tc>
                  <a:txBody>
                    <a:bodyPr/>
                    <a:lstStyle/>
                    <a:p>
                      <a:pPr algn="ctr" fontAlgn="ctr"/>
                      <a:r>
                        <a:rPr lang="pt-BR" sz="1800" b="1" u="none" strike="noStrike" dirty="0">
                          <a:ln>
                            <a:solidFill>
                              <a:schemeClr val="tx2">
                                <a:lumMod val="50000"/>
                              </a:schemeClr>
                            </a:solidFill>
                          </a:ln>
                          <a:solidFill>
                            <a:schemeClr val="bg1"/>
                          </a:solidFill>
                          <a:effectLst/>
                        </a:rPr>
                        <a:t>Out/17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90.000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1.420.000,00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10,70%</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22.500,00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r>
                        <a:rPr lang="pt-BR" sz="1800" b="1" u="none" strike="noStrike" dirty="0" err="1">
                          <a:ln>
                            <a:solidFill>
                              <a:schemeClr val="tx2">
                                <a:lumMod val="50000"/>
                              </a:schemeClr>
                            </a:solidFill>
                          </a:ln>
                          <a:solidFill>
                            <a:schemeClr val="bg1"/>
                          </a:solidFill>
                          <a:effectLst/>
                        </a:rPr>
                        <a:t>Nov</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110.000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endParaRPr lang="pt-BR" sz="1400" b="1" i="0" u="none" strike="noStrike">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r>
                        <a:rPr lang="pt-BR" sz="1800" b="1" u="none" strike="noStrike" dirty="0">
                          <a:ln>
                            <a:solidFill>
                              <a:schemeClr val="tx2">
                                <a:lumMod val="50000"/>
                              </a:schemeClr>
                            </a:solidFill>
                          </a:ln>
                          <a:solidFill>
                            <a:schemeClr val="bg1"/>
                          </a:solidFill>
                          <a:effectLst/>
                        </a:rPr>
                        <a:t>Dez/17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50.000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Faturamento Mês</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smtClean="0">
                          <a:solidFill>
                            <a:srgbClr val="002060"/>
                          </a:solidFill>
                          <a:effectLst/>
                        </a:rPr>
                        <a:t>Alíquota </a:t>
                      </a:r>
                      <a:r>
                        <a:rPr lang="pt-BR" sz="1400" u="none" strike="noStrike" dirty="0">
                          <a:solidFill>
                            <a:srgbClr val="002060"/>
                          </a:solidFill>
                          <a:effectLst/>
                        </a:rPr>
                        <a:t>efetiva</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Simples Nacional</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576206">
                <a:tc>
                  <a:txBody>
                    <a:bodyPr/>
                    <a:lstStyle/>
                    <a:p>
                      <a:pPr algn="ctr" fontAlgn="ctr"/>
                      <a:r>
                        <a:rPr lang="pt-BR" sz="1800" b="1" u="none" strike="noStrike" dirty="0">
                          <a:ln>
                            <a:solidFill>
                              <a:schemeClr val="tx2">
                                <a:lumMod val="50000"/>
                              </a:schemeClr>
                            </a:solidFill>
                          </a:ln>
                          <a:solidFill>
                            <a:schemeClr val="bg1"/>
                          </a:solidFill>
                          <a:effectLst/>
                        </a:rPr>
                        <a:t>Receita Bruta Total</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1.420.000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a:solidFill>
                            <a:srgbClr val="002060"/>
                          </a:solidFill>
                          <a:effectLst/>
                        </a:rPr>
                        <a:t> R$            150.000,00 </a:t>
                      </a:r>
                      <a:endParaRPr lang="pt-BR" sz="1400" b="1" i="0" u="none" strike="noStrike">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9,12%</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13.673,24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8103">
                <a:tc>
                  <a:txBody>
                    <a:bodyPr/>
                    <a:lstStyle/>
                    <a:p>
                      <a:pPr algn="ctr" fontAlgn="ctr"/>
                      <a:r>
                        <a:rPr lang="pt-BR" sz="1800" b="1" u="none" strike="noStrike" dirty="0">
                          <a:ln>
                            <a:solidFill>
                              <a:schemeClr val="tx2">
                                <a:lumMod val="50000"/>
                              </a:schemeClr>
                            </a:solidFill>
                          </a:ln>
                          <a:solidFill>
                            <a:schemeClr val="bg1"/>
                          </a:solidFill>
                          <a:effectLst/>
                        </a:rPr>
                        <a:t>Jan/18</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150.000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dirty="0"/>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7" name="Retângulo de cantos arredondados 6"/>
          <p:cNvSpPr/>
          <p:nvPr/>
        </p:nvSpPr>
        <p:spPr>
          <a:xfrm>
            <a:off x="5218928" y="1471750"/>
            <a:ext cx="5258572" cy="15792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pt-BR" sz="1100"/>
          </a:p>
        </p:txBody>
      </p:sp>
      <p:sp>
        <p:nvSpPr>
          <p:cNvPr id="8" name="Retângulo de cantos arredondados 7"/>
          <p:cNvSpPr/>
          <p:nvPr/>
        </p:nvSpPr>
        <p:spPr>
          <a:xfrm>
            <a:off x="5218928" y="3187337"/>
            <a:ext cx="5258572" cy="3048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pt-BR" sz="1100"/>
          </a:p>
        </p:txBody>
      </p:sp>
      <p:cxnSp>
        <p:nvCxnSpPr>
          <p:cNvPr id="9" name="Conector de seta reta 8"/>
          <p:cNvCxnSpPr/>
          <p:nvPr/>
        </p:nvCxnSpPr>
        <p:spPr>
          <a:xfrm flipV="1">
            <a:off x="4188823" y="5992449"/>
            <a:ext cx="1916112" cy="242888"/>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10" name="Conector de seta reta 9"/>
          <p:cNvCxnSpPr/>
          <p:nvPr/>
        </p:nvCxnSpPr>
        <p:spPr>
          <a:xfrm flipV="1">
            <a:off x="4188823" y="2595154"/>
            <a:ext cx="1950085" cy="3554209"/>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5840888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a 5"/>
          <p:cNvGraphicFramePr>
            <a:graphicFrameLocks noGrp="1"/>
          </p:cNvGraphicFramePr>
          <p:nvPr>
            <p:extLst>
              <p:ext uri="{D42A27DB-BD31-4B8C-83A1-F6EECF244321}">
                <p14:modId xmlns:p14="http://schemas.microsoft.com/office/powerpoint/2010/main" val="595494883"/>
              </p:ext>
            </p:extLst>
          </p:nvPr>
        </p:nvGraphicFramePr>
        <p:xfrm>
          <a:off x="809897" y="548639"/>
          <a:ext cx="9993086" cy="5905983"/>
        </p:xfrm>
        <a:graphic>
          <a:graphicData uri="http://schemas.openxmlformats.org/drawingml/2006/table">
            <a:tbl>
              <a:tblPr>
                <a:tableStyleId>{69CF1AB2-1976-4502-BF36-3FF5EA218861}</a:tableStyleId>
              </a:tblPr>
              <a:tblGrid>
                <a:gridCol w="1765989"/>
                <a:gridCol w="2553236"/>
                <a:gridCol w="453910"/>
                <a:gridCol w="1801451"/>
                <a:gridCol w="1503572"/>
                <a:gridCol w="1488683"/>
                <a:gridCol w="426245"/>
              </a:tblGrid>
              <a:tr h="445206">
                <a:tc gridSpan="6">
                  <a:txBody>
                    <a:bodyPr/>
                    <a:lstStyle/>
                    <a:p>
                      <a:pPr algn="ctr" fontAlgn="ctr"/>
                      <a:r>
                        <a:rPr lang="pt-BR" sz="2800" u="none" strike="noStrike" dirty="0">
                          <a:solidFill>
                            <a:srgbClr val="002060"/>
                          </a:solidFill>
                          <a:effectLst/>
                        </a:rPr>
                        <a:t>Comparativo L.C 155/16 e 147/14 - Comércio</a:t>
                      </a:r>
                      <a:endParaRPr lang="pt-BR" sz="28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endParaRPr lang="pt-BR" sz="14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pt-BR" sz="14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pt-BR" dirty="0"/>
                    </a:p>
                  </a:txBody>
                  <a:tcPr marL="0" marR="0" marT="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ctr"/>
                      <a:endParaRPr lang="pt-BR" sz="1400" b="0" i="0" u="none" strike="noStrike">
                        <a:solidFill>
                          <a:srgbClr val="002060"/>
                        </a:solidFill>
                        <a:effectLst/>
                        <a:latin typeface="Calibri"/>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endParaRPr lang="pt-BR" sz="14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pt-BR" sz="1400" b="0" i="0" u="none" strike="noStrike" dirty="0">
                        <a:solidFill>
                          <a:srgbClr val="002060"/>
                        </a:solidFill>
                        <a:effectLst/>
                        <a:latin typeface="Calibri"/>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45206">
                <a:tc>
                  <a:txBody>
                    <a:bodyPr/>
                    <a:lstStyle/>
                    <a:p>
                      <a:pPr algn="ctr" fontAlgn="ctr"/>
                      <a:r>
                        <a:rPr lang="pt-BR" sz="1800" b="1" u="none" strike="noStrike" dirty="0">
                          <a:ln>
                            <a:solidFill>
                              <a:schemeClr val="tx2">
                                <a:lumMod val="50000"/>
                              </a:schemeClr>
                            </a:solidFill>
                          </a:ln>
                          <a:solidFill>
                            <a:schemeClr val="bg1"/>
                          </a:solidFill>
                          <a:effectLst/>
                        </a:rPr>
                        <a:t>Mês</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pt-BR" sz="1800" b="1" u="none" strike="noStrike" dirty="0">
                          <a:ln>
                            <a:solidFill>
                              <a:schemeClr val="tx2">
                                <a:lumMod val="50000"/>
                              </a:schemeClr>
                            </a:solidFill>
                          </a:ln>
                          <a:solidFill>
                            <a:schemeClr val="bg1"/>
                          </a:solidFill>
                          <a:effectLst/>
                        </a:rPr>
                        <a:t>Faturamento</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endParaRPr lang="pt-BR" sz="1400" b="1" i="0" u="none" strike="noStrike" dirty="0">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pt-BR" sz="1400" u="none" strike="noStrike" dirty="0" smtClean="0">
                        <a:solidFill>
                          <a:srgbClr val="002060"/>
                        </a:solidFill>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pt-BR" sz="1400" u="none" strike="noStrike" dirty="0" smtClean="0">
                          <a:solidFill>
                            <a:srgbClr val="002060"/>
                          </a:solidFill>
                          <a:effectLst/>
                        </a:rPr>
                        <a:t>LC 147/14 - Até dez/2017</a:t>
                      </a:r>
                      <a:endParaRPr lang="pt-BR" sz="1400" b="1" i="0" u="none" strike="noStrike" dirty="0" smtClean="0">
                        <a:solidFill>
                          <a:srgbClr val="00206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pt-BR"/>
                    </a:p>
                  </a:txBody>
                  <a:tcPr/>
                </a:tc>
                <a:tc hMerge="1">
                  <a:txBody>
                    <a:bodyPr/>
                    <a:lstStyle/>
                    <a:p>
                      <a:endParaRPr lang="pt-BR"/>
                    </a:p>
                  </a:txBody>
                  <a:tcPr/>
                </a:tc>
                <a:tc vMerge="1">
                  <a:txBody>
                    <a:bodyPr/>
                    <a:lstStyle/>
                    <a:p>
                      <a:pPr algn="ctr" fontAlgn="ctr"/>
                      <a:endParaRPr lang="pt-BR" sz="1400" b="1" i="0" u="none" strike="noStrike" dirty="0">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04631">
                <a:tc>
                  <a:txBody>
                    <a:bodyPr/>
                    <a:lstStyle/>
                    <a:p>
                      <a:pPr algn="ctr" fontAlgn="ctr"/>
                      <a:r>
                        <a:rPr lang="pt-BR" sz="1800" b="1" u="none" strike="noStrike" dirty="0">
                          <a:ln>
                            <a:solidFill>
                              <a:schemeClr val="tx2">
                                <a:lumMod val="50000"/>
                              </a:schemeClr>
                            </a:solidFill>
                          </a:ln>
                          <a:solidFill>
                            <a:schemeClr val="bg1"/>
                          </a:solidFill>
                          <a:effectLst/>
                        </a:rPr>
                        <a:t>Jan/17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a:ln>
                            <a:solidFill>
                              <a:schemeClr val="tx2">
                                <a:lumMod val="50000"/>
                              </a:schemeClr>
                            </a:solidFill>
                          </a:ln>
                          <a:solidFill>
                            <a:schemeClr val="bg1"/>
                          </a:solidFill>
                          <a:effectLst/>
                        </a:rPr>
                        <a:t>10.000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endParaRPr lang="pt-BR" sz="1400" b="1" i="0" u="none" strike="noStrike" dirty="0">
                        <a:solidFill>
                          <a:srgbClr val="002060"/>
                        </a:solidFill>
                        <a:effectLst/>
                        <a:latin typeface="Calibri"/>
                      </a:endParaRP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Faturamento Mês</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err="1">
                          <a:solidFill>
                            <a:srgbClr val="002060"/>
                          </a:solidFill>
                          <a:effectLst/>
                        </a:rPr>
                        <a:t>Aliquota</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Simples Nacional</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404631">
                <a:tc>
                  <a:txBody>
                    <a:bodyPr/>
                    <a:lstStyle/>
                    <a:p>
                      <a:pPr algn="ctr" fontAlgn="ctr"/>
                      <a:r>
                        <a:rPr lang="pt-BR" sz="1800" b="1" u="none" strike="noStrike" dirty="0" err="1">
                          <a:ln>
                            <a:solidFill>
                              <a:schemeClr val="tx2">
                                <a:lumMod val="50000"/>
                              </a:schemeClr>
                            </a:solidFill>
                          </a:ln>
                          <a:solidFill>
                            <a:schemeClr val="bg1"/>
                          </a:solidFill>
                          <a:effectLst/>
                        </a:rPr>
                        <a:t>Fev</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20.000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a:t>
                      </a:r>
                      <a:r>
                        <a:rPr lang="pt-BR" sz="1400" u="none" strike="noStrike" dirty="0" smtClean="0">
                          <a:solidFill>
                            <a:srgbClr val="002060"/>
                          </a:solidFill>
                          <a:effectLst/>
                        </a:rPr>
                        <a:t>100.000,00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smtClean="0">
                          <a:solidFill>
                            <a:srgbClr val="002060"/>
                          </a:solidFill>
                          <a:effectLst/>
                        </a:rPr>
                        <a:t>6,84%</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a:t>
                      </a:r>
                      <a:r>
                        <a:rPr lang="pt-BR" sz="1400" u="none" strike="noStrike" dirty="0" smtClean="0">
                          <a:solidFill>
                            <a:srgbClr val="002060"/>
                          </a:solidFill>
                          <a:effectLst/>
                        </a:rPr>
                        <a:t>6.840,00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r>
                        <a:rPr lang="pt-BR" sz="1800" b="1" u="none" strike="noStrike" dirty="0">
                          <a:ln>
                            <a:solidFill>
                              <a:schemeClr val="tx2">
                                <a:lumMod val="50000"/>
                              </a:schemeClr>
                            </a:solidFill>
                          </a:ln>
                          <a:solidFill>
                            <a:schemeClr val="bg1"/>
                          </a:solidFill>
                          <a:effectLst/>
                        </a:rPr>
                        <a:t>Mar/17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30.000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b"/>
                      <a:endParaRPr lang="pt-BR" sz="1400" b="0" i="0" u="none" strike="noStrike" dirty="0">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pt-BR" sz="1400" b="0" i="0" u="none" strike="noStrike" dirty="0">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r>
                        <a:rPr lang="pt-BR" sz="1800" b="1" u="none" strike="noStrike" dirty="0" err="1">
                          <a:ln>
                            <a:solidFill>
                              <a:schemeClr val="tx2">
                                <a:lumMod val="50000"/>
                              </a:schemeClr>
                            </a:solidFill>
                          </a:ln>
                          <a:solidFill>
                            <a:schemeClr val="bg1"/>
                          </a:solidFill>
                          <a:effectLst/>
                        </a:rPr>
                        <a:t>Abr</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30.000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r>
                        <a:rPr lang="pt-BR" sz="1800" b="1" u="none" strike="noStrike" dirty="0">
                          <a:ln>
                            <a:solidFill>
                              <a:schemeClr val="tx2">
                                <a:lumMod val="50000"/>
                              </a:schemeClr>
                            </a:solidFill>
                          </a:ln>
                          <a:solidFill>
                            <a:schemeClr val="bg1"/>
                          </a:solidFill>
                          <a:effectLst/>
                        </a:rPr>
                        <a:t>Mai/17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30.000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pt-BR" sz="1400" u="sng" strike="noStrike">
                          <a:solidFill>
                            <a:srgbClr val="002060"/>
                          </a:solidFill>
                          <a:effectLst/>
                        </a:rPr>
                        <a:t>RBT12 x Aliq - PD</a:t>
                      </a:r>
                      <a:endParaRPr lang="pt-BR" sz="1400" b="1" i="0" u="sng"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r>
                        <a:rPr lang="pt-BR" sz="1800" b="1" u="none" strike="noStrike" dirty="0" err="1">
                          <a:ln>
                            <a:solidFill>
                              <a:schemeClr val="tx2">
                                <a:lumMod val="50000"/>
                              </a:schemeClr>
                            </a:solidFill>
                          </a:ln>
                          <a:solidFill>
                            <a:schemeClr val="bg1"/>
                          </a:solidFill>
                          <a:effectLst/>
                        </a:rPr>
                        <a:t>Jun</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30.000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pt-BR" sz="1400" u="none" strike="noStrike">
                          <a:solidFill>
                            <a:srgbClr val="002060"/>
                          </a:solidFill>
                          <a:effectLst/>
                        </a:rPr>
                        <a:t>RBT12</a:t>
                      </a:r>
                      <a:endParaRPr lang="pt-BR" sz="1400" b="1"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r>
                        <a:rPr lang="pt-BR" sz="1800" b="1" u="none" strike="noStrike" dirty="0" err="1">
                          <a:ln>
                            <a:solidFill>
                              <a:schemeClr val="tx2">
                                <a:lumMod val="50000"/>
                              </a:schemeClr>
                            </a:solidFill>
                          </a:ln>
                          <a:solidFill>
                            <a:schemeClr val="bg1"/>
                          </a:solidFill>
                          <a:effectLst/>
                        </a:rPr>
                        <a:t>Jul</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40.000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r>
                        <a:rPr lang="pt-BR" sz="1800" b="1" u="none" strike="noStrike" dirty="0" err="1">
                          <a:ln>
                            <a:solidFill>
                              <a:schemeClr val="tx2">
                                <a:lumMod val="50000"/>
                              </a:schemeClr>
                            </a:solidFill>
                          </a:ln>
                          <a:solidFill>
                            <a:schemeClr val="bg1"/>
                          </a:solidFill>
                          <a:effectLst/>
                        </a:rPr>
                        <a:t>Ago</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30.000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3">
                  <a:txBody>
                    <a:bodyPr/>
                    <a:lstStyle/>
                    <a:p>
                      <a:pPr algn="ctr" fontAlgn="ctr"/>
                      <a:r>
                        <a:rPr lang="pt-BR" sz="1400" u="none" strike="noStrike" dirty="0">
                          <a:solidFill>
                            <a:srgbClr val="002060"/>
                          </a:solidFill>
                          <a:effectLst/>
                        </a:rPr>
                        <a:t>LC </a:t>
                      </a:r>
                      <a:r>
                        <a:rPr lang="pt-BR" sz="1400" u="none" strike="noStrike" dirty="0" smtClean="0">
                          <a:solidFill>
                            <a:srgbClr val="002060"/>
                          </a:solidFill>
                          <a:effectLst/>
                        </a:rPr>
                        <a:t>155/2016</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pt-BR"/>
                    </a:p>
                  </a:txBody>
                  <a:tcPr/>
                </a:tc>
                <a:tc hMerge="1">
                  <a:txBody>
                    <a:bodyPr/>
                    <a:lstStyle/>
                    <a:p>
                      <a:endParaRPr lang="pt-BR"/>
                    </a:p>
                  </a:txBody>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326655">
                <a:tc>
                  <a:txBody>
                    <a:bodyPr/>
                    <a:lstStyle/>
                    <a:p>
                      <a:pPr algn="ctr" fontAlgn="ctr"/>
                      <a:r>
                        <a:rPr lang="pt-BR" sz="1800" b="1" u="none" strike="noStrike" dirty="0">
                          <a:ln>
                            <a:solidFill>
                              <a:schemeClr val="tx2">
                                <a:lumMod val="50000"/>
                              </a:schemeClr>
                            </a:solidFill>
                          </a:ln>
                          <a:solidFill>
                            <a:schemeClr val="bg1"/>
                          </a:solidFill>
                          <a:effectLst/>
                        </a:rPr>
                        <a:t>Set/17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30.000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a:solidFill>
                            <a:srgbClr val="002060"/>
                          </a:solidFill>
                          <a:effectLst/>
                        </a:rPr>
                        <a:t>RBT12</a:t>
                      </a:r>
                      <a:endParaRPr lang="pt-BR" sz="1400" b="1" i="0" u="none" strike="noStrike">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smtClean="0">
                          <a:solidFill>
                            <a:srgbClr val="002060"/>
                          </a:solidFill>
                          <a:effectLst/>
                        </a:rPr>
                        <a:t>Alíquota </a:t>
                      </a:r>
                      <a:r>
                        <a:rPr lang="pt-BR" sz="1400" u="none" strike="noStrike" dirty="0">
                          <a:solidFill>
                            <a:srgbClr val="002060"/>
                          </a:solidFill>
                          <a:effectLst/>
                        </a:rPr>
                        <a:t>nominal</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Parcela a deduzir</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445206">
                <a:tc>
                  <a:txBody>
                    <a:bodyPr/>
                    <a:lstStyle/>
                    <a:p>
                      <a:pPr algn="ctr" fontAlgn="ctr"/>
                      <a:r>
                        <a:rPr lang="pt-BR" sz="1800" b="1" u="none" strike="noStrike" dirty="0">
                          <a:ln>
                            <a:solidFill>
                              <a:schemeClr val="tx2">
                                <a:lumMod val="50000"/>
                              </a:schemeClr>
                            </a:solidFill>
                          </a:ln>
                          <a:solidFill>
                            <a:schemeClr val="bg1"/>
                          </a:solidFill>
                          <a:effectLst/>
                        </a:rPr>
                        <a:t>Out/17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30.000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a:t>
                      </a:r>
                      <a:r>
                        <a:rPr lang="pt-BR" sz="1400" u="none" strike="noStrike" dirty="0" smtClean="0">
                          <a:solidFill>
                            <a:srgbClr val="002060"/>
                          </a:solidFill>
                          <a:effectLst/>
                        </a:rPr>
                        <a:t>410.000,00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smtClean="0">
                          <a:solidFill>
                            <a:srgbClr val="002060"/>
                          </a:solidFill>
                          <a:effectLst/>
                        </a:rPr>
                        <a:t>9,50%</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a:t>
                      </a:r>
                      <a:r>
                        <a:rPr lang="pt-BR" sz="1400" u="none" strike="noStrike" dirty="0" smtClean="0">
                          <a:solidFill>
                            <a:srgbClr val="002060"/>
                          </a:solidFill>
                          <a:effectLst/>
                        </a:rPr>
                        <a:t>13.860,00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r>
                        <a:rPr lang="pt-BR" sz="1800" b="1" u="none" strike="noStrike" dirty="0" err="1">
                          <a:ln>
                            <a:solidFill>
                              <a:schemeClr val="tx2">
                                <a:lumMod val="50000"/>
                              </a:schemeClr>
                            </a:solidFill>
                          </a:ln>
                          <a:solidFill>
                            <a:schemeClr val="bg1"/>
                          </a:solidFill>
                          <a:effectLst/>
                        </a:rPr>
                        <a:t>Nov</a:t>
                      </a:r>
                      <a:r>
                        <a:rPr lang="pt-BR" sz="1800" b="1" u="none" strike="noStrike" dirty="0">
                          <a:ln>
                            <a:solidFill>
                              <a:schemeClr val="tx2">
                                <a:lumMod val="50000"/>
                              </a:schemeClr>
                            </a:solidFill>
                          </a:ln>
                          <a:solidFill>
                            <a:schemeClr val="bg1"/>
                          </a:solidFill>
                          <a:effectLst/>
                        </a:rPr>
                        <a:t>/17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60.000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endParaRPr lang="pt-BR" sz="1400" b="1" i="0" u="none" strike="noStrike">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r>
                        <a:rPr lang="pt-BR" sz="1800" b="1" u="none" strike="noStrike" dirty="0">
                          <a:ln>
                            <a:solidFill>
                              <a:schemeClr val="tx2">
                                <a:lumMod val="50000"/>
                              </a:schemeClr>
                            </a:solidFill>
                          </a:ln>
                          <a:solidFill>
                            <a:schemeClr val="bg1"/>
                          </a:solidFill>
                          <a:effectLst/>
                        </a:rPr>
                        <a:t>Dez/17</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70.000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Faturamento Mês</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smtClean="0">
                          <a:solidFill>
                            <a:srgbClr val="002060"/>
                          </a:solidFill>
                          <a:effectLst/>
                        </a:rPr>
                        <a:t>Alíquota </a:t>
                      </a:r>
                      <a:r>
                        <a:rPr lang="pt-BR" sz="1400" u="none" strike="noStrike" dirty="0">
                          <a:solidFill>
                            <a:srgbClr val="002060"/>
                          </a:solidFill>
                          <a:effectLst/>
                        </a:rPr>
                        <a:t>efetiva</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Simples Nacional</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572408">
                <a:tc>
                  <a:txBody>
                    <a:bodyPr/>
                    <a:lstStyle/>
                    <a:p>
                      <a:pPr algn="ctr" fontAlgn="ctr"/>
                      <a:r>
                        <a:rPr lang="pt-BR" sz="1800" b="1" u="none" strike="noStrike" dirty="0">
                          <a:ln>
                            <a:solidFill>
                              <a:schemeClr val="tx2">
                                <a:lumMod val="50000"/>
                              </a:schemeClr>
                            </a:solidFill>
                          </a:ln>
                          <a:solidFill>
                            <a:schemeClr val="bg1"/>
                          </a:solidFill>
                          <a:effectLst/>
                        </a:rPr>
                        <a:t>Receita Bruta Total</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410.000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a:p>
                  </a:txBody>
                  <a:tcPr marL="0" marR="0" marT="0" marB="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a:t>
                      </a:r>
                      <a:r>
                        <a:rPr lang="pt-BR" sz="1400" u="none" strike="noStrike" dirty="0" smtClean="0">
                          <a:solidFill>
                            <a:srgbClr val="002060"/>
                          </a:solidFill>
                          <a:effectLst/>
                        </a:rPr>
                        <a:t>100.000,00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smtClean="0">
                          <a:solidFill>
                            <a:srgbClr val="002060"/>
                          </a:solidFill>
                          <a:effectLst/>
                        </a:rPr>
                        <a:t>6,12%</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pt-BR" sz="1400" u="none" strike="noStrike" dirty="0">
                          <a:solidFill>
                            <a:srgbClr val="002060"/>
                          </a:solidFill>
                          <a:effectLst/>
                        </a:rPr>
                        <a:t> R$                </a:t>
                      </a:r>
                      <a:r>
                        <a:rPr lang="pt-BR" sz="1400" u="none" strike="noStrike" dirty="0" smtClean="0">
                          <a:solidFill>
                            <a:srgbClr val="002060"/>
                          </a:solidFill>
                          <a:effectLst/>
                        </a:rPr>
                        <a:t>6.120,00 </a:t>
                      </a:r>
                      <a:endParaRPr lang="pt-BR" sz="1400" b="1" i="0" u="none" strike="noStrike" dirty="0">
                        <a:solidFill>
                          <a:srgbClr val="002060"/>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86204">
                <a:tc>
                  <a:txBody>
                    <a:bodyPr/>
                    <a:lstStyle/>
                    <a:p>
                      <a:pPr algn="ctr" fontAlgn="ctr"/>
                      <a:r>
                        <a:rPr lang="pt-BR" sz="1800" b="1" u="none" strike="noStrike" dirty="0">
                          <a:ln>
                            <a:solidFill>
                              <a:schemeClr val="tx2">
                                <a:lumMod val="50000"/>
                              </a:schemeClr>
                            </a:solidFill>
                          </a:ln>
                          <a:solidFill>
                            <a:schemeClr val="bg1"/>
                          </a:solidFill>
                          <a:effectLst/>
                        </a:rPr>
                        <a:t>Jan/18</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pt-BR" sz="1800" b="1" u="none" strike="noStrike" dirty="0" smtClean="0">
                          <a:ln>
                            <a:solidFill>
                              <a:schemeClr val="tx2">
                                <a:lumMod val="50000"/>
                              </a:schemeClr>
                            </a:solidFill>
                          </a:ln>
                          <a:solidFill>
                            <a:schemeClr val="bg1"/>
                          </a:solidFill>
                          <a:effectLst/>
                        </a:rPr>
                        <a:t>100.000</a:t>
                      </a:r>
                      <a:endParaRPr lang="pt-BR" sz="1800" b="1" i="0" u="none" strike="noStrike" dirty="0">
                        <a:ln>
                          <a:solidFill>
                            <a:schemeClr val="tx2">
                              <a:lumMod val="50000"/>
                            </a:schemeClr>
                          </a:solidFill>
                        </a:ln>
                        <a:solidFill>
                          <a:schemeClr val="bg1"/>
                        </a:solidFill>
                        <a:effectLst/>
                        <a:latin typeface="Calibri"/>
                      </a:endParaRP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endParaRPr lang="pt-BR" dirty="0"/>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a:solidFill>
                          <a:srgbClr val="002060"/>
                        </a:solidFill>
                        <a:effectLst/>
                        <a:latin typeface="Calibri"/>
                      </a:endParaRPr>
                    </a:p>
                  </a:txBody>
                  <a:tcPr marL="0" marR="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b"/>
                      <a:endParaRPr lang="pt-BR" sz="1400" b="0" i="0" u="none" strike="noStrike" dirty="0">
                        <a:solidFill>
                          <a:srgbClr val="002060"/>
                        </a:solidFill>
                        <a:effectLst/>
                        <a:latin typeface="Calibri"/>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7" name="Retângulo de cantos arredondados 6"/>
          <p:cNvSpPr/>
          <p:nvPr/>
        </p:nvSpPr>
        <p:spPr>
          <a:xfrm>
            <a:off x="5218928" y="1471750"/>
            <a:ext cx="5258572" cy="15792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pt-BR" sz="1100"/>
          </a:p>
        </p:txBody>
      </p:sp>
      <p:sp>
        <p:nvSpPr>
          <p:cNvPr id="8" name="Retângulo de cantos arredondados 7"/>
          <p:cNvSpPr/>
          <p:nvPr/>
        </p:nvSpPr>
        <p:spPr>
          <a:xfrm>
            <a:off x="5218928" y="3187337"/>
            <a:ext cx="5258572" cy="3048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pt-BR" sz="1100"/>
          </a:p>
        </p:txBody>
      </p:sp>
      <p:cxnSp>
        <p:nvCxnSpPr>
          <p:cNvPr id="9" name="Conector de seta reta 8"/>
          <p:cNvCxnSpPr/>
          <p:nvPr/>
        </p:nvCxnSpPr>
        <p:spPr>
          <a:xfrm flipV="1">
            <a:off x="4188823" y="5992449"/>
            <a:ext cx="1916112" cy="242888"/>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10" name="Conector de seta reta 9"/>
          <p:cNvCxnSpPr/>
          <p:nvPr/>
        </p:nvCxnSpPr>
        <p:spPr>
          <a:xfrm flipV="1">
            <a:off x="4188823" y="2595154"/>
            <a:ext cx="1950085" cy="3554209"/>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58408880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b="1" dirty="0">
                <a:solidFill>
                  <a:srgbClr val="002060"/>
                </a:solidFill>
                <a:latin typeface="Arial" pitchFamily="34" charset="0"/>
                <a:cs typeface="Arial" pitchFamily="34" charset="0"/>
              </a:rPr>
              <a:t>NOVA REGRA DE CÁLCULO PARA 2018</a:t>
            </a:r>
            <a:endParaRPr lang="pt-BR" sz="3600" dirty="0"/>
          </a:p>
        </p:txBody>
      </p:sp>
      <p:sp>
        <p:nvSpPr>
          <p:cNvPr id="3" name="Espaço Reservado para Conteúdo 2"/>
          <p:cNvSpPr>
            <a:spLocks noGrp="1"/>
          </p:cNvSpPr>
          <p:nvPr>
            <p:ph idx="1"/>
          </p:nvPr>
        </p:nvSpPr>
        <p:spPr/>
        <p:txBody>
          <a:bodyPr>
            <a:normAutofit fontScale="77500" lnSpcReduction="20000"/>
          </a:bodyPr>
          <a:lstStyle/>
          <a:p>
            <a:pPr marL="0" indent="0" algn="just">
              <a:buNone/>
            </a:pPr>
            <a:r>
              <a:rPr lang="pt-BR" sz="3300" dirty="0">
                <a:latin typeface="Arial" pitchFamily="34" charset="0"/>
                <a:cs typeface="Arial" pitchFamily="34" charset="0"/>
              </a:rPr>
              <a:t>Os percentuais efetivos de cada tributo serão calculados a partir da alíquota efetiva, multiplicada </a:t>
            </a:r>
            <a:r>
              <a:rPr lang="pt-BR" sz="3300" dirty="0" smtClean="0">
                <a:latin typeface="Arial" pitchFamily="34" charset="0"/>
                <a:cs typeface="Arial" pitchFamily="34" charset="0"/>
              </a:rPr>
              <a:t>pelo percentual </a:t>
            </a:r>
            <a:r>
              <a:rPr lang="pt-BR" sz="3300" dirty="0">
                <a:latin typeface="Arial" pitchFamily="34" charset="0"/>
                <a:cs typeface="Arial" pitchFamily="34" charset="0"/>
              </a:rPr>
              <a:t>de repartição constante dos Anexos I a V desta Lei Complementar, observando-se que:</a:t>
            </a:r>
          </a:p>
          <a:p>
            <a:pPr marL="0" indent="0">
              <a:buNone/>
            </a:pPr>
            <a:endParaRPr lang="pt-BR" sz="3300" dirty="0">
              <a:latin typeface="Arial" pitchFamily="34" charset="0"/>
              <a:cs typeface="Arial" pitchFamily="34" charset="0"/>
            </a:endParaRPr>
          </a:p>
          <a:p>
            <a:pPr algn="just"/>
            <a:r>
              <a:rPr lang="pt-BR" sz="3300" dirty="0" smtClean="0">
                <a:latin typeface="Arial" pitchFamily="34" charset="0"/>
                <a:cs typeface="Arial" pitchFamily="34" charset="0"/>
              </a:rPr>
              <a:t>I</a:t>
            </a:r>
            <a:r>
              <a:rPr lang="pt-BR" sz="3300" dirty="0">
                <a:latin typeface="Arial" pitchFamily="34" charset="0"/>
                <a:cs typeface="Arial" pitchFamily="34" charset="0"/>
              </a:rPr>
              <a:t>. O percentual efetivo máximo destinado ao ISS será de 5% (cinco por cento), transferindo-se </a:t>
            </a:r>
            <a:r>
              <a:rPr lang="pt-BR" sz="3300" dirty="0" smtClean="0">
                <a:latin typeface="Arial" pitchFamily="34" charset="0"/>
                <a:cs typeface="Arial" pitchFamily="34" charset="0"/>
              </a:rPr>
              <a:t>eventual diferença</a:t>
            </a:r>
            <a:r>
              <a:rPr lang="pt-BR" sz="3300" dirty="0">
                <a:latin typeface="Arial" pitchFamily="34" charset="0"/>
                <a:cs typeface="Arial" pitchFamily="34" charset="0"/>
              </a:rPr>
              <a:t>, de forma proporcional, aos tributos federais da mesma faixa de receita bruta anual;</a:t>
            </a:r>
          </a:p>
          <a:p>
            <a:pPr marL="0" indent="0">
              <a:buNone/>
            </a:pPr>
            <a:endParaRPr lang="pt-BR" sz="3300" dirty="0">
              <a:latin typeface="Arial" pitchFamily="34" charset="0"/>
              <a:cs typeface="Arial" pitchFamily="34" charset="0"/>
            </a:endParaRPr>
          </a:p>
          <a:p>
            <a:pPr algn="just"/>
            <a:r>
              <a:rPr lang="pt-BR" sz="3300" dirty="0" smtClean="0">
                <a:latin typeface="Arial" pitchFamily="34" charset="0"/>
                <a:cs typeface="Arial" pitchFamily="34" charset="0"/>
              </a:rPr>
              <a:t>II</a:t>
            </a:r>
            <a:r>
              <a:rPr lang="pt-BR" sz="3300" dirty="0">
                <a:latin typeface="Arial" pitchFamily="34" charset="0"/>
                <a:cs typeface="Arial" pitchFamily="34" charset="0"/>
              </a:rPr>
              <a:t>. Eventual diferença centesimal entre o total dos percentuais e a alíquota efetiva será transferida para </a:t>
            </a:r>
            <a:r>
              <a:rPr lang="pt-BR" sz="3300" dirty="0" smtClean="0">
                <a:latin typeface="Arial" pitchFamily="34" charset="0"/>
                <a:cs typeface="Arial" pitchFamily="34" charset="0"/>
              </a:rPr>
              <a:t>o tributo </a:t>
            </a:r>
            <a:r>
              <a:rPr lang="pt-BR" sz="3300" dirty="0">
                <a:latin typeface="Arial" pitchFamily="34" charset="0"/>
                <a:cs typeface="Arial" pitchFamily="34" charset="0"/>
              </a:rPr>
              <a:t>com maior percentual de repartição na respectiva faixa de receita bruta.</a:t>
            </a:r>
          </a:p>
          <a:p>
            <a:pPr marL="0" indent="0">
              <a:buNone/>
            </a:pPr>
            <a:endParaRPr lang="pt-BR" dirty="0"/>
          </a:p>
        </p:txBody>
      </p:sp>
    </p:spTree>
    <p:extLst>
      <p:ext uri="{BB962C8B-B14F-4D97-AF65-F5344CB8AC3E}">
        <p14:creationId xmlns:p14="http://schemas.microsoft.com/office/powerpoint/2010/main" val="23674260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1" y="568039"/>
            <a:ext cx="10548395" cy="595745"/>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pt-BR" altLang="pt-BR" sz="3600" b="1" dirty="0" smtClean="0">
                <a:solidFill>
                  <a:srgbClr val="002060"/>
                </a:solidFill>
                <a:latin typeface="Arial" pitchFamily="34" charset="0"/>
                <a:cs typeface="Arial" pitchFamily="34" charset="0"/>
              </a:rPr>
              <a:t>SIMPLES NACIONAL </a:t>
            </a:r>
          </a:p>
        </p:txBody>
      </p:sp>
      <p:sp>
        <p:nvSpPr>
          <p:cNvPr id="97283" name="Rectangle 3"/>
          <p:cNvSpPr>
            <a:spLocks noGrp="1" noChangeArrowheads="1"/>
          </p:cNvSpPr>
          <p:nvPr>
            <p:ph idx="1"/>
          </p:nvPr>
        </p:nvSpPr>
        <p:spPr bwMode="auto">
          <a:xfrm>
            <a:off x="609605" y="1249252"/>
            <a:ext cx="10530623" cy="5396248"/>
          </a:xfrm>
          <a:noFill/>
          <a:ln>
            <a:miter lim="800000"/>
            <a:headEnd/>
            <a:tailEnd/>
          </a:ln>
        </p:spPr>
        <p:txBody>
          <a:bodyPr vert="horz" wrap="square" lIns="91440" tIns="45720" rIns="91440" bIns="45720" numCol="1" anchor="t" anchorCtr="0" compatLnSpc="1">
            <a:prstTxWarp prst="textNoShape">
              <a:avLst/>
            </a:prstTxWarp>
            <a:noAutofit/>
          </a:bodyPr>
          <a:lstStyle/>
          <a:p>
            <a:pPr algn="just">
              <a:lnSpc>
                <a:spcPct val="150000"/>
              </a:lnSpc>
            </a:pPr>
            <a:r>
              <a:rPr lang="pt-BR" altLang="pt-BR" sz="2800" dirty="0" smtClean="0">
                <a:latin typeface="Arial" pitchFamily="34" charset="0"/>
                <a:cs typeface="Arial" pitchFamily="34" charset="0"/>
              </a:rPr>
              <a:t>Para efeito de determinação da alíquota, o sujeito passivo utilizará a receita bruta acumulada nos 12 (doze) meses anteriores ao do período de apuração. </a:t>
            </a:r>
          </a:p>
          <a:p>
            <a:pPr algn="just">
              <a:lnSpc>
                <a:spcPct val="150000"/>
              </a:lnSpc>
            </a:pPr>
            <a:r>
              <a:rPr lang="pt-BR" altLang="pt-BR" sz="2800" dirty="0" smtClean="0">
                <a:latin typeface="Arial" pitchFamily="34" charset="0"/>
                <a:cs typeface="Arial" pitchFamily="34" charset="0"/>
              </a:rPr>
              <a:t>Em caso de início de atividade, os valores de receita bruta acumulada constantes das tabelas dos Anexos I a V da Lei Complementar devem ser proporcionalizados ao número de meses de atividade no período. </a:t>
            </a:r>
          </a:p>
          <a:p>
            <a:pPr algn="just">
              <a:lnSpc>
                <a:spcPct val="150000"/>
              </a:lnSpc>
              <a:buFontTx/>
              <a:buNone/>
            </a:pPr>
            <a:endParaRPr lang="pt-BR" altLang="pt-BR" sz="2800" dirty="0" smtClean="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EC49EAB-9379-4D41-97F6-83AC20B91F94}"/>
              </a:ext>
            </a:extLst>
          </p:cNvPr>
          <p:cNvSpPr>
            <a:spLocks noGrp="1"/>
          </p:cNvSpPr>
          <p:nvPr>
            <p:ph type="title"/>
          </p:nvPr>
        </p:nvSpPr>
        <p:spPr/>
        <p:txBody>
          <a:bodyPr>
            <a:normAutofit/>
          </a:bodyPr>
          <a:lstStyle/>
          <a:p>
            <a:r>
              <a:rPr lang="pt-BR" sz="3200" b="1" cap="all" dirty="0">
                <a:solidFill>
                  <a:srgbClr val="002060"/>
                </a:solidFill>
                <a:latin typeface="Arial" pitchFamily="34" charset="0"/>
                <a:cs typeface="Arial" pitchFamily="34" charset="0"/>
              </a:rPr>
              <a:t>Base de Cálculo / Receita Bruta</a:t>
            </a:r>
          </a:p>
        </p:txBody>
      </p:sp>
      <p:sp>
        <p:nvSpPr>
          <p:cNvPr id="3" name="Espaço Reservado para Conteúdo 2">
            <a:extLst>
              <a:ext uri="{FF2B5EF4-FFF2-40B4-BE49-F238E27FC236}">
                <a16:creationId xmlns:a16="http://schemas.microsoft.com/office/drawing/2014/main" xmlns="" id="{182906A4-E9FA-43CB-90E3-1DAFAC60E524}"/>
              </a:ext>
            </a:extLst>
          </p:cNvPr>
          <p:cNvSpPr>
            <a:spLocks noGrp="1"/>
          </p:cNvSpPr>
          <p:nvPr>
            <p:ph idx="1"/>
          </p:nvPr>
        </p:nvSpPr>
        <p:spPr>
          <a:xfrm>
            <a:off x="655096" y="1486968"/>
            <a:ext cx="10890913" cy="5067656"/>
          </a:xfrm>
        </p:spPr>
        <p:txBody>
          <a:bodyPr>
            <a:normAutofit fontScale="92500" lnSpcReduction="10000"/>
          </a:bodyPr>
          <a:lstStyle/>
          <a:p>
            <a:pPr marL="0" indent="0" algn="just">
              <a:buNone/>
            </a:pPr>
            <a:r>
              <a:rPr lang="pt-BR" sz="2400" dirty="0">
                <a:latin typeface="Arial" pitchFamily="34" charset="0"/>
                <a:cs typeface="Arial" pitchFamily="34" charset="0"/>
              </a:rPr>
              <a:t>Considera-se receita </a:t>
            </a:r>
            <a:r>
              <a:rPr lang="pt-BR" sz="2400" dirty="0" smtClean="0">
                <a:latin typeface="Arial" pitchFamily="34" charset="0"/>
                <a:cs typeface="Arial" pitchFamily="34" charset="0"/>
              </a:rPr>
              <a:t>bruta </a:t>
            </a:r>
            <a:r>
              <a:rPr lang="pt-BR" sz="2400" dirty="0">
                <a:latin typeface="Arial" pitchFamily="34" charset="0"/>
                <a:cs typeface="Arial" pitchFamily="34" charset="0"/>
              </a:rPr>
              <a:t>o produto da venda de bens e serviços nas operações de conta própria, o preço dos serviços prestados e o resultado nas operações em conta alheia, não incluídas as vendas canceladas e os descontos incondicionais concedidos</a:t>
            </a:r>
            <a:r>
              <a:rPr lang="pt-BR" sz="2400" dirty="0" smtClean="0">
                <a:latin typeface="Arial" pitchFamily="34" charset="0"/>
                <a:cs typeface="Arial" pitchFamily="34" charset="0"/>
              </a:rPr>
              <a:t>.</a:t>
            </a:r>
          </a:p>
          <a:p>
            <a:pPr marL="0" indent="0" algn="just">
              <a:buNone/>
            </a:pPr>
            <a:r>
              <a:rPr lang="pt-BR" sz="2400" dirty="0" smtClean="0">
                <a:latin typeface="Arial" pitchFamily="34" charset="0"/>
                <a:cs typeface="Arial" pitchFamily="34" charset="0"/>
              </a:rPr>
              <a:t> </a:t>
            </a:r>
          </a:p>
          <a:p>
            <a:pPr marL="0" indent="0" algn="just">
              <a:buNone/>
            </a:pPr>
            <a:r>
              <a:rPr lang="pt-BR" sz="2400" b="1" dirty="0">
                <a:solidFill>
                  <a:schemeClr val="tx2"/>
                </a:solidFill>
                <a:latin typeface="Arial" pitchFamily="34" charset="0"/>
                <a:cs typeface="Arial" pitchFamily="34" charset="0"/>
              </a:rPr>
              <a:t>Compõem também a receita </a:t>
            </a:r>
            <a:r>
              <a:rPr lang="pt-BR" sz="2400" b="1" dirty="0" smtClean="0">
                <a:solidFill>
                  <a:schemeClr val="tx2"/>
                </a:solidFill>
                <a:latin typeface="Arial" pitchFamily="34" charset="0"/>
                <a:cs typeface="Arial" pitchFamily="34" charset="0"/>
              </a:rPr>
              <a:t>bruta:</a:t>
            </a:r>
          </a:p>
          <a:p>
            <a:pPr algn="just">
              <a:buFont typeface="Wingdings" panose="05000000000000000000" pitchFamily="2" charset="2"/>
              <a:buChar char="Ø"/>
            </a:pPr>
            <a:r>
              <a:rPr lang="pt-BR" sz="2600" dirty="0" smtClean="0">
                <a:latin typeface="Arial" pitchFamily="34" charset="0"/>
                <a:cs typeface="Arial" pitchFamily="34" charset="0"/>
              </a:rPr>
              <a:t>o custo do financiamento nas vendas a prazo, contido no valor dos bens ou serviços ou destacado no documento fiscal;</a:t>
            </a:r>
          </a:p>
          <a:p>
            <a:pPr algn="just">
              <a:buFont typeface="Wingdings" panose="05000000000000000000" pitchFamily="2" charset="2"/>
              <a:buChar char="Ø"/>
            </a:pPr>
            <a:r>
              <a:rPr lang="pt-BR" sz="2600" dirty="0">
                <a:latin typeface="Arial" pitchFamily="34" charset="0"/>
                <a:cs typeface="Arial" pitchFamily="34" charset="0"/>
              </a:rPr>
              <a:t>as gorjetas, sejam elas compulsórias ou não;</a:t>
            </a:r>
          </a:p>
          <a:p>
            <a:pPr algn="just">
              <a:buFont typeface="Wingdings" panose="05000000000000000000" pitchFamily="2" charset="2"/>
              <a:buChar char="Ø"/>
            </a:pPr>
            <a:r>
              <a:rPr lang="pt-BR" sz="2600" dirty="0">
                <a:latin typeface="Arial" pitchFamily="34" charset="0"/>
                <a:cs typeface="Arial" pitchFamily="34" charset="0"/>
              </a:rPr>
              <a:t>os royalties, aluguéis e demais receitas decorrentes de cessão de direito de uso ou gozo; e</a:t>
            </a:r>
          </a:p>
          <a:p>
            <a:pPr algn="just">
              <a:buFont typeface="Wingdings" panose="05000000000000000000" pitchFamily="2" charset="2"/>
              <a:buChar char="Ø"/>
            </a:pPr>
            <a:r>
              <a:rPr lang="pt-BR" sz="2600" dirty="0">
                <a:latin typeface="Arial" pitchFamily="34" charset="0"/>
                <a:cs typeface="Arial" pitchFamily="34" charset="0"/>
              </a:rPr>
              <a:t>as verbas de patrocínio</a:t>
            </a:r>
            <a:r>
              <a:rPr lang="pt-BR" sz="2600" dirty="0" smtClean="0">
                <a:latin typeface="Arial" pitchFamily="34" charset="0"/>
                <a:cs typeface="Arial" pitchFamily="34" charset="0"/>
              </a:rPr>
              <a:t>.</a:t>
            </a:r>
          </a:p>
          <a:p>
            <a:pPr algn="just">
              <a:buNone/>
            </a:pPr>
            <a:endParaRPr lang="pt-BR" sz="2400" dirty="0"/>
          </a:p>
          <a:p>
            <a:pPr marL="0" indent="0" algn="just">
              <a:buNone/>
            </a:pPr>
            <a:r>
              <a:rPr lang="pt-BR" sz="2000" dirty="0" smtClean="0"/>
              <a:t>*§4º-A do artigo 2º da Resolução CGSN 94/2011.</a:t>
            </a:r>
          </a:p>
          <a:p>
            <a:pPr marL="0" indent="0" algn="just">
              <a:buNone/>
            </a:pPr>
            <a:endParaRPr lang="pt-BR" sz="2000" dirty="0"/>
          </a:p>
        </p:txBody>
      </p:sp>
    </p:spTree>
    <p:extLst>
      <p:ext uri="{BB962C8B-B14F-4D97-AF65-F5344CB8AC3E}">
        <p14:creationId xmlns:p14="http://schemas.microsoft.com/office/powerpoint/2010/main" val="571697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1228"/>
          <p:cNvGrpSpPr/>
          <p:nvPr/>
        </p:nvGrpSpPr>
        <p:grpSpPr>
          <a:xfrm>
            <a:off x="1435100" y="1053084"/>
            <a:ext cx="9398000" cy="4821936"/>
            <a:chOff x="451104" y="1053084"/>
            <a:chExt cx="7870430" cy="4821936"/>
          </a:xfrm>
        </p:grpSpPr>
        <p:sp>
          <p:nvSpPr>
            <p:cNvPr id="12" name="Shape 93"/>
            <p:cNvSpPr/>
            <p:nvPr/>
          </p:nvSpPr>
          <p:spPr>
            <a:xfrm>
              <a:off x="457200" y="1066800"/>
              <a:ext cx="1752600" cy="762000"/>
            </a:xfrm>
            <a:custGeom>
              <a:avLst/>
              <a:gdLst/>
              <a:ahLst/>
              <a:cxnLst/>
              <a:rect l="0" t="0" r="0" b="0"/>
              <a:pathLst>
                <a:path w="1752600" h="762000">
                  <a:moveTo>
                    <a:pt x="0" y="0"/>
                  </a:moveTo>
                  <a:lnTo>
                    <a:pt x="1752600" y="0"/>
                  </a:lnTo>
                  <a:lnTo>
                    <a:pt x="1752600" y="762000"/>
                  </a:lnTo>
                  <a:lnTo>
                    <a:pt x="0" y="762000"/>
                  </a:lnTo>
                  <a:lnTo>
                    <a:pt x="0" y="0"/>
                  </a:lnTo>
                  <a:close/>
                </a:path>
              </a:pathLst>
            </a:custGeom>
            <a:ln w="0" cap="flat">
              <a:miter lim="127000"/>
            </a:ln>
          </p:spPr>
          <p:style>
            <a:lnRef idx="0">
              <a:srgbClr val="000000">
                <a:alpha val="0"/>
              </a:srgbClr>
            </a:lnRef>
            <a:fillRef idx="1">
              <a:srgbClr val="6699FF"/>
            </a:fillRef>
            <a:effectRef idx="0">
              <a:scrgbClr r="0" g="0" b="0"/>
            </a:effectRef>
            <a:fontRef idx="none"/>
          </p:style>
          <p:txBody>
            <a:bodyPr/>
            <a:lstStyle/>
            <a:p>
              <a:endParaRPr lang="pt-BR"/>
            </a:p>
          </p:txBody>
        </p:sp>
        <p:sp>
          <p:nvSpPr>
            <p:cNvPr id="13" name="Shape 94"/>
            <p:cNvSpPr/>
            <p:nvPr/>
          </p:nvSpPr>
          <p:spPr>
            <a:xfrm>
              <a:off x="451104" y="1060704"/>
              <a:ext cx="883158" cy="775716"/>
            </a:xfrm>
            <a:custGeom>
              <a:avLst/>
              <a:gdLst/>
              <a:ahLst/>
              <a:cxnLst/>
              <a:rect l="0" t="0" r="0" b="0"/>
              <a:pathLst>
                <a:path w="883158" h="775716">
                  <a:moveTo>
                    <a:pt x="0" y="0"/>
                  </a:moveTo>
                  <a:lnTo>
                    <a:pt x="883158" y="0"/>
                  </a:lnTo>
                  <a:lnTo>
                    <a:pt x="883158" y="13716"/>
                  </a:lnTo>
                  <a:lnTo>
                    <a:pt x="13716" y="13716"/>
                  </a:lnTo>
                  <a:lnTo>
                    <a:pt x="13716" y="762000"/>
                  </a:lnTo>
                  <a:lnTo>
                    <a:pt x="883158" y="762000"/>
                  </a:lnTo>
                  <a:lnTo>
                    <a:pt x="883158" y="775716"/>
                  </a:lnTo>
                  <a:lnTo>
                    <a:pt x="0" y="775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14" name="Shape 95"/>
            <p:cNvSpPr/>
            <p:nvPr/>
          </p:nvSpPr>
          <p:spPr>
            <a:xfrm>
              <a:off x="1334262" y="1060704"/>
              <a:ext cx="883158" cy="775716"/>
            </a:xfrm>
            <a:custGeom>
              <a:avLst/>
              <a:gdLst/>
              <a:ahLst/>
              <a:cxnLst/>
              <a:rect l="0" t="0" r="0" b="0"/>
              <a:pathLst>
                <a:path w="883158" h="775716">
                  <a:moveTo>
                    <a:pt x="0" y="0"/>
                  </a:moveTo>
                  <a:lnTo>
                    <a:pt x="883158" y="0"/>
                  </a:lnTo>
                  <a:lnTo>
                    <a:pt x="883158" y="775716"/>
                  </a:lnTo>
                  <a:lnTo>
                    <a:pt x="0" y="775716"/>
                  </a:lnTo>
                  <a:lnTo>
                    <a:pt x="0" y="762000"/>
                  </a:lnTo>
                  <a:lnTo>
                    <a:pt x="869442" y="762000"/>
                  </a:lnTo>
                  <a:lnTo>
                    <a:pt x="869442" y="13716"/>
                  </a:lnTo>
                  <a:lnTo>
                    <a:pt x="0" y="13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15" name="Rectangle 96"/>
            <p:cNvSpPr/>
            <p:nvPr/>
          </p:nvSpPr>
          <p:spPr>
            <a:xfrm>
              <a:off x="652272" y="1235580"/>
              <a:ext cx="1809478" cy="377818"/>
            </a:xfrm>
            <a:prstGeom prst="rect">
              <a:avLst/>
            </a:prstGeom>
            <a:ln>
              <a:noFill/>
            </a:ln>
          </p:spPr>
          <p:txBody>
            <a:bodyPr vert="horz" lIns="0" tIns="0" rIns="0" bIns="0" rtlCol="0">
              <a:noAutofit/>
            </a:bodyPr>
            <a:lstStyle/>
            <a:p>
              <a:pPr>
                <a:lnSpc>
                  <a:spcPct val="107000"/>
                </a:lnSpc>
                <a:spcAft>
                  <a:spcPts val="800"/>
                </a:spcAft>
              </a:pPr>
              <a:r>
                <a:rPr lang="pt-BR" sz="2600" dirty="0">
                  <a:effectLst/>
                  <a:latin typeface="Times New Roman" panose="02020603050405020304" pitchFamily="18" charset="0"/>
                  <a:ea typeface="Times New Roman" panose="02020603050405020304" pitchFamily="18" charset="0"/>
                  <a:cs typeface="Times New Roman" panose="02020603050405020304" pitchFamily="18" charset="0"/>
                </a:rPr>
                <a:t>Lucro Real</a:t>
              </a:r>
              <a:endParaRPr lang="pt-BR" sz="2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6" name="Shape 97"/>
            <p:cNvSpPr/>
            <p:nvPr/>
          </p:nvSpPr>
          <p:spPr>
            <a:xfrm>
              <a:off x="2514600" y="1066800"/>
              <a:ext cx="1524000" cy="762000"/>
            </a:xfrm>
            <a:custGeom>
              <a:avLst/>
              <a:gdLst/>
              <a:ahLst/>
              <a:cxnLst/>
              <a:rect l="0" t="0" r="0" b="0"/>
              <a:pathLst>
                <a:path w="1524000" h="762000">
                  <a:moveTo>
                    <a:pt x="0" y="0"/>
                  </a:moveTo>
                  <a:lnTo>
                    <a:pt x="1524000" y="0"/>
                  </a:lnTo>
                  <a:lnTo>
                    <a:pt x="1524000" y="762000"/>
                  </a:lnTo>
                  <a:lnTo>
                    <a:pt x="0" y="762000"/>
                  </a:lnTo>
                  <a:lnTo>
                    <a:pt x="0" y="0"/>
                  </a:lnTo>
                  <a:close/>
                </a:path>
              </a:pathLst>
            </a:custGeom>
            <a:ln w="0" cap="flat">
              <a:miter lim="127000"/>
            </a:ln>
          </p:spPr>
          <p:style>
            <a:lnRef idx="0">
              <a:srgbClr val="000000">
                <a:alpha val="0"/>
              </a:srgbClr>
            </a:lnRef>
            <a:fillRef idx="1">
              <a:srgbClr val="6699FF"/>
            </a:fillRef>
            <a:effectRef idx="0">
              <a:scrgbClr r="0" g="0" b="0"/>
            </a:effectRef>
            <a:fontRef idx="none"/>
          </p:style>
          <p:txBody>
            <a:bodyPr/>
            <a:lstStyle/>
            <a:p>
              <a:endParaRPr lang="pt-BR"/>
            </a:p>
          </p:txBody>
        </p:sp>
        <p:sp>
          <p:nvSpPr>
            <p:cNvPr id="17" name="Shape 98"/>
            <p:cNvSpPr/>
            <p:nvPr/>
          </p:nvSpPr>
          <p:spPr>
            <a:xfrm>
              <a:off x="2508504" y="1060704"/>
              <a:ext cx="768858" cy="775716"/>
            </a:xfrm>
            <a:custGeom>
              <a:avLst/>
              <a:gdLst/>
              <a:ahLst/>
              <a:cxnLst/>
              <a:rect l="0" t="0" r="0" b="0"/>
              <a:pathLst>
                <a:path w="768858" h="775716">
                  <a:moveTo>
                    <a:pt x="0" y="0"/>
                  </a:moveTo>
                  <a:lnTo>
                    <a:pt x="768858" y="0"/>
                  </a:lnTo>
                  <a:lnTo>
                    <a:pt x="768858" y="13716"/>
                  </a:lnTo>
                  <a:lnTo>
                    <a:pt x="13716" y="13716"/>
                  </a:lnTo>
                  <a:lnTo>
                    <a:pt x="13716" y="762000"/>
                  </a:lnTo>
                  <a:lnTo>
                    <a:pt x="768858" y="762000"/>
                  </a:lnTo>
                  <a:lnTo>
                    <a:pt x="768858" y="775716"/>
                  </a:lnTo>
                  <a:lnTo>
                    <a:pt x="0" y="775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18" name="Shape 99"/>
            <p:cNvSpPr/>
            <p:nvPr/>
          </p:nvSpPr>
          <p:spPr>
            <a:xfrm>
              <a:off x="3277362" y="1060704"/>
              <a:ext cx="768858" cy="775716"/>
            </a:xfrm>
            <a:custGeom>
              <a:avLst/>
              <a:gdLst/>
              <a:ahLst/>
              <a:cxnLst/>
              <a:rect l="0" t="0" r="0" b="0"/>
              <a:pathLst>
                <a:path w="768858" h="775716">
                  <a:moveTo>
                    <a:pt x="0" y="0"/>
                  </a:moveTo>
                  <a:lnTo>
                    <a:pt x="768858" y="0"/>
                  </a:lnTo>
                  <a:lnTo>
                    <a:pt x="768858" y="775716"/>
                  </a:lnTo>
                  <a:lnTo>
                    <a:pt x="0" y="775716"/>
                  </a:lnTo>
                  <a:lnTo>
                    <a:pt x="0" y="762000"/>
                  </a:lnTo>
                  <a:lnTo>
                    <a:pt x="755142" y="762000"/>
                  </a:lnTo>
                  <a:lnTo>
                    <a:pt x="755142" y="13716"/>
                  </a:lnTo>
                  <a:lnTo>
                    <a:pt x="0" y="13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19" name="Rectangle 100"/>
            <p:cNvSpPr/>
            <p:nvPr/>
          </p:nvSpPr>
          <p:spPr>
            <a:xfrm>
              <a:off x="2910839" y="1067690"/>
              <a:ext cx="968991" cy="377818"/>
            </a:xfrm>
            <a:prstGeom prst="rect">
              <a:avLst/>
            </a:prstGeom>
            <a:ln>
              <a:noFill/>
            </a:ln>
          </p:spPr>
          <p:txBody>
            <a:bodyPr vert="horz" lIns="0" tIns="0" rIns="0" bIns="0" rtlCol="0">
              <a:noAutofit/>
            </a:bodyPr>
            <a:lstStyle/>
            <a:p>
              <a:pPr>
                <a:lnSpc>
                  <a:spcPct val="107000"/>
                </a:lnSpc>
                <a:spcAft>
                  <a:spcPts val="800"/>
                </a:spcAft>
              </a:pPr>
              <a:r>
                <a:rPr lang="pt-BR" sz="2600" dirty="0">
                  <a:effectLst/>
                  <a:latin typeface="Times New Roman" panose="02020603050405020304" pitchFamily="18" charset="0"/>
                  <a:ea typeface="Times New Roman" panose="02020603050405020304" pitchFamily="18" charset="0"/>
                  <a:cs typeface="Times New Roman" panose="02020603050405020304" pitchFamily="18" charset="0"/>
                </a:rPr>
                <a:t>Lucro</a:t>
              </a:r>
              <a:endParaRPr lang="pt-BR" sz="2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0" name="Rectangle 101"/>
            <p:cNvSpPr/>
            <p:nvPr/>
          </p:nvSpPr>
          <p:spPr>
            <a:xfrm>
              <a:off x="2624327" y="1400498"/>
              <a:ext cx="1733084" cy="377818"/>
            </a:xfrm>
            <a:prstGeom prst="rect">
              <a:avLst/>
            </a:prstGeom>
            <a:ln>
              <a:noFill/>
            </a:ln>
          </p:spPr>
          <p:txBody>
            <a:bodyPr vert="horz" lIns="0" tIns="0" rIns="0" bIns="0" rtlCol="0">
              <a:noAutofit/>
            </a:bodyPr>
            <a:lstStyle/>
            <a:p>
              <a:pPr>
                <a:lnSpc>
                  <a:spcPct val="107000"/>
                </a:lnSpc>
                <a:spcAft>
                  <a:spcPts val="800"/>
                </a:spcAft>
              </a:pPr>
              <a:r>
                <a:rPr lang="pt-BR" sz="2600" dirty="0">
                  <a:effectLst/>
                  <a:latin typeface="Times New Roman" panose="02020603050405020304" pitchFamily="18" charset="0"/>
                  <a:ea typeface="Times New Roman" panose="02020603050405020304" pitchFamily="18" charset="0"/>
                  <a:cs typeface="Times New Roman" panose="02020603050405020304" pitchFamily="18" charset="0"/>
                </a:rPr>
                <a:t>Presumido</a:t>
              </a:r>
              <a:endParaRPr lang="pt-BR" sz="2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1" name="Shape 70348"/>
            <p:cNvSpPr/>
            <p:nvPr/>
          </p:nvSpPr>
          <p:spPr>
            <a:xfrm>
              <a:off x="4343401" y="1066800"/>
              <a:ext cx="1600200" cy="762000"/>
            </a:xfrm>
            <a:custGeom>
              <a:avLst/>
              <a:gdLst/>
              <a:ahLst/>
              <a:cxnLst/>
              <a:rect l="0" t="0" r="0" b="0"/>
              <a:pathLst>
                <a:path w="1600200" h="762000">
                  <a:moveTo>
                    <a:pt x="0" y="0"/>
                  </a:moveTo>
                  <a:lnTo>
                    <a:pt x="1600200" y="0"/>
                  </a:lnTo>
                  <a:lnTo>
                    <a:pt x="1600200" y="762000"/>
                  </a:lnTo>
                  <a:lnTo>
                    <a:pt x="0" y="762000"/>
                  </a:lnTo>
                  <a:lnTo>
                    <a:pt x="0" y="0"/>
                  </a:lnTo>
                </a:path>
              </a:pathLst>
            </a:custGeom>
            <a:ln w="0" cap="flat">
              <a:miter lim="127000"/>
            </a:ln>
          </p:spPr>
          <p:style>
            <a:lnRef idx="0">
              <a:srgbClr val="000000">
                <a:alpha val="0"/>
              </a:srgbClr>
            </a:lnRef>
            <a:fillRef idx="1">
              <a:srgbClr val="6699FF"/>
            </a:fillRef>
            <a:effectRef idx="0">
              <a:scrgbClr r="0" g="0" b="0"/>
            </a:effectRef>
            <a:fontRef idx="none"/>
          </p:style>
          <p:txBody>
            <a:bodyPr/>
            <a:lstStyle/>
            <a:p>
              <a:endParaRPr lang="pt-BR"/>
            </a:p>
          </p:txBody>
        </p:sp>
        <p:sp>
          <p:nvSpPr>
            <p:cNvPr id="22" name="Shape 103"/>
            <p:cNvSpPr/>
            <p:nvPr/>
          </p:nvSpPr>
          <p:spPr>
            <a:xfrm>
              <a:off x="4337304" y="1060704"/>
              <a:ext cx="806958" cy="775716"/>
            </a:xfrm>
            <a:custGeom>
              <a:avLst/>
              <a:gdLst/>
              <a:ahLst/>
              <a:cxnLst/>
              <a:rect l="0" t="0" r="0" b="0"/>
              <a:pathLst>
                <a:path w="806958" h="775716">
                  <a:moveTo>
                    <a:pt x="0" y="0"/>
                  </a:moveTo>
                  <a:lnTo>
                    <a:pt x="806958" y="0"/>
                  </a:lnTo>
                  <a:lnTo>
                    <a:pt x="806958" y="13716"/>
                  </a:lnTo>
                  <a:lnTo>
                    <a:pt x="13716" y="13716"/>
                  </a:lnTo>
                  <a:lnTo>
                    <a:pt x="13716" y="762000"/>
                  </a:lnTo>
                  <a:lnTo>
                    <a:pt x="806958" y="762000"/>
                  </a:lnTo>
                  <a:lnTo>
                    <a:pt x="806958" y="775716"/>
                  </a:lnTo>
                  <a:lnTo>
                    <a:pt x="0" y="775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23" name="Shape 104"/>
            <p:cNvSpPr/>
            <p:nvPr/>
          </p:nvSpPr>
          <p:spPr>
            <a:xfrm>
              <a:off x="5144263" y="1060704"/>
              <a:ext cx="806958" cy="775716"/>
            </a:xfrm>
            <a:custGeom>
              <a:avLst/>
              <a:gdLst/>
              <a:ahLst/>
              <a:cxnLst/>
              <a:rect l="0" t="0" r="0" b="0"/>
              <a:pathLst>
                <a:path w="806958" h="775716">
                  <a:moveTo>
                    <a:pt x="0" y="0"/>
                  </a:moveTo>
                  <a:lnTo>
                    <a:pt x="806958" y="0"/>
                  </a:lnTo>
                  <a:lnTo>
                    <a:pt x="806958" y="775716"/>
                  </a:lnTo>
                  <a:lnTo>
                    <a:pt x="0" y="775716"/>
                  </a:lnTo>
                  <a:lnTo>
                    <a:pt x="0" y="762000"/>
                  </a:lnTo>
                  <a:lnTo>
                    <a:pt x="793242" y="762000"/>
                  </a:lnTo>
                  <a:lnTo>
                    <a:pt x="793242" y="13716"/>
                  </a:lnTo>
                  <a:lnTo>
                    <a:pt x="0" y="13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24" name="Rectangle 105"/>
            <p:cNvSpPr/>
            <p:nvPr/>
          </p:nvSpPr>
          <p:spPr>
            <a:xfrm>
              <a:off x="4741162" y="1067690"/>
              <a:ext cx="1070337" cy="377818"/>
            </a:xfrm>
            <a:prstGeom prst="rect">
              <a:avLst/>
            </a:prstGeom>
            <a:ln>
              <a:noFill/>
            </a:ln>
          </p:spPr>
          <p:txBody>
            <a:bodyPr vert="horz" lIns="0" tIns="0" rIns="0" bIns="0" rtlCol="0">
              <a:noAutofit/>
            </a:bodyPr>
            <a:lstStyle/>
            <a:p>
              <a:pPr>
                <a:lnSpc>
                  <a:spcPct val="107000"/>
                </a:lnSpc>
                <a:spcAft>
                  <a:spcPts val="800"/>
                </a:spcAft>
              </a:pPr>
              <a:r>
                <a:rPr lang="pt-BR" sz="2600" dirty="0">
                  <a:effectLst/>
                  <a:latin typeface="Times New Roman" panose="02020603050405020304" pitchFamily="18" charset="0"/>
                  <a:ea typeface="Times New Roman" panose="02020603050405020304" pitchFamily="18" charset="0"/>
                  <a:cs typeface="Times New Roman" panose="02020603050405020304" pitchFamily="18" charset="0"/>
                </a:rPr>
                <a:t>Lucro </a:t>
              </a:r>
              <a:endParaRPr lang="pt-BR" sz="2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5" name="Rectangle 106"/>
            <p:cNvSpPr/>
            <p:nvPr/>
          </p:nvSpPr>
          <p:spPr>
            <a:xfrm>
              <a:off x="4549139" y="1392260"/>
              <a:ext cx="1579094" cy="377818"/>
            </a:xfrm>
            <a:prstGeom prst="rect">
              <a:avLst/>
            </a:prstGeom>
            <a:ln>
              <a:noFill/>
            </a:ln>
          </p:spPr>
          <p:txBody>
            <a:bodyPr vert="horz" lIns="0" tIns="0" rIns="0" bIns="0" rtlCol="0">
              <a:noAutofit/>
            </a:bodyPr>
            <a:lstStyle/>
            <a:p>
              <a:pPr>
                <a:lnSpc>
                  <a:spcPct val="107000"/>
                </a:lnSpc>
                <a:spcAft>
                  <a:spcPts val="800"/>
                </a:spcAft>
              </a:pPr>
              <a:r>
                <a:rPr lang="pt-BR" sz="2600" dirty="0">
                  <a:effectLst/>
                  <a:latin typeface="Times New Roman" panose="02020603050405020304" pitchFamily="18" charset="0"/>
                  <a:ea typeface="Times New Roman" panose="02020603050405020304" pitchFamily="18" charset="0"/>
                  <a:cs typeface="Times New Roman" panose="02020603050405020304" pitchFamily="18" charset="0"/>
                </a:rPr>
                <a:t>Arbitrado</a:t>
              </a:r>
              <a:endParaRPr lang="pt-BR" sz="2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6" name="Shape 70349"/>
            <p:cNvSpPr/>
            <p:nvPr/>
          </p:nvSpPr>
          <p:spPr>
            <a:xfrm>
              <a:off x="6476462" y="1053084"/>
              <a:ext cx="1600200" cy="762000"/>
            </a:xfrm>
            <a:custGeom>
              <a:avLst/>
              <a:gdLst/>
              <a:ahLst/>
              <a:cxnLst/>
              <a:rect l="0" t="0" r="0" b="0"/>
              <a:pathLst>
                <a:path w="1600200" h="762000">
                  <a:moveTo>
                    <a:pt x="0" y="0"/>
                  </a:moveTo>
                  <a:lnTo>
                    <a:pt x="1600200" y="0"/>
                  </a:lnTo>
                  <a:lnTo>
                    <a:pt x="1600200" y="762000"/>
                  </a:lnTo>
                  <a:lnTo>
                    <a:pt x="0" y="762000"/>
                  </a:lnTo>
                  <a:lnTo>
                    <a:pt x="0" y="0"/>
                  </a:lnTo>
                </a:path>
              </a:pathLst>
            </a:custGeom>
            <a:ln w="0" cap="flat">
              <a:miter lim="127000"/>
            </a:ln>
          </p:spPr>
          <p:style>
            <a:lnRef idx="0">
              <a:srgbClr val="000000">
                <a:alpha val="0"/>
              </a:srgbClr>
            </a:lnRef>
            <a:fillRef idx="1">
              <a:srgbClr val="6699FF"/>
            </a:fillRef>
            <a:effectRef idx="0">
              <a:scrgbClr r="0" g="0" b="0"/>
            </a:effectRef>
            <a:fontRef idx="none"/>
          </p:style>
          <p:txBody>
            <a:bodyPr/>
            <a:lstStyle/>
            <a:p>
              <a:endParaRPr lang="pt-BR"/>
            </a:p>
          </p:txBody>
        </p:sp>
        <p:sp>
          <p:nvSpPr>
            <p:cNvPr id="27" name="Shape 108"/>
            <p:cNvSpPr/>
            <p:nvPr/>
          </p:nvSpPr>
          <p:spPr>
            <a:xfrm>
              <a:off x="6470904" y="1060704"/>
              <a:ext cx="806958" cy="775716"/>
            </a:xfrm>
            <a:custGeom>
              <a:avLst/>
              <a:gdLst/>
              <a:ahLst/>
              <a:cxnLst/>
              <a:rect l="0" t="0" r="0" b="0"/>
              <a:pathLst>
                <a:path w="806958" h="775716">
                  <a:moveTo>
                    <a:pt x="0" y="0"/>
                  </a:moveTo>
                  <a:lnTo>
                    <a:pt x="806958" y="0"/>
                  </a:lnTo>
                  <a:lnTo>
                    <a:pt x="806958" y="13716"/>
                  </a:lnTo>
                  <a:lnTo>
                    <a:pt x="13716" y="13716"/>
                  </a:lnTo>
                  <a:lnTo>
                    <a:pt x="13716" y="762000"/>
                  </a:lnTo>
                  <a:lnTo>
                    <a:pt x="806958" y="762000"/>
                  </a:lnTo>
                  <a:lnTo>
                    <a:pt x="806958" y="775716"/>
                  </a:lnTo>
                  <a:lnTo>
                    <a:pt x="0" y="775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28" name="Shape 109"/>
            <p:cNvSpPr/>
            <p:nvPr/>
          </p:nvSpPr>
          <p:spPr>
            <a:xfrm>
              <a:off x="7277861" y="1060704"/>
              <a:ext cx="806959" cy="775716"/>
            </a:xfrm>
            <a:custGeom>
              <a:avLst/>
              <a:gdLst/>
              <a:ahLst/>
              <a:cxnLst/>
              <a:rect l="0" t="0" r="0" b="0"/>
              <a:pathLst>
                <a:path w="806959" h="775716">
                  <a:moveTo>
                    <a:pt x="0" y="0"/>
                  </a:moveTo>
                  <a:lnTo>
                    <a:pt x="806959" y="0"/>
                  </a:lnTo>
                  <a:lnTo>
                    <a:pt x="806959" y="775716"/>
                  </a:lnTo>
                  <a:lnTo>
                    <a:pt x="0" y="775716"/>
                  </a:lnTo>
                  <a:lnTo>
                    <a:pt x="0" y="762000"/>
                  </a:lnTo>
                  <a:lnTo>
                    <a:pt x="793242" y="762000"/>
                  </a:lnTo>
                  <a:lnTo>
                    <a:pt x="793242" y="13716"/>
                  </a:lnTo>
                  <a:lnTo>
                    <a:pt x="0" y="13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29" name="Rectangle 110"/>
            <p:cNvSpPr/>
            <p:nvPr/>
          </p:nvSpPr>
          <p:spPr>
            <a:xfrm>
              <a:off x="6784845" y="1235580"/>
              <a:ext cx="1305135" cy="377818"/>
            </a:xfrm>
            <a:prstGeom prst="rect">
              <a:avLst/>
            </a:prstGeom>
            <a:ln>
              <a:noFill/>
            </a:ln>
          </p:spPr>
          <p:txBody>
            <a:bodyPr vert="horz" lIns="0" tIns="0" rIns="0" bIns="0" rtlCol="0">
              <a:noAutofit/>
            </a:bodyPr>
            <a:lstStyle/>
            <a:p>
              <a:pPr>
                <a:lnSpc>
                  <a:spcPct val="107000"/>
                </a:lnSpc>
                <a:spcAft>
                  <a:spcPts val="800"/>
                </a:spcAft>
              </a:pPr>
              <a:r>
                <a:rPr lang="pt-BR" sz="2600" dirty="0">
                  <a:effectLst/>
                  <a:latin typeface="Times New Roman" panose="02020603050405020304" pitchFamily="18" charset="0"/>
                  <a:ea typeface="Times New Roman" panose="02020603050405020304" pitchFamily="18" charset="0"/>
                  <a:cs typeface="Times New Roman" panose="02020603050405020304" pitchFamily="18" charset="0"/>
                </a:rPr>
                <a:t>Simples</a:t>
              </a:r>
              <a:endParaRPr lang="pt-BR" sz="2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0" name="Shape 70350"/>
            <p:cNvSpPr/>
            <p:nvPr/>
          </p:nvSpPr>
          <p:spPr>
            <a:xfrm>
              <a:off x="1295400" y="2438400"/>
              <a:ext cx="3505200" cy="838200"/>
            </a:xfrm>
            <a:custGeom>
              <a:avLst/>
              <a:gdLst/>
              <a:ahLst/>
              <a:cxnLst/>
              <a:rect l="0" t="0" r="0" b="0"/>
              <a:pathLst>
                <a:path w="3505200" h="838200">
                  <a:moveTo>
                    <a:pt x="0" y="0"/>
                  </a:moveTo>
                  <a:lnTo>
                    <a:pt x="3505200" y="0"/>
                  </a:lnTo>
                  <a:lnTo>
                    <a:pt x="3505200" y="838200"/>
                  </a:lnTo>
                  <a:lnTo>
                    <a:pt x="0" y="838200"/>
                  </a:lnTo>
                  <a:lnTo>
                    <a:pt x="0" y="0"/>
                  </a:lnTo>
                </a:path>
              </a:pathLst>
            </a:custGeom>
            <a:ln w="0" cap="flat">
              <a:miter lim="127000"/>
            </a:ln>
          </p:spPr>
          <p:style>
            <a:lnRef idx="0">
              <a:srgbClr val="000000">
                <a:alpha val="0"/>
              </a:srgbClr>
            </a:lnRef>
            <a:fillRef idx="1">
              <a:srgbClr val="6699FF"/>
            </a:fillRef>
            <a:effectRef idx="0">
              <a:scrgbClr r="0" g="0" b="0"/>
            </a:effectRef>
            <a:fontRef idx="none"/>
          </p:style>
          <p:txBody>
            <a:bodyPr/>
            <a:lstStyle/>
            <a:p>
              <a:endParaRPr lang="pt-BR"/>
            </a:p>
          </p:txBody>
        </p:sp>
        <p:sp>
          <p:nvSpPr>
            <p:cNvPr id="31" name="Shape 112"/>
            <p:cNvSpPr/>
            <p:nvPr/>
          </p:nvSpPr>
          <p:spPr>
            <a:xfrm>
              <a:off x="1289304" y="2432304"/>
              <a:ext cx="1759458" cy="851917"/>
            </a:xfrm>
            <a:custGeom>
              <a:avLst/>
              <a:gdLst/>
              <a:ahLst/>
              <a:cxnLst/>
              <a:rect l="0" t="0" r="0" b="0"/>
              <a:pathLst>
                <a:path w="1759458" h="851917">
                  <a:moveTo>
                    <a:pt x="0" y="0"/>
                  </a:moveTo>
                  <a:lnTo>
                    <a:pt x="1759458" y="0"/>
                  </a:lnTo>
                  <a:lnTo>
                    <a:pt x="1759458" y="13716"/>
                  </a:lnTo>
                  <a:lnTo>
                    <a:pt x="13716" y="13716"/>
                  </a:lnTo>
                  <a:lnTo>
                    <a:pt x="13716" y="838200"/>
                  </a:lnTo>
                  <a:lnTo>
                    <a:pt x="1759458" y="838200"/>
                  </a:lnTo>
                  <a:lnTo>
                    <a:pt x="1759458" y="851917"/>
                  </a:lnTo>
                  <a:lnTo>
                    <a:pt x="0" y="8519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32" name="Shape 113"/>
            <p:cNvSpPr/>
            <p:nvPr/>
          </p:nvSpPr>
          <p:spPr>
            <a:xfrm>
              <a:off x="3048762" y="2432304"/>
              <a:ext cx="1759458" cy="851916"/>
            </a:xfrm>
            <a:custGeom>
              <a:avLst/>
              <a:gdLst/>
              <a:ahLst/>
              <a:cxnLst/>
              <a:rect l="0" t="0" r="0" b="0"/>
              <a:pathLst>
                <a:path w="1759458" h="851916">
                  <a:moveTo>
                    <a:pt x="0" y="0"/>
                  </a:moveTo>
                  <a:lnTo>
                    <a:pt x="1759458" y="0"/>
                  </a:lnTo>
                  <a:lnTo>
                    <a:pt x="1759458" y="851916"/>
                  </a:lnTo>
                  <a:lnTo>
                    <a:pt x="0" y="851916"/>
                  </a:lnTo>
                  <a:lnTo>
                    <a:pt x="0" y="838200"/>
                  </a:lnTo>
                  <a:lnTo>
                    <a:pt x="1745742" y="838200"/>
                  </a:lnTo>
                  <a:lnTo>
                    <a:pt x="1745742" y="13716"/>
                  </a:lnTo>
                  <a:lnTo>
                    <a:pt x="0" y="13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33" name="Rectangle 114"/>
            <p:cNvSpPr/>
            <p:nvPr/>
          </p:nvSpPr>
          <p:spPr>
            <a:xfrm>
              <a:off x="2211323" y="2492379"/>
              <a:ext cx="2224014" cy="377817"/>
            </a:xfrm>
            <a:prstGeom prst="rect">
              <a:avLst/>
            </a:prstGeom>
            <a:ln>
              <a:noFill/>
            </a:ln>
          </p:spPr>
          <p:txBody>
            <a:bodyPr vert="horz" lIns="0" tIns="0" rIns="0" bIns="0" rtlCol="0">
              <a:noAutofit/>
            </a:bodyPr>
            <a:lstStyle/>
            <a:p>
              <a:pPr>
                <a:lnSpc>
                  <a:spcPct val="107000"/>
                </a:lnSpc>
                <a:spcAft>
                  <a:spcPts val="800"/>
                </a:spcAft>
              </a:pPr>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APURAÇÃO</a:t>
              </a:r>
              <a:endParaRPr lang="pt-BR"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4" name="Rectangle 115"/>
            <p:cNvSpPr/>
            <p:nvPr/>
          </p:nvSpPr>
          <p:spPr>
            <a:xfrm>
              <a:off x="2090927" y="2858139"/>
              <a:ext cx="2542165" cy="377818"/>
            </a:xfrm>
            <a:prstGeom prst="rect">
              <a:avLst/>
            </a:prstGeom>
            <a:ln>
              <a:noFill/>
            </a:ln>
          </p:spPr>
          <p:txBody>
            <a:bodyPr vert="horz" lIns="0" tIns="0" rIns="0" bIns="0" rtlCol="0">
              <a:noAutofit/>
            </a:bodyPr>
            <a:lstStyle/>
            <a:p>
              <a:pPr>
                <a:lnSpc>
                  <a:spcPct val="107000"/>
                </a:lnSpc>
                <a:spcAft>
                  <a:spcPts val="800"/>
                </a:spcAft>
              </a:pPr>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TRIMESTRAL</a:t>
              </a:r>
              <a:endParaRPr lang="pt-BR"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5" name="Shape 70351"/>
            <p:cNvSpPr/>
            <p:nvPr/>
          </p:nvSpPr>
          <p:spPr>
            <a:xfrm>
              <a:off x="5638801" y="2438400"/>
              <a:ext cx="2590800" cy="838200"/>
            </a:xfrm>
            <a:custGeom>
              <a:avLst/>
              <a:gdLst/>
              <a:ahLst/>
              <a:cxnLst/>
              <a:rect l="0" t="0" r="0" b="0"/>
              <a:pathLst>
                <a:path w="2590800" h="838200">
                  <a:moveTo>
                    <a:pt x="0" y="0"/>
                  </a:moveTo>
                  <a:lnTo>
                    <a:pt x="2590800" y="0"/>
                  </a:lnTo>
                  <a:lnTo>
                    <a:pt x="2590800" y="838200"/>
                  </a:lnTo>
                  <a:lnTo>
                    <a:pt x="0" y="838200"/>
                  </a:lnTo>
                  <a:lnTo>
                    <a:pt x="0" y="0"/>
                  </a:lnTo>
                </a:path>
              </a:pathLst>
            </a:custGeom>
            <a:ln w="0" cap="flat">
              <a:miter lim="127000"/>
            </a:ln>
          </p:spPr>
          <p:style>
            <a:lnRef idx="0">
              <a:srgbClr val="000000">
                <a:alpha val="0"/>
              </a:srgbClr>
            </a:lnRef>
            <a:fillRef idx="1">
              <a:srgbClr val="6699FF"/>
            </a:fillRef>
            <a:effectRef idx="0">
              <a:scrgbClr r="0" g="0" b="0"/>
            </a:effectRef>
            <a:fontRef idx="none"/>
          </p:style>
          <p:txBody>
            <a:bodyPr/>
            <a:lstStyle/>
            <a:p>
              <a:endParaRPr lang="pt-BR"/>
            </a:p>
          </p:txBody>
        </p:sp>
        <p:sp>
          <p:nvSpPr>
            <p:cNvPr id="36" name="Shape 117"/>
            <p:cNvSpPr/>
            <p:nvPr/>
          </p:nvSpPr>
          <p:spPr>
            <a:xfrm>
              <a:off x="5632704" y="2432304"/>
              <a:ext cx="1302257" cy="851916"/>
            </a:xfrm>
            <a:custGeom>
              <a:avLst/>
              <a:gdLst/>
              <a:ahLst/>
              <a:cxnLst/>
              <a:rect l="0" t="0" r="0" b="0"/>
              <a:pathLst>
                <a:path w="1302257" h="851916">
                  <a:moveTo>
                    <a:pt x="0" y="0"/>
                  </a:moveTo>
                  <a:lnTo>
                    <a:pt x="1302257" y="0"/>
                  </a:lnTo>
                  <a:lnTo>
                    <a:pt x="1302257" y="13716"/>
                  </a:lnTo>
                  <a:lnTo>
                    <a:pt x="13716" y="13716"/>
                  </a:lnTo>
                  <a:lnTo>
                    <a:pt x="13716" y="838200"/>
                  </a:lnTo>
                  <a:lnTo>
                    <a:pt x="1302257" y="838200"/>
                  </a:lnTo>
                  <a:lnTo>
                    <a:pt x="1302257" y="851916"/>
                  </a:lnTo>
                  <a:lnTo>
                    <a:pt x="0" y="8519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37" name="Shape 118"/>
            <p:cNvSpPr/>
            <p:nvPr/>
          </p:nvSpPr>
          <p:spPr>
            <a:xfrm>
              <a:off x="6934961" y="2432304"/>
              <a:ext cx="1302259" cy="851916"/>
            </a:xfrm>
            <a:custGeom>
              <a:avLst/>
              <a:gdLst/>
              <a:ahLst/>
              <a:cxnLst/>
              <a:rect l="0" t="0" r="0" b="0"/>
              <a:pathLst>
                <a:path w="1302259" h="851916">
                  <a:moveTo>
                    <a:pt x="0" y="0"/>
                  </a:moveTo>
                  <a:lnTo>
                    <a:pt x="1302259" y="0"/>
                  </a:lnTo>
                  <a:lnTo>
                    <a:pt x="1302259" y="851916"/>
                  </a:lnTo>
                  <a:lnTo>
                    <a:pt x="0" y="851916"/>
                  </a:lnTo>
                  <a:lnTo>
                    <a:pt x="0" y="838200"/>
                  </a:lnTo>
                  <a:lnTo>
                    <a:pt x="1288542" y="838200"/>
                  </a:lnTo>
                  <a:lnTo>
                    <a:pt x="1288542" y="13716"/>
                  </a:lnTo>
                  <a:lnTo>
                    <a:pt x="0" y="13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38" name="Rectangle 119"/>
            <p:cNvSpPr/>
            <p:nvPr/>
          </p:nvSpPr>
          <p:spPr>
            <a:xfrm>
              <a:off x="6097521" y="2477389"/>
              <a:ext cx="2224013" cy="377818"/>
            </a:xfrm>
            <a:prstGeom prst="rect">
              <a:avLst/>
            </a:prstGeom>
            <a:ln>
              <a:noFill/>
            </a:ln>
          </p:spPr>
          <p:txBody>
            <a:bodyPr vert="horz" lIns="0" tIns="0" rIns="0" bIns="0" rtlCol="0">
              <a:noAutofit/>
            </a:bodyPr>
            <a:lstStyle/>
            <a:p>
              <a:pPr>
                <a:lnSpc>
                  <a:spcPct val="107000"/>
                </a:lnSpc>
                <a:spcAft>
                  <a:spcPts val="800"/>
                </a:spcAft>
              </a:pPr>
              <a:r>
                <a:rPr lang="pt-BR" sz="2400">
                  <a:effectLst/>
                  <a:latin typeface="Times New Roman" panose="02020603050405020304" pitchFamily="18" charset="0"/>
                  <a:ea typeface="Times New Roman" panose="02020603050405020304" pitchFamily="18" charset="0"/>
                  <a:cs typeface="Times New Roman" panose="02020603050405020304" pitchFamily="18" charset="0"/>
                </a:rPr>
                <a:t>APURAÇÃO</a:t>
              </a:r>
              <a:endParaRPr lang="pt-BR" sz="11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9" name="Rectangle 120"/>
            <p:cNvSpPr/>
            <p:nvPr/>
          </p:nvSpPr>
          <p:spPr>
            <a:xfrm>
              <a:off x="6307833" y="2843149"/>
              <a:ext cx="1664308" cy="377818"/>
            </a:xfrm>
            <a:prstGeom prst="rect">
              <a:avLst/>
            </a:prstGeom>
            <a:ln>
              <a:noFill/>
            </a:ln>
          </p:spPr>
          <p:txBody>
            <a:bodyPr vert="horz" lIns="0" tIns="0" rIns="0" bIns="0" rtlCol="0">
              <a:noAutofit/>
            </a:bodyPr>
            <a:lstStyle/>
            <a:p>
              <a:pPr>
                <a:lnSpc>
                  <a:spcPct val="107000"/>
                </a:lnSpc>
                <a:spcAft>
                  <a:spcPts val="800"/>
                </a:spcAft>
              </a:pPr>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MENSAL</a:t>
              </a:r>
              <a:endParaRPr lang="pt-BR"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0" name="Shape 121"/>
            <p:cNvSpPr/>
            <p:nvPr/>
          </p:nvSpPr>
          <p:spPr>
            <a:xfrm>
              <a:off x="3162301" y="1828800"/>
              <a:ext cx="76200" cy="609600"/>
            </a:xfrm>
            <a:custGeom>
              <a:avLst/>
              <a:gdLst/>
              <a:ahLst/>
              <a:cxnLst/>
              <a:rect l="0" t="0" r="0" b="0"/>
              <a:pathLst>
                <a:path w="76200" h="609600">
                  <a:moveTo>
                    <a:pt x="32004" y="0"/>
                  </a:moveTo>
                  <a:lnTo>
                    <a:pt x="45720" y="0"/>
                  </a:lnTo>
                  <a:lnTo>
                    <a:pt x="45720" y="533400"/>
                  </a:lnTo>
                  <a:lnTo>
                    <a:pt x="76200" y="533400"/>
                  </a:lnTo>
                  <a:lnTo>
                    <a:pt x="38100" y="609600"/>
                  </a:lnTo>
                  <a:lnTo>
                    <a:pt x="0" y="533400"/>
                  </a:lnTo>
                  <a:lnTo>
                    <a:pt x="32004" y="533400"/>
                  </a:lnTo>
                  <a:lnTo>
                    <a:pt x="32004" y="0"/>
                  </a:lnTo>
                  <a:close/>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41" name="Shape 70352"/>
            <p:cNvSpPr/>
            <p:nvPr/>
          </p:nvSpPr>
          <p:spPr>
            <a:xfrm>
              <a:off x="908304" y="1828800"/>
              <a:ext cx="13716" cy="914400"/>
            </a:xfrm>
            <a:custGeom>
              <a:avLst/>
              <a:gdLst/>
              <a:ahLst/>
              <a:cxnLst/>
              <a:rect l="0" t="0" r="0" b="0"/>
              <a:pathLst>
                <a:path w="13716" h="914400">
                  <a:moveTo>
                    <a:pt x="0" y="0"/>
                  </a:moveTo>
                  <a:lnTo>
                    <a:pt x="13716" y="0"/>
                  </a:lnTo>
                  <a:lnTo>
                    <a:pt x="13716" y="914400"/>
                  </a:lnTo>
                  <a:lnTo>
                    <a:pt x="0" y="914400"/>
                  </a:lnTo>
                  <a:lnTo>
                    <a:pt x="0" y="0"/>
                  </a:lnTo>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sp>
          <p:nvSpPr>
            <p:cNvPr id="42" name="Shape 70353"/>
            <p:cNvSpPr/>
            <p:nvPr/>
          </p:nvSpPr>
          <p:spPr>
            <a:xfrm>
              <a:off x="603504" y="1828800"/>
              <a:ext cx="13716" cy="1600200"/>
            </a:xfrm>
            <a:custGeom>
              <a:avLst/>
              <a:gdLst/>
              <a:ahLst/>
              <a:cxnLst/>
              <a:rect l="0" t="0" r="0" b="0"/>
              <a:pathLst>
                <a:path w="13716" h="1600200">
                  <a:moveTo>
                    <a:pt x="0" y="0"/>
                  </a:moveTo>
                  <a:lnTo>
                    <a:pt x="13716" y="0"/>
                  </a:lnTo>
                  <a:lnTo>
                    <a:pt x="13716" y="1600200"/>
                  </a:lnTo>
                  <a:lnTo>
                    <a:pt x="0" y="1600200"/>
                  </a:lnTo>
                  <a:lnTo>
                    <a:pt x="0" y="0"/>
                  </a:lnTo>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sp>
          <p:nvSpPr>
            <p:cNvPr id="43" name="Shape 124"/>
            <p:cNvSpPr/>
            <p:nvPr/>
          </p:nvSpPr>
          <p:spPr>
            <a:xfrm>
              <a:off x="914400" y="2705100"/>
              <a:ext cx="381000" cy="76200"/>
            </a:xfrm>
            <a:custGeom>
              <a:avLst/>
              <a:gdLst/>
              <a:ahLst/>
              <a:cxnLst/>
              <a:rect l="0" t="0" r="0" b="0"/>
              <a:pathLst>
                <a:path w="381000" h="76200">
                  <a:moveTo>
                    <a:pt x="304800" y="0"/>
                  </a:moveTo>
                  <a:lnTo>
                    <a:pt x="381000" y="38100"/>
                  </a:lnTo>
                  <a:lnTo>
                    <a:pt x="304800" y="76200"/>
                  </a:lnTo>
                  <a:lnTo>
                    <a:pt x="304800" y="45720"/>
                  </a:lnTo>
                  <a:lnTo>
                    <a:pt x="0" y="45720"/>
                  </a:lnTo>
                  <a:lnTo>
                    <a:pt x="0" y="32004"/>
                  </a:lnTo>
                  <a:lnTo>
                    <a:pt x="304800" y="32004"/>
                  </a:lnTo>
                  <a:lnTo>
                    <a:pt x="304800" y="0"/>
                  </a:lnTo>
                  <a:close/>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sp>
          <p:nvSpPr>
            <p:cNvPr id="44" name="Shape 125"/>
            <p:cNvSpPr/>
            <p:nvPr/>
          </p:nvSpPr>
          <p:spPr>
            <a:xfrm>
              <a:off x="7124700" y="1828800"/>
              <a:ext cx="76200" cy="609600"/>
            </a:xfrm>
            <a:custGeom>
              <a:avLst/>
              <a:gdLst/>
              <a:ahLst/>
              <a:cxnLst/>
              <a:rect l="0" t="0" r="0" b="0"/>
              <a:pathLst>
                <a:path w="76200" h="609600">
                  <a:moveTo>
                    <a:pt x="32003" y="0"/>
                  </a:moveTo>
                  <a:lnTo>
                    <a:pt x="45720" y="0"/>
                  </a:lnTo>
                  <a:lnTo>
                    <a:pt x="45720" y="533400"/>
                  </a:lnTo>
                  <a:lnTo>
                    <a:pt x="76200" y="533400"/>
                  </a:lnTo>
                  <a:lnTo>
                    <a:pt x="38100" y="609600"/>
                  </a:lnTo>
                  <a:lnTo>
                    <a:pt x="0" y="533400"/>
                  </a:lnTo>
                  <a:lnTo>
                    <a:pt x="32003" y="533400"/>
                  </a:lnTo>
                  <a:lnTo>
                    <a:pt x="32003" y="0"/>
                  </a:lnTo>
                  <a:close/>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sp>
          <p:nvSpPr>
            <p:cNvPr id="45" name="Shape 70354"/>
            <p:cNvSpPr/>
            <p:nvPr/>
          </p:nvSpPr>
          <p:spPr>
            <a:xfrm>
              <a:off x="5099304" y="1828800"/>
              <a:ext cx="13716" cy="914400"/>
            </a:xfrm>
            <a:custGeom>
              <a:avLst/>
              <a:gdLst/>
              <a:ahLst/>
              <a:cxnLst/>
              <a:rect l="0" t="0" r="0" b="0"/>
              <a:pathLst>
                <a:path w="13716" h="914400">
                  <a:moveTo>
                    <a:pt x="0" y="0"/>
                  </a:moveTo>
                  <a:lnTo>
                    <a:pt x="13716" y="0"/>
                  </a:lnTo>
                  <a:lnTo>
                    <a:pt x="13716" y="914400"/>
                  </a:lnTo>
                  <a:lnTo>
                    <a:pt x="0" y="914400"/>
                  </a:lnTo>
                  <a:lnTo>
                    <a:pt x="0" y="0"/>
                  </a:lnTo>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sp>
          <p:nvSpPr>
            <p:cNvPr id="46" name="Shape 127"/>
            <p:cNvSpPr/>
            <p:nvPr/>
          </p:nvSpPr>
          <p:spPr>
            <a:xfrm>
              <a:off x="4800601" y="2705100"/>
              <a:ext cx="304800" cy="76200"/>
            </a:xfrm>
            <a:custGeom>
              <a:avLst/>
              <a:gdLst/>
              <a:ahLst/>
              <a:cxnLst/>
              <a:rect l="0" t="0" r="0" b="0"/>
              <a:pathLst>
                <a:path w="304800" h="76200">
                  <a:moveTo>
                    <a:pt x="76200" y="0"/>
                  </a:moveTo>
                  <a:lnTo>
                    <a:pt x="76200" y="32004"/>
                  </a:lnTo>
                  <a:lnTo>
                    <a:pt x="304800" y="32004"/>
                  </a:lnTo>
                  <a:lnTo>
                    <a:pt x="304800" y="45720"/>
                  </a:lnTo>
                  <a:lnTo>
                    <a:pt x="76200" y="45720"/>
                  </a:lnTo>
                  <a:lnTo>
                    <a:pt x="76200" y="76200"/>
                  </a:lnTo>
                  <a:lnTo>
                    <a:pt x="0" y="38100"/>
                  </a:lnTo>
                  <a:lnTo>
                    <a:pt x="76200" y="0"/>
                  </a:lnTo>
                  <a:close/>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sp>
          <p:nvSpPr>
            <p:cNvPr id="52" name="Shape 141"/>
            <p:cNvSpPr/>
            <p:nvPr/>
          </p:nvSpPr>
          <p:spPr>
            <a:xfrm>
              <a:off x="1295400" y="3810000"/>
              <a:ext cx="3429000" cy="914400"/>
            </a:xfrm>
            <a:custGeom>
              <a:avLst/>
              <a:gdLst/>
              <a:ahLst/>
              <a:cxnLst/>
              <a:rect l="0" t="0" r="0" b="0"/>
              <a:pathLst>
                <a:path w="3429000" h="914400">
                  <a:moveTo>
                    <a:pt x="0" y="0"/>
                  </a:moveTo>
                  <a:lnTo>
                    <a:pt x="3429000" y="0"/>
                  </a:lnTo>
                  <a:lnTo>
                    <a:pt x="3429000" y="914400"/>
                  </a:lnTo>
                  <a:lnTo>
                    <a:pt x="0" y="914400"/>
                  </a:lnTo>
                  <a:lnTo>
                    <a:pt x="0" y="0"/>
                  </a:lnTo>
                  <a:close/>
                </a:path>
              </a:pathLst>
            </a:custGeom>
            <a:ln w="0" cap="flat">
              <a:miter lim="127000"/>
            </a:ln>
          </p:spPr>
          <p:style>
            <a:lnRef idx="0">
              <a:srgbClr val="000000">
                <a:alpha val="0"/>
              </a:srgbClr>
            </a:lnRef>
            <a:fillRef idx="1">
              <a:srgbClr val="6699FF"/>
            </a:fillRef>
            <a:effectRef idx="0">
              <a:scrgbClr r="0" g="0" b="0"/>
            </a:effectRef>
            <a:fontRef idx="none"/>
          </p:style>
          <p:txBody>
            <a:bodyPr/>
            <a:lstStyle/>
            <a:p>
              <a:endParaRPr lang="pt-BR"/>
            </a:p>
          </p:txBody>
        </p:sp>
        <p:sp>
          <p:nvSpPr>
            <p:cNvPr id="53" name="Shape 142"/>
            <p:cNvSpPr/>
            <p:nvPr/>
          </p:nvSpPr>
          <p:spPr>
            <a:xfrm>
              <a:off x="1289304" y="3803904"/>
              <a:ext cx="1721358" cy="928117"/>
            </a:xfrm>
            <a:custGeom>
              <a:avLst/>
              <a:gdLst/>
              <a:ahLst/>
              <a:cxnLst/>
              <a:rect l="0" t="0" r="0" b="0"/>
              <a:pathLst>
                <a:path w="1721358" h="928117">
                  <a:moveTo>
                    <a:pt x="0" y="0"/>
                  </a:moveTo>
                  <a:lnTo>
                    <a:pt x="1721358" y="0"/>
                  </a:lnTo>
                  <a:lnTo>
                    <a:pt x="1721358" y="13717"/>
                  </a:lnTo>
                  <a:lnTo>
                    <a:pt x="13716" y="13716"/>
                  </a:lnTo>
                  <a:lnTo>
                    <a:pt x="13716" y="914400"/>
                  </a:lnTo>
                  <a:lnTo>
                    <a:pt x="1721358" y="914400"/>
                  </a:lnTo>
                  <a:lnTo>
                    <a:pt x="1721358" y="928117"/>
                  </a:lnTo>
                  <a:lnTo>
                    <a:pt x="0" y="9281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54" name="Shape 143"/>
            <p:cNvSpPr/>
            <p:nvPr/>
          </p:nvSpPr>
          <p:spPr>
            <a:xfrm>
              <a:off x="3010662" y="3803904"/>
              <a:ext cx="1721358" cy="928116"/>
            </a:xfrm>
            <a:custGeom>
              <a:avLst/>
              <a:gdLst/>
              <a:ahLst/>
              <a:cxnLst/>
              <a:rect l="0" t="0" r="0" b="0"/>
              <a:pathLst>
                <a:path w="1721358" h="928116">
                  <a:moveTo>
                    <a:pt x="0" y="0"/>
                  </a:moveTo>
                  <a:lnTo>
                    <a:pt x="1721358" y="0"/>
                  </a:lnTo>
                  <a:lnTo>
                    <a:pt x="1721358" y="928116"/>
                  </a:lnTo>
                  <a:lnTo>
                    <a:pt x="0" y="928116"/>
                  </a:lnTo>
                  <a:lnTo>
                    <a:pt x="0" y="914400"/>
                  </a:lnTo>
                  <a:lnTo>
                    <a:pt x="1707642" y="914400"/>
                  </a:lnTo>
                  <a:lnTo>
                    <a:pt x="1707642" y="13716"/>
                  </a:lnTo>
                  <a:lnTo>
                    <a:pt x="0" y="137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55" name="Rectangle 144"/>
            <p:cNvSpPr/>
            <p:nvPr/>
          </p:nvSpPr>
          <p:spPr>
            <a:xfrm>
              <a:off x="1363921" y="3946553"/>
              <a:ext cx="3085453" cy="221024"/>
            </a:xfrm>
            <a:prstGeom prst="rect">
              <a:avLst/>
            </a:prstGeom>
            <a:ln>
              <a:noFill/>
            </a:ln>
          </p:spPr>
          <p:txBody>
            <a:bodyPr vert="horz" lIns="0" tIns="0" rIns="0" bIns="0" rtlCol="0">
              <a:noAutofit/>
            </a:bodyPr>
            <a:lstStyle/>
            <a:p>
              <a:pPr algn="ctr">
                <a:lnSpc>
                  <a:spcPct val="107000"/>
                </a:lnSpc>
                <a:spcAft>
                  <a:spcPts val="800"/>
                </a:spcAft>
              </a:pP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OPÇÃO: APURAÇÃO ANUAL</a:t>
              </a:r>
              <a:endParaRPr lang="pt-BR"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6" name="Rectangle 145"/>
            <p:cNvSpPr/>
            <p:nvPr/>
          </p:nvSpPr>
          <p:spPr>
            <a:xfrm>
              <a:off x="1022544" y="4159913"/>
              <a:ext cx="3994810" cy="221024"/>
            </a:xfrm>
            <a:prstGeom prst="rect">
              <a:avLst/>
            </a:prstGeom>
            <a:ln>
              <a:noFill/>
            </a:ln>
          </p:spPr>
          <p:txBody>
            <a:bodyPr vert="horz" lIns="0" tIns="0" rIns="0" bIns="0" rtlCol="0">
              <a:noAutofit/>
            </a:bodyPr>
            <a:lstStyle/>
            <a:p>
              <a:pPr algn="ctr">
                <a:lnSpc>
                  <a:spcPct val="107000"/>
                </a:lnSpc>
                <a:spcAft>
                  <a:spcPts val="800"/>
                </a:spcAft>
              </a:pP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SUJEITA A ANTECIPAÇÕES MENSAIS</a:t>
              </a:r>
              <a:endParaRPr lang="pt-BR"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7" name="Rectangle 146"/>
            <p:cNvSpPr/>
            <p:nvPr/>
          </p:nvSpPr>
          <p:spPr>
            <a:xfrm>
              <a:off x="1188662" y="4373273"/>
              <a:ext cx="3553877" cy="221024"/>
            </a:xfrm>
            <a:prstGeom prst="rect">
              <a:avLst/>
            </a:prstGeom>
            <a:ln>
              <a:noFill/>
            </a:ln>
          </p:spPr>
          <p:txBody>
            <a:bodyPr vert="horz" lIns="0" tIns="0" rIns="0" bIns="0" rtlCol="0">
              <a:noAutofit/>
            </a:bodyPr>
            <a:lstStyle/>
            <a:p>
              <a:pPr algn="ctr">
                <a:lnSpc>
                  <a:spcPct val="107000"/>
                </a:lnSpc>
                <a:spcAft>
                  <a:spcPts val="800"/>
                </a:spcAft>
              </a:pP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CALCULADAS POR ESTIMATIVA</a:t>
              </a:r>
              <a:endParaRPr lang="pt-BR"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8" name="Shape 147"/>
            <p:cNvSpPr/>
            <p:nvPr/>
          </p:nvSpPr>
          <p:spPr>
            <a:xfrm>
              <a:off x="3973073" y="4960620"/>
              <a:ext cx="3553380" cy="914400"/>
            </a:xfrm>
            <a:custGeom>
              <a:avLst/>
              <a:gdLst/>
              <a:ahLst/>
              <a:cxnLst/>
              <a:rect l="0" t="0" r="0" b="0"/>
              <a:pathLst>
                <a:path w="3124201" h="914400">
                  <a:moveTo>
                    <a:pt x="0" y="0"/>
                  </a:moveTo>
                  <a:lnTo>
                    <a:pt x="3124201" y="0"/>
                  </a:lnTo>
                  <a:lnTo>
                    <a:pt x="3124201" y="914400"/>
                  </a:lnTo>
                  <a:lnTo>
                    <a:pt x="0" y="914400"/>
                  </a:lnTo>
                  <a:lnTo>
                    <a:pt x="0" y="0"/>
                  </a:lnTo>
                  <a:close/>
                </a:path>
              </a:pathLst>
            </a:custGeom>
            <a:ln w="0" cap="flat">
              <a:miter lim="127000"/>
            </a:ln>
          </p:spPr>
          <p:style>
            <a:lnRef idx="0">
              <a:srgbClr val="000000">
                <a:alpha val="0"/>
              </a:srgbClr>
            </a:lnRef>
            <a:fillRef idx="1">
              <a:srgbClr val="6699FF"/>
            </a:fillRef>
            <a:effectRef idx="0">
              <a:scrgbClr r="0" g="0" b="0"/>
            </a:effectRef>
            <a:fontRef idx="none"/>
          </p:style>
          <p:txBody>
            <a:bodyPr/>
            <a:lstStyle/>
            <a:p>
              <a:endParaRPr lang="pt-BR"/>
            </a:p>
          </p:txBody>
        </p:sp>
        <p:sp>
          <p:nvSpPr>
            <p:cNvPr id="59" name="Shape 148"/>
            <p:cNvSpPr/>
            <p:nvPr/>
          </p:nvSpPr>
          <p:spPr>
            <a:xfrm>
              <a:off x="3956303" y="4946904"/>
              <a:ext cx="3559476" cy="928116"/>
            </a:xfrm>
            <a:custGeom>
              <a:avLst/>
              <a:gdLst/>
              <a:ahLst/>
              <a:cxnLst/>
              <a:rect l="0" t="0" r="0" b="0"/>
              <a:pathLst>
                <a:path w="1568958" h="928116">
                  <a:moveTo>
                    <a:pt x="0" y="0"/>
                  </a:moveTo>
                  <a:lnTo>
                    <a:pt x="1568958" y="0"/>
                  </a:lnTo>
                  <a:lnTo>
                    <a:pt x="1568958" y="13716"/>
                  </a:lnTo>
                  <a:lnTo>
                    <a:pt x="13716" y="13716"/>
                  </a:lnTo>
                  <a:lnTo>
                    <a:pt x="13716" y="914400"/>
                  </a:lnTo>
                  <a:lnTo>
                    <a:pt x="1568958" y="914400"/>
                  </a:lnTo>
                  <a:lnTo>
                    <a:pt x="1568958" y="928116"/>
                  </a:lnTo>
                  <a:lnTo>
                    <a:pt x="0" y="928116"/>
                  </a:lnTo>
                  <a:lnTo>
                    <a:pt x="0" y="0"/>
                  </a:lnTo>
                  <a:close/>
                </a:path>
              </a:pathLst>
            </a:custGeom>
            <a:ln w="0" cap="flat">
              <a:miter lim="127000"/>
            </a:ln>
          </p:spPr>
          <p:style>
            <a:lnRef idx="0">
              <a:srgbClr val="000000">
                <a:alpha val="0"/>
              </a:srgbClr>
            </a:lnRef>
            <a:fillRef idx="1">
              <a:srgbClr val="F8F8F8"/>
            </a:fillRef>
            <a:effectRef idx="0">
              <a:scrgbClr r="0" g="0" b="0"/>
            </a:effectRef>
            <a:fontRef idx="none"/>
          </p:style>
          <p:txBody>
            <a:bodyPr/>
            <a:lstStyle/>
            <a:p>
              <a:endParaRPr lang="pt-BR"/>
            </a:p>
          </p:txBody>
        </p:sp>
        <p:sp>
          <p:nvSpPr>
            <p:cNvPr id="61" name="Rectangle 150"/>
            <p:cNvSpPr/>
            <p:nvPr/>
          </p:nvSpPr>
          <p:spPr>
            <a:xfrm>
              <a:off x="3715340" y="5089553"/>
              <a:ext cx="4069744" cy="221023"/>
            </a:xfrm>
            <a:prstGeom prst="rect">
              <a:avLst/>
            </a:prstGeom>
            <a:ln>
              <a:noFill/>
            </a:ln>
          </p:spPr>
          <p:txBody>
            <a:bodyPr vert="horz" lIns="0" tIns="0" rIns="0" bIns="0" rtlCol="0">
              <a:noAutofit/>
            </a:bodyPr>
            <a:lstStyle/>
            <a:p>
              <a:pPr algn="ctr">
                <a:lnSpc>
                  <a:spcPct val="107000"/>
                </a:lnSpc>
                <a:spcAft>
                  <a:spcPts val="800"/>
                </a:spcAft>
              </a:pP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OPÇÃO DE REDUZIR OU SUSPENDER</a:t>
              </a:r>
              <a:endParaRPr lang="pt-BR"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2" name="Rectangle 151"/>
            <p:cNvSpPr/>
            <p:nvPr/>
          </p:nvSpPr>
          <p:spPr>
            <a:xfrm>
              <a:off x="4044523" y="5302913"/>
              <a:ext cx="3192194" cy="221024"/>
            </a:xfrm>
            <a:prstGeom prst="rect">
              <a:avLst/>
            </a:prstGeom>
            <a:ln>
              <a:noFill/>
            </a:ln>
          </p:spPr>
          <p:txBody>
            <a:bodyPr vert="horz" lIns="0" tIns="0" rIns="0" bIns="0" rtlCol="0">
              <a:noAutofit/>
            </a:bodyPr>
            <a:lstStyle/>
            <a:p>
              <a:pPr algn="ctr">
                <a:lnSpc>
                  <a:spcPct val="107000"/>
                </a:lnSpc>
                <a:spcAft>
                  <a:spcPts val="800"/>
                </a:spcAft>
              </a:pP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AS ANTECIPAÇÕES MENSAIS</a:t>
              </a:r>
              <a:endParaRPr lang="pt-BR"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3" name="Rectangle 152"/>
            <p:cNvSpPr/>
            <p:nvPr/>
          </p:nvSpPr>
          <p:spPr>
            <a:xfrm>
              <a:off x="3745820" y="5516273"/>
              <a:ext cx="3986644" cy="221023"/>
            </a:xfrm>
            <a:prstGeom prst="rect">
              <a:avLst/>
            </a:prstGeom>
            <a:ln>
              <a:noFill/>
            </a:ln>
          </p:spPr>
          <p:txBody>
            <a:bodyPr vert="horz" lIns="0" tIns="0" rIns="0" bIns="0" rtlCol="0">
              <a:noAutofit/>
            </a:bodyPr>
            <a:lstStyle/>
            <a:p>
              <a:pPr algn="ctr">
                <a:lnSpc>
                  <a:spcPct val="107000"/>
                </a:lnSpc>
                <a:spcAft>
                  <a:spcPts val="800"/>
                </a:spcAft>
              </a:pP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Mediante balancetes mensais cumulativos</a:t>
              </a:r>
              <a:endParaRPr lang="pt-BR"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4" name="Shape 70356"/>
            <p:cNvSpPr/>
            <p:nvPr/>
          </p:nvSpPr>
          <p:spPr>
            <a:xfrm>
              <a:off x="603504" y="3429000"/>
              <a:ext cx="13716" cy="838200"/>
            </a:xfrm>
            <a:custGeom>
              <a:avLst/>
              <a:gdLst/>
              <a:ahLst/>
              <a:cxnLst/>
              <a:rect l="0" t="0" r="0" b="0"/>
              <a:pathLst>
                <a:path w="13716" h="838200">
                  <a:moveTo>
                    <a:pt x="0" y="0"/>
                  </a:moveTo>
                  <a:lnTo>
                    <a:pt x="13716" y="0"/>
                  </a:lnTo>
                  <a:lnTo>
                    <a:pt x="13716" y="838200"/>
                  </a:lnTo>
                  <a:lnTo>
                    <a:pt x="0" y="838200"/>
                  </a:lnTo>
                  <a:lnTo>
                    <a:pt x="0" y="0"/>
                  </a:lnTo>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sp>
          <p:nvSpPr>
            <p:cNvPr id="65" name="Shape 154"/>
            <p:cNvSpPr/>
            <p:nvPr/>
          </p:nvSpPr>
          <p:spPr>
            <a:xfrm>
              <a:off x="609600" y="4229100"/>
              <a:ext cx="685800" cy="76200"/>
            </a:xfrm>
            <a:custGeom>
              <a:avLst/>
              <a:gdLst/>
              <a:ahLst/>
              <a:cxnLst/>
              <a:rect l="0" t="0" r="0" b="0"/>
              <a:pathLst>
                <a:path w="685800" h="76200">
                  <a:moveTo>
                    <a:pt x="609600" y="0"/>
                  </a:moveTo>
                  <a:lnTo>
                    <a:pt x="685800" y="38100"/>
                  </a:lnTo>
                  <a:lnTo>
                    <a:pt x="609600" y="76200"/>
                  </a:lnTo>
                  <a:lnTo>
                    <a:pt x="609600" y="45720"/>
                  </a:lnTo>
                  <a:lnTo>
                    <a:pt x="0" y="45720"/>
                  </a:lnTo>
                  <a:lnTo>
                    <a:pt x="0" y="32004"/>
                  </a:lnTo>
                  <a:lnTo>
                    <a:pt x="609600" y="32004"/>
                  </a:lnTo>
                  <a:lnTo>
                    <a:pt x="609600" y="0"/>
                  </a:lnTo>
                  <a:close/>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sp>
          <p:nvSpPr>
            <p:cNvPr id="66" name="Shape 70357"/>
            <p:cNvSpPr/>
            <p:nvPr/>
          </p:nvSpPr>
          <p:spPr>
            <a:xfrm>
              <a:off x="2965704" y="4724400"/>
              <a:ext cx="13716" cy="762000"/>
            </a:xfrm>
            <a:custGeom>
              <a:avLst/>
              <a:gdLst/>
              <a:ahLst/>
              <a:cxnLst/>
              <a:rect l="0" t="0" r="0" b="0"/>
              <a:pathLst>
                <a:path w="13716" h="762000">
                  <a:moveTo>
                    <a:pt x="0" y="0"/>
                  </a:moveTo>
                  <a:lnTo>
                    <a:pt x="13716" y="0"/>
                  </a:lnTo>
                  <a:lnTo>
                    <a:pt x="13716" y="762000"/>
                  </a:lnTo>
                  <a:lnTo>
                    <a:pt x="0" y="762000"/>
                  </a:lnTo>
                  <a:lnTo>
                    <a:pt x="0" y="0"/>
                  </a:lnTo>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sp>
          <p:nvSpPr>
            <p:cNvPr id="67" name="Shape 156"/>
            <p:cNvSpPr/>
            <p:nvPr/>
          </p:nvSpPr>
          <p:spPr>
            <a:xfrm>
              <a:off x="2971800" y="5448300"/>
              <a:ext cx="914400" cy="76200"/>
            </a:xfrm>
            <a:custGeom>
              <a:avLst/>
              <a:gdLst/>
              <a:ahLst/>
              <a:cxnLst/>
              <a:rect l="0" t="0" r="0" b="0"/>
              <a:pathLst>
                <a:path w="914400" h="76200">
                  <a:moveTo>
                    <a:pt x="838200" y="0"/>
                  </a:moveTo>
                  <a:lnTo>
                    <a:pt x="914400" y="38100"/>
                  </a:lnTo>
                  <a:lnTo>
                    <a:pt x="838200" y="76200"/>
                  </a:lnTo>
                  <a:lnTo>
                    <a:pt x="838200" y="45720"/>
                  </a:lnTo>
                  <a:lnTo>
                    <a:pt x="0" y="45720"/>
                  </a:lnTo>
                  <a:lnTo>
                    <a:pt x="0" y="32004"/>
                  </a:lnTo>
                  <a:lnTo>
                    <a:pt x="838200" y="32004"/>
                  </a:lnTo>
                  <a:lnTo>
                    <a:pt x="838200" y="0"/>
                  </a:lnTo>
                  <a:close/>
                </a:path>
              </a:pathLst>
            </a:custGeom>
            <a:solidFill>
              <a:schemeClr val="tx1"/>
            </a:solidFill>
            <a:ln w="0" cap="flat">
              <a:miter lim="127000"/>
            </a:ln>
          </p:spPr>
          <p:style>
            <a:lnRef idx="0">
              <a:srgbClr val="000000">
                <a:alpha val="0"/>
              </a:srgbClr>
            </a:lnRef>
            <a:fillRef idx="1">
              <a:srgbClr val="F8F8F8"/>
            </a:fillRef>
            <a:effectRef idx="0">
              <a:scrgbClr r="0" g="0" b="0"/>
            </a:effectRef>
            <a:fontRef idx="none"/>
          </p:style>
          <p:txBody>
            <a:bodyPr/>
            <a:lstStyle/>
            <a:p>
              <a:endParaRPr lang="pt-BR">
                <a:ln w="0"/>
                <a:effectLst>
                  <a:outerShdw blurRad="38100" dist="19050" dir="2700000" algn="tl" rotWithShape="0">
                    <a:schemeClr val="dk1">
                      <a:alpha val="40000"/>
                    </a:schemeClr>
                  </a:outerShdw>
                </a:effectLst>
              </a:endParaRPr>
            </a:p>
          </p:txBody>
        </p:sp>
      </p:grpSp>
    </p:spTree>
    <p:extLst>
      <p:ext uri="{BB962C8B-B14F-4D97-AF65-F5344CB8AC3E}">
        <p14:creationId xmlns:p14="http://schemas.microsoft.com/office/powerpoint/2010/main" val="28475495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b="1" cap="all" dirty="0">
                <a:solidFill>
                  <a:srgbClr val="002060"/>
                </a:solidFill>
                <a:latin typeface="Arial" pitchFamily="34" charset="0"/>
                <a:cs typeface="Arial" pitchFamily="34" charset="0"/>
              </a:rPr>
              <a:t>Base de Cálculo / Receita Bruta</a:t>
            </a:r>
            <a:endParaRPr lang="pt-BR" sz="3600" dirty="0"/>
          </a:p>
        </p:txBody>
      </p:sp>
      <p:sp>
        <p:nvSpPr>
          <p:cNvPr id="3" name="Espaço Reservado para Conteúdo 2"/>
          <p:cNvSpPr>
            <a:spLocks noGrp="1"/>
          </p:cNvSpPr>
          <p:nvPr>
            <p:ph idx="1"/>
          </p:nvPr>
        </p:nvSpPr>
        <p:spPr>
          <a:xfrm>
            <a:off x="609600" y="1473962"/>
            <a:ext cx="10972800" cy="4652211"/>
          </a:xfrm>
        </p:spPr>
        <p:txBody>
          <a:bodyPr>
            <a:normAutofit fontScale="92500" lnSpcReduction="20000"/>
          </a:bodyPr>
          <a:lstStyle/>
          <a:p>
            <a:pPr marL="0" indent="0" algn="just">
              <a:buNone/>
            </a:pPr>
            <a:r>
              <a:rPr lang="pt-BR" b="1" dirty="0" smtClean="0">
                <a:solidFill>
                  <a:schemeClr val="tx2"/>
                </a:solidFill>
                <a:latin typeface="Arial" pitchFamily="34" charset="0"/>
                <a:cs typeface="Arial" pitchFamily="34" charset="0"/>
              </a:rPr>
              <a:t>Não </a:t>
            </a:r>
            <a:r>
              <a:rPr lang="pt-BR" b="1" dirty="0">
                <a:solidFill>
                  <a:schemeClr val="tx2"/>
                </a:solidFill>
                <a:latin typeface="Arial" pitchFamily="34" charset="0"/>
                <a:cs typeface="Arial" pitchFamily="34" charset="0"/>
              </a:rPr>
              <a:t>compõem a receita </a:t>
            </a:r>
            <a:r>
              <a:rPr lang="pt-BR" b="1" dirty="0" smtClean="0">
                <a:solidFill>
                  <a:schemeClr val="tx2"/>
                </a:solidFill>
                <a:latin typeface="Arial" pitchFamily="34" charset="0"/>
                <a:cs typeface="Arial" pitchFamily="34" charset="0"/>
              </a:rPr>
              <a:t>bruta:</a:t>
            </a:r>
          </a:p>
          <a:p>
            <a:pPr marL="0" indent="0" algn="just">
              <a:buNone/>
            </a:pPr>
            <a:endParaRPr lang="pt-BR" b="1" dirty="0" smtClean="0">
              <a:solidFill>
                <a:schemeClr val="tx2"/>
              </a:solidFill>
              <a:latin typeface="Arial" pitchFamily="34" charset="0"/>
              <a:cs typeface="Arial" pitchFamily="34" charset="0"/>
            </a:endParaRPr>
          </a:p>
          <a:p>
            <a:pPr algn="just">
              <a:buFont typeface="Wingdings" panose="05000000000000000000" pitchFamily="2" charset="2"/>
              <a:buChar char="Ø"/>
            </a:pPr>
            <a:r>
              <a:rPr lang="pt-BR" sz="2600" dirty="0">
                <a:latin typeface="Arial" pitchFamily="34" charset="0"/>
                <a:cs typeface="Arial" pitchFamily="34" charset="0"/>
              </a:rPr>
              <a:t>a venda de bens do ativo imobilizado;</a:t>
            </a:r>
          </a:p>
          <a:p>
            <a:pPr algn="just">
              <a:buFont typeface="Wingdings" panose="05000000000000000000" pitchFamily="2" charset="2"/>
              <a:buChar char="Ø"/>
            </a:pPr>
            <a:r>
              <a:rPr lang="pt-BR" sz="2600" dirty="0">
                <a:latin typeface="Arial" pitchFamily="34" charset="0"/>
                <a:cs typeface="Arial" pitchFamily="34" charset="0"/>
              </a:rPr>
              <a:t>os juros moratórios, as multas e quaisquer outros encargos auferidos em decorrência do atraso no pagamento de operações ou prestações</a:t>
            </a:r>
            <a:r>
              <a:rPr lang="pt-BR" sz="2600" dirty="0" smtClean="0">
                <a:latin typeface="Arial" pitchFamily="34" charset="0"/>
                <a:cs typeface="Arial" pitchFamily="34" charset="0"/>
              </a:rPr>
              <a:t>;</a:t>
            </a:r>
          </a:p>
          <a:p>
            <a:pPr algn="just">
              <a:buFont typeface="Wingdings" panose="05000000000000000000" pitchFamily="2" charset="2"/>
              <a:buChar char="Ø"/>
            </a:pPr>
            <a:r>
              <a:rPr lang="pt-BR" sz="2600" dirty="0">
                <a:latin typeface="Arial" pitchFamily="34" charset="0"/>
                <a:cs typeface="Arial" pitchFamily="34" charset="0"/>
              </a:rPr>
              <a:t>a remessa de mercadorias a título de bonificação, doação ou brinde, desde que seja incondicional e não haja contraprestação por parte do </a:t>
            </a:r>
            <a:r>
              <a:rPr lang="pt-BR" sz="2600" dirty="0" smtClean="0">
                <a:latin typeface="Arial" pitchFamily="34" charset="0"/>
                <a:cs typeface="Arial" pitchFamily="34" charset="0"/>
              </a:rPr>
              <a:t>destinatário;</a:t>
            </a:r>
            <a:endParaRPr lang="pt-BR" sz="2600" dirty="0">
              <a:latin typeface="Arial" pitchFamily="34" charset="0"/>
              <a:cs typeface="Arial" pitchFamily="34" charset="0"/>
            </a:endParaRPr>
          </a:p>
          <a:p>
            <a:pPr algn="just">
              <a:buFont typeface="Wingdings" panose="05000000000000000000" pitchFamily="2" charset="2"/>
              <a:buChar char="Ø"/>
            </a:pPr>
            <a:r>
              <a:rPr lang="pt-BR" sz="2600" dirty="0">
                <a:latin typeface="Arial" pitchFamily="34" charset="0"/>
                <a:cs typeface="Arial" pitchFamily="34" charset="0"/>
              </a:rPr>
              <a:t>a remessa de amostra grátis;</a:t>
            </a:r>
          </a:p>
          <a:p>
            <a:pPr algn="just">
              <a:buFont typeface="Wingdings" panose="05000000000000000000" pitchFamily="2" charset="2"/>
              <a:buChar char="Ø"/>
            </a:pPr>
            <a:r>
              <a:rPr lang="pt-BR" sz="2600" dirty="0">
                <a:latin typeface="Arial" pitchFamily="34" charset="0"/>
                <a:cs typeface="Arial" pitchFamily="34" charset="0"/>
              </a:rPr>
              <a:t>os valores recebidos a título de multa ou indenização por rescisão contratual, desde que não corresponda à parte executada do </a:t>
            </a:r>
            <a:r>
              <a:rPr lang="pt-BR" sz="2600" dirty="0" smtClean="0">
                <a:latin typeface="Arial" pitchFamily="34" charset="0"/>
                <a:cs typeface="Arial" pitchFamily="34" charset="0"/>
              </a:rPr>
              <a:t>contrato.</a:t>
            </a:r>
          </a:p>
          <a:p>
            <a:pPr marL="0" indent="0" algn="just">
              <a:buNone/>
            </a:pPr>
            <a:endParaRPr lang="pt-BR" sz="2800" dirty="0" smtClean="0">
              <a:latin typeface="Arial" pitchFamily="34" charset="0"/>
              <a:cs typeface="Arial" pitchFamily="34" charset="0"/>
            </a:endParaRPr>
          </a:p>
          <a:p>
            <a:pPr marL="0" indent="0" algn="just">
              <a:buNone/>
            </a:pPr>
            <a:r>
              <a:rPr lang="pt-BR" sz="1900" dirty="0" smtClean="0">
                <a:latin typeface="Arial" pitchFamily="34" charset="0"/>
                <a:cs typeface="Arial" pitchFamily="34" charset="0"/>
              </a:rPr>
              <a:t>*§4º-B </a:t>
            </a:r>
            <a:r>
              <a:rPr lang="pt-BR" sz="1900" dirty="0">
                <a:latin typeface="Arial" pitchFamily="34" charset="0"/>
                <a:cs typeface="Arial" pitchFamily="34" charset="0"/>
              </a:rPr>
              <a:t>do artigo 2º da Resolução CGSN 94/2011.</a:t>
            </a:r>
          </a:p>
          <a:p>
            <a:pPr algn="just">
              <a:buFont typeface="Wingdings" panose="05000000000000000000" pitchFamily="2" charset="2"/>
              <a:buChar char="Ø"/>
            </a:pPr>
            <a:endParaRPr lang="pt-BR" sz="2600" dirty="0"/>
          </a:p>
        </p:txBody>
      </p:sp>
    </p:spTree>
    <p:extLst>
      <p:ext uri="{BB962C8B-B14F-4D97-AF65-F5344CB8AC3E}">
        <p14:creationId xmlns:p14="http://schemas.microsoft.com/office/powerpoint/2010/main" val="50972766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altLang="pt-BR" sz="4000" b="1" dirty="0" smtClean="0">
                <a:solidFill>
                  <a:srgbClr val="002060"/>
                </a:solidFill>
                <a:latin typeface="Arial" pitchFamily="34" charset="0"/>
                <a:cs typeface="Arial" pitchFamily="34" charset="0"/>
              </a:rPr>
              <a:t>REGIME DE CAIXA x REGIME DE COMPETÊNCI</a:t>
            </a:r>
            <a:r>
              <a:rPr lang="pt-BR" altLang="pt-BR" b="1" dirty="0" smtClean="0">
                <a:solidFill>
                  <a:srgbClr val="002060"/>
                </a:solidFill>
                <a:latin typeface="Arial" pitchFamily="34" charset="0"/>
                <a:cs typeface="Arial" pitchFamily="34" charset="0"/>
              </a:rPr>
              <a:t>A</a:t>
            </a:r>
            <a:endParaRPr lang="pt-BR" dirty="0"/>
          </a:p>
        </p:txBody>
      </p:sp>
      <p:sp>
        <p:nvSpPr>
          <p:cNvPr id="3" name="Espaço Reservado para Conteúdo 2"/>
          <p:cNvSpPr>
            <a:spLocks noGrp="1"/>
          </p:cNvSpPr>
          <p:nvPr>
            <p:ph idx="1"/>
          </p:nvPr>
        </p:nvSpPr>
        <p:spPr/>
        <p:txBody>
          <a:bodyPr>
            <a:normAutofit/>
          </a:bodyPr>
          <a:lstStyle/>
          <a:p>
            <a:pPr algn="just">
              <a:buNone/>
            </a:pPr>
            <a:r>
              <a:rPr lang="pt-BR" dirty="0" smtClean="0"/>
              <a:t>   </a:t>
            </a:r>
            <a:r>
              <a:rPr lang="pt-BR" sz="2600" dirty="0" smtClean="0">
                <a:latin typeface="Arial" pitchFamily="34" charset="0"/>
                <a:cs typeface="Arial" pitchFamily="34" charset="0"/>
              </a:rPr>
              <a:t>O </a:t>
            </a:r>
            <a:r>
              <a:rPr lang="pt-BR" altLang="pt-BR" sz="2600" b="1" dirty="0" smtClean="0">
                <a:solidFill>
                  <a:srgbClr val="002060"/>
                </a:solidFill>
                <a:latin typeface="Arial" pitchFamily="34" charset="0"/>
                <a:ea typeface="+mj-ea"/>
                <a:cs typeface="Arial" pitchFamily="34" charset="0"/>
              </a:rPr>
              <a:t>Regime de Caixa </a:t>
            </a:r>
            <a:r>
              <a:rPr lang="pt-BR" sz="2600" dirty="0" smtClean="0">
                <a:latin typeface="Arial" pitchFamily="34" charset="0"/>
                <a:cs typeface="Arial" pitchFamily="34" charset="0"/>
              </a:rPr>
              <a:t>é o regime onde o reconhecimento das receitas e despesas da empresa é escriturado, no Livro Caixa, conforme o seu recebimento ou pagamento efetivamente.</a:t>
            </a:r>
          </a:p>
          <a:p>
            <a:pPr algn="just">
              <a:buNone/>
            </a:pPr>
            <a:r>
              <a:rPr lang="pt-BR" sz="2600" dirty="0" smtClean="0">
                <a:latin typeface="Arial" pitchFamily="34" charset="0"/>
                <a:cs typeface="Arial" pitchFamily="34" charset="0"/>
              </a:rPr>
              <a:t> </a:t>
            </a:r>
          </a:p>
          <a:p>
            <a:pPr algn="just">
              <a:buNone/>
            </a:pPr>
            <a:r>
              <a:rPr lang="pt-BR" sz="2600" dirty="0" smtClean="0">
                <a:latin typeface="Arial" pitchFamily="34" charset="0"/>
                <a:cs typeface="Arial" pitchFamily="34" charset="0"/>
              </a:rPr>
              <a:t> 	O </a:t>
            </a:r>
            <a:r>
              <a:rPr lang="pt-BR" altLang="pt-BR" sz="2600" b="1" dirty="0" smtClean="0">
                <a:solidFill>
                  <a:srgbClr val="002060"/>
                </a:solidFill>
                <a:latin typeface="Arial" pitchFamily="34" charset="0"/>
                <a:ea typeface="+mj-ea"/>
                <a:cs typeface="Arial" pitchFamily="34" charset="0"/>
              </a:rPr>
              <a:t>regime de competência </a:t>
            </a:r>
            <a:r>
              <a:rPr lang="pt-BR" sz="2600" dirty="0" smtClean="0">
                <a:latin typeface="Arial" pitchFamily="34" charset="0"/>
                <a:cs typeface="Arial" pitchFamily="34" charset="0"/>
              </a:rPr>
              <a:t>é o regime pelo qual o reconhecimento das receitas e despesas se dará pelo período que estas se referirem.</a:t>
            </a:r>
          </a:p>
          <a:p>
            <a:pPr algn="just">
              <a:buNone/>
            </a:pPr>
            <a:r>
              <a:rPr lang="pt-BR" sz="2600" dirty="0" smtClean="0">
                <a:latin typeface="Arial" pitchFamily="34" charset="0"/>
                <a:cs typeface="Arial" pitchFamily="34" charset="0"/>
              </a:rPr>
              <a:t> </a:t>
            </a:r>
          </a:p>
          <a:p>
            <a:pPr algn="just">
              <a:buFont typeface="Wingdings" pitchFamily="2" charset="2"/>
              <a:buChar char="Ø"/>
            </a:pPr>
            <a:r>
              <a:rPr lang="pt-BR" sz="2600" dirty="0" smtClean="0">
                <a:latin typeface="Arial" pitchFamily="34" charset="0"/>
                <a:cs typeface="Arial" pitchFamily="34" charset="0"/>
              </a:rPr>
              <a:t>A opção pelo regime deverá ser registrada de forma irretratável para todo o ano calendário.</a:t>
            </a:r>
            <a:endParaRPr lang="pt-BR" sz="2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C5E65D1-6B05-40D2-B921-BFD3A5391776}"/>
              </a:ext>
            </a:extLst>
          </p:cNvPr>
          <p:cNvSpPr>
            <a:spLocks noGrp="1"/>
          </p:cNvSpPr>
          <p:nvPr>
            <p:ph type="title"/>
          </p:nvPr>
        </p:nvSpPr>
        <p:spPr/>
        <p:txBody>
          <a:bodyPr>
            <a:normAutofit/>
          </a:bodyPr>
          <a:lstStyle/>
          <a:p>
            <a:r>
              <a:rPr lang="pt-BR" sz="3600" b="1" cap="all" dirty="0" smtClean="0">
                <a:solidFill>
                  <a:srgbClr val="002060"/>
                </a:solidFill>
                <a:latin typeface="Arial" pitchFamily="34" charset="0"/>
                <a:cs typeface="Arial" pitchFamily="34" charset="0"/>
              </a:rPr>
              <a:t>Receita de exportação</a:t>
            </a:r>
            <a:endParaRPr lang="pt-BR" sz="3600" b="1" cap="all" dirty="0">
              <a:solidFill>
                <a:srgbClr val="002060"/>
              </a:solidFill>
              <a:latin typeface="Arial" pitchFamily="34" charset="0"/>
              <a:cs typeface="Arial" pitchFamily="34" charset="0"/>
            </a:endParaRPr>
          </a:p>
        </p:txBody>
      </p:sp>
      <p:sp>
        <p:nvSpPr>
          <p:cNvPr id="3" name="Espaço Reservado para Conteúdo 2">
            <a:extLst>
              <a:ext uri="{FF2B5EF4-FFF2-40B4-BE49-F238E27FC236}">
                <a16:creationId xmlns:a16="http://schemas.microsoft.com/office/drawing/2014/main" xmlns="" id="{0F4421E2-052F-425E-A4D0-59A1C593B52E}"/>
              </a:ext>
            </a:extLst>
          </p:cNvPr>
          <p:cNvSpPr>
            <a:spLocks noGrp="1"/>
          </p:cNvSpPr>
          <p:nvPr>
            <p:ph idx="1"/>
          </p:nvPr>
        </p:nvSpPr>
        <p:spPr>
          <a:xfrm>
            <a:off x="609600" y="1417641"/>
            <a:ext cx="10972800" cy="4708531"/>
          </a:xfrm>
        </p:spPr>
        <p:txBody>
          <a:bodyPr>
            <a:normAutofit fontScale="70000" lnSpcReduction="20000"/>
          </a:bodyPr>
          <a:lstStyle/>
          <a:p>
            <a:pPr marL="0" indent="0" algn="just">
              <a:lnSpc>
                <a:spcPct val="170000"/>
              </a:lnSpc>
              <a:buNone/>
            </a:pPr>
            <a:r>
              <a:rPr lang="pt-BR" sz="3400" dirty="0" smtClean="0">
                <a:latin typeface="Arial" pitchFamily="34" charset="0"/>
                <a:cs typeface="Arial" pitchFamily="34" charset="0"/>
              </a:rPr>
              <a:t>As empresas devem segregar as receitas brutas auferidas no mercado interno e das decorrentes da exportação.</a:t>
            </a:r>
          </a:p>
          <a:p>
            <a:pPr marL="0" indent="0" algn="just">
              <a:lnSpc>
                <a:spcPct val="170000"/>
              </a:lnSpc>
              <a:buNone/>
            </a:pPr>
            <a:endParaRPr lang="pt-BR" sz="3400" dirty="0" smtClean="0">
              <a:latin typeface="Arial" pitchFamily="34" charset="0"/>
              <a:cs typeface="Arial" pitchFamily="34" charset="0"/>
            </a:endParaRPr>
          </a:p>
          <a:p>
            <a:pPr marL="0" indent="0" algn="just">
              <a:lnSpc>
                <a:spcPct val="160000"/>
              </a:lnSpc>
              <a:buNone/>
            </a:pPr>
            <a:r>
              <a:rPr lang="pt-BR" sz="3100" dirty="0" smtClean="0">
                <a:latin typeface="Arial" pitchFamily="34" charset="0"/>
                <a:cs typeface="Arial" pitchFamily="34" charset="0"/>
              </a:rPr>
              <a:t>Considerando </a:t>
            </a:r>
            <a:r>
              <a:rPr lang="pt-BR" sz="3100" dirty="0">
                <a:latin typeface="Arial" pitchFamily="34" charset="0"/>
                <a:cs typeface="Arial" pitchFamily="34" charset="0"/>
              </a:rPr>
              <a:t>que a partir de 2018 o limite para a adesão ao regime estará sendo aumentado, o limite de exportação passará também para o valor de R$ 4.800.000,00. Desta forma, a partir de janeiro de 2018, a pessoa jurídica que faça exportação poderá auferir no ano calendário receita bruta total de até R$ 9.600.000,00, sendo R$ </a:t>
            </a:r>
            <a:r>
              <a:rPr lang="pt-BR" sz="3100" dirty="0" smtClean="0">
                <a:latin typeface="Arial" pitchFamily="34" charset="0"/>
                <a:cs typeface="Arial" pitchFamily="34" charset="0"/>
              </a:rPr>
              <a:t>4.800.000,00 </a:t>
            </a:r>
            <a:r>
              <a:rPr lang="pt-BR" sz="3100" dirty="0">
                <a:latin typeface="Arial" pitchFamily="34" charset="0"/>
                <a:cs typeface="Arial" pitchFamily="34" charset="0"/>
              </a:rPr>
              <a:t>no mercado interno e R$ 4.800.000,00 no mercado externo, que não ficará desenquadrado do regime. </a:t>
            </a:r>
          </a:p>
          <a:p>
            <a:pPr marL="0" indent="0" algn="just">
              <a:buNone/>
            </a:pPr>
            <a:endParaRPr lang="pt-BR" sz="3600" dirty="0" smtClean="0"/>
          </a:p>
          <a:p>
            <a:pPr marL="0" indent="0" algn="just">
              <a:buNone/>
            </a:pPr>
            <a:endParaRPr lang="pt-BR" sz="3600" dirty="0" smtClean="0"/>
          </a:p>
          <a:p>
            <a:pPr marL="0" indent="0" algn="just">
              <a:buNone/>
            </a:pPr>
            <a:endParaRPr lang="pt-BR" sz="3600" dirty="0"/>
          </a:p>
        </p:txBody>
      </p:sp>
    </p:spTree>
    <p:extLst>
      <p:ext uri="{BB962C8B-B14F-4D97-AF65-F5344CB8AC3E}">
        <p14:creationId xmlns:p14="http://schemas.microsoft.com/office/powerpoint/2010/main" val="12762368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C5E65D1-6B05-40D2-B921-BFD3A5391776}"/>
              </a:ext>
            </a:extLst>
          </p:cNvPr>
          <p:cNvSpPr>
            <a:spLocks noGrp="1"/>
          </p:cNvSpPr>
          <p:nvPr>
            <p:ph type="title"/>
          </p:nvPr>
        </p:nvSpPr>
        <p:spPr/>
        <p:txBody>
          <a:bodyPr>
            <a:normAutofit/>
          </a:bodyPr>
          <a:lstStyle/>
          <a:p>
            <a:r>
              <a:rPr lang="pt-BR" sz="3600" b="1" cap="all" dirty="0" smtClean="0">
                <a:solidFill>
                  <a:srgbClr val="002060"/>
                </a:solidFill>
                <a:latin typeface="Arial" pitchFamily="34" charset="0"/>
                <a:cs typeface="Arial" pitchFamily="34" charset="0"/>
              </a:rPr>
              <a:t>Receita de exportação</a:t>
            </a:r>
            <a:endParaRPr lang="pt-BR" sz="3600" b="1" cap="all" dirty="0">
              <a:solidFill>
                <a:srgbClr val="002060"/>
              </a:solidFill>
              <a:latin typeface="Arial" pitchFamily="34" charset="0"/>
              <a:cs typeface="Arial" pitchFamily="34" charset="0"/>
            </a:endParaRPr>
          </a:p>
        </p:txBody>
      </p:sp>
      <p:sp>
        <p:nvSpPr>
          <p:cNvPr id="3" name="Espaço Reservado para Conteúdo 2">
            <a:extLst>
              <a:ext uri="{FF2B5EF4-FFF2-40B4-BE49-F238E27FC236}">
                <a16:creationId xmlns:a16="http://schemas.microsoft.com/office/drawing/2014/main" xmlns="" id="{0F4421E2-052F-425E-A4D0-59A1C593B52E}"/>
              </a:ext>
            </a:extLst>
          </p:cNvPr>
          <p:cNvSpPr>
            <a:spLocks noGrp="1"/>
          </p:cNvSpPr>
          <p:nvPr>
            <p:ph idx="1"/>
          </p:nvPr>
        </p:nvSpPr>
        <p:spPr>
          <a:xfrm>
            <a:off x="609600" y="1417641"/>
            <a:ext cx="10972800" cy="4708531"/>
          </a:xfrm>
        </p:spPr>
        <p:txBody>
          <a:bodyPr>
            <a:normAutofit/>
          </a:bodyPr>
          <a:lstStyle/>
          <a:p>
            <a:pPr marL="0" indent="0" algn="just">
              <a:buNone/>
            </a:pPr>
            <a:r>
              <a:rPr lang="pt-BR" sz="2600" dirty="0" smtClean="0">
                <a:latin typeface="Arial" pitchFamily="34" charset="0"/>
                <a:cs typeface="Arial" pitchFamily="34" charset="0"/>
              </a:rPr>
              <a:t>A ME ou EPP deve considerar a receita destacadamente por mês para fins de pagamento do simples nacional, desconsiderando os percentuais relativos ao ICMS, à </a:t>
            </a:r>
            <a:r>
              <a:rPr lang="pt-BR" sz="2600" dirty="0" err="1" smtClean="0">
                <a:latin typeface="Arial" pitchFamily="34" charset="0"/>
                <a:cs typeface="Arial" pitchFamily="34" charset="0"/>
              </a:rPr>
              <a:t>Cofins</a:t>
            </a:r>
            <a:r>
              <a:rPr lang="pt-BR" sz="2600" dirty="0" smtClean="0">
                <a:latin typeface="Arial" pitchFamily="34" charset="0"/>
                <a:cs typeface="Arial" pitchFamily="34" charset="0"/>
              </a:rPr>
              <a:t>, ao PIS-Pasep e ao IPI.</a:t>
            </a:r>
          </a:p>
          <a:p>
            <a:pPr marL="0" indent="0" algn="just">
              <a:buNone/>
            </a:pPr>
            <a:endParaRPr lang="pt-BR" sz="2600" dirty="0" smtClean="0">
              <a:latin typeface="Arial" pitchFamily="34" charset="0"/>
              <a:cs typeface="Arial" pitchFamily="34" charset="0"/>
            </a:endParaRPr>
          </a:p>
          <a:p>
            <a:pPr marL="0" indent="0" algn="just">
              <a:buNone/>
            </a:pPr>
            <a:r>
              <a:rPr lang="pt-BR" sz="2600" b="1" dirty="0" smtClean="0">
                <a:solidFill>
                  <a:schemeClr val="tx2"/>
                </a:solidFill>
                <a:latin typeface="Arial" pitchFamily="34" charset="0"/>
                <a:cs typeface="Arial" pitchFamily="34" charset="0"/>
              </a:rPr>
              <a:t>Exemplo: Empresa atua no mercado interno e externo.</a:t>
            </a:r>
          </a:p>
          <a:p>
            <a:pPr algn="just">
              <a:buFont typeface="Wingdings" panose="05000000000000000000" pitchFamily="2" charset="2"/>
              <a:buChar char="ü"/>
            </a:pPr>
            <a:r>
              <a:rPr lang="pt-BR" sz="2200" dirty="0" smtClean="0">
                <a:latin typeface="Arial" pitchFamily="34" charset="0"/>
                <a:cs typeface="Arial" pitchFamily="34" charset="0"/>
              </a:rPr>
              <a:t>Vendas de Mercadorias no mercado interno em janeiro/18........R$ 100.000,00</a:t>
            </a:r>
          </a:p>
          <a:p>
            <a:pPr algn="just">
              <a:buFont typeface="Wingdings" panose="05000000000000000000" pitchFamily="2" charset="2"/>
              <a:buChar char="ü"/>
            </a:pPr>
            <a:r>
              <a:rPr lang="pt-BR" sz="2200" dirty="0" smtClean="0">
                <a:latin typeface="Arial" pitchFamily="34" charset="0"/>
                <a:cs typeface="Arial" pitchFamily="34" charset="0"/>
              </a:rPr>
              <a:t>Vendas de Mercadorias no mercado externo em janeiro/18........R$  50.000,00</a:t>
            </a:r>
          </a:p>
          <a:p>
            <a:pPr algn="just">
              <a:buNone/>
            </a:pPr>
            <a:endParaRPr lang="pt-BR" sz="2200" dirty="0" smtClean="0">
              <a:latin typeface="Arial" pitchFamily="34" charset="0"/>
              <a:cs typeface="Arial" pitchFamily="34" charset="0"/>
            </a:endParaRPr>
          </a:p>
          <a:p>
            <a:pPr marL="0" indent="0" algn="just">
              <a:buNone/>
            </a:pPr>
            <a:r>
              <a:rPr lang="pt-BR" sz="2200" dirty="0" smtClean="0">
                <a:latin typeface="Arial" pitchFamily="34" charset="0"/>
                <a:cs typeface="Arial" pitchFamily="34" charset="0"/>
              </a:rPr>
              <a:t>A Receita Bruta Acumulada (RBA) de vendas auferida nos últimos 12 meses:</a:t>
            </a:r>
          </a:p>
          <a:p>
            <a:pPr algn="just">
              <a:buFont typeface="Wingdings" panose="05000000000000000000" pitchFamily="2" charset="2"/>
              <a:buChar char="ü"/>
            </a:pPr>
            <a:r>
              <a:rPr lang="pt-BR" sz="2200" dirty="0" smtClean="0">
                <a:latin typeface="Arial" pitchFamily="34" charset="0"/>
                <a:cs typeface="Arial" pitchFamily="34" charset="0"/>
              </a:rPr>
              <a:t>No Mercado Interno: R$ 800.000,00</a:t>
            </a:r>
          </a:p>
          <a:p>
            <a:pPr algn="just">
              <a:buFont typeface="Wingdings" panose="05000000000000000000" pitchFamily="2" charset="2"/>
              <a:buChar char="ü"/>
            </a:pPr>
            <a:r>
              <a:rPr lang="pt-BR" sz="2200" dirty="0" smtClean="0">
                <a:latin typeface="Arial" pitchFamily="34" charset="0"/>
                <a:cs typeface="Arial" pitchFamily="34" charset="0"/>
              </a:rPr>
              <a:t>No Mercado Externo: R$ 400.000,00</a:t>
            </a:r>
          </a:p>
          <a:p>
            <a:pPr algn="just">
              <a:buFont typeface="Wingdings" panose="05000000000000000000" pitchFamily="2" charset="2"/>
              <a:buChar char="ü"/>
            </a:pPr>
            <a:endParaRPr lang="pt-BR" sz="2600" dirty="0" smtClean="0"/>
          </a:p>
          <a:p>
            <a:pPr algn="just">
              <a:buFont typeface="Wingdings" panose="05000000000000000000" pitchFamily="2" charset="2"/>
              <a:buChar char="ü"/>
            </a:pPr>
            <a:endParaRPr lang="pt-BR" sz="2600" dirty="0" smtClean="0"/>
          </a:p>
          <a:p>
            <a:pPr marL="0" indent="0" algn="just">
              <a:buNone/>
            </a:pPr>
            <a:endParaRPr lang="pt-BR" sz="2600" dirty="0"/>
          </a:p>
        </p:txBody>
      </p:sp>
    </p:spTree>
    <p:extLst>
      <p:ext uri="{BB962C8B-B14F-4D97-AF65-F5344CB8AC3E}">
        <p14:creationId xmlns:p14="http://schemas.microsoft.com/office/powerpoint/2010/main" val="95352486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C5E65D1-6B05-40D2-B921-BFD3A5391776}"/>
              </a:ext>
            </a:extLst>
          </p:cNvPr>
          <p:cNvSpPr>
            <a:spLocks noGrp="1"/>
          </p:cNvSpPr>
          <p:nvPr>
            <p:ph type="title" idx="4294967295"/>
          </p:nvPr>
        </p:nvSpPr>
        <p:spPr>
          <a:xfrm>
            <a:off x="1542197" y="274638"/>
            <a:ext cx="9553435" cy="967308"/>
          </a:xfrm>
        </p:spPr>
        <p:txBody>
          <a:bodyPr>
            <a:normAutofit fontScale="90000"/>
          </a:bodyPr>
          <a:lstStyle/>
          <a:p>
            <a:pPr marL="2328863" lvl="4" indent="0" algn="l">
              <a:defRPr/>
            </a:pPr>
            <a:r>
              <a:rPr lang="pt-BR" sz="2800" b="1" u="sng" dirty="0">
                <a:latin typeface="Arial Black" pitchFamily="34" charset="0"/>
              </a:rPr>
              <a:t/>
            </a:r>
            <a:br>
              <a:rPr lang="pt-BR" sz="2800" b="1" u="sng" dirty="0">
                <a:latin typeface="Arial Black" pitchFamily="34" charset="0"/>
              </a:rPr>
            </a:br>
            <a:r>
              <a:rPr lang="pt-BR" sz="2800" b="1" u="sng" dirty="0" smtClean="0">
                <a:latin typeface="Arial Black" pitchFamily="34" charset="0"/>
              </a:rPr>
              <a:t/>
            </a:r>
            <a:br>
              <a:rPr lang="pt-BR" sz="2800" b="1" u="sng" dirty="0" smtClean="0">
                <a:latin typeface="Arial Black" pitchFamily="34" charset="0"/>
              </a:rPr>
            </a:br>
            <a:r>
              <a:rPr lang="pt-BR" sz="4000" b="1" u="sng" kern="1200" cap="all" dirty="0" smtClean="0">
                <a:solidFill>
                  <a:srgbClr val="002060"/>
                </a:solidFill>
                <a:latin typeface="Arial" pitchFamily="34" charset="0"/>
                <a:ea typeface="+mj-ea"/>
                <a:cs typeface="Arial" pitchFamily="34" charset="0"/>
              </a:rPr>
              <a:t>RBT12 x </a:t>
            </a:r>
            <a:r>
              <a:rPr lang="pt-BR" sz="4000" b="1" u="sng" kern="1200" cap="all" dirty="0" err="1" smtClean="0">
                <a:solidFill>
                  <a:srgbClr val="002060"/>
                </a:solidFill>
                <a:latin typeface="Arial" pitchFamily="34" charset="0"/>
                <a:ea typeface="+mj-ea"/>
                <a:cs typeface="Arial" pitchFamily="34" charset="0"/>
              </a:rPr>
              <a:t>Aliq</a:t>
            </a:r>
            <a:r>
              <a:rPr lang="pt-BR" sz="4000" b="1" u="sng" kern="1200" cap="all" dirty="0" smtClean="0">
                <a:solidFill>
                  <a:srgbClr val="002060"/>
                </a:solidFill>
                <a:latin typeface="Arial" pitchFamily="34" charset="0"/>
                <a:ea typeface="+mj-ea"/>
                <a:cs typeface="Arial" pitchFamily="34" charset="0"/>
              </a:rPr>
              <a:t> - PD</a:t>
            </a:r>
            <a:r>
              <a:rPr lang="pt-BR" sz="4000" b="1" kern="1200" cap="all" dirty="0" smtClean="0">
                <a:solidFill>
                  <a:srgbClr val="002060"/>
                </a:solidFill>
                <a:latin typeface="Arial" pitchFamily="34" charset="0"/>
                <a:ea typeface="+mj-ea"/>
                <a:cs typeface="Arial" pitchFamily="34" charset="0"/>
              </a:rPr>
              <a:t/>
            </a:r>
            <a:br>
              <a:rPr lang="pt-BR" sz="4000" b="1" kern="1200" cap="all" dirty="0" smtClean="0">
                <a:solidFill>
                  <a:srgbClr val="002060"/>
                </a:solidFill>
                <a:latin typeface="Arial" pitchFamily="34" charset="0"/>
                <a:ea typeface="+mj-ea"/>
                <a:cs typeface="Arial" pitchFamily="34" charset="0"/>
              </a:rPr>
            </a:br>
            <a:r>
              <a:rPr lang="pt-BR" sz="4000" b="1" kern="1200" cap="all" dirty="0" smtClean="0">
                <a:solidFill>
                  <a:srgbClr val="002060"/>
                </a:solidFill>
                <a:latin typeface="Arial" pitchFamily="34" charset="0"/>
                <a:ea typeface="+mj-ea"/>
                <a:cs typeface="Arial" pitchFamily="34" charset="0"/>
              </a:rPr>
              <a:t>         RBT12</a:t>
            </a:r>
            <a:r>
              <a:rPr lang="pt-BR" sz="2800" b="1" dirty="0">
                <a:latin typeface="Arial Black" pitchFamily="34" charset="0"/>
              </a:rPr>
              <a:t/>
            </a:r>
            <a:br>
              <a:rPr lang="pt-BR" sz="2800" b="1" dirty="0">
                <a:latin typeface="Arial Black" pitchFamily="34" charset="0"/>
              </a:rPr>
            </a:br>
            <a:endParaRPr lang="pt-BR" sz="3600" b="1" cap="all" dirty="0">
              <a:solidFill>
                <a:srgbClr val="002060"/>
              </a:solidFill>
              <a:latin typeface="Arial" pitchFamily="34" charset="0"/>
              <a:cs typeface="Arial" pitchFamily="34" charset="0"/>
            </a:endParaRPr>
          </a:p>
        </p:txBody>
      </p:sp>
      <p:sp>
        <p:nvSpPr>
          <p:cNvPr id="3" name="Espaço Reservado para Conteúdo 2">
            <a:extLst>
              <a:ext uri="{FF2B5EF4-FFF2-40B4-BE49-F238E27FC236}">
                <a16:creationId xmlns:a16="http://schemas.microsoft.com/office/drawing/2014/main" xmlns="" id="{0F4421E2-052F-425E-A4D0-59A1C593B52E}"/>
              </a:ext>
            </a:extLst>
          </p:cNvPr>
          <p:cNvSpPr>
            <a:spLocks noGrp="1"/>
          </p:cNvSpPr>
          <p:nvPr>
            <p:ph idx="4294967295"/>
          </p:nvPr>
        </p:nvSpPr>
        <p:spPr>
          <a:xfrm>
            <a:off x="368491" y="1323833"/>
            <a:ext cx="11559655" cy="4938808"/>
          </a:xfrm>
        </p:spPr>
        <p:txBody>
          <a:bodyPr>
            <a:normAutofit/>
          </a:bodyPr>
          <a:lstStyle/>
          <a:p>
            <a:pPr marL="0" indent="0" algn="just">
              <a:buNone/>
            </a:pPr>
            <a:r>
              <a:rPr lang="pt-BR" sz="2600" dirty="0" smtClean="0"/>
              <a:t>A Receita Bruta Acumulada (RBA) de vendas auferida nos últimos 12 meses:</a:t>
            </a:r>
          </a:p>
          <a:p>
            <a:pPr algn="just">
              <a:buFont typeface="Wingdings" panose="05000000000000000000" pitchFamily="2" charset="2"/>
              <a:buChar char="ü"/>
            </a:pPr>
            <a:r>
              <a:rPr lang="pt-BR" sz="2600" dirty="0" smtClean="0"/>
              <a:t>No Mercado Interno: R$ 800.000,00</a:t>
            </a:r>
          </a:p>
          <a:p>
            <a:pPr algn="just">
              <a:buNone/>
            </a:pPr>
            <a:r>
              <a:rPr lang="pt-BR" sz="2600" dirty="0" smtClean="0"/>
              <a:t>      Alíquota Nominal: 10,70% (4ª Faixa do Anexo I)</a:t>
            </a:r>
          </a:p>
          <a:p>
            <a:pPr algn="just">
              <a:buNone/>
            </a:pPr>
            <a:r>
              <a:rPr lang="pt-BR" sz="2600" dirty="0" smtClean="0"/>
              <a:t>      Parcela a deduzir : 22.500,00          </a:t>
            </a:r>
          </a:p>
          <a:p>
            <a:pPr algn="just">
              <a:buNone/>
            </a:pPr>
            <a:r>
              <a:rPr lang="pt-BR" sz="2600" dirty="0" smtClean="0"/>
              <a:t>                   800.000,00 X  10,70% - 22.500,00/800.000,00 = 7,89% alíquota efetiva      </a:t>
            </a:r>
          </a:p>
          <a:p>
            <a:pPr algn="just">
              <a:buFont typeface="Wingdings" panose="05000000000000000000" pitchFamily="2" charset="2"/>
              <a:buChar char="ü"/>
            </a:pPr>
            <a:endParaRPr lang="pt-BR" sz="2600" dirty="0" smtClean="0"/>
          </a:p>
          <a:p>
            <a:pPr algn="just">
              <a:buFont typeface="Wingdings" panose="05000000000000000000" pitchFamily="2" charset="2"/>
              <a:buChar char="ü"/>
            </a:pPr>
            <a:r>
              <a:rPr lang="pt-BR" sz="2600" dirty="0" smtClean="0"/>
              <a:t>No Mercado Externo: R$ 400.000,00</a:t>
            </a:r>
          </a:p>
          <a:p>
            <a:pPr algn="just">
              <a:buNone/>
            </a:pPr>
            <a:r>
              <a:rPr lang="pt-BR" sz="2600" dirty="0" smtClean="0"/>
              <a:t>     Alíquota Nominal: 9,50% (3ª Faixa do Anexo I)</a:t>
            </a:r>
          </a:p>
          <a:p>
            <a:pPr algn="just">
              <a:buNone/>
            </a:pPr>
            <a:r>
              <a:rPr lang="pt-BR" sz="2600" dirty="0" smtClean="0"/>
              <a:t>     Parcela a deduzir : 13.860,00</a:t>
            </a:r>
          </a:p>
          <a:p>
            <a:pPr marL="0" indent="0" algn="just">
              <a:buNone/>
            </a:pPr>
            <a:r>
              <a:rPr lang="pt-BR" sz="2600" dirty="0" smtClean="0"/>
              <a:t>                  400.000,00 X  9,5% - 13.860,00/400.000,00 = 6,04% alíquota efetiva      </a:t>
            </a:r>
            <a:endParaRPr lang="pt-BR" sz="2600" dirty="0"/>
          </a:p>
        </p:txBody>
      </p:sp>
      <p:sp>
        <p:nvSpPr>
          <p:cNvPr id="4" name="Seta para a direita 3"/>
          <p:cNvSpPr/>
          <p:nvPr/>
        </p:nvSpPr>
        <p:spPr>
          <a:xfrm>
            <a:off x="791572" y="322087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Seta para a direita 4"/>
          <p:cNvSpPr/>
          <p:nvPr/>
        </p:nvSpPr>
        <p:spPr>
          <a:xfrm>
            <a:off x="696036" y="554326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9535248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43151" y="171444"/>
            <a:ext cx="6945117" cy="811212"/>
          </a:xfrm>
        </p:spPr>
        <p:txBody>
          <a:bodyPr>
            <a:noAutofit/>
          </a:bodyPr>
          <a:lstStyle/>
          <a:p>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500" b="1" cap="all" dirty="0" smtClean="0">
                <a:solidFill>
                  <a:srgbClr val="002060"/>
                </a:solidFill>
                <a:latin typeface="Arial" pitchFamily="34" charset="0"/>
                <a:cs typeface="Arial" pitchFamily="34" charset="0"/>
              </a:rPr>
              <a:t>CÁLCULO DO VALOR DEVIDO</a:t>
            </a:r>
            <a:r>
              <a:rPr lang="pt-BR" sz="2500" dirty="0" smtClean="0"/>
              <a:t/>
            </a:r>
            <a:br>
              <a:rPr lang="pt-BR" sz="2500" dirty="0" smtClean="0"/>
            </a:br>
            <a:endParaRPr lang="pt-BR" sz="2500" dirty="0"/>
          </a:p>
        </p:txBody>
      </p:sp>
      <p:cxnSp>
        <p:nvCxnSpPr>
          <p:cNvPr id="6" name="Conector reto 5"/>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graphicFrame>
        <p:nvGraphicFramePr>
          <p:cNvPr id="4" name="Objeto 3"/>
          <p:cNvGraphicFramePr>
            <a:graphicFrameLocks noChangeAspect="1"/>
          </p:cNvGraphicFramePr>
          <p:nvPr>
            <p:extLst>
              <p:ext uri="{D42A27DB-BD31-4B8C-83A1-F6EECF244321}">
                <p14:modId xmlns:p14="http://schemas.microsoft.com/office/powerpoint/2010/main" val="4117420914"/>
              </p:ext>
            </p:extLst>
          </p:nvPr>
        </p:nvGraphicFramePr>
        <p:xfrm>
          <a:off x="598488" y="803275"/>
          <a:ext cx="11004550" cy="5783263"/>
        </p:xfrm>
        <a:graphic>
          <a:graphicData uri="http://schemas.openxmlformats.org/presentationml/2006/ole">
            <mc:AlternateContent xmlns:mc="http://schemas.openxmlformats.org/markup-compatibility/2006">
              <mc:Choice xmlns:v="urn:schemas-microsoft-com:vml" Requires="v">
                <p:oleObj spid="_x0000_s400430" name="Planilha" r:id="rId3" imgW="8220187" imgH="6257925" progId="Excel.Sheet.8">
                  <p:embed/>
                </p:oleObj>
              </mc:Choice>
              <mc:Fallback>
                <p:oleObj name="Planilha" r:id="rId3" imgW="8220187" imgH="6257925" progId="Excel.Sheet.8">
                  <p:embed/>
                  <p:pic>
                    <p:nvPicPr>
                      <p:cNvPr id="0" name="Picture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8488" y="803275"/>
                        <a:ext cx="11004550" cy="5783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5E87739-E1F9-4A7A-ADF5-E292F6B2FED6}"/>
              </a:ext>
            </a:extLst>
          </p:cNvPr>
          <p:cNvSpPr>
            <a:spLocks noGrp="1"/>
          </p:cNvSpPr>
          <p:nvPr>
            <p:ph type="title"/>
          </p:nvPr>
        </p:nvSpPr>
        <p:spPr/>
        <p:txBody>
          <a:bodyPr>
            <a:normAutofit/>
          </a:bodyPr>
          <a:lstStyle/>
          <a:p>
            <a:r>
              <a:rPr lang="pt-BR" altLang="pt-BR" sz="3200" b="1" dirty="0">
                <a:solidFill>
                  <a:srgbClr val="002060"/>
                </a:solidFill>
                <a:latin typeface="Arial" pitchFamily="34" charset="0"/>
                <a:cs typeface="Arial" pitchFamily="34" charset="0"/>
              </a:rPr>
              <a:t>Novas Tabelas para o Simples Nacional</a:t>
            </a:r>
          </a:p>
        </p:txBody>
      </p:sp>
      <p:pic>
        <p:nvPicPr>
          <p:cNvPr id="6" name="Imagem 5">
            <a:extLst>
              <a:ext uri="{FF2B5EF4-FFF2-40B4-BE49-F238E27FC236}">
                <a16:creationId xmlns:a16="http://schemas.microsoft.com/office/drawing/2014/main" xmlns="" id="{64DC1421-440C-4084-A4E4-E60258A1C2E4}"/>
              </a:ext>
            </a:extLst>
          </p:cNvPr>
          <p:cNvPicPr>
            <a:picLocks noChangeAspect="1"/>
          </p:cNvPicPr>
          <p:nvPr/>
        </p:nvPicPr>
        <p:blipFill>
          <a:blip r:embed="rId2" cstate="print"/>
          <a:stretch>
            <a:fillRect/>
          </a:stretch>
        </p:blipFill>
        <p:spPr>
          <a:xfrm>
            <a:off x="879146" y="1228300"/>
            <a:ext cx="10515599" cy="5349922"/>
          </a:xfrm>
          <a:prstGeom prst="rect">
            <a:avLst/>
          </a:prstGeom>
        </p:spPr>
      </p:pic>
    </p:spTree>
    <p:extLst>
      <p:ext uri="{BB962C8B-B14F-4D97-AF65-F5344CB8AC3E}">
        <p14:creationId xmlns:p14="http://schemas.microsoft.com/office/powerpoint/2010/main" val="253015447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altLang="pt-BR" sz="3200" b="1" dirty="0" smtClean="0">
                <a:solidFill>
                  <a:srgbClr val="002060"/>
                </a:solidFill>
                <a:latin typeface="Arial" pitchFamily="34" charset="0"/>
                <a:cs typeface="Arial" pitchFamily="34" charset="0"/>
              </a:rPr>
              <a:t>Exemplo de cálculo do Anexo I – 2018</a:t>
            </a:r>
            <a:endParaRPr lang="pt-BR" altLang="pt-BR" sz="3200" b="1" dirty="0">
              <a:solidFill>
                <a:srgbClr val="002060"/>
              </a:solidFill>
              <a:latin typeface="Arial" pitchFamily="34" charset="0"/>
              <a:cs typeface="Arial" pitchFamily="34" charset="0"/>
            </a:endParaRPr>
          </a:p>
        </p:txBody>
      </p:sp>
      <p:sp>
        <p:nvSpPr>
          <p:cNvPr id="3" name="Espaço Reservado para Conteúdo 2"/>
          <p:cNvSpPr>
            <a:spLocks noGrp="1"/>
          </p:cNvSpPr>
          <p:nvPr>
            <p:ph idx="1"/>
          </p:nvPr>
        </p:nvSpPr>
        <p:spPr/>
        <p:txBody>
          <a:bodyPr>
            <a:normAutofit fontScale="92500" lnSpcReduction="10000"/>
          </a:bodyPr>
          <a:lstStyle/>
          <a:p>
            <a:pPr>
              <a:buFont typeface="Wingdings" pitchFamily="2" charset="2"/>
              <a:buChar char="Ø"/>
            </a:pPr>
            <a:r>
              <a:rPr lang="pt-BR" dirty="0" smtClean="0"/>
              <a:t>  Faturamento acumulado nos 12 meses anteriores R$ 3.000.000,00 (5ª faixa = 1 4,30% de alíquota nominal).</a:t>
            </a:r>
            <a:br>
              <a:rPr lang="pt-BR" dirty="0" smtClean="0"/>
            </a:br>
            <a:endParaRPr lang="pt-BR" dirty="0" smtClean="0"/>
          </a:p>
          <a:p>
            <a:pPr>
              <a:buFont typeface="Wingdings" pitchFamily="2" charset="2"/>
              <a:buChar char="Ø"/>
            </a:pPr>
            <a:r>
              <a:rPr lang="pt-BR" dirty="0" smtClean="0"/>
              <a:t> Faturamento do mês de janeiro/2018 R$ 100.000,00</a:t>
            </a:r>
          </a:p>
          <a:p>
            <a:pPr>
              <a:buNone/>
            </a:pPr>
            <a:r>
              <a:rPr lang="pt-BR" dirty="0" smtClean="0"/>
              <a:t>    Alíquota efetiva = (3.000.000,00 × 14,30% - 87.300,00) / 3.000.000,00</a:t>
            </a:r>
            <a:br>
              <a:rPr lang="pt-BR" dirty="0" smtClean="0"/>
            </a:br>
            <a:r>
              <a:rPr lang="pt-BR" dirty="0" smtClean="0"/>
              <a:t>Alíquota efetiva = 0,1139 (11,39%)</a:t>
            </a:r>
          </a:p>
          <a:p>
            <a:pPr>
              <a:buNone/>
            </a:pPr>
            <a:r>
              <a:rPr lang="pt-BR" dirty="0" smtClean="0"/>
              <a:t/>
            </a:r>
            <a:br>
              <a:rPr lang="pt-BR" dirty="0" smtClean="0"/>
            </a:br>
            <a:r>
              <a:rPr lang="pt-BR" dirty="0" smtClean="0"/>
              <a:t>Valor do DAS = R$ 100.000,00 x 11,39% = R$ 11.390,00 </a:t>
            </a:r>
            <a:br>
              <a:rPr lang="pt-BR" dirty="0" smtClean="0"/>
            </a:br>
            <a:endParaRPr lang="pt-BR" dirty="0" smtClean="0"/>
          </a:p>
          <a:p>
            <a:endParaRPr lang="pt-B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2343151" y="171444"/>
            <a:ext cx="6945117" cy="811212"/>
          </a:xfrm>
        </p:spPr>
        <p:txBody>
          <a:bodyPr>
            <a:noAutofit/>
          </a:bodyPr>
          <a:lstStyle/>
          <a:p>
            <a:pPr algn="l"/>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500" b="1" cap="all" dirty="0" smtClean="0">
                <a:solidFill>
                  <a:srgbClr val="002060"/>
                </a:solidFill>
                <a:latin typeface="Arial" pitchFamily="34" charset="0"/>
                <a:cs typeface="Arial" pitchFamily="34" charset="0"/>
              </a:rPr>
              <a:t>ANEXO I</a:t>
            </a:r>
            <a:r>
              <a:rPr lang="pt-BR" sz="2500" dirty="0" smtClean="0"/>
              <a:t/>
            </a:r>
            <a:br>
              <a:rPr lang="pt-BR" sz="2500" dirty="0" smtClean="0"/>
            </a:br>
            <a:endParaRPr lang="pt-BR" sz="2500" dirty="0"/>
          </a:p>
        </p:txBody>
      </p:sp>
      <p:graphicFrame>
        <p:nvGraphicFramePr>
          <p:cNvPr id="3" name="Objeto 2"/>
          <p:cNvGraphicFramePr>
            <a:graphicFrameLocks noChangeAspect="1"/>
          </p:cNvGraphicFramePr>
          <p:nvPr>
            <p:extLst>
              <p:ext uri="{D42A27DB-BD31-4B8C-83A1-F6EECF244321}">
                <p14:modId xmlns:p14="http://schemas.microsoft.com/office/powerpoint/2010/main" val="2381027374"/>
              </p:ext>
            </p:extLst>
          </p:nvPr>
        </p:nvGraphicFramePr>
        <p:xfrm>
          <a:off x="470782" y="1240329"/>
          <a:ext cx="11262511" cy="4906977"/>
        </p:xfrm>
        <a:graphic>
          <a:graphicData uri="http://schemas.openxmlformats.org/presentationml/2006/ole">
            <mc:AlternateContent xmlns:mc="http://schemas.openxmlformats.org/markup-compatibility/2006">
              <mc:Choice xmlns:v="urn:schemas-microsoft-com:vml" Requires="v">
                <p:oleObj spid="_x0000_s1060887" name="Planilha" r:id="rId3" imgW="13823980" imgH="3562419" progId="Excel.Sheet.8">
                  <p:embed/>
                </p:oleObj>
              </mc:Choice>
              <mc:Fallback>
                <p:oleObj name="Planilha" r:id="rId3" imgW="13823980" imgH="3562419" progId="Excel.Sheet.8">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782" y="1240329"/>
                        <a:ext cx="11262511" cy="490697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C5E65D1-6B05-40D2-B921-BFD3A5391776}"/>
              </a:ext>
            </a:extLst>
          </p:cNvPr>
          <p:cNvSpPr>
            <a:spLocks noGrp="1"/>
          </p:cNvSpPr>
          <p:nvPr>
            <p:ph type="title"/>
          </p:nvPr>
        </p:nvSpPr>
        <p:spPr/>
        <p:txBody>
          <a:bodyPr>
            <a:normAutofit fontScale="90000"/>
          </a:bodyPr>
          <a:lstStyle/>
          <a:p>
            <a:r>
              <a:rPr lang="pt-BR" sz="3600" b="1" cap="all" dirty="0">
                <a:solidFill>
                  <a:srgbClr val="002060"/>
                </a:solidFill>
                <a:latin typeface="Arial" pitchFamily="34" charset="0"/>
                <a:cs typeface="Arial" pitchFamily="34" charset="0"/>
              </a:rPr>
              <a:t>Cálculo do Simples – Segregação da Receita</a:t>
            </a:r>
          </a:p>
        </p:txBody>
      </p:sp>
      <p:sp>
        <p:nvSpPr>
          <p:cNvPr id="3" name="Espaço Reservado para Conteúdo 2">
            <a:extLst>
              <a:ext uri="{FF2B5EF4-FFF2-40B4-BE49-F238E27FC236}">
                <a16:creationId xmlns:a16="http://schemas.microsoft.com/office/drawing/2014/main" xmlns="" id="{0F4421E2-052F-425E-A4D0-59A1C593B52E}"/>
              </a:ext>
            </a:extLst>
          </p:cNvPr>
          <p:cNvSpPr>
            <a:spLocks noGrp="1"/>
          </p:cNvSpPr>
          <p:nvPr>
            <p:ph idx="1"/>
          </p:nvPr>
        </p:nvSpPr>
        <p:spPr/>
        <p:txBody>
          <a:bodyPr>
            <a:normAutofit/>
          </a:bodyPr>
          <a:lstStyle/>
          <a:p>
            <a:pPr marL="0" indent="0" algn="just">
              <a:buNone/>
            </a:pPr>
            <a:r>
              <a:rPr lang="pt-BR" sz="3600" dirty="0">
                <a:latin typeface="Arial" pitchFamily="34" charset="0"/>
                <a:cs typeface="Arial" pitchFamily="34" charset="0"/>
              </a:rPr>
              <a:t>Para o cálculo do Simples Nacional empresas que tenham atividades mistas ou que trabalharem com mercadorias sujeitas a tributação monofásica, Substituição tributária, </a:t>
            </a:r>
            <a:r>
              <a:rPr lang="pt-BR" sz="3600" dirty="0" smtClean="0">
                <a:latin typeface="Arial" pitchFamily="34" charset="0"/>
                <a:cs typeface="Arial" pitchFamily="34" charset="0"/>
              </a:rPr>
              <a:t>ou </a:t>
            </a:r>
            <a:r>
              <a:rPr lang="pt-BR" sz="3600" dirty="0">
                <a:latin typeface="Arial" pitchFamily="34" charset="0"/>
                <a:cs typeface="Arial" pitchFamily="34" charset="0"/>
              </a:rPr>
              <a:t>que sofrerem retenção do ISS deverão segregar as receitas para o correto preenchimento do </a:t>
            </a:r>
            <a:r>
              <a:rPr lang="pt-BR" sz="3600" dirty="0" smtClean="0">
                <a:latin typeface="Arial" pitchFamily="34" charset="0"/>
                <a:cs typeface="Arial" pitchFamily="34" charset="0"/>
              </a:rPr>
              <a:t>PGDAS-D.</a:t>
            </a:r>
          </a:p>
          <a:p>
            <a:pPr marL="0" indent="0" algn="just">
              <a:buNone/>
            </a:pPr>
            <a:endParaRPr lang="pt-BR" sz="3600" dirty="0" smtClean="0">
              <a:latin typeface="Arial" pitchFamily="34" charset="0"/>
              <a:cs typeface="Arial" pitchFamily="34" charset="0"/>
            </a:endParaRPr>
          </a:p>
          <a:p>
            <a:pPr marL="0" indent="0" algn="just">
              <a:buNone/>
            </a:pPr>
            <a:r>
              <a:rPr lang="pt-BR" sz="2000" dirty="0" smtClean="0">
                <a:latin typeface="Arial" pitchFamily="34" charset="0"/>
                <a:cs typeface="Arial" pitchFamily="34" charset="0"/>
              </a:rPr>
              <a:t>* </a:t>
            </a:r>
            <a:r>
              <a:rPr lang="pt-BR" sz="1800" dirty="0" smtClean="0">
                <a:latin typeface="Arial" pitchFamily="34" charset="0"/>
                <a:cs typeface="Arial" pitchFamily="34" charset="0"/>
              </a:rPr>
              <a:t>Art. 25-A § 6º ao § 9º da Res. CGSN nº 94/2011.</a:t>
            </a:r>
            <a:endParaRPr lang="pt-BR" sz="1800" dirty="0">
              <a:latin typeface="Arial" pitchFamily="34" charset="0"/>
              <a:cs typeface="Arial" pitchFamily="34" charset="0"/>
            </a:endParaRPr>
          </a:p>
          <a:p>
            <a:pPr marL="0" indent="0" algn="just">
              <a:buNone/>
            </a:pPr>
            <a:endParaRPr lang="pt-BR" sz="3600" dirty="0"/>
          </a:p>
        </p:txBody>
      </p:sp>
    </p:spTree>
    <p:extLst>
      <p:ext uri="{BB962C8B-B14F-4D97-AF65-F5344CB8AC3E}">
        <p14:creationId xmlns:p14="http://schemas.microsoft.com/office/powerpoint/2010/main" val="16772491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Texto 2"/>
          <p:cNvSpPr txBox="1">
            <a:spLocks/>
          </p:cNvSpPr>
          <p:nvPr/>
        </p:nvSpPr>
        <p:spPr>
          <a:xfrm>
            <a:off x="826592" y="557064"/>
            <a:ext cx="9956800" cy="762000"/>
          </a:xfrm>
          <a:prstGeom prst="rect">
            <a:avLst/>
          </a:prstGeom>
        </p:spPr>
        <p:txBody>
          <a:bodyPr vert="horz" rtlCol="0" anchor="t" anchorCtr="0">
            <a:normAutofit/>
          </a:bodyPr>
          <a:lstStyle>
            <a:lvl1pPr marL="0" marR="0" indent="0" algn="r" rtl="0" eaLnBrk="1" latinLnBrk="0" hangingPunct="1">
              <a:spcBef>
                <a:spcPct val="20000"/>
              </a:spcBef>
              <a:buFontTx/>
              <a:buNone/>
              <a:defRPr kumimoji="0" lang="pt-BR" sz="2400" i="0" kern="1200" baseline="0">
                <a:solidFill>
                  <a:schemeClr val="tx2"/>
                </a:solidFill>
                <a:latin typeface="+mn-lt"/>
                <a:ea typeface="+mn-ea"/>
                <a:cs typeface="+mn-cs"/>
              </a:defRPr>
            </a:lvl1pPr>
            <a:lvl2pPr marL="742950" indent="-285750" algn="l" rtl="0" eaLnBrk="1" latinLnBrk="0" hangingPunct="1">
              <a:spcBef>
                <a:spcPct val="20000"/>
              </a:spcBef>
              <a:buFont typeface="Arial"/>
              <a:buChar char="–"/>
              <a:defRPr kumimoji="0" lang="pt-BR" sz="2800" kern="1200">
                <a:solidFill>
                  <a:schemeClr val="tx2"/>
                </a:solidFill>
                <a:latin typeface="+mn-lt"/>
                <a:ea typeface="+mn-ea"/>
                <a:cs typeface="+mn-cs"/>
              </a:defRPr>
            </a:lvl2pPr>
            <a:lvl3pPr marL="1143000" indent="-228600" algn="l" rtl="0" eaLnBrk="1" latinLnBrk="0" hangingPunct="1">
              <a:spcBef>
                <a:spcPct val="20000"/>
              </a:spcBef>
              <a:buFont typeface="Arial"/>
              <a:buChar char="•"/>
              <a:defRPr kumimoji="0" lang="pt-BR" sz="2400" kern="1200">
                <a:solidFill>
                  <a:schemeClr val="tx2"/>
                </a:solidFill>
                <a:latin typeface="+mn-lt"/>
                <a:ea typeface="+mn-ea"/>
                <a:cs typeface="+mn-cs"/>
              </a:defRPr>
            </a:lvl3pPr>
            <a:lvl4pPr marL="1600200" indent="-228600" algn="l" rtl="0" eaLnBrk="1" latinLnBrk="0" hangingPunct="1">
              <a:spcBef>
                <a:spcPct val="20000"/>
              </a:spcBef>
              <a:buFont typeface="Arial"/>
              <a:buChar char="–"/>
              <a:defRPr kumimoji="0" lang="pt-BR" sz="2000" kern="1200">
                <a:solidFill>
                  <a:schemeClr val="tx2"/>
                </a:solidFill>
                <a:latin typeface="+mn-lt"/>
                <a:ea typeface="+mn-ea"/>
                <a:cs typeface="+mn-cs"/>
              </a:defRPr>
            </a:lvl4pPr>
            <a:lvl5pPr marL="2057400" indent="-228600" algn="l" rtl="0" eaLnBrk="1" latinLnBrk="0" hangingPunct="1">
              <a:spcBef>
                <a:spcPct val="20000"/>
              </a:spcBef>
              <a:buFont typeface="Arial"/>
              <a:buChar char="»"/>
              <a:defRPr kumimoji="0" lang="pt-BR" sz="2000" kern="1200">
                <a:solidFill>
                  <a:schemeClr val="tx2"/>
                </a:solidFill>
                <a:latin typeface="+mn-lt"/>
                <a:ea typeface="+mn-ea"/>
                <a:cs typeface="+mn-cs"/>
              </a:defRPr>
            </a:lvl5pPr>
            <a:lvl6pPr marL="2514600" indent="-228600" algn="l" rtl="0" eaLnBrk="1" latinLnBrk="0" hangingPunct="1">
              <a:spcBef>
                <a:spcPct val="20000"/>
              </a:spcBef>
              <a:buFont typeface="Arial"/>
              <a:buChar char="•"/>
              <a:defRPr kumimoji="0" lang="pt-BR"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lang="pt-BR"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lang="pt-BR"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lang="pt-BR" sz="2000" kern="1200">
                <a:solidFill>
                  <a:schemeClr val="tx1"/>
                </a:solidFill>
                <a:latin typeface="+mn-lt"/>
                <a:ea typeface="+mn-ea"/>
                <a:cs typeface="+mn-cs"/>
              </a:defRPr>
            </a:lvl9pPr>
            <a:extLst/>
          </a:lstStyle>
          <a:p>
            <a:pPr algn="ctr"/>
            <a:r>
              <a:rPr lang="pt-BR" altLang="en-US" b="1" dirty="0">
                <a:latin typeface="Arial" panose="020B0604020202020204" pitchFamily="34" charset="0"/>
                <a:cs typeface="Arial" panose="020B0604020202020204" pitchFamily="34" charset="0"/>
              </a:rPr>
              <a:t>Pequenas e médias empresas: CONCEITO</a:t>
            </a:r>
          </a:p>
        </p:txBody>
      </p:sp>
      <p:sp>
        <p:nvSpPr>
          <p:cNvPr id="9" name="CaixaDeTexto 8"/>
          <p:cNvSpPr txBox="1"/>
          <p:nvPr/>
        </p:nvSpPr>
        <p:spPr>
          <a:xfrm>
            <a:off x="3599724" y="1259468"/>
            <a:ext cx="3264363"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pt-BR" dirty="0"/>
              <a:t>MICROEMPRESA - ME</a:t>
            </a:r>
            <a:endParaRPr lang="en-US" dirty="0"/>
          </a:p>
        </p:txBody>
      </p:sp>
      <p:sp>
        <p:nvSpPr>
          <p:cNvPr id="11" name="CaixaDeTexto 10"/>
          <p:cNvSpPr txBox="1"/>
          <p:nvPr/>
        </p:nvSpPr>
        <p:spPr>
          <a:xfrm>
            <a:off x="7056107" y="1270501"/>
            <a:ext cx="4320480" cy="338554"/>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pt-BR" sz="1600" dirty="0"/>
              <a:t>EMPRESA DE PEQUENO PORTE - EPP</a:t>
            </a:r>
          </a:p>
        </p:txBody>
      </p:sp>
      <p:sp>
        <p:nvSpPr>
          <p:cNvPr id="12" name="Seta para baixo 11"/>
          <p:cNvSpPr/>
          <p:nvPr/>
        </p:nvSpPr>
        <p:spPr>
          <a:xfrm>
            <a:off x="4751852" y="1916837"/>
            <a:ext cx="960107" cy="963907"/>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14" name="CaixaDeTexto 13"/>
          <p:cNvSpPr txBox="1"/>
          <p:nvPr/>
        </p:nvSpPr>
        <p:spPr>
          <a:xfrm>
            <a:off x="623392" y="4200484"/>
            <a:ext cx="3348832"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r>
              <a:rPr lang="pt-BR" sz="2000" dirty="0"/>
              <a:t>MÉDIAS EMPRESAS</a:t>
            </a:r>
            <a:endParaRPr lang="en-US" sz="2000" dirty="0"/>
          </a:p>
        </p:txBody>
      </p:sp>
      <p:sp>
        <p:nvSpPr>
          <p:cNvPr id="16" name="CaixaDeTexto 15"/>
          <p:cNvSpPr txBox="1"/>
          <p:nvPr/>
        </p:nvSpPr>
        <p:spPr>
          <a:xfrm>
            <a:off x="3599724" y="3140973"/>
            <a:ext cx="3264363" cy="646331"/>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pt-BR" dirty="0"/>
              <a:t>receita bruta igual ou inferior a R$ 360 mil</a:t>
            </a:r>
            <a:endParaRPr lang="en-US" dirty="0"/>
          </a:p>
        </p:txBody>
      </p:sp>
      <p:sp>
        <p:nvSpPr>
          <p:cNvPr id="17" name="CaixaDeTexto 16"/>
          <p:cNvSpPr txBox="1"/>
          <p:nvPr/>
        </p:nvSpPr>
        <p:spPr>
          <a:xfrm>
            <a:off x="7056108" y="3140968"/>
            <a:ext cx="4150816" cy="553998"/>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lvl1pPr algn="ctr"/>
            <a:extLst/>
          </a:lstStyle>
          <a:p>
            <a:r>
              <a:rPr lang="pt-BR" sz="1500" dirty="0"/>
              <a:t>receita bruta superior a R$ 360 mil e igual ou inferior a R$ </a:t>
            </a:r>
            <a:r>
              <a:rPr lang="pt-BR" sz="1500" dirty="0" smtClean="0"/>
              <a:t>4,8 milhões.</a:t>
            </a:r>
            <a:endParaRPr lang="en-US" sz="1500" dirty="0"/>
          </a:p>
        </p:txBody>
      </p:sp>
      <p:sp>
        <p:nvSpPr>
          <p:cNvPr id="2" name="CaixaDeTexto 1"/>
          <p:cNvSpPr txBox="1"/>
          <p:nvPr/>
        </p:nvSpPr>
        <p:spPr>
          <a:xfrm>
            <a:off x="577193" y="6371587"/>
            <a:ext cx="5227803" cy="307777"/>
          </a:xfrm>
          <a:prstGeom prst="rect">
            <a:avLst/>
          </a:prstGeom>
          <a:noFill/>
        </p:spPr>
        <p:txBody>
          <a:bodyPr wrap="square" rtlCol="0">
            <a:spAutoFit/>
          </a:bodyPr>
          <a:lstStyle/>
          <a:p>
            <a:r>
              <a:rPr lang="pt-BR" sz="1400" i="1" dirty="0"/>
              <a:t>Base legal: Lei Complementar </a:t>
            </a:r>
            <a:r>
              <a:rPr lang="pt-BR" sz="1400" i="1" dirty="0" smtClean="0"/>
              <a:t>123/06 e </a:t>
            </a:r>
            <a:r>
              <a:rPr lang="pt-BR" sz="1400" i="1" dirty="0"/>
              <a:t>Lei 11.638/07</a:t>
            </a:r>
          </a:p>
        </p:txBody>
      </p:sp>
      <p:sp>
        <p:nvSpPr>
          <p:cNvPr id="19" name="CaixaDeTexto 18"/>
          <p:cNvSpPr txBox="1"/>
          <p:nvPr/>
        </p:nvSpPr>
        <p:spPr>
          <a:xfrm>
            <a:off x="6192013" y="4031207"/>
            <a:ext cx="3264363"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r>
              <a:rPr lang="pt-BR" dirty="0"/>
              <a:t>       GRANDE PORTE</a:t>
            </a:r>
            <a:endParaRPr lang="en-US" dirty="0"/>
          </a:p>
        </p:txBody>
      </p:sp>
      <p:sp>
        <p:nvSpPr>
          <p:cNvPr id="21" name="CaixaDeTexto 20"/>
          <p:cNvSpPr txBox="1"/>
          <p:nvPr/>
        </p:nvSpPr>
        <p:spPr>
          <a:xfrm>
            <a:off x="4356661" y="4936421"/>
            <a:ext cx="6682119" cy="969496"/>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lvl1pPr algn="ctr"/>
            <a:extLst/>
          </a:lstStyle>
          <a:p>
            <a:r>
              <a:rPr lang="pt-BR" sz="1900" dirty="0"/>
              <a:t>Sociedade ou conjunto de sociedades sob controle comum que tiver, no exercício social anterior, ativo total superior a R$ 240 milhões ou receita bruta anual superior a R$ 300 milhões</a:t>
            </a:r>
            <a:endParaRPr lang="pt-BR" altLang="en-US" sz="1900" dirty="0">
              <a:sym typeface="Symbol" pitchFamily="18" charset="2"/>
            </a:endParaRPr>
          </a:p>
        </p:txBody>
      </p:sp>
      <p:sp>
        <p:nvSpPr>
          <p:cNvPr id="22" name="CaixaDeTexto 21"/>
          <p:cNvSpPr txBox="1"/>
          <p:nvPr/>
        </p:nvSpPr>
        <p:spPr>
          <a:xfrm>
            <a:off x="527381" y="1268760"/>
            <a:ext cx="2880320"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nchor="ctr">
            <a:spAutoFit/>
          </a:bodyPr>
          <a:lstStyle/>
          <a:p>
            <a:pPr algn="ctr"/>
            <a:r>
              <a:rPr lang="pt-BR" dirty="0"/>
              <a:t>MEI</a:t>
            </a:r>
            <a:endParaRPr lang="en-US" dirty="0"/>
          </a:p>
        </p:txBody>
      </p:sp>
      <p:sp>
        <p:nvSpPr>
          <p:cNvPr id="23" name="Seta para baixo 22"/>
          <p:cNvSpPr/>
          <p:nvPr/>
        </p:nvSpPr>
        <p:spPr>
          <a:xfrm>
            <a:off x="1391477" y="1916837"/>
            <a:ext cx="960107" cy="963907"/>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24" name="CaixaDeTexto 23"/>
          <p:cNvSpPr txBox="1"/>
          <p:nvPr/>
        </p:nvSpPr>
        <p:spPr>
          <a:xfrm>
            <a:off x="577189" y="3140974"/>
            <a:ext cx="2830512" cy="646331"/>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lvl1pPr algn="ctr"/>
            <a:extLst/>
          </a:lstStyle>
          <a:p>
            <a:r>
              <a:rPr lang="pt-BR" dirty="0"/>
              <a:t>receita bruta anual de até R</a:t>
            </a:r>
            <a:r>
              <a:rPr lang="pt-BR" dirty="0" smtClean="0"/>
              <a:t>$ 81 </a:t>
            </a:r>
            <a:r>
              <a:rPr lang="pt-BR" dirty="0"/>
              <a:t>mil</a:t>
            </a:r>
            <a:endParaRPr lang="pt-BR" altLang="en-US" dirty="0">
              <a:sym typeface="Symbol" pitchFamily="18" charset="2"/>
            </a:endParaRPr>
          </a:p>
        </p:txBody>
      </p:sp>
      <p:sp>
        <p:nvSpPr>
          <p:cNvPr id="25" name="Seta para baixo 24"/>
          <p:cNvSpPr/>
          <p:nvPr/>
        </p:nvSpPr>
        <p:spPr>
          <a:xfrm>
            <a:off x="8784301" y="1916837"/>
            <a:ext cx="960107" cy="963907"/>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26" name="Seta para baixo 25"/>
          <p:cNvSpPr/>
          <p:nvPr/>
        </p:nvSpPr>
        <p:spPr>
          <a:xfrm>
            <a:off x="1775521" y="4697372"/>
            <a:ext cx="960107" cy="963907"/>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27" name="CaixaDeTexto 26"/>
          <p:cNvSpPr txBox="1"/>
          <p:nvPr/>
        </p:nvSpPr>
        <p:spPr>
          <a:xfrm>
            <a:off x="577189" y="5813584"/>
            <a:ext cx="3502587" cy="369332"/>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lvl1pPr algn="ctr"/>
            <a:extLst/>
          </a:lstStyle>
          <a:p>
            <a:r>
              <a:rPr lang="pt-BR" dirty="0"/>
              <a:t>Todas as outras</a:t>
            </a:r>
            <a:endParaRPr lang="pt-BR" altLang="en-US" dirty="0">
              <a:sym typeface="Symbol" pitchFamily="18" charset="2"/>
            </a:endParaRPr>
          </a:p>
        </p:txBody>
      </p:sp>
      <p:sp>
        <p:nvSpPr>
          <p:cNvPr id="28" name="Seta para baixo 27"/>
          <p:cNvSpPr/>
          <p:nvPr/>
        </p:nvSpPr>
        <p:spPr>
          <a:xfrm>
            <a:off x="7488157" y="4529458"/>
            <a:ext cx="672075" cy="335827"/>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474259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fill="hold"/>
                                        <p:tgtEl>
                                          <p:spTgt spid="24"/>
                                        </p:tgtEl>
                                        <p:attrNameLst>
                                          <p:attrName>ppt_x</p:attrName>
                                        </p:attrNameLst>
                                      </p:cBhvr>
                                      <p:tavLst>
                                        <p:tav tm="0">
                                          <p:val>
                                            <p:strVal val="#ppt_x"/>
                                          </p:val>
                                        </p:tav>
                                        <p:tav tm="100000">
                                          <p:val>
                                            <p:strVal val="#ppt_x"/>
                                          </p:val>
                                        </p:tav>
                                      </p:tavLst>
                                    </p:anim>
                                    <p:anim calcmode="lin" valueType="num">
                                      <p:cBhvr additive="base">
                                        <p:cTn id="1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additive="base">
                                        <p:cTn id="29" dur="500" fill="hold"/>
                                        <p:tgtEl>
                                          <p:spTgt spid="16"/>
                                        </p:tgtEl>
                                        <p:attrNameLst>
                                          <p:attrName>ppt_x</p:attrName>
                                        </p:attrNameLst>
                                      </p:cBhvr>
                                      <p:tavLst>
                                        <p:tav tm="0">
                                          <p:val>
                                            <p:strVal val="#ppt_x"/>
                                          </p:val>
                                        </p:tav>
                                        <p:tav tm="100000">
                                          <p:val>
                                            <p:strVal val="#ppt_x"/>
                                          </p:val>
                                        </p:tav>
                                      </p:tavLst>
                                    </p:anim>
                                    <p:anim calcmode="lin" valueType="num">
                                      <p:cBhvr additive="base">
                                        <p:cTn id="3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 calcmode="lin" valueType="num">
                                      <p:cBhvr additive="base">
                                        <p:cTn id="57" dur="500" fill="hold"/>
                                        <p:tgtEl>
                                          <p:spTgt spid="27"/>
                                        </p:tgtEl>
                                        <p:attrNameLst>
                                          <p:attrName>ppt_x</p:attrName>
                                        </p:attrNameLst>
                                      </p:cBhvr>
                                      <p:tavLst>
                                        <p:tav tm="0">
                                          <p:val>
                                            <p:strVal val="#ppt_x"/>
                                          </p:val>
                                        </p:tav>
                                        <p:tav tm="100000">
                                          <p:val>
                                            <p:strVal val="#ppt_x"/>
                                          </p:val>
                                        </p:tav>
                                      </p:tavLst>
                                    </p:anim>
                                    <p:anim calcmode="lin" valueType="num">
                                      <p:cBhvr additive="base">
                                        <p:cTn id="5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1"/>
                                        </p:tgtEl>
                                        <p:attrNameLst>
                                          <p:attrName>style.visibility</p:attrName>
                                        </p:attrNameLst>
                                      </p:cBhvr>
                                      <p:to>
                                        <p:strVal val="visible"/>
                                      </p:to>
                                    </p:set>
                                    <p:anim calcmode="lin" valueType="num">
                                      <p:cBhvr additive="base">
                                        <p:cTn id="71" dur="500" fill="hold"/>
                                        <p:tgtEl>
                                          <p:spTgt spid="21"/>
                                        </p:tgtEl>
                                        <p:attrNameLst>
                                          <p:attrName>ppt_x</p:attrName>
                                        </p:attrNameLst>
                                      </p:cBhvr>
                                      <p:tavLst>
                                        <p:tav tm="0">
                                          <p:val>
                                            <p:strVal val="#ppt_x"/>
                                          </p:val>
                                        </p:tav>
                                        <p:tav tm="100000">
                                          <p:val>
                                            <p:strVal val="#ppt_x"/>
                                          </p:val>
                                        </p:tav>
                                      </p:tavLst>
                                    </p:anim>
                                    <p:anim calcmode="lin" valueType="num">
                                      <p:cBhvr additive="base">
                                        <p:cTn id="7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4" grpId="0" animBg="1"/>
      <p:bldP spid="16" grpId="0" animBg="1"/>
      <p:bldP spid="17" grpId="0" animBg="1"/>
      <p:bldP spid="19" grpId="0" animBg="1"/>
      <p:bldP spid="21" grpId="0" animBg="1"/>
      <p:bldP spid="22" grpId="0" animBg="1"/>
      <p:bldP spid="23" grpId="0" animBg="1"/>
      <p:bldP spid="24" grpId="0" animBg="1"/>
      <p:bldP spid="25" grpId="0" animBg="1"/>
      <p:bldP spid="26" grpId="0" animBg="1"/>
      <p:bldP spid="27" grpId="0" animBg="1"/>
      <p:bldP spid="28"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6" y="568040"/>
            <a:ext cx="10718039" cy="755794"/>
          </a:xfrm>
          <a:noFill/>
          <a:ln>
            <a:miter lim="800000"/>
            <a:headEnd/>
            <a:tailEnd/>
          </a:ln>
        </p:spPr>
        <p:txBody>
          <a:bodyPr vert="horz" wrap="square" lIns="91440" tIns="45720" rIns="91440" bIns="45720" numCol="1" anchor="t" anchorCtr="0" compatLnSpc="1">
            <a:prstTxWarp prst="textNoShape">
              <a:avLst/>
            </a:prstTxWarp>
            <a:normAutofit fontScale="90000"/>
          </a:bodyPr>
          <a:lstStyle/>
          <a:p>
            <a:r>
              <a:rPr lang="pt-BR" altLang="pt-BR" sz="3200" b="1" dirty="0" smtClean="0">
                <a:solidFill>
                  <a:srgbClr val="002060"/>
                </a:solidFill>
                <a:latin typeface="Arial" pitchFamily="34" charset="0"/>
                <a:cs typeface="Arial" pitchFamily="34" charset="0"/>
              </a:rPr>
              <a:t>PRODUTOS Tributação Monofásica / ST – PIS/COFINS -</a:t>
            </a:r>
            <a:endParaRPr lang="pt-BR" altLang="pt-BR" sz="3200" b="1" cap="all" dirty="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5" y="1419368"/>
            <a:ext cx="10554264" cy="5033822"/>
          </a:xfrm>
          <a:noFill/>
          <a:ln>
            <a:miter lim="800000"/>
            <a:headEnd/>
            <a:tailEnd/>
          </a:ln>
        </p:spPr>
        <p:txBody>
          <a:bodyPr vert="horz" wrap="square" lIns="91440" tIns="45720" rIns="91440" bIns="45720" numCol="1" anchor="t" anchorCtr="0" compatLnSpc="1">
            <a:prstTxWarp prst="textNoShape">
              <a:avLst/>
            </a:prstTxWarp>
            <a:normAutofit fontScale="85000" lnSpcReduction="10000"/>
          </a:bodyPr>
          <a:lstStyle/>
          <a:p>
            <a:pPr algn="just"/>
            <a:r>
              <a:rPr lang="pt-BR" sz="2600" dirty="0" smtClean="0">
                <a:latin typeface="Arial" pitchFamily="34" charset="0"/>
                <a:cs typeface="Arial" pitchFamily="34" charset="0"/>
              </a:rPr>
              <a:t>Produtos Farmacêuticos (conforme legislação);</a:t>
            </a:r>
          </a:p>
          <a:p>
            <a:pPr algn="just"/>
            <a:r>
              <a:rPr lang="pt-BR" sz="2600" dirty="0" smtClean="0">
                <a:latin typeface="Arial" pitchFamily="34" charset="0"/>
                <a:cs typeface="Arial" pitchFamily="34" charset="0"/>
              </a:rPr>
              <a:t>Produtos de Perfumaria, de Toucador ou de Higiene Pessoal;</a:t>
            </a:r>
          </a:p>
          <a:p>
            <a:pPr algn="just"/>
            <a:r>
              <a:rPr lang="pt-BR" sz="2600" dirty="0" smtClean="0">
                <a:latin typeface="Arial" pitchFamily="34" charset="0"/>
                <a:cs typeface="Arial" pitchFamily="34" charset="0"/>
              </a:rPr>
              <a:t>Autopeças - Vendas para Fabricantes, Atacadistas, Varejistas e Consumidores;</a:t>
            </a:r>
          </a:p>
          <a:p>
            <a:pPr algn="just"/>
            <a:r>
              <a:rPr lang="pt-BR" sz="2600" dirty="0" smtClean="0">
                <a:latin typeface="Arial" pitchFamily="34" charset="0"/>
                <a:cs typeface="Arial" pitchFamily="34" charset="0"/>
              </a:rPr>
              <a:t>Pneumáticos (Pneus Novos e Câmaras de Ar);</a:t>
            </a:r>
          </a:p>
          <a:p>
            <a:pPr algn="just"/>
            <a:r>
              <a:rPr lang="pt-BR" sz="2600" dirty="0" smtClean="0">
                <a:latin typeface="Arial" pitchFamily="34" charset="0"/>
                <a:cs typeface="Arial" pitchFamily="34" charset="0"/>
              </a:rPr>
              <a:t>Águas Minerais Naturais, Artificiais e Águas Gaseificadas Artificiais;</a:t>
            </a:r>
          </a:p>
          <a:p>
            <a:pPr algn="just"/>
            <a:r>
              <a:rPr lang="pt-BR" sz="2600" dirty="0" smtClean="0">
                <a:latin typeface="Arial" pitchFamily="34" charset="0"/>
                <a:cs typeface="Arial" pitchFamily="34" charset="0"/>
              </a:rPr>
              <a:t>Refrigerantes, Refrescos, Isotônicos e Energéticos, Chope Cervejas de Malte e Cervejas Sem Álcool;</a:t>
            </a:r>
          </a:p>
          <a:p>
            <a:pPr algn="just"/>
            <a:r>
              <a:rPr lang="pt-BR" sz="2600" dirty="0" smtClean="0">
                <a:latin typeface="Arial" pitchFamily="34" charset="0"/>
                <a:cs typeface="Arial" pitchFamily="34" charset="0"/>
              </a:rPr>
              <a:t>Cigarros, de fumo (tabaco) ou dos seus sucedâneos;</a:t>
            </a:r>
          </a:p>
          <a:p>
            <a:pPr algn="just"/>
            <a:r>
              <a:rPr lang="pt-BR" sz="2600" dirty="0" smtClean="0">
                <a:latin typeface="Arial" pitchFamily="34" charset="0"/>
                <a:cs typeface="Arial" pitchFamily="34" charset="0"/>
              </a:rPr>
              <a:t>Motocicletas (incluídos os ciclomotores) e outros ciclos equipados com motor auxiliar, mesmo com carro lateral; carros laterais;</a:t>
            </a:r>
          </a:p>
          <a:p>
            <a:pPr algn="just"/>
            <a:r>
              <a:rPr lang="pt-BR" sz="2600" dirty="0" smtClean="0">
                <a:latin typeface="Arial" pitchFamily="34" charset="0"/>
                <a:cs typeface="Arial" pitchFamily="34" charset="0"/>
              </a:rPr>
              <a:t>Semeadores, plantadores e transplantadores dos códigos 8432.30 da TIPI.</a:t>
            </a:r>
          </a:p>
          <a:p>
            <a:pPr>
              <a:buNone/>
            </a:pPr>
            <a:endParaRPr lang="pt-BR" sz="2800" dirty="0" smtClean="0"/>
          </a:p>
          <a:p>
            <a:pPr>
              <a:buNone/>
            </a:pPr>
            <a:r>
              <a:rPr lang="pt-BR" sz="2400" dirty="0" smtClean="0"/>
              <a:t>* Lei 10.147/2000; Lei 10.485/2002; Lei 10.925/2004.</a:t>
            </a:r>
          </a:p>
          <a:p>
            <a:endParaRPr lang="pt-BR" sz="2800" dirty="0"/>
          </a:p>
        </p:txBody>
      </p:sp>
    </p:spTree>
    <p:extLst>
      <p:ext uri="{BB962C8B-B14F-4D97-AF65-F5344CB8AC3E}">
        <p14:creationId xmlns:p14="http://schemas.microsoft.com/office/powerpoint/2010/main" val="107631288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4">
            <a:extLst>
              <a:ext uri="{FF2B5EF4-FFF2-40B4-BE49-F238E27FC236}">
                <a16:creationId xmlns:a16="http://schemas.microsoft.com/office/drawing/2014/main" xmlns="" id="{1D88340C-AEDD-4AA3-82EF-2EB113A0CA56}"/>
              </a:ext>
            </a:extLst>
          </p:cNvPr>
          <p:cNvSpPr txBox="1">
            <a:spLocks noChangeArrowheads="1"/>
          </p:cNvSpPr>
          <p:nvPr/>
        </p:nvSpPr>
        <p:spPr>
          <a:xfrm>
            <a:off x="287549" y="1671947"/>
            <a:ext cx="11616905" cy="5139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150000"/>
              </a:lnSpc>
              <a:spcBef>
                <a:spcPts val="0"/>
              </a:spcBef>
              <a:defRPr/>
            </a:pPr>
            <a:r>
              <a:rPr lang="pt-BR" sz="2000" dirty="0" smtClean="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rPr>
              <a:t>Cadastros </a:t>
            </a:r>
            <a:r>
              <a:rPr lang="pt-BR" sz="2000" dirty="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rPr>
              <a:t>de produtos/mercadorias;</a:t>
            </a:r>
          </a:p>
        </p:txBody>
      </p:sp>
      <p:sp>
        <p:nvSpPr>
          <p:cNvPr id="23" name="Rectangle 4">
            <a:extLst>
              <a:ext uri="{FF2B5EF4-FFF2-40B4-BE49-F238E27FC236}">
                <a16:creationId xmlns:a16="http://schemas.microsoft.com/office/drawing/2014/main" xmlns="" id="{DB603F4E-446B-4904-AF70-AFFD864FA1C5}"/>
              </a:ext>
            </a:extLst>
          </p:cNvPr>
          <p:cNvSpPr txBox="1">
            <a:spLocks noChangeArrowheads="1"/>
          </p:cNvSpPr>
          <p:nvPr/>
        </p:nvSpPr>
        <p:spPr>
          <a:xfrm>
            <a:off x="380260" y="2441350"/>
            <a:ext cx="11391437" cy="387282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lnSpc>
                <a:spcPct val="150000"/>
              </a:lnSpc>
              <a:spcBef>
                <a:spcPts val="0"/>
              </a:spcBef>
              <a:buNone/>
              <a:defRPr/>
            </a:pPr>
            <a:r>
              <a:rPr lang="pt-BR" sz="1600" dirty="0">
                <a:solidFill>
                  <a:schemeClr val="tx1">
                    <a:lumMod val="85000"/>
                    <a:lumOff val="15000"/>
                  </a:schemeClr>
                </a:solidFill>
                <a:latin typeface="Arial" pitchFamily="34" charset="0"/>
                <a:ea typeface="Tahoma" panose="020B0604030504040204" pitchFamily="34" charset="0"/>
                <a:cs typeface="Arial" pitchFamily="34" charset="0"/>
              </a:rPr>
              <a:t>SOLUÇÃO DE CONSULTA Nº 31 de 24 de Abril de 2013 </a:t>
            </a:r>
          </a:p>
          <a:p>
            <a:pPr marL="0" indent="0" algn="just">
              <a:lnSpc>
                <a:spcPct val="150000"/>
              </a:lnSpc>
              <a:spcBef>
                <a:spcPts val="0"/>
              </a:spcBef>
              <a:buNone/>
              <a:defRPr/>
            </a:pPr>
            <a:r>
              <a:rPr lang="pt-BR" sz="1600" dirty="0">
                <a:solidFill>
                  <a:schemeClr val="tx1">
                    <a:lumMod val="85000"/>
                    <a:lumOff val="15000"/>
                  </a:schemeClr>
                </a:solidFill>
                <a:latin typeface="Arial" pitchFamily="34" charset="0"/>
                <a:ea typeface="Tahoma" panose="020B0604030504040204" pitchFamily="34" charset="0"/>
                <a:cs typeface="Arial" pitchFamily="34" charset="0"/>
              </a:rPr>
              <a:t>ASSUNTO: Simples Nacional </a:t>
            </a:r>
          </a:p>
          <a:p>
            <a:pPr marL="0" indent="0" algn="just">
              <a:lnSpc>
                <a:spcPct val="150000"/>
              </a:lnSpc>
              <a:spcBef>
                <a:spcPts val="0"/>
              </a:spcBef>
              <a:buNone/>
              <a:defRPr/>
            </a:pPr>
            <a:r>
              <a:rPr lang="pt-BR" sz="1600" dirty="0">
                <a:solidFill>
                  <a:schemeClr val="tx1">
                    <a:lumMod val="85000"/>
                    <a:lumOff val="15000"/>
                  </a:schemeClr>
                </a:solidFill>
                <a:latin typeface="Arial" pitchFamily="34" charset="0"/>
                <a:ea typeface="Tahoma" panose="020B0604030504040204" pitchFamily="34" charset="0"/>
                <a:cs typeface="Arial" pitchFamily="34" charset="0"/>
              </a:rPr>
              <a:t>EMENTA: CONTRIBUIÇÃO PARA O PIS/PASEP E COFINS. PRODUTOS SUJEITOS À TRIBUTAÇÃO CONCENTRADA (MONOFÁSICA). EMPRESAS OPTANTES PELO SIMPLES NACIONAL. APLICAÇÃO DA TRIBUTAÇÃO MONOFÁSICA. POSSIBILIDADE DE REDUÇÃO DO MONTANTE DEVIDO. A partir de 1º de janeiro de 2009, o contribuinte do Simples Nacional que auferir receitas sujeitas a tributação concentrada em uma única etapa (monofásica) deverá informar essas receitas destacadamente de modo que o aplicativo de </a:t>
            </a:r>
            <a:r>
              <a:rPr lang="pt-BR" sz="1600" b="1" u="sng" dirty="0">
                <a:solidFill>
                  <a:schemeClr val="tx1">
                    <a:lumMod val="85000"/>
                    <a:lumOff val="15000"/>
                  </a:schemeClr>
                </a:solidFill>
                <a:latin typeface="Arial" pitchFamily="34" charset="0"/>
                <a:ea typeface="Tahoma" panose="020B0604030504040204" pitchFamily="34" charset="0"/>
                <a:cs typeface="Arial" pitchFamily="34" charset="0"/>
              </a:rPr>
              <a:t>cálculo as desconsidere da base de cálculo das contribuições objeto de concentração. Ressalte-se, porém, que essas receitas continuam fazendo parte da base de cálculo dos demais tributos abrangidos pelo Simples Nacional. </a:t>
            </a:r>
            <a:endParaRPr lang="pt-BR" sz="1600" dirty="0">
              <a:solidFill>
                <a:schemeClr val="tx1">
                  <a:lumMod val="85000"/>
                  <a:lumOff val="15000"/>
                </a:schemeClr>
              </a:solidFill>
              <a:latin typeface="Arial" pitchFamily="34" charset="0"/>
              <a:ea typeface="Tahoma" panose="020B0604030504040204" pitchFamily="34" charset="0"/>
              <a:cs typeface="Arial" pitchFamily="34" charset="0"/>
            </a:endParaRPr>
          </a:p>
        </p:txBody>
      </p:sp>
      <p:sp>
        <p:nvSpPr>
          <p:cNvPr id="2" name="Espaço Reservado para Número de Slide 1">
            <a:extLst>
              <a:ext uri="{FF2B5EF4-FFF2-40B4-BE49-F238E27FC236}">
                <a16:creationId xmlns:a16="http://schemas.microsoft.com/office/drawing/2014/main" xmlns="" id="{AD49C912-AAC5-4085-9AE8-9B4B07C56A77}"/>
              </a:ext>
            </a:extLst>
          </p:cNvPr>
          <p:cNvSpPr>
            <a:spLocks noGrp="1"/>
          </p:cNvSpPr>
          <p:nvPr>
            <p:ph type="sldNum" sz="quarter" idx="12"/>
          </p:nvPr>
        </p:nvSpPr>
        <p:spPr/>
        <p:txBody>
          <a:bodyPr/>
          <a:lstStyle/>
          <a:p>
            <a:fld id="{C9515BC9-24E7-4FAE-9AF2-75E4745A5C1D}" type="slidenum">
              <a:rPr lang="pt-BR" smtClean="0"/>
              <a:pPr/>
              <a:t>51</a:t>
            </a:fld>
            <a:endParaRPr lang="pt-BR"/>
          </a:p>
        </p:txBody>
      </p:sp>
      <p:sp>
        <p:nvSpPr>
          <p:cNvPr id="8" name="Rectangle 3">
            <a:extLst>
              <a:ext uri="{FF2B5EF4-FFF2-40B4-BE49-F238E27FC236}">
                <a16:creationId xmlns:a16="http://schemas.microsoft.com/office/drawing/2014/main" xmlns="" id="{3DFD31F2-BFDA-4383-AA7E-4715FB64FB81}"/>
              </a:ext>
            </a:extLst>
          </p:cNvPr>
          <p:cNvSpPr>
            <a:spLocks noGrp="1" noChangeArrowheads="1"/>
          </p:cNvSpPr>
          <p:nvPr>
            <p:ph type="title"/>
          </p:nvPr>
        </p:nvSpPr>
        <p:spPr bwMode="auto">
          <a:xfrm>
            <a:off x="0" y="288578"/>
            <a:ext cx="12192000" cy="692150"/>
          </a:xfrm>
          <a:noFill/>
          <a:ln>
            <a:miter lim="800000"/>
            <a:headEnd/>
            <a:tailEnd/>
          </a:ln>
        </p:spPr>
        <p:txBody>
          <a:bodyPr vert="horz" wrap="square" lIns="91440" tIns="45720" rIns="91440" bIns="45720" numCol="1" anchor="t" anchorCtr="0" compatLnSpc="1">
            <a:prstTxWarp prst="textNoShape">
              <a:avLst/>
            </a:prstTxWarp>
            <a:normAutofit/>
          </a:bodyPr>
          <a:lstStyle/>
          <a:p>
            <a:pPr eaLnBrk="1" hangingPunct="1"/>
            <a:r>
              <a:rPr lang="pt-BR" altLang="pt-BR" sz="3600" b="1" dirty="0">
                <a:solidFill>
                  <a:srgbClr val="002060"/>
                </a:solidFill>
                <a:latin typeface="Arial" pitchFamily="34" charset="0"/>
                <a:cs typeface="Arial" pitchFamily="34" charset="0"/>
              </a:rPr>
              <a:t>GESTÃO TRIBUTÁRIA - SIMPLES</a:t>
            </a:r>
          </a:p>
        </p:txBody>
      </p:sp>
    </p:spTree>
    <p:extLst>
      <p:ext uri="{BB962C8B-B14F-4D97-AF65-F5344CB8AC3E}">
        <p14:creationId xmlns:p14="http://schemas.microsoft.com/office/powerpoint/2010/main" val="27315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4">
            <a:extLst>
              <a:ext uri="{FF2B5EF4-FFF2-40B4-BE49-F238E27FC236}">
                <a16:creationId xmlns:a16="http://schemas.microsoft.com/office/drawing/2014/main" xmlns="" id="{1D88340C-AEDD-4AA3-82EF-2EB113A0CA56}"/>
              </a:ext>
            </a:extLst>
          </p:cNvPr>
          <p:cNvSpPr txBox="1">
            <a:spLocks noChangeArrowheads="1"/>
          </p:cNvSpPr>
          <p:nvPr/>
        </p:nvSpPr>
        <p:spPr>
          <a:xfrm>
            <a:off x="287548" y="1671947"/>
            <a:ext cx="11616905" cy="5139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150000"/>
              </a:lnSpc>
              <a:spcBef>
                <a:spcPts val="0"/>
              </a:spcBef>
              <a:defRPr/>
            </a:pPr>
            <a:r>
              <a:rPr lang="pt-BR" sz="2000" dirty="0" smtClean="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rPr>
              <a:t>Cadastros </a:t>
            </a:r>
            <a:r>
              <a:rPr lang="pt-BR" sz="2000" dirty="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rPr>
              <a:t>de produtos/mercadorias;</a:t>
            </a:r>
          </a:p>
        </p:txBody>
      </p:sp>
      <p:sp>
        <p:nvSpPr>
          <p:cNvPr id="8" name="Rectangle 4">
            <a:extLst>
              <a:ext uri="{FF2B5EF4-FFF2-40B4-BE49-F238E27FC236}">
                <a16:creationId xmlns:a16="http://schemas.microsoft.com/office/drawing/2014/main" xmlns="" id="{BA5CDE72-EFCE-4343-B9D1-CC0AE9CB5546}"/>
              </a:ext>
            </a:extLst>
          </p:cNvPr>
          <p:cNvSpPr txBox="1">
            <a:spLocks noChangeArrowheads="1"/>
          </p:cNvSpPr>
          <p:nvPr/>
        </p:nvSpPr>
        <p:spPr>
          <a:xfrm>
            <a:off x="1068403" y="2441349"/>
            <a:ext cx="10501163" cy="424864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lnSpc>
                <a:spcPct val="150000"/>
              </a:lnSpc>
              <a:spcBef>
                <a:spcPts val="0"/>
              </a:spcBef>
              <a:buNone/>
              <a:defRPr/>
            </a:pPr>
            <a:r>
              <a:rPr lang="pt-BR" sz="1600" dirty="0">
                <a:solidFill>
                  <a:schemeClr val="tx1">
                    <a:lumMod val="85000"/>
                    <a:lumOff val="15000"/>
                  </a:schemeClr>
                </a:solidFill>
                <a:latin typeface="Arial" pitchFamily="34" charset="0"/>
                <a:ea typeface="Tahoma" panose="020B0604030504040204" pitchFamily="34" charset="0"/>
                <a:cs typeface="Arial" pitchFamily="34" charset="0"/>
              </a:rPr>
              <a:t>SOLUÇÃO DE CONSULTA Nº </a:t>
            </a:r>
            <a:r>
              <a:rPr lang="pt-BR" sz="1600" dirty="0" smtClean="0">
                <a:solidFill>
                  <a:schemeClr val="tx1">
                    <a:lumMod val="85000"/>
                    <a:lumOff val="15000"/>
                  </a:schemeClr>
                </a:solidFill>
                <a:latin typeface="Arial" pitchFamily="34" charset="0"/>
                <a:ea typeface="Tahoma" panose="020B0604030504040204" pitchFamily="34" charset="0"/>
                <a:cs typeface="Arial" pitchFamily="34" charset="0"/>
              </a:rPr>
              <a:t>58 COSIT  DE 18 DE MAIO DE 2016</a:t>
            </a:r>
            <a:endParaRPr lang="pt-BR" sz="1600" dirty="0">
              <a:solidFill>
                <a:schemeClr val="tx1">
                  <a:lumMod val="85000"/>
                  <a:lumOff val="15000"/>
                </a:schemeClr>
              </a:solidFill>
              <a:latin typeface="Arial" pitchFamily="34" charset="0"/>
              <a:ea typeface="Tahoma" panose="020B0604030504040204" pitchFamily="34" charset="0"/>
              <a:cs typeface="Arial" pitchFamily="34" charset="0"/>
            </a:endParaRPr>
          </a:p>
          <a:p>
            <a:pPr marL="0" indent="0" algn="just">
              <a:lnSpc>
                <a:spcPct val="150000"/>
              </a:lnSpc>
              <a:spcBef>
                <a:spcPts val="0"/>
              </a:spcBef>
              <a:buNone/>
              <a:defRPr/>
            </a:pPr>
            <a:r>
              <a:rPr lang="pt-BR" sz="1600" dirty="0">
                <a:solidFill>
                  <a:schemeClr val="tx1">
                    <a:lumMod val="85000"/>
                    <a:lumOff val="15000"/>
                  </a:schemeClr>
                </a:solidFill>
                <a:latin typeface="Arial" pitchFamily="34" charset="0"/>
                <a:ea typeface="Tahoma" panose="020B0604030504040204" pitchFamily="34" charset="0"/>
                <a:cs typeface="Arial" pitchFamily="34" charset="0"/>
              </a:rPr>
              <a:t>ASSUNTO: Simples Nacional </a:t>
            </a:r>
          </a:p>
          <a:p>
            <a:pPr marL="0" indent="0" algn="just">
              <a:lnSpc>
                <a:spcPct val="150000"/>
              </a:lnSpc>
              <a:spcBef>
                <a:spcPts val="0"/>
              </a:spcBef>
              <a:buNone/>
              <a:defRPr/>
            </a:pPr>
            <a:r>
              <a:rPr lang="pt-BR" sz="1600" dirty="0">
                <a:solidFill>
                  <a:schemeClr val="tx1">
                    <a:lumMod val="85000"/>
                    <a:lumOff val="15000"/>
                  </a:schemeClr>
                </a:solidFill>
                <a:latin typeface="Arial" pitchFamily="34" charset="0"/>
                <a:ea typeface="Tahoma" panose="020B0604030504040204" pitchFamily="34" charset="0"/>
                <a:cs typeface="Arial" pitchFamily="34" charset="0"/>
              </a:rPr>
              <a:t>A suspensão do pagamento da </a:t>
            </a:r>
            <a:r>
              <a:rPr lang="pt-BR" sz="1600" dirty="0" err="1">
                <a:solidFill>
                  <a:schemeClr val="tx1">
                    <a:lumMod val="85000"/>
                    <a:lumOff val="15000"/>
                  </a:schemeClr>
                </a:solidFill>
                <a:latin typeface="Arial" pitchFamily="34" charset="0"/>
                <a:ea typeface="Tahoma" panose="020B0604030504040204" pitchFamily="34" charset="0"/>
                <a:cs typeface="Arial" pitchFamily="34" charset="0"/>
              </a:rPr>
              <a:t>Cofins</a:t>
            </a:r>
            <a:r>
              <a:rPr lang="pt-BR" sz="1600" dirty="0">
                <a:solidFill>
                  <a:schemeClr val="tx1">
                    <a:lumMod val="85000"/>
                    <a:lumOff val="15000"/>
                  </a:schemeClr>
                </a:solidFill>
                <a:latin typeface="Arial" pitchFamily="34" charset="0"/>
                <a:ea typeface="Tahoma" panose="020B0604030504040204" pitchFamily="34" charset="0"/>
                <a:cs typeface="Arial" pitchFamily="34" charset="0"/>
              </a:rPr>
              <a:t> prevista no art. 32, I, da Lei nº 12.058, de 2009, e no art. 54, III, da Lei nº 12.350, de 2010, </a:t>
            </a:r>
            <a:r>
              <a:rPr lang="pt-BR" sz="1600" b="1" u="sng" dirty="0">
                <a:solidFill>
                  <a:schemeClr val="tx1">
                    <a:lumMod val="85000"/>
                    <a:lumOff val="15000"/>
                  </a:schemeClr>
                </a:solidFill>
                <a:latin typeface="Arial" pitchFamily="34" charset="0"/>
                <a:ea typeface="Tahoma" panose="020B0604030504040204" pitchFamily="34" charset="0"/>
                <a:cs typeface="Arial" pitchFamily="34" charset="0"/>
              </a:rPr>
              <a:t>bem como a alíquota zero da referida contribuição prevista no art. 1º, XIX, da Lei nº 10.925, de 2004, são inaplicáveis a pessoas jurídicas optantes pelo Simples Nacional.</a:t>
            </a:r>
          </a:p>
        </p:txBody>
      </p:sp>
      <p:sp>
        <p:nvSpPr>
          <p:cNvPr id="2" name="Espaço Reservado para Número de Slide 1">
            <a:extLst>
              <a:ext uri="{FF2B5EF4-FFF2-40B4-BE49-F238E27FC236}">
                <a16:creationId xmlns:a16="http://schemas.microsoft.com/office/drawing/2014/main" xmlns="" id="{D2170424-5BDF-424A-98DF-E6B412B6D4F7}"/>
              </a:ext>
            </a:extLst>
          </p:cNvPr>
          <p:cNvSpPr>
            <a:spLocks noGrp="1"/>
          </p:cNvSpPr>
          <p:nvPr>
            <p:ph type="sldNum" sz="quarter" idx="12"/>
          </p:nvPr>
        </p:nvSpPr>
        <p:spPr/>
        <p:txBody>
          <a:bodyPr/>
          <a:lstStyle/>
          <a:p>
            <a:fld id="{C9515BC9-24E7-4FAE-9AF2-75E4745A5C1D}" type="slidenum">
              <a:rPr lang="pt-BR" smtClean="0"/>
              <a:pPr/>
              <a:t>52</a:t>
            </a:fld>
            <a:endParaRPr lang="pt-BR"/>
          </a:p>
        </p:txBody>
      </p:sp>
      <p:sp>
        <p:nvSpPr>
          <p:cNvPr id="9" name="Rectangle 3">
            <a:extLst>
              <a:ext uri="{FF2B5EF4-FFF2-40B4-BE49-F238E27FC236}">
                <a16:creationId xmlns:a16="http://schemas.microsoft.com/office/drawing/2014/main" xmlns="" id="{4753437C-498D-481D-8DE2-53CC716D37F1}"/>
              </a:ext>
            </a:extLst>
          </p:cNvPr>
          <p:cNvSpPr>
            <a:spLocks noGrp="1" noChangeArrowheads="1"/>
          </p:cNvSpPr>
          <p:nvPr>
            <p:ph type="title"/>
          </p:nvPr>
        </p:nvSpPr>
        <p:spPr bwMode="auto">
          <a:xfrm>
            <a:off x="0" y="288578"/>
            <a:ext cx="12192000" cy="692150"/>
          </a:xfrm>
          <a:noFill/>
          <a:ln>
            <a:miter lim="800000"/>
            <a:headEnd/>
            <a:tailEnd/>
          </a:ln>
        </p:spPr>
        <p:txBody>
          <a:bodyPr vert="horz" wrap="square" lIns="91440" tIns="45720" rIns="91440" bIns="45720" numCol="1" anchor="t" anchorCtr="0" compatLnSpc="1">
            <a:prstTxWarp prst="textNoShape">
              <a:avLst/>
            </a:prstTxWarp>
            <a:normAutofit/>
          </a:bodyPr>
          <a:lstStyle/>
          <a:p>
            <a:r>
              <a:rPr lang="pt-BR" altLang="pt-BR" sz="3600" b="1" dirty="0">
                <a:solidFill>
                  <a:srgbClr val="002060"/>
                </a:solidFill>
                <a:latin typeface="Arial" pitchFamily="34" charset="0"/>
                <a:cs typeface="Arial" pitchFamily="34" charset="0"/>
              </a:rPr>
              <a:t>GESTÃO TRIBUTÁRIA - SIMPLES</a:t>
            </a:r>
          </a:p>
        </p:txBody>
      </p:sp>
    </p:spTree>
    <p:extLst>
      <p:ext uri="{BB962C8B-B14F-4D97-AF65-F5344CB8AC3E}">
        <p14:creationId xmlns:p14="http://schemas.microsoft.com/office/powerpoint/2010/main" val="2726529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5" y="960120"/>
            <a:ext cx="10431435" cy="868680"/>
          </a:xfrm>
          <a:noFill/>
          <a:ln>
            <a:miter lim="800000"/>
            <a:headEnd/>
            <a:tailEnd/>
          </a:ln>
        </p:spPr>
        <p:txBody>
          <a:bodyPr vert="horz" wrap="square" lIns="91440" tIns="45720" rIns="91440" bIns="45720" numCol="1" anchor="t" anchorCtr="0" compatLnSpc="1">
            <a:prstTxWarp prst="textNoShape">
              <a:avLst/>
            </a:prstTxWarp>
            <a:normAutofit/>
          </a:bodyPr>
          <a:lstStyle/>
          <a:p>
            <a:pPr algn="ctr"/>
            <a:r>
              <a:rPr lang="pt-BR" altLang="pt-BR" sz="3600" b="1" dirty="0">
                <a:solidFill>
                  <a:srgbClr val="002060"/>
                </a:solidFill>
                <a:latin typeface="Arial" pitchFamily="34" charset="0"/>
                <a:cs typeface="Arial" pitchFamily="34" charset="0"/>
              </a:rPr>
              <a:t>PRODUTOS </a:t>
            </a:r>
            <a:r>
              <a:rPr lang="pt-BR" altLang="pt-BR" sz="3600" b="1" dirty="0" smtClean="0">
                <a:solidFill>
                  <a:srgbClr val="002060"/>
                </a:solidFill>
                <a:latin typeface="Arial" pitchFamily="34" charset="0"/>
                <a:cs typeface="Arial" pitchFamily="34" charset="0"/>
              </a:rPr>
              <a:t>Substituição Tributária ICMS</a:t>
            </a:r>
            <a:r>
              <a:rPr lang="pt-BR" altLang="pt-BR" sz="3200" b="1" dirty="0" smtClean="0">
                <a:solidFill>
                  <a:srgbClr val="002060"/>
                </a:solidFill>
                <a:latin typeface="Arial" pitchFamily="34" charset="0"/>
                <a:cs typeface="Arial" pitchFamily="34" charset="0"/>
              </a:rPr>
              <a:t> </a:t>
            </a:r>
            <a:endParaRPr lang="pt-BR" altLang="pt-BR" sz="3200" b="1" dirty="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738389" y="2484126"/>
            <a:ext cx="10144259" cy="3015922"/>
          </a:xfrm>
          <a:noFill/>
          <a:ln>
            <a:miter lim="800000"/>
            <a:headEnd/>
            <a:tailEnd/>
          </a:ln>
        </p:spPr>
        <p:txBody>
          <a:bodyPr vert="horz" wrap="square" lIns="91440" tIns="45720" rIns="91440" bIns="45720" numCol="1" anchor="t" anchorCtr="0" compatLnSpc="1">
            <a:prstTxWarp prst="textNoShape">
              <a:avLst/>
            </a:prstTxWarp>
            <a:normAutofit fontScale="25000" lnSpcReduction="20000"/>
          </a:bodyPr>
          <a:lstStyle/>
          <a:p>
            <a:pPr marL="0" indent="0" algn="just">
              <a:lnSpc>
                <a:spcPct val="150000"/>
              </a:lnSpc>
              <a:buNone/>
            </a:pPr>
            <a:r>
              <a:rPr lang="pt-BR" altLang="pt-BR" sz="12800" dirty="0" smtClean="0">
                <a:latin typeface="Arial" panose="020B0604020202020204" pitchFamily="34" charset="0"/>
                <a:cs typeface="Arial" panose="020B0604020202020204" pitchFamily="34" charset="0"/>
              </a:rPr>
              <a:t>A venda de produtos sujeitos a Substituição Tributária deverão ser  excluídos da base de cálculo do Simples Nacional.</a:t>
            </a:r>
          </a:p>
          <a:p>
            <a:pPr marL="0" indent="0" algn="just">
              <a:lnSpc>
                <a:spcPct val="150000"/>
              </a:lnSpc>
              <a:buNone/>
            </a:pPr>
            <a:endParaRPr lang="pt-BR" altLang="pt-BR" sz="2800" dirty="0" smtClean="0">
              <a:latin typeface="Arial" panose="020B0604020202020204" pitchFamily="34" charset="0"/>
              <a:cs typeface="Arial" panose="020B0604020202020204" pitchFamily="34" charset="0"/>
            </a:endParaRPr>
          </a:p>
          <a:p>
            <a:pPr marL="0" indent="0" algn="just">
              <a:lnSpc>
                <a:spcPct val="150000"/>
              </a:lnSpc>
              <a:buNone/>
            </a:pPr>
            <a:endParaRPr lang="pt-BR" altLang="pt-BR" sz="2800" dirty="0" smtClean="0">
              <a:latin typeface="Arial" panose="020B0604020202020204" pitchFamily="34" charset="0"/>
              <a:cs typeface="Arial" panose="020B0604020202020204" pitchFamily="34" charset="0"/>
            </a:endParaRPr>
          </a:p>
          <a:p>
            <a:pPr marL="0" indent="0" algn="just">
              <a:lnSpc>
                <a:spcPct val="150000"/>
              </a:lnSpc>
              <a:buNone/>
            </a:pPr>
            <a:r>
              <a:rPr lang="pt-BR" altLang="pt-BR" sz="7200" dirty="0" smtClean="0">
                <a:latin typeface="Arial" panose="020B0604020202020204" pitchFamily="34" charset="0"/>
                <a:cs typeface="Arial" panose="020B0604020202020204" pitchFamily="34" charset="0"/>
              </a:rPr>
              <a:t>* Anexo XV do RICMS/2002 –MG.</a:t>
            </a:r>
          </a:p>
        </p:txBody>
      </p:sp>
    </p:spTree>
    <p:extLst>
      <p:ext uri="{BB962C8B-B14F-4D97-AF65-F5344CB8AC3E}">
        <p14:creationId xmlns:p14="http://schemas.microsoft.com/office/powerpoint/2010/main" val="248103398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2343151" y="171444"/>
            <a:ext cx="6945117" cy="811212"/>
          </a:xfrm>
        </p:spPr>
        <p:txBody>
          <a:bodyPr>
            <a:noAutofit/>
          </a:bodyPr>
          <a:lstStyle/>
          <a:p>
            <a:pPr algn="l"/>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500" b="1" cap="all" dirty="0" smtClean="0">
                <a:solidFill>
                  <a:srgbClr val="002060"/>
                </a:solidFill>
                <a:latin typeface="Arial" pitchFamily="34" charset="0"/>
                <a:cs typeface="Arial" pitchFamily="34" charset="0"/>
              </a:rPr>
              <a:t>ANEXO I</a:t>
            </a:r>
            <a:r>
              <a:rPr lang="pt-BR" sz="2500" dirty="0" smtClean="0"/>
              <a:t/>
            </a:r>
            <a:br>
              <a:rPr lang="pt-BR" sz="2500" dirty="0" smtClean="0"/>
            </a:br>
            <a:endParaRPr lang="pt-BR" sz="2500" dirty="0"/>
          </a:p>
        </p:txBody>
      </p:sp>
      <p:graphicFrame>
        <p:nvGraphicFramePr>
          <p:cNvPr id="8" name="Objeto 7"/>
          <p:cNvGraphicFramePr>
            <a:graphicFrameLocks noChangeAspect="1"/>
          </p:cNvGraphicFramePr>
          <p:nvPr>
            <p:extLst/>
          </p:nvPr>
        </p:nvGraphicFramePr>
        <p:xfrm>
          <a:off x="558267" y="1249379"/>
          <a:ext cx="11075437" cy="4734962"/>
        </p:xfrm>
        <a:graphic>
          <a:graphicData uri="http://schemas.openxmlformats.org/presentationml/2006/ole">
            <mc:AlternateContent xmlns:mc="http://schemas.openxmlformats.org/markup-compatibility/2006">
              <mc:Choice xmlns:v="urn:schemas-microsoft-com:vml" Requires="v">
                <p:oleObj spid="_x0000_s1064979" name="Planilha" r:id="rId3" imgW="13823980" imgH="5238681" progId="Excel.Sheet.8">
                  <p:embed/>
                </p:oleObj>
              </mc:Choice>
              <mc:Fallback>
                <p:oleObj name="Planilha" r:id="rId3" imgW="13823980" imgH="5238681" progId="Excel.Sheet.8">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267" y="1249379"/>
                        <a:ext cx="11075437" cy="4734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6799682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2343151" y="171444"/>
            <a:ext cx="6945117" cy="811212"/>
          </a:xfrm>
        </p:spPr>
        <p:txBody>
          <a:bodyPr>
            <a:noAutofit/>
          </a:bodyPr>
          <a:lstStyle/>
          <a:p>
            <a:pPr algn="l"/>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500" b="1" cap="all" dirty="0" smtClean="0">
                <a:solidFill>
                  <a:srgbClr val="002060"/>
                </a:solidFill>
                <a:latin typeface="Arial" pitchFamily="34" charset="0"/>
                <a:cs typeface="Arial" pitchFamily="34" charset="0"/>
              </a:rPr>
              <a:t>ANEXO I</a:t>
            </a:r>
            <a:r>
              <a:rPr lang="pt-BR" sz="2500" dirty="0" smtClean="0"/>
              <a:t/>
            </a:r>
            <a:br>
              <a:rPr lang="pt-BR" sz="2500" dirty="0" smtClean="0"/>
            </a:br>
            <a:endParaRPr lang="pt-BR" sz="2500" dirty="0"/>
          </a:p>
        </p:txBody>
      </p:sp>
      <p:graphicFrame>
        <p:nvGraphicFramePr>
          <p:cNvPr id="3" name="Objeto 2"/>
          <p:cNvGraphicFramePr>
            <a:graphicFrameLocks noChangeAspect="1"/>
          </p:cNvGraphicFramePr>
          <p:nvPr>
            <p:extLst/>
          </p:nvPr>
        </p:nvGraphicFramePr>
        <p:xfrm>
          <a:off x="353087" y="1121007"/>
          <a:ext cx="11606543" cy="4757283"/>
        </p:xfrm>
        <a:graphic>
          <a:graphicData uri="http://schemas.openxmlformats.org/presentationml/2006/ole">
            <mc:AlternateContent xmlns:mc="http://schemas.openxmlformats.org/markup-compatibility/2006">
              <mc:Choice xmlns:v="urn:schemas-microsoft-com:vml" Requires="v">
                <p:oleObj spid="_x0000_s1066003" name="Planilha" r:id="rId3" imgW="13823980" imgH="5543758" progId="Excel.Sheet.8">
                  <p:embed/>
                </p:oleObj>
              </mc:Choice>
              <mc:Fallback>
                <p:oleObj name="Planilha" r:id="rId3" imgW="13823980" imgH="5543758" progId="Excel.Sheet.8">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087" y="1121007"/>
                        <a:ext cx="11606543" cy="475728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0225256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568039"/>
            <a:ext cx="10458735" cy="595745"/>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pt-BR" altLang="pt-BR" sz="3600" b="1" dirty="0" smtClean="0">
                <a:solidFill>
                  <a:srgbClr val="002060"/>
                </a:solidFill>
                <a:latin typeface="Arial" pitchFamily="34" charset="0"/>
                <a:cs typeface="Arial" pitchFamily="34" charset="0"/>
              </a:rPr>
              <a:t>Antecipação da alíquota ICMS  </a:t>
            </a:r>
          </a:p>
        </p:txBody>
      </p:sp>
      <p:sp>
        <p:nvSpPr>
          <p:cNvPr id="97283" name="Rectangle 3"/>
          <p:cNvSpPr>
            <a:spLocks noGrp="1" noChangeArrowheads="1"/>
          </p:cNvSpPr>
          <p:nvPr>
            <p:ph idx="1"/>
          </p:nvPr>
        </p:nvSpPr>
        <p:spPr bwMode="auto">
          <a:xfrm>
            <a:off x="609606" y="1371600"/>
            <a:ext cx="10731687" cy="5081589"/>
          </a:xfrm>
          <a:noFill/>
          <a:ln>
            <a:miter lim="800000"/>
            <a:headEnd/>
            <a:tailEnd/>
          </a:ln>
        </p:spPr>
        <p:txBody>
          <a:bodyPr vert="horz" wrap="square" lIns="91440" tIns="45720" rIns="91440" bIns="45720" numCol="1" anchor="t" anchorCtr="0" compatLnSpc="1">
            <a:prstTxWarp prst="textNoShape">
              <a:avLst/>
            </a:prstTxWarp>
            <a:normAutofit/>
          </a:bodyPr>
          <a:lstStyle/>
          <a:p>
            <a:pPr algn="just">
              <a:lnSpc>
                <a:spcPct val="150000"/>
              </a:lnSpc>
              <a:buNone/>
            </a:pPr>
            <a:r>
              <a:rPr lang="pt-BR" altLang="pt-BR" sz="2400" dirty="0" smtClean="0">
                <a:latin typeface="Arial" pitchFamily="34" charset="0"/>
                <a:cs typeface="Arial" pitchFamily="34" charset="0"/>
              </a:rPr>
              <a:t>	As empresas optantes pelo Simples Nacional recolherão o</a:t>
            </a:r>
            <a:r>
              <a:rPr lang="pt-BR" altLang="pt-BR" sz="2800" dirty="0" smtClean="0">
                <a:cs typeface="Arial" pitchFamily="34" charset="0"/>
              </a:rPr>
              <a:t> ICMS correspondente à diferença entre a alíquota interna e a interestadual nas operações com bens ou mercadorias sujeitas ao regime de antecipação do recolhimento do imposto, nas aquisições em outros Estados e Distrito Federal e será calculada tomando-se por base as alíquotas aplicáveis às pessoas jurídicas não optantes pelo Simples Nacional.</a:t>
            </a:r>
          </a:p>
          <a:p>
            <a:pPr algn="just">
              <a:lnSpc>
                <a:spcPct val="150000"/>
              </a:lnSpc>
              <a:buFontTx/>
              <a:buNone/>
            </a:pPr>
            <a:endParaRPr lang="pt-BR" altLang="pt-BR" sz="2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EC44FD7-03BB-4E8B-9EE2-CCE206531B58}"/>
              </a:ext>
            </a:extLst>
          </p:cNvPr>
          <p:cNvSpPr>
            <a:spLocks noGrp="1"/>
          </p:cNvSpPr>
          <p:nvPr>
            <p:ph type="title"/>
          </p:nvPr>
        </p:nvSpPr>
        <p:spPr>
          <a:xfrm>
            <a:off x="1296539" y="204716"/>
            <a:ext cx="9219063" cy="805218"/>
          </a:xfrm>
        </p:spPr>
        <p:txBody>
          <a:bodyPr>
            <a:normAutofit/>
          </a:bodyPr>
          <a:lstStyle/>
          <a:p>
            <a:r>
              <a:rPr lang="pt-BR" altLang="pt-BR" sz="3200" b="1" dirty="0" smtClean="0">
                <a:solidFill>
                  <a:srgbClr val="002060"/>
                </a:solidFill>
                <a:latin typeface="Arial" pitchFamily="34" charset="0"/>
                <a:cs typeface="Arial" pitchFamily="34" charset="0"/>
              </a:rPr>
              <a:t>ANEXO II – INDÚSTRIA </a:t>
            </a:r>
            <a:endParaRPr lang="pt-BR" altLang="pt-BR" sz="3200" b="1" dirty="0">
              <a:solidFill>
                <a:srgbClr val="002060"/>
              </a:solidFill>
              <a:latin typeface="Arial" pitchFamily="34" charset="0"/>
              <a:cs typeface="Arial" pitchFamily="34" charset="0"/>
            </a:endParaRPr>
          </a:p>
        </p:txBody>
      </p:sp>
      <p:pic>
        <p:nvPicPr>
          <p:cNvPr id="8" name="Imagem 7">
            <a:extLst>
              <a:ext uri="{FF2B5EF4-FFF2-40B4-BE49-F238E27FC236}">
                <a16:creationId xmlns:a16="http://schemas.microsoft.com/office/drawing/2014/main" xmlns="" id="{AB304DA7-F246-4584-92CC-F7DECD8440A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83143" y="1160061"/>
            <a:ext cx="8789159" cy="2279176"/>
          </a:xfrm>
          <a:prstGeom prst="rect">
            <a:avLst/>
          </a:prstGeom>
          <a:noFill/>
          <a:ln>
            <a:noFill/>
          </a:ln>
        </p:spPr>
      </p:pic>
      <p:pic>
        <p:nvPicPr>
          <p:cNvPr id="9" name="Imagem 8">
            <a:extLst>
              <a:ext uri="{FF2B5EF4-FFF2-40B4-BE49-F238E27FC236}">
                <a16:creationId xmlns:a16="http://schemas.microsoft.com/office/drawing/2014/main" xmlns="" id="{89D00C87-BE1D-43F9-BD32-2F8C3DDEC00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2" y="3643956"/>
            <a:ext cx="10240108" cy="2593075"/>
          </a:xfrm>
          <a:prstGeom prst="rect">
            <a:avLst/>
          </a:prstGeom>
          <a:noFill/>
          <a:ln>
            <a:noFill/>
          </a:ln>
        </p:spPr>
      </p:pic>
    </p:spTree>
    <p:extLst>
      <p:ext uri="{BB962C8B-B14F-4D97-AF65-F5344CB8AC3E}">
        <p14:creationId xmlns:p14="http://schemas.microsoft.com/office/powerpoint/2010/main" val="154348523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altLang="pt-BR" sz="3200" b="1" dirty="0" smtClean="0">
                <a:solidFill>
                  <a:srgbClr val="002060"/>
                </a:solidFill>
                <a:latin typeface="Arial" pitchFamily="34" charset="0"/>
                <a:cs typeface="Arial" pitchFamily="34" charset="0"/>
              </a:rPr>
              <a:t>Exemplo de cálculo do Anexo II – 2018</a:t>
            </a:r>
            <a:endParaRPr lang="pt-BR" altLang="pt-BR" sz="3200" b="1" dirty="0">
              <a:solidFill>
                <a:srgbClr val="002060"/>
              </a:solidFill>
              <a:latin typeface="Arial" pitchFamily="34" charset="0"/>
              <a:cs typeface="Arial" pitchFamily="34" charset="0"/>
            </a:endParaRPr>
          </a:p>
        </p:txBody>
      </p:sp>
      <p:sp>
        <p:nvSpPr>
          <p:cNvPr id="3" name="Espaço Reservado para Conteúdo 2"/>
          <p:cNvSpPr>
            <a:spLocks noGrp="1"/>
          </p:cNvSpPr>
          <p:nvPr>
            <p:ph idx="1"/>
          </p:nvPr>
        </p:nvSpPr>
        <p:spPr/>
        <p:txBody>
          <a:bodyPr>
            <a:normAutofit fontScale="92500" lnSpcReduction="10000"/>
          </a:bodyPr>
          <a:lstStyle/>
          <a:p>
            <a:pPr>
              <a:buFont typeface="Wingdings" pitchFamily="2" charset="2"/>
              <a:buChar char="Ø"/>
            </a:pPr>
            <a:r>
              <a:rPr lang="pt-BR" dirty="0" smtClean="0"/>
              <a:t>  Indústria Faturamento acumulado nos 12 meses anteriores R$ 3.000.000,00 (5ª faixa = 1 4,70% de alíquota nominal).</a:t>
            </a:r>
            <a:br>
              <a:rPr lang="pt-BR" dirty="0" smtClean="0"/>
            </a:br>
            <a:endParaRPr lang="pt-BR" dirty="0" smtClean="0"/>
          </a:p>
          <a:p>
            <a:pPr>
              <a:buFont typeface="Wingdings" pitchFamily="2" charset="2"/>
              <a:buChar char="Ø"/>
            </a:pPr>
            <a:r>
              <a:rPr lang="pt-BR" dirty="0" smtClean="0"/>
              <a:t>faturamento do mês de janeiro/2018 R$ 100.000,00</a:t>
            </a:r>
          </a:p>
          <a:p>
            <a:pPr>
              <a:buNone/>
            </a:pPr>
            <a:r>
              <a:rPr lang="pt-BR" dirty="0" smtClean="0"/>
              <a:t>    Alíquota efetiva = (3.000.000,00 × 14,70% - 85.500,00) / 3.000.000,00</a:t>
            </a:r>
            <a:br>
              <a:rPr lang="pt-BR" dirty="0" smtClean="0"/>
            </a:br>
            <a:r>
              <a:rPr lang="pt-BR" dirty="0" smtClean="0"/>
              <a:t>Alíquota efetiva = 0,1185 (11,85%)</a:t>
            </a:r>
          </a:p>
          <a:p>
            <a:pPr>
              <a:buNone/>
            </a:pPr>
            <a:r>
              <a:rPr lang="pt-BR" dirty="0" smtClean="0"/>
              <a:t/>
            </a:r>
            <a:br>
              <a:rPr lang="pt-BR" dirty="0" smtClean="0"/>
            </a:br>
            <a:r>
              <a:rPr lang="pt-BR" dirty="0" smtClean="0"/>
              <a:t>Valor do DAS = R$ 100.000,00 x 11,85% = R$ 11.850,00 </a:t>
            </a:r>
            <a:br>
              <a:rPr lang="pt-BR" dirty="0" smtClean="0"/>
            </a:br>
            <a:endParaRPr lang="pt-BR" dirty="0" smtClean="0"/>
          </a:p>
          <a:p>
            <a:endParaRPr lang="pt-B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2343151" y="171444"/>
            <a:ext cx="6945117" cy="555177"/>
          </a:xfrm>
        </p:spPr>
        <p:txBody>
          <a:bodyPr>
            <a:noAutofit/>
          </a:bodyPr>
          <a:lstStyle/>
          <a:p>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500" b="1" cap="all" dirty="0" smtClean="0">
                <a:solidFill>
                  <a:srgbClr val="002060"/>
                </a:solidFill>
                <a:latin typeface="Arial" pitchFamily="34" charset="0"/>
                <a:cs typeface="Arial" pitchFamily="34" charset="0"/>
              </a:rPr>
              <a:t>ANEXO II</a:t>
            </a:r>
            <a:r>
              <a:rPr lang="pt-BR" sz="2500" dirty="0" smtClean="0"/>
              <a:t/>
            </a:r>
            <a:br>
              <a:rPr lang="pt-BR" sz="2500" dirty="0" smtClean="0"/>
            </a:br>
            <a:endParaRPr lang="pt-BR" sz="2500" dirty="0"/>
          </a:p>
        </p:txBody>
      </p:sp>
      <p:graphicFrame>
        <p:nvGraphicFramePr>
          <p:cNvPr id="8" name="Objeto 7"/>
          <p:cNvGraphicFramePr>
            <a:graphicFrameLocks noChangeAspect="1"/>
          </p:cNvGraphicFramePr>
          <p:nvPr>
            <p:extLst>
              <p:ext uri="{D42A27DB-BD31-4B8C-83A1-F6EECF244321}">
                <p14:modId xmlns:p14="http://schemas.microsoft.com/office/powerpoint/2010/main" val="1931339029"/>
              </p:ext>
            </p:extLst>
          </p:nvPr>
        </p:nvGraphicFramePr>
        <p:xfrm>
          <a:off x="588963" y="1200150"/>
          <a:ext cx="10660062" cy="4356100"/>
        </p:xfrm>
        <a:graphic>
          <a:graphicData uri="http://schemas.openxmlformats.org/presentationml/2006/ole">
            <mc:AlternateContent xmlns:mc="http://schemas.openxmlformats.org/markup-compatibility/2006">
              <mc:Choice xmlns:v="urn:schemas-microsoft-com:vml" Requires="v">
                <p:oleObj spid="_x0000_s686126" name="Planilha" r:id="rId3" imgW="10344150" imgH="3809888" progId="Excel.Sheet.8">
                  <p:embed/>
                </p:oleObj>
              </mc:Choice>
              <mc:Fallback>
                <p:oleObj name="Planilha" r:id="rId3" imgW="10344150" imgH="3809888" progId="Excel.Sheet.8">
                  <p:embed/>
                  <p:pic>
                    <p:nvPicPr>
                      <p:cNvPr id="0" name="Picture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8963" y="1200150"/>
                        <a:ext cx="10660062" cy="435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8"/>
          <p:cNvSpPr txBox="1">
            <a:spLocks noChangeArrowheads="1"/>
          </p:cNvSpPr>
          <p:nvPr/>
        </p:nvSpPr>
        <p:spPr bwMode="auto">
          <a:xfrm>
            <a:off x="900550" y="574681"/>
            <a:ext cx="10278313"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r>
              <a:rPr lang="pt-BR" altLang="pt-BR" sz="3600" b="1" dirty="0">
                <a:solidFill>
                  <a:srgbClr val="002060"/>
                </a:solidFill>
              </a:rPr>
              <a:t>SIMPLES NACIONAL </a:t>
            </a:r>
          </a:p>
          <a:p>
            <a:pPr algn="just"/>
            <a:r>
              <a:rPr lang="pt-BR" sz="2600" dirty="0" smtClean="0">
                <a:latin typeface="Arial" pitchFamily="34" charset="0"/>
                <a:cs typeface="Arial" pitchFamily="34" charset="0"/>
              </a:rPr>
              <a:t>O Simples Nacional é um regime compartilhado de arrecadação, cobrança e fiscalização de tributos aplicável às Microempresas e Empresas de Pequeno Porte, previsto na Lei Complementar nº 123, de 14 de dezembro de 2006.</a:t>
            </a:r>
            <a:r>
              <a:rPr lang="pt-BR" altLang="pt-BR" sz="2600" dirty="0" smtClean="0">
                <a:latin typeface="Arial" pitchFamily="34" charset="0"/>
                <a:cs typeface="Arial" pitchFamily="34" charset="0"/>
              </a:rPr>
              <a:t>  </a:t>
            </a:r>
            <a:endParaRPr lang="pt-BR" altLang="pt-BR" sz="2600" dirty="0">
              <a:latin typeface="Arial" pitchFamily="34" charset="0"/>
              <a:cs typeface="Arial" pitchFamily="34" charset="0"/>
            </a:endParaRPr>
          </a:p>
          <a:p>
            <a:pPr algn="just" eaLnBrk="1" hangingPunct="1"/>
            <a:endParaRPr lang="pt-BR" altLang="pt-BR" sz="2600" dirty="0">
              <a:latin typeface="+mn-lt"/>
            </a:endParaRPr>
          </a:p>
          <a:p>
            <a:pPr algn="just" eaLnBrk="1" hangingPunct="1"/>
            <a:r>
              <a:rPr lang="pt-BR" altLang="pt-BR" sz="2600" dirty="0" smtClean="0">
                <a:latin typeface="Arial" pitchFamily="34" charset="0"/>
                <a:cs typeface="Arial" pitchFamily="34" charset="0"/>
              </a:rPr>
              <a:t>A </a:t>
            </a:r>
            <a:r>
              <a:rPr lang="pt-BR" altLang="pt-BR" sz="2600" dirty="0">
                <a:latin typeface="Arial" pitchFamily="34" charset="0"/>
                <a:cs typeface="Arial" pitchFamily="34" charset="0"/>
              </a:rPr>
              <a:t>Lei Complementar </a:t>
            </a:r>
            <a:r>
              <a:rPr lang="pt-BR" altLang="pt-BR" sz="2600" dirty="0" smtClean="0">
                <a:latin typeface="Arial" pitchFamily="34" charset="0"/>
                <a:cs typeface="Arial" pitchFamily="34" charset="0"/>
              </a:rPr>
              <a:t>Instituiu </a:t>
            </a:r>
            <a:r>
              <a:rPr lang="pt-BR" altLang="pt-BR" sz="2600" dirty="0">
                <a:latin typeface="Arial" pitchFamily="34" charset="0"/>
                <a:cs typeface="Arial" pitchFamily="34" charset="0"/>
              </a:rPr>
              <a:t>o Estatuto Nacional da Microempresa e da Empresa de </a:t>
            </a:r>
            <a:r>
              <a:rPr lang="pt-BR" altLang="pt-BR" sz="2600" dirty="0" smtClean="0">
                <a:latin typeface="Arial" pitchFamily="34" charset="0"/>
                <a:cs typeface="Arial" pitchFamily="34" charset="0"/>
              </a:rPr>
              <a:t>Pequeno Porte, estabelecendo tratamento diferenciado a ME e EPP.</a:t>
            </a:r>
          </a:p>
          <a:p>
            <a:pPr algn="just" eaLnBrk="1" hangingPunct="1"/>
            <a:endParaRPr lang="pt-BR" altLang="pt-BR" sz="2600" dirty="0" smtClean="0">
              <a:latin typeface="Arial" pitchFamily="34" charset="0"/>
              <a:cs typeface="Arial" pitchFamily="34" charset="0"/>
            </a:endParaRPr>
          </a:p>
          <a:p>
            <a:pPr algn="just" eaLnBrk="1" hangingPunct="1"/>
            <a:r>
              <a:rPr lang="pt-BR" altLang="pt-BR" sz="2600" dirty="0" smtClean="0">
                <a:latin typeface="Arial" pitchFamily="34" charset="0"/>
                <a:cs typeface="Arial" pitchFamily="34" charset="0"/>
              </a:rPr>
              <a:t>A Resolução 94 CGSN, de 29 de novembro de 2011 dispõe sobre o Simples Nacional.</a:t>
            </a:r>
            <a:endParaRPr lang="pt-BR" altLang="pt-BR" sz="2800" dirty="0">
              <a:latin typeface="Arial" pitchFamily="34" charset="0"/>
              <a:cs typeface="Arial" pitchFamily="34" charset="0"/>
            </a:endParaRPr>
          </a:p>
        </p:txBody>
      </p:sp>
    </p:spTree>
    <p:extLst>
      <p:ext uri="{BB962C8B-B14F-4D97-AF65-F5344CB8AC3E}">
        <p14:creationId xmlns:p14="http://schemas.microsoft.com/office/powerpoint/2010/main" val="209935772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xmlns="" id="{E1F1A532-488B-44A5-A84E-3582BAF6266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42868" y="815929"/>
            <a:ext cx="8088923" cy="2118343"/>
          </a:xfrm>
          <a:prstGeom prst="rect">
            <a:avLst/>
          </a:prstGeom>
          <a:noFill/>
          <a:ln>
            <a:noFill/>
          </a:ln>
        </p:spPr>
      </p:pic>
      <p:pic>
        <p:nvPicPr>
          <p:cNvPr id="6" name="Imagem 5">
            <a:extLst>
              <a:ext uri="{FF2B5EF4-FFF2-40B4-BE49-F238E27FC236}">
                <a16:creationId xmlns:a16="http://schemas.microsoft.com/office/drawing/2014/main" xmlns="" id="{90AE2510-74B9-45BA-8C06-D01C98F181B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4061" y="3057100"/>
            <a:ext cx="9869432" cy="3630304"/>
          </a:xfrm>
          <a:prstGeom prst="rect">
            <a:avLst/>
          </a:prstGeom>
          <a:noFill/>
          <a:ln>
            <a:noFill/>
          </a:ln>
        </p:spPr>
      </p:pic>
      <p:sp>
        <p:nvSpPr>
          <p:cNvPr id="7" name="Título 1">
            <a:extLst>
              <a:ext uri="{FF2B5EF4-FFF2-40B4-BE49-F238E27FC236}">
                <a16:creationId xmlns:a16="http://schemas.microsoft.com/office/drawing/2014/main" xmlns="" id="{185D5C54-CC71-493F-B6E7-9AF41F8098B9}"/>
              </a:ext>
            </a:extLst>
          </p:cNvPr>
          <p:cNvSpPr txBox="1">
            <a:spLocks/>
          </p:cNvSpPr>
          <p:nvPr/>
        </p:nvSpPr>
        <p:spPr>
          <a:xfrm>
            <a:off x="1173708" y="163774"/>
            <a:ext cx="10220006" cy="57320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t-BR" altLang="pt-BR" sz="2600" b="1" dirty="0" smtClean="0">
                <a:solidFill>
                  <a:srgbClr val="002060"/>
                </a:solidFill>
                <a:latin typeface="Arial" pitchFamily="34" charset="0"/>
                <a:cs typeface="Arial" pitchFamily="34" charset="0"/>
              </a:rPr>
              <a:t>            ANEXO III – SERVIÇOS- § 5º - B DO ART. 18 LC 123/06 </a:t>
            </a:r>
            <a:endParaRPr lang="pt-BR" sz="2600" dirty="0"/>
          </a:p>
        </p:txBody>
      </p:sp>
    </p:spTree>
    <p:extLst>
      <p:ext uri="{BB962C8B-B14F-4D97-AF65-F5344CB8AC3E}">
        <p14:creationId xmlns:p14="http://schemas.microsoft.com/office/powerpoint/2010/main" val="74398505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altLang="pt-BR" sz="3200" b="1" dirty="0" smtClean="0">
                <a:solidFill>
                  <a:srgbClr val="002060"/>
                </a:solidFill>
                <a:latin typeface="Arial" pitchFamily="34" charset="0"/>
                <a:cs typeface="Arial" pitchFamily="34" charset="0"/>
              </a:rPr>
              <a:t>Exemplo de cálculo do Anexo III – 2018</a:t>
            </a:r>
            <a:endParaRPr lang="pt-BR" altLang="pt-BR" sz="3200" b="1" dirty="0">
              <a:solidFill>
                <a:srgbClr val="002060"/>
              </a:solidFill>
              <a:latin typeface="Arial" pitchFamily="34" charset="0"/>
              <a:cs typeface="Arial" pitchFamily="34" charset="0"/>
            </a:endParaRPr>
          </a:p>
        </p:txBody>
      </p:sp>
      <p:sp>
        <p:nvSpPr>
          <p:cNvPr id="3" name="Espaço Reservado para Conteúdo 2"/>
          <p:cNvSpPr>
            <a:spLocks noGrp="1"/>
          </p:cNvSpPr>
          <p:nvPr>
            <p:ph idx="1"/>
          </p:nvPr>
        </p:nvSpPr>
        <p:spPr>
          <a:xfrm>
            <a:off x="609600" y="1255594"/>
            <a:ext cx="10972800" cy="5131558"/>
          </a:xfrm>
        </p:spPr>
        <p:txBody>
          <a:bodyPr>
            <a:noAutofit/>
          </a:bodyPr>
          <a:lstStyle/>
          <a:p>
            <a:pPr>
              <a:buFont typeface="Wingdings" pitchFamily="2" charset="2"/>
              <a:buChar char="Ø"/>
            </a:pPr>
            <a:r>
              <a:rPr lang="pt-BR" sz="2400" dirty="0" smtClean="0"/>
              <a:t> Faturamento acumulado nos 12 meses anteriores R$ 3.000.000,00 (5ª faixa = 21,00% de alíquota nominal).</a:t>
            </a:r>
            <a:br>
              <a:rPr lang="pt-BR" sz="2400" dirty="0" smtClean="0"/>
            </a:br>
            <a:endParaRPr lang="pt-BR" sz="2400" dirty="0" smtClean="0"/>
          </a:p>
          <a:p>
            <a:pPr>
              <a:buFont typeface="Wingdings" pitchFamily="2" charset="2"/>
              <a:buChar char="Ø"/>
            </a:pPr>
            <a:r>
              <a:rPr lang="pt-BR" sz="2400" dirty="0" smtClean="0"/>
              <a:t>faturamento do mês de janeiro/2018 R$ 100.000,00</a:t>
            </a:r>
          </a:p>
          <a:p>
            <a:pPr>
              <a:buNone/>
            </a:pPr>
            <a:endParaRPr lang="pt-BR" sz="2400" dirty="0" smtClean="0"/>
          </a:p>
          <a:p>
            <a:pPr>
              <a:buFont typeface="Wingdings" pitchFamily="2" charset="2"/>
              <a:buChar char="Ø"/>
            </a:pPr>
            <a:r>
              <a:rPr lang="pt-BR" sz="2400" dirty="0" smtClean="0"/>
              <a:t>Custo com a folha de salários nos 12 meses R$ 900.000,00</a:t>
            </a:r>
          </a:p>
          <a:p>
            <a:pPr>
              <a:buNone/>
            </a:pPr>
            <a:endParaRPr lang="pt-BR" sz="2400" dirty="0" smtClean="0"/>
          </a:p>
          <a:p>
            <a:pPr>
              <a:buFont typeface="Wingdings" pitchFamily="2" charset="2"/>
              <a:buChar char="Ø"/>
            </a:pPr>
            <a:r>
              <a:rPr lang="pt-BR" sz="2400" dirty="0" smtClean="0"/>
              <a:t>razão entre o custo da folha de salários e o faturamento – 30%</a:t>
            </a:r>
            <a:br>
              <a:rPr lang="pt-BR" sz="2400" dirty="0" smtClean="0"/>
            </a:br>
            <a:endParaRPr lang="pt-BR" sz="2400" dirty="0" smtClean="0"/>
          </a:p>
          <a:p>
            <a:pPr>
              <a:buNone/>
            </a:pPr>
            <a:r>
              <a:rPr lang="pt-BR" sz="2400" dirty="0" smtClean="0"/>
              <a:t>    	Alíquota efetiva = (3.000.000,00 × 21,00% - 125.640,00) / 3.000.000,00</a:t>
            </a:r>
            <a:br>
              <a:rPr lang="pt-BR" sz="2400" dirty="0" smtClean="0"/>
            </a:br>
            <a:r>
              <a:rPr lang="pt-BR" sz="2400" dirty="0" smtClean="0"/>
              <a:t>Alíquota efetiva = 0,1681 (16,81%)</a:t>
            </a:r>
          </a:p>
          <a:p>
            <a:pPr>
              <a:buNone/>
            </a:pPr>
            <a:r>
              <a:rPr lang="pt-BR" sz="2400" dirty="0" smtClean="0"/>
              <a:t>Valor do DAS = R$ 100.000,00 x 16,81% = R$ 16.810,00 </a:t>
            </a:r>
            <a:br>
              <a:rPr lang="pt-BR" sz="2400" dirty="0" smtClean="0"/>
            </a:br>
            <a:endParaRPr lang="pt-BR" sz="2400" dirty="0" smtClean="0"/>
          </a:p>
          <a:p>
            <a:endParaRPr lang="pt-BR" sz="24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2343151" y="171444"/>
            <a:ext cx="6945117" cy="555177"/>
          </a:xfrm>
        </p:spPr>
        <p:txBody>
          <a:bodyPr>
            <a:noAutofit/>
          </a:bodyPr>
          <a:lstStyle/>
          <a:p>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500" b="1" cap="all" dirty="0" smtClean="0">
                <a:solidFill>
                  <a:srgbClr val="002060"/>
                </a:solidFill>
                <a:latin typeface="Arial" pitchFamily="34" charset="0"/>
                <a:cs typeface="Arial" pitchFamily="34" charset="0"/>
              </a:rPr>
              <a:t>ANEXO III</a:t>
            </a:r>
            <a:r>
              <a:rPr lang="pt-BR" sz="2500" dirty="0" smtClean="0"/>
              <a:t/>
            </a:r>
            <a:br>
              <a:rPr lang="pt-BR" sz="2500" dirty="0" smtClean="0"/>
            </a:br>
            <a:endParaRPr lang="pt-BR" sz="2500" dirty="0"/>
          </a:p>
        </p:txBody>
      </p:sp>
      <p:graphicFrame>
        <p:nvGraphicFramePr>
          <p:cNvPr id="8" name="Objeto 7"/>
          <p:cNvGraphicFramePr>
            <a:graphicFrameLocks noChangeAspect="1"/>
          </p:cNvGraphicFramePr>
          <p:nvPr>
            <p:extLst>
              <p:ext uri="{D42A27DB-BD31-4B8C-83A1-F6EECF244321}">
                <p14:modId xmlns:p14="http://schemas.microsoft.com/office/powerpoint/2010/main" val="846043612"/>
              </p:ext>
            </p:extLst>
          </p:nvPr>
        </p:nvGraphicFramePr>
        <p:xfrm>
          <a:off x="814388" y="941388"/>
          <a:ext cx="9855200" cy="5160962"/>
        </p:xfrm>
        <a:graphic>
          <a:graphicData uri="http://schemas.openxmlformats.org/presentationml/2006/ole">
            <mc:AlternateContent xmlns:mc="http://schemas.openxmlformats.org/markup-compatibility/2006">
              <mc:Choice xmlns:v="urn:schemas-microsoft-com:vml" Requires="v">
                <p:oleObj spid="_x0000_s687150" name="Planilha" r:id="rId3" imgW="10201275" imgH="6562837" progId="Excel.Sheet.8">
                  <p:embed/>
                </p:oleObj>
              </mc:Choice>
              <mc:Fallback>
                <p:oleObj name="Planilha" r:id="rId3" imgW="10201275" imgH="6562837" progId="Excel.Sheet.8">
                  <p:embed/>
                  <p:pic>
                    <p:nvPicPr>
                      <p:cNvPr id="0" name="Picture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4388" y="941388"/>
                        <a:ext cx="9855200" cy="5160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xmlns="" id="{75F40B71-7995-4CEA-AE02-3F1CF952D38E}"/>
              </a:ext>
            </a:extLst>
          </p:cNvPr>
          <p:cNvSpPr txBox="1">
            <a:spLocks/>
          </p:cNvSpPr>
          <p:nvPr/>
        </p:nvSpPr>
        <p:spPr>
          <a:xfrm>
            <a:off x="2178010" y="4"/>
            <a:ext cx="9564048" cy="846161"/>
          </a:xfrm>
          <a:prstGeom prst="rect">
            <a:avLst/>
          </a:prstGeom>
        </p:spPr>
        <p:txBody>
          <a:bodyP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pt-BR" altLang="pt-BR" sz="3600" b="1" dirty="0" smtClean="0">
              <a:solidFill>
                <a:srgbClr val="002060"/>
              </a:solidFill>
              <a:latin typeface="Arial" pitchFamily="34" charset="0"/>
              <a:cs typeface="Arial" pitchFamily="34" charset="0"/>
            </a:endParaRPr>
          </a:p>
          <a:p>
            <a:pPr algn="ctr"/>
            <a:r>
              <a:rPr lang="pt-BR" altLang="pt-BR" sz="3600" b="1" dirty="0" smtClean="0">
                <a:solidFill>
                  <a:srgbClr val="002060"/>
                </a:solidFill>
                <a:latin typeface="Arial" pitchFamily="34" charset="0"/>
                <a:cs typeface="Arial" pitchFamily="34" charset="0"/>
              </a:rPr>
              <a:t>ANEXO IV – SERVIÇOS- § 5º - C DO ART. 18 LC 123/06</a:t>
            </a:r>
            <a:r>
              <a:rPr lang="pt-BR" altLang="pt-BR" sz="3200" b="1" dirty="0" smtClean="0">
                <a:solidFill>
                  <a:srgbClr val="002060"/>
                </a:solidFill>
                <a:latin typeface="Arial" pitchFamily="34" charset="0"/>
                <a:cs typeface="Arial" pitchFamily="34" charset="0"/>
              </a:rPr>
              <a:t> </a:t>
            </a:r>
            <a:endParaRPr lang="pt-BR" sz="3200" dirty="0"/>
          </a:p>
        </p:txBody>
      </p:sp>
      <p:pic>
        <p:nvPicPr>
          <p:cNvPr id="5" name="Imagem 4">
            <a:extLst>
              <a:ext uri="{FF2B5EF4-FFF2-40B4-BE49-F238E27FC236}">
                <a16:creationId xmlns:a16="http://schemas.microsoft.com/office/drawing/2014/main" xmlns="" id="{3DE3AE07-F0EC-4AA2-B0E4-480FAD981CF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0367" y="914402"/>
            <a:ext cx="8264768" cy="2293033"/>
          </a:xfrm>
          <a:prstGeom prst="rect">
            <a:avLst/>
          </a:prstGeom>
          <a:noFill/>
          <a:ln>
            <a:noFill/>
          </a:ln>
        </p:spPr>
      </p:pic>
      <p:pic>
        <p:nvPicPr>
          <p:cNvPr id="6" name="Imagem 5">
            <a:extLst>
              <a:ext uri="{FF2B5EF4-FFF2-40B4-BE49-F238E27FC236}">
                <a16:creationId xmlns:a16="http://schemas.microsoft.com/office/drawing/2014/main" xmlns="" id="{0BD1310E-1D49-4014-B4BE-8B398C78F79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7966" y="3378297"/>
            <a:ext cx="11549575" cy="3149112"/>
          </a:xfrm>
          <a:prstGeom prst="rect">
            <a:avLst/>
          </a:prstGeom>
          <a:noFill/>
          <a:ln>
            <a:noFill/>
          </a:ln>
        </p:spPr>
      </p:pic>
    </p:spTree>
    <p:extLst>
      <p:ext uri="{BB962C8B-B14F-4D97-AF65-F5344CB8AC3E}">
        <p14:creationId xmlns:p14="http://schemas.microsoft.com/office/powerpoint/2010/main" val="230373155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altLang="pt-BR" sz="3200" b="1" dirty="0" smtClean="0">
                <a:solidFill>
                  <a:srgbClr val="002060"/>
                </a:solidFill>
                <a:latin typeface="Arial" pitchFamily="34" charset="0"/>
                <a:cs typeface="Arial" pitchFamily="34" charset="0"/>
              </a:rPr>
              <a:t>Exemplo de cálculo do Anexo IV – 2018</a:t>
            </a:r>
            <a:endParaRPr lang="pt-BR" altLang="pt-BR" sz="3200" b="1" dirty="0">
              <a:solidFill>
                <a:srgbClr val="002060"/>
              </a:solidFill>
              <a:latin typeface="Arial" pitchFamily="34" charset="0"/>
              <a:cs typeface="Arial" pitchFamily="34" charset="0"/>
            </a:endParaRPr>
          </a:p>
        </p:txBody>
      </p:sp>
      <p:sp>
        <p:nvSpPr>
          <p:cNvPr id="3" name="Espaço Reservado para Conteúdo 2"/>
          <p:cNvSpPr>
            <a:spLocks noGrp="1"/>
          </p:cNvSpPr>
          <p:nvPr>
            <p:ph idx="1"/>
          </p:nvPr>
        </p:nvSpPr>
        <p:spPr>
          <a:xfrm>
            <a:off x="609600" y="1255594"/>
            <a:ext cx="10972800" cy="5131558"/>
          </a:xfrm>
        </p:spPr>
        <p:txBody>
          <a:bodyPr>
            <a:noAutofit/>
          </a:bodyPr>
          <a:lstStyle/>
          <a:p>
            <a:pPr>
              <a:buFont typeface="Wingdings" pitchFamily="2" charset="2"/>
              <a:buChar char="Ø"/>
            </a:pPr>
            <a:r>
              <a:rPr lang="pt-BR" sz="2400" dirty="0" smtClean="0"/>
              <a:t> </a:t>
            </a:r>
            <a:r>
              <a:rPr lang="pt-BR" sz="2800" dirty="0" smtClean="0"/>
              <a:t>Faturamento acumulado nos 12 meses anteriores R$ 3.000.000,00 (5ª faixa = 22,00% de alíquota nominal).</a:t>
            </a:r>
            <a:br>
              <a:rPr lang="pt-BR" sz="2800" dirty="0" smtClean="0"/>
            </a:br>
            <a:endParaRPr lang="pt-BR" sz="2800" dirty="0" smtClean="0"/>
          </a:p>
          <a:p>
            <a:pPr>
              <a:buFont typeface="Wingdings" pitchFamily="2" charset="2"/>
              <a:buChar char="Ø"/>
            </a:pPr>
            <a:r>
              <a:rPr lang="pt-BR" sz="2800" dirty="0" smtClean="0"/>
              <a:t>faturamento do mês de janeiro/2018 R$ 100.000,00</a:t>
            </a:r>
          </a:p>
          <a:p>
            <a:pPr>
              <a:buNone/>
            </a:pPr>
            <a:endParaRPr lang="pt-BR" sz="2800" dirty="0" smtClean="0"/>
          </a:p>
          <a:p>
            <a:pPr>
              <a:buNone/>
            </a:pPr>
            <a:r>
              <a:rPr lang="pt-BR" sz="2800" dirty="0" smtClean="0"/>
              <a:t>    	Alíquota efetiva = (3.000.000,00 × 22,00% - 183.780,00) / 3.000.000,00</a:t>
            </a:r>
            <a:br>
              <a:rPr lang="pt-BR" sz="2800" dirty="0" smtClean="0"/>
            </a:br>
            <a:r>
              <a:rPr lang="pt-BR" sz="2800" dirty="0" smtClean="0"/>
              <a:t>Alíquota efetiva = 0,1587 (15,87%)</a:t>
            </a:r>
          </a:p>
          <a:p>
            <a:pPr>
              <a:buNone/>
            </a:pPr>
            <a:endParaRPr lang="pt-BR" sz="2800" dirty="0" smtClean="0"/>
          </a:p>
          <a:p>
            <a:pPr>
              <a:buNone/>
            </a:pPr>
            <a:r>
              <a:rPr lang="pt-BR" sz="2800" dirty="0" smtClean="0"/>
              <a:t>Valor do DAS = R$ 100.000,00 x 15,87 = R$ 15.870,00 </a:t>
            </a:r>
          </a:p>
          <a:p>
            <a:pPr>
              <a:buNone/>
            </a:pPr>
            <a:r>
              <a:rPr lang="pt-BR" sz="2800" dirty="0" err="1" smtClean="0"/>
              <a:t>Obs</a:t>
            </a:r>
            <a:r>
              <a:rPr lang="pt-BR" sz="2800" dirty="0" smtClean="0"/>
              <a:t> &gt; Contribuição previdenciária patronal paga separadamente.</a:t>
            </a:r>
            <a:br>
              <a:rPr lang="pt-BR" sz="2800" dirty="0" smtClean="0"/>
            </a:br>
            <a:endParaRPr lang="pt-BR" sz="2800" dirty="0" smtClean="0"/>
          </a:p>
          <a:p>
            <a:endParaRPr lang="pt-BR" sz="24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2343151" y="171444"/>
            <a:ext cx="6945117" cy="811212"/>
          </a:xfrm>
        </p:spPr>
        <p:txBody>
          <a:bodyPr>
            <a:noAutofit/>
          </a:bodyPr>
          <a:lstStyle/>
          <a:p>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500" b="1" cap="all" dirty="0" smtClean="0">
                <a:solidFill>
                  <a:srgbClr val="002060"/>
                </a:solidFill>
                <a:latin typeface="Arial" pitchFamily="34" charset="0"/>
                <a:cs typeface="Arial" pitchFamily="34" charset="0"/>
              </a:rPr>
              <a:t>ANEXO IV</a:t>
            </a:r>
            <a:r>
              <a:rPr lang="pt-BR" sz="2500" dirty="0" smtClean="0"/>
              <a:t/>
            </a:r>
            <a:br>
              <a:rPr lang="pt-BR" sz="2500" dirty="0" smtClean="0"/>
            </a:br>
            <a:endParaRPr lang="pt-BR" sz="2500" dirty="0"/>
          </a:p>
        </p:txBody>
      </p:sp>
      <p:graphicFrame>
        <p:nvGraphicFramePr>
          <p:cNvPr id="6" name="Objeto 5"/>
          <p:cNvGraphicFramePr>
            <a:graphicFrameLocks noChangeAspect="1"/>
          </p:cNvGraphicFramePr>
          <p:nvPr>
            <p:extLst>
              <p:ext uri="{D42A27DB-BD31-4B8C-83A1-F6EECF244321}">
                <p14:modId xmlns:p14="http://schemas.microsoft.com/office/powerpoint/2010/main" val="1769795425"/>
              </p:ext>
            </p:extLst>
          </p:nvPr>
        </p:nvGraphicFramePr>
        <p:xfrm>
          <a:off x="796925" y="817563"/>
          <a:ext cx="9837738" cy="5519737"/>
        </p:xfrm>
        <a:graphic>
          <a:graphicData uri="http://schemas.openxmlformats.org/presentationml/2006/ole">
            <mc:AlternateContent xmlns:mc="http://schemas.openxmlformats.org/markup-compatibility/2006">
              <mc:Choice xmlns:v="urn:schemas-microsoft-com:vml" Requires="v">
                <p:oleObj spid="_x0000_s689198" name="Planilha" r:id="rId3" imgW="9801225" imgH="6238763" progId="Excel.Sheet.8">
                  <p:embed/>
                </p:oleObj>
              </mc:Choice>
              <mc:Fallback>
                <p:oleObj name="Planilha" r:id="rId3" imgW="9801225" imgH="6238763" progId="Excel.Sheet.8">
                  <p:embed/>
                  <p:pic>
                    <p:nvPicPr>
                      <p:cNvPr id="0" name="Picture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925" y="817563"/>
                        <a:ext cx="9837738" cy="551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xmlns="" id="{3D01D516-9082-468C-B064-FCE261CC1C6D}"/>
              </a:ext>
            </a:extLst>
          </p:cNvPr>
          <p:cNvSpPr txBox="1">
            <a:spLocks/>
          </p:cNvSpPr>
          <p:nvPr/>
        </p:nvSpPr>
        <p:spPr>
          <a:xfrm>
            <a:off x="1512519" y="1"/>
            <a:ext cx="10304059" cy="805218"/>
          </a:xfrm>
          <a:prstGeom prst="rect">
            <a:avLst/>
          </a:prstGeom>
        </p:spPr>
        <p:txBody>
          <a:bodyP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pt-BR" altLang="pt-BR" sz="3600" b="1" dirty="0" smtClean="0">
              <a:solidFill>
                <a:srgbClr val="002060"/>
              </a:solidFill>
              <a:latin typeface="Arial" pitchFamily="34" charset="0"/>
              <a:cs typeface="Arial" pitchFamily="34" charset="0"/>
            </a:endParaRPr>
          </a:p>
          <a:p>
            <a:pPr algn="ctr"/>
            <a:endParaRPr lang="pt-BR" altLang="pt-BR" sz="4300" b="1" dirty="0" smtClean="0">
              <a:solidFill>
                <a:srgbClr val="002060"/>
              </a:solidFill>
              <a:latin typeface="Arial" pitchFamily="34" charset="0"/>
              <a:cs typeface="Arial" pitchFamily="34" charset="0"/>
            </a:endParaRPr>
          </a:p>
          <a:p>
            <a:pPr algn="ctr"/>
            <a:r>
              <a:rPr lang="pt-BR" altLang="pt-BR" sz="5900" b="1" dirty="0" smtClean="0">
                <a:solidFill>
                  <a:srgbClr val="002060"/>
                </a:solidFill>
                <a:latin typeface="Arial" pitchFamily="34" charset="0"/>
                <a:cs typeface="Arial" pitchFamily="34" charset="0"/>
              </a:rPr>
              <a:t>ANEXO V – SERVIÇOS- § 5º - I DO ART.18 LC 123/06</a:t>
            </a:r>
            <a:r>
              <a:rPr lang="pt-BR" altLang="pt-BR" sz="4300" b="1" dirty="0" smtClean="0">
                <a:solidFill>
                  <a:srgbClr val="002060"/>
                </a:solidFill>
                <a:latin typeface="Arial" pitchFamily="34" charset="0"/>
                <a:cs typeface="Arial" pitchFamily="34" charset="0"/>
              </a:rPr>
              <a:t> </a:t>
            </a:r>
            <a:endParaRPr lang="pt-BR" sz="4300" dirty="0"/>
          </a:p>
        </p:txBody>
      </p:sp>
      <p:pic>
        <p:nvPicPr>
          <p:cNvPr id="4" name="Imagem 3">
            <a:extLst>
              <a:ext uri="{FF2B5EF4-FFF2-40B4-BE49-F238E27FC236}">
                <a16:creationId xmlns:a16="http://schemas.microsoft.com/office/drawing/2014/main" xmlns="" id="{09BFC43E-B21F-47E5-B50B-1973D3FEBD8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01755" y="886265"/>
            <a:ext cx="8243248" cy="2644726"/>
          </a:xfrm>
          <a:prstGeom prst="rect">
            <a:avLst/>
          </a:prstGeom>
          <a:noFill/>
          <a:ln>
            <a:noFill/>
          </a:ln>
        </p:spPr>
      </p:pic>
      <p:pic>
        <p:nvPicPr>
          <p:cNvPr id="5" name="Imagem 4">
            <a:extLst>
              <a:ext uri="{FF2B5EF4-FFF2-40B4-BE49-F238E27FC236}">
                <a16:creationId xmlns:a16="http://schemas.microsoft.com/office/drawing/2014/main" xmlns="" id="{6184F926-60A0-4C2F-8979-0687335D185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9319" y="3742007"/>
            <a:ext cx="10902461" cy="2883876"/>
          </a:xfrm>
          <a:prstGeom prst="rect">
            <a:avLst/>
          </a:prstGeom>
          <a:noFill/>
          <a:ln>
            <a:noFill/>
          </a:ln>
        </p:spPr>
      </p:pic>
    </p:spTree>
    <p:extLst>
      <p:ext uri="{BB962C8B-B14F-4D97-AF65-F5344CB8AC3E}">
        <p14:creationId xmlns:p14="http://schemas.microsoft.com/office/powerpoint/2010/main" val="260068064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57714" y="274638"/>
            <a:ext cx="8824686" cy="1143000"/>
          </a:xfrm>
        </p:spPr>
        <p:txBody>
          <a:bodyPr>
            <a:normAutofit/>
          </a:bodyPr>
          <a:lstStyle/>
          <a:p>
            <a:r>
              <a:rPr lang="pt-BR" altLang="pt-BR" sz="3200" b="1" dirty="0" smtClean="0">
                <a:solidFill>
                  <a:srgbClr val="002060"/>
                </a:solidFill>
                <a:latin typeface="Arial" pitchFamily="34" charset="0"/>
                <a:cs typeface="Arial" pitchFamily="34" charset="0"/>
              </a:rPr>
              <a:t>Exemplo de cálculo do Anexo V – 2018 – fator “r” inferior a 28%</a:t>
            </a:r>
            <a:endParaRPr lang="pt-BR" altLang="pt-BR" sz="3200" b="1" dirty="0">
              <a:solidFill>
                <a:srgbClr val="002060"/>
              </a:solidFill>
              <a:latin typeface="Arial" pitchFamily="34" charset="0"/>
              <a:cs typeface="Arial" pitchFamily="34" charset="0"/>
            </a:endParaRPr>
          </a:p>
        </p:txBody>
      </p:sp>
      <p:sp>
        <p:nvSpPr>
          <p:cNvPr id="3" name="Espaço Reservado para Conteúdo 2"/>
          <p:cNvSpPr>
            <a:spLocks noGrp="1"/>
          </p:cNvSpPr>
          <p:nvPr>
            <p:ph idx="1"/>
          </p:nvPr>
        </p:nvSpPr>
        <p:spPr>
          <a:xfrm>
            <a:off x="609600" y="1530420"/>
            <a:ext cx="10972800" cy="4856735"/>
          </a:xfrm>
        </p:spPr>
        <p:txBody>
          <a:bodyPr>
            <a:noAutofit/>
          </a:bodyPr>
          <a:lstStyle/>
          <a:p>
            <a:pPr>
              <a:buFont typeface="Wingdings" pitchFamily="2" charset="2"/>
              <a:buChar char="Ø"/>
            </a:pPr>
            <a:r>
              <a:rPr lang="pt-BR" sz="2400" dirty="0" smtClean="0"/>
              <a:t> </a:t>
            </a:r>
            <a:r>
              <a:rPr lang="pt-BR" sz="2800" dirty="0" smtClean="0"/>
              <a:t>Faturamento acumulado nos 12 meses anteriores R$ 3.000.000,00 (5ª faixa = 23,00% de alíquota nominal).</a:t>
            </a:r>
            <a:br>
              <a:rPr lang="pt-BR" sz="2800" dirty="0" smtClean="0"/>
            </a:br>
            <a:endParaRPr lang="pt-BR" sz="2800" dirty="0" smtClean="0"/>
          </a:p>
          <a:p>
            <a:pPr>
              <a:buFont typeface="Wingdings" pitchFamily="2" charset="2"/>
              <a:buChar char="Ø"/>
            </a:pPr>
            <a:r>
              <a:rPr lang="pt-BR" sz="2800" dirty="0" smtClean="0"/>
              <a:t>faturamento do mês de janeiro/2018 R$ 100.000,00</a:t>
            </a:r>
          </a:p>
          <a:p>
            <a:pPr>
              <a:buNone/>
            </a:pPr>
            <a:endParaRPr lang="pt-BR" sz="2800" dirty="0" smtClean="0"/>
          </a:p>
          <a:p>
            <a:pPr>
              <a:buNone/>
            </a:pPr>
            <a:r>
              <a:rPr lang="pt-BR" sz="2800" dirty="0" smtClean="0"/>
              <a:t>    	Alíquota efetiva = (3.000.000,00 × 23,00% - 62.100,00) / 3.000.000,00</a:t>
            </a:r>
            <a:br>
              <a:rPr lang="pt-BR" sz="2800" dirty="0" smtClean="0"/>
            </a:br>
            <a:r>
              <a:rPr lang="pt-BR" sz="2800" dirty="0" smtClean="0"/>
              <a:t>Alíquota efetiva = 0,2093 (20,93%)</a:t>
            </a:r>
          </a:p>
          <a:p>
            <a:pPr>
              <a:buNone/>
            </a:pPr>
            <a:endParaRPr lang="pt-BR" sz="2800" dirty="0" smtClean="0"/>
          </a:p>
          <a:p>
            <a:pPr>
              <a:buNone/>
            </a:pPr>
            <a:r>
              <a:rPr lang="pt-BR" sz="2800" dirty="0" smtClean="0"/>
              <a:t>Valor do DAS = R$ 100.000,00 x 20,93% = R$ 20.930,00</a:t>
            </a:r>
          </a:p>
          <a:p>
            <a:pPr>
              <a:buNone/>
            </a:pPr>
            <a:r>
              <a:rPr lang="pt-BR" sz="2800" dirty="0" smtClean="0"/>
              <a:t/>
            </a:r>
            <a:br>
              <a:rPr lang="pt-BR" sz="2800" dirty="0" smtClean="0"/>
            </a:br>
            <a:endParaRPr lang="pt-BR" sz="2800" dirty="0" smtClean="0"/>
          </a:p>
          <a:p>
            <a:endParaRPr lang="pt-BR" sz="24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to 3"/>
          <p:cNvCxnSpPr/>
          <p:nvPr/>
        </p:nvCxnSpPr>
        <p:spPr>
          <a:xfrm flipV="1">
            <a:off x="3" y="726621"/>
            <a:ext cx="8670471" cy="0"/>
          </a:xfrm>
          <a:prstGeom prst="line">
            <a:avLst/>
          </a:prstGeom>
          <a:ln/>
        </p:spPr>
        <p:style>
          <a:lnRef idx="2">
            <a:schemeClr val="dk1"/>
          </a:lnRef>
          <a:fillRef idx="0">
            <a:schemeClr val="dk1"/>
          </a:fillRef>
          <a:effectRef idx="1">
            <a:schemeClr val="dk1"/>
          </a:effectRef>
          <a:fontRef idx="minor">
            <a:schemeClr val="tx1"/>
          </a:fontRef>
        </p:style>
      </p:cxnSp>
      <p:sp>
        <p:nvSpPr>
          <p:cNvPr id="5" name="Título 1"/>
          <p:cNvSpPr>
            <a:spLocks noGrp="1"/>
          </p:cNvSpPr>
          <p:nvPr>
            <p:ph type="title"/>
          </p:nvPr>
        </p:nvSpPr>
        <p:spPr>
          <a:xfrm>
            <a:off x="2343151" y="171444"/>
            <a:ext cx="6945117" cy="555177"/>
          </a:xfrm>
        </p:spPr>
        <p:txBody>
          <a:bodyPr>
            <a:noAutofit/>
          </a:bodyPr>
          <a:lstStyle/>
          <a:p>
            <a:r>
              <a:rPr lang="pt-BR" sz="2500" b="1" cap="all" dirty="0" smtClean="0">
                <a:solidFill>
                  <a:srgbClr val="002060"/>
                </a:solidFill>
                <a:latin typeface="Arial" pitchFamily="34" charset="0"/>
                <a:cs typeface="Arial" pitchFamily="34" charset="0"/>
              </a:rPr>
              <a:t/>
            </a:r>
            <a:br>
              <a:rPr lang="pt-BR" sz="2500" b="1" cap="all" dirty="0" smtClean="0">
                <a:solidFill>
                  <a:srgbClr val="002060"/>
                </a:solidFill>
                <a:latin typeface="Arial" pitchFamily="34" charset="0"/>
                <a:cs typeface="Arial" pitchFamily="34" charset="0"/>
              </a:rPr>
            </a:br>
            <a:r>
              <a:rPr lang="pt-BR" sz="2500" b="1" cap="all" dirty="0" smtClean="0">
                <a:solidFill>
                  <a:srgbClr val="002060"/>
                </a:solidFill>
                <a:latin typeface="Arial" pitchFamily="34" charset="0"/>
                <a:cs typeface="Arial" pitchFamily="34" charset="0"/>
              </a:rPr>
              <a:t>ANEXO V</a:t>
            </a:r>
            <a:r>
              <a:rPr lang="pt-BR" sz="2500" dirty="0" smtClean="0"/>
              <a:t/>
            </a:r>
            <a:br>
              <a:rPr lang="pt-BR" sz="2500" dirty="0" smtClean="0"/>
            </a:br>
            <a:endParaRPr lang="pt-BR" sz="2500" dirty="0"/>
          </a:p>
        </p:txBody>
      </p:sp>
      <p:graphicFrame>
        <p:nvGraphicFramePr>
          <p:cNvPr id="6" name="Objeto 5"/>
          <p:cNvGraphicFramePr>
            <a:graphicFrameLocks noChangeAspect="1"/>
          </p:cNvGraphicFramePr>
          <p:nvPr>
            <p:extLst>
              <p:ext uri="{D42A27DB-BD31-4B8C-83A1-F6EECF244321}">
                <p14:modId xmlns:p14="http://schemas.microsoft.com/office/powerpoint/2010/main" val="942375055"/>
              </p:ext>
            </p:extLst>
          </p:nvPr>
        </p:nvGraphicFramePr>
        <p:xfrm>
          <a:off x="352425" y="1306513"/>
          <a:ext cx="10879138" cy="4065587"/>
        </p:xfrm>
        <a:graphic>
          <a:graphicData uri="http://schemas.openxmlformats.org/presentationml/2006/ole">
            <mc:AlternateContent xmlns:mc="http://schemas.openxmlformats.org/markup-compatibility/2006">
              <mc:Choice xmlns:v="urn:schemas-microsoft-com:vml" Requires="v">
                <p:oleObj spid="_x0000_s690222" name="Worksheet" r:id="rId3" imgW="9648874" imgH="3457526" progId="Excel.Sheet.8">
                  <p:embed/>
                </p:oleObj>
              </mc:Choice>
              <mc:Fallback>
                <p:oleObj name="Worksheet" r:id="rId3" imgW="9648874" imgH="3457526" progId="Excel.Sheet.8">
                  <p:embed/>
                  <p:pic>
                    <p:nvPicPr>
                      <p:cNvPr id="0" name="Picture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2425" y="1306513"/>
                        <a:ext cx="10879138" cy="4065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1" y="568039"/>
            <a:ext cx="10731691" cy="595745"/>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pt-BR" altLang="pt-BR" sz="3400" b="1" dirty="0" smtClean="0">
                <a:solidFill>
                  <a:srgbClr val="002060"/>
                </a:solidFill>
                <a:latin typeface="Arial" pitchFamily="34" charset="0"/>
                <a:cs typeface="Arial" pitchFamily="34" charset="0"/>
              </a:rPr>
              <a:t>PESSOA JURÍDICA COM MAIS DE UMA ATIVIDADE  </a:t>
            </a:r>
          </a:p>
        </p:txBody>
      </p:sp>
      <p:sp>
        <p:nvSpPr>
          <p:cNvPr id="97283" name="Rectangle 3"/>
          <p:cNvSpPr>
            <a:spLocks noGrp="1" noChangeArrowheads="1"/>
          </p:cNvSpPr>
          <p:nvPr>
            <p:ph idx="1"/>
          </p:nvPr>
        </p:nvSpPr>
        <p:spPr bwMode="auto">
          <a:xfrm>
            <a:off x="609603" y="1371601"/>
            <a:ext cx="10663448" cy="3418764"/>
          </a:xfrm>
          <a:noFill/>
          <a:ln>
            <a:miter lim="800000"/>
            <a:headEnd/>
            <a:tailEnd/>
          </a:ln>
        </p:spPr>
        <p:txBody>
          <a:bodyPr vert="horz" wrap="square" lIns="91440" tIns="45720" rIns="91440" bIns="45720" numCol="1" anchor="t" anchorCtr="0" compatLnSpc="1">
            <a:prstTxWarp prst="textNoShape">
              <a:avLst/>
            </a:prstTxWarp>
            <a:normAutofit fontScale="25000" lnSpcReduction="20000"/>
          </a:bodyPr>
          <a:lstStyle/>
          <a:p>
            <a:pPr algn="just">
              <a:lnSpc>
                <a:spcPct val="150000"/>
              </a:lnSpc>
              <a:buNone/>
            </a:pPr>
            <a:r>
              <a:rPr lang="pt-BR" altLang="pt-BR" sz="2800" dirty="0" smtClean="0"/>
              <a:t>	</a:t>
            </a:r>
          </a:p>
          <a:p>
            <a:pPr algn="just">
              <a:lnSpc>
                <a:spcPct val="150000"/>
              </a:lnSpc>
              <a:buNone/>
            </a:pPr>
            <a:r>
              <a:rPr lang="pt-BR" altLang="pt-BR" sz="2400" dirty="0" smtClean="0">
                <a:latin typeface="Arial" pitchFamily="34" charset="0"/>
                <a:cs typeface="Arial" pitchFamily="34" charset="0"/>
              </a:rPr>
              <a:t>	</a:t>
            </a:r>
          </a:p>
          <a:p>
            <a:pPr algn="just">
              <a:lnSpc>
                <a:spcPct val="150000"/>
              </a:lnSpc>
              <a:buNone/>
            </a:pPr>
            <a:r>
              <a:rPr lang="pt-BR" sz="5800" dirty="0" smtClean="0"/>
              <a:t> 	</a:t>
            </a:r>
            <a:r>
              <a:rPr lang="pt-BR" sz="12800" dirty="0" smtClean="0">
                <a:latin typeface="Arial" pitchFamily="34" charset="0"/>
                <a:cs typeface="Arial" pitchFamily="34" charset="0"/>
              </a:rPr>
              <a:t>As pessoas jurídicas que possuem mais de uma atividade, as quais sejam tributadas em anexos diferentes, deverá segrega-las para fins de apurar cada receita em seu anexo correspondente.</a:t>
            </a:r>
          </a:p>
          <a:p>
            <a:pPr algn="just">
              <a:lnSpc>
                <a:spcPct val="150000"/>
              </a:lnSpc>
              <a:buNone/>
            </a:pPr>
            <a:r>
              <a:rPr lang="pt-BR" sz="12800" dirty="0" smtClean="0">
                <a:latin typeface="Arial" pitchFamily="34" charset="0"/>
                <a:cs typeface="Arial" pitchFamily="34" charset="0"/>
              </a:rPr>
              <a:t/>
            </a:r>
            <a:br>
              <a:rPr lang="pt-BR" sz="12800" dirty="0" smtClean="0">
                <a:latin typeface="Arial" pitchFamily="34" charset="0"/>
                <a:cs typeface="Arial" pitchFamily="34" charset="0"/>
              </a:rPr>
            </a:br>
            <a:r>
              <a:rPr lang="pt-BR" sz="12800" dirty="0" smtClean="0">
                <a:latin typeface="Arial" pitchFamily="34" charset="0"/>
                <a:cs typeface="Arial" pitchFamily="34" charset="0"/>
              </a:rPr>
              <a:t/>
            </a:r>
            <a:br>
              <a:rPr lang="pt-BR" sz="12800" dirty="0" smtClean="0">
                <a:latin typeface="Arial" pitchFamily="34" charset="0"/>
                <a:cs typeface="Arial" pitchFamily="34" charset="0"/>
              </a:rPr>
            </a:br>
            <a:r>
              <a:rPr lang="pt-BR" sz="12800" dirty="0" smtClean="0">
                <a:latin typeface="Arial" pitchFamily="34" charset="0"/>
                <a:cs typeface="Arial" pitchFamily="34" charset="0"/>
              </a:rPr>
              <a:t/>
            </a:r>
            <a:br>
              <a:rPr lang="pt-BR" sz="12800" dirty="0" smtClean="0">
                <a:latin typeface="Arial" pitchFamily="34" charset="0"/>
                <a:cs typeface="Arial" pitchFamily="34" charset="0"/>
              </a:rPr>
            </a:br>
            <a:endParaRPr lang="pt-BR" altLang="pt-BR" sz="12800" dirty="0" smtClean="0">
              <a:latin typeface="Arial" pitchFamily="34" charset="0"/>
              <a:cs typeface="Arial" pitchFamily="34" charset="0"/>
            </a:endParaRPr>
          </a:p>
          <a:p>
            <a:pPr algn="just">
              <a:lnSpc>
                <a:spcPct val="150000"/>
              </a:lnSpc>
              <a:buFontTx/>
              <a:buNone/>
            </a:pPr>
            <a:endParaRPr lang="pt-BR" altLang="pt-BR" sz="2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887107" y="630238"/>
            <a:ext cx="10631607" cy="671512"/>
          </a:xfrm>
          <a:prstGeom prst="rect">
            <a:avLst/>
          </a:prstGeom>
        </p:spPr>
        <p:txBody>
          <a:bodyPr>
            <a:normAutofit fontScale="90000"/>
          </a:bodyPr>
          <a:lstStyle/>
          <a:p>
            <a:pPr algn="ctr">
              <a:defRPr/>
            </a:pPr>
            <a:r>
              <a:rPr lang="pt-BR" sz="2800" b="1" dirty="0" smtClean="0">
                <a:solidFill>
                  <a:srgbClr val="002060"/>
                </a:solidFill>
                <a:latin typeface="Arial" pitchFamily="34" charset="0"/>
                <a:cs typeface="Arial" pitchFamily="34" charset="0"/>
              </a:rPr>
              <a:t/>
            </a:r>
            <a:br>
              <a:rPr lang="pt-BR" sz="2800" b="1" dirty="0" smtClean="0">
                <a:solidFill>
                  <a:srgbClr val="002060"/>
                </a:solidFill>
                <a:latin typeface="Arial" pitchFamily="34" charset="0"/>
                <a:cs typeface="Arial" pitchFamily="34" charset="0"/>
              </a:rPr>
            </a:br>
            <a:r>
              <a:rPr lang="pt-BR" sz="3100" b="1" dirty="0" smtClean="0">
                <a:solidFill>
                  <a:srgbClr val="002060"/>
                </a:solidFill>
                <a:latin typeface="Arial" pitchFamily="34" charset="0"/>
                <a:cs typeface="Arial" pitchFamily="34" charset="0"/>
              </a:rPr>
              <a:t>CARACTERÍSTICAS PRINCIPAIS DO SIMPLES NACIONAL</a:t>
            </a:r>
            <a:r>
              <a:rPr lang="pt-BR" sz="3200" b="1" dirty="0" smtClean="0">
                <a:solidFill>
                  <a:srgbClr val="002060"/>
                </a:solidFill>
                <a:latin typeface="+mn-lt"/>
              </a:rPr>
              <a:t/>
            </a:r>
            <a:br>
              <a:rPr lang="pt-BR" sz="3200" b="1" dirty="0" smtClean="0">
                <a:solidFill>
                  <a:srgbClr val="002060"/>
                </a:solidFill>
                <a:latin typeface="+mn-lt"/>
              </a:rPr>
            </a:br>
            <a:endParaRPr lang="pt-BR" sz="3200" b="1" dirty="0">
              <a:solidFill>
                <a:srgbClr val="002060"/>
              </a:solidFill>
              <a:latin typeface="+mn-lt"/>
            </a:endParaRPr>
          </a:p>
        </p:txBody>
      </p:sp>
      <p:sp>
        <p:nvSpPr>
          <p:cNvPr id="64515" name="Espaço Reservado para Conteúdo 2"/>
          <p:cNvSpPr>
            <a:spLocks noGrp="1"/>
          </p:cNvSpPr>
          <p:nvPr>
            <p:ph idx="4294967295"/>
          </p:nvPr>
        </p:nvSpPr>
        <p:spPr bwMode="auto">
          <a:xfrm>
            <a:off x="1068948" y="1454150"/>
            <a:ext cx="9594761" cy="51435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gn="just">
              <a:buFont typeface="Wingdings" pitchFamily="2" charset="2"/>
              <a:buChar char="ü"/>
            </a:pPr>
            <a:r>
              <a:rPr lang="pt-BR" altLang="pt-BR" sz="2800" dirty="0" smtClean="0">
                <a:latin typeface="Arial" pitchFamily="34" charset="0"/>
                <a:cs typeface="Arial" pitchFamily="34" charset="0"/>
              </a:rPr>
              <a:t>Ser facultativo;</a:t>
            </a:r>
          </a:p>
          <a:p>
            <a:pPr algn="just">
              <a:buNone/>
            </a:pPr>
            <a:endParaRPr lang="pt-BR" altLang="pt-BR" sz="2800" dirty="0" smtClean="0">
              <a:latin typeface="Arial" pitchFamily="34" charset="0"/>
              <a:cs typeface="Arial" pitchFamily="34" charset="0"/>
            </a:endParaRPr>
          </a:p>
          <a:p>
            <a:pPr algn="just">
              <a:buFont typeface="Wingdings" pitchFamily="2" charset="2"/>
              <a:buChar char="ü"/>
            </a:pPr>
            <a:r>
              <a:rPr lang="pt-BR" altLang="pt-BR" sz="2800" dirty="0" smtClean="0">
                <a:latin typeface="Arial" pitchFamily="34" charset="0"/>
                <a:cs typeface="Arial" pitchFamily="34" charset="0"/>
              </a:rPr>
              <a:t> Ser irretratável para todo o ano-calendário; </a:t>
            </a:r>
          </a:p>
          <a:p>
            <a:pPr algn="just">
              <a:buFont typeface="Wingdings" pitchFamily="2" charset="2"/>
              <a:buChar char="ü"/>
            </a:pPr>
            <a:endParaRPr lang="pt-BR" altLang="pt-BR" sz="2800" dirty="0" smtClean="0">
              <a:latin typeface="Arial" pitchFamily="34" charset="0"/>
              <a:cs typeface="Arial" pitchFamily="34" charset="0"/>
            </a:endParaRPr>
          </a:p>
          <a:p>
            <a:pPr algn="just">
              <a:buFont typeface="Wingdings" pitchFamily="2" charset="2"/>
              <a:buChar char="ü"/>
            </a:pPr>
            <a:r>
              <a:rPr lang="pt-BR" altLang="pt-BR" sz="2800" dirty="0" smtClean="0">
                <a:latin typeface="Arial" pitchFamily="34" charset="0"/>
                <a:cs typeface="Arial" pitchFamily="34" charset="0"/>
              </a:rPr>
              <a:t> Apuração e recolhimento dos tributos abrangidos mediante documento único de arrecadação; </a:t>
            </a:r>
          </a:p>
          <a:p>
            <a:pPr algn="just">
              <a:buFont typeface="Wingdings" pitchFamily="2" charset="2"/>
              <a:buChar char="ü"/>
            </a:pPr>
            <a:endParaRPr lang="pt-BR" altLang="pt-BR" sz="2800" dirty="0" smtClean="0">
              <a:latin typeface="Arial" pitchFamily="34" charset="0"/>
              <a:cs typeface="Arial" pitchFamily="34" charset="0"/>
            </a:endParaRPr>
          </a:p>
          <a:p>
            <a:pPr algn="just">
              <a:buFont typeface="Wingdings" pitchFamily="2" charset="2"/>
              <a:buChar char="ü"/>
            </a:pPr>
            <a:r>
              <a:rPr lang="pt-BR" altLang="pt-BR" sz="2800" dirty="0" smtClean="0">
                <a:latin typeface="Arial" pitchFamily="34" charset="0"/>
                <a:cs typeface="Arial" pitchFamily="34" charset="0"/>
              </a:rPr>
              <a:t> Apresentação de declaração única e simplificada de informações sócio-econômicas e fiscais.  </a:t>
            </a:r>
          </a:p>
          <a:p>
            <a:pPr>
              <a:buFontTx/>
              <a:buNone/>
            </a:pPr>
            <a:endParaRPr lang="pt-BR" altLang="pt-BR" sz="2800" dirty="0" smtClean="0">
              <a:latin typeface="Arial" pitchFamily="34" charset="0"/>
              <a:cs typeface="Arial" pitchFamily="34" charset="0"/>
            </a:endParaRPr>
          </a:p>
        </p:txBody>
      </p:sp>
    </p:spTree>
    <p:extLst>
      <p:ext uri="{BB962C8B-B14F-4D97-AF65-F5344CB8AC3E}">
        <p14:creationId xmlns:p14="http://schemas.microsoft.com/office/powerpoint/2010/main" val="312521163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altLang="pt-BR" sz="3200" b="1" dirty="0" smtClean="0">
                <a:solidFill>
                  <a:srgbClr val="002060"/>
                </a:solidFill>
                <a:latin typeface="Arial" pitchFamily="34" charset="0"/>
                <a:cs typeface="Arial" pitchFamily="34" charset="0"/>
              </a:rPr>
              <a:t>GANHO DE CAPITAL NA ALIENAÇÃO DE ATIVO</a:t>
            </a:r>
            <a:endParaRPr lang="pt-BR" altLang="pt-BR" sz="3200" b="1" dirty="0">
              <a:solidFill>
                <a:srgbClr val="002060"/>
              </a:solidFill>
              <a:latin typeface="Arial" pitchFamily="34" charset="0"/>
              <a:cs typeface="Arial" pitchFamily="34" charset="0"/>
            </a:endParaRPr>
          </a:p>
        </p:txBody>
      </p:sp>
      <p:sp>
        <p:nvSpPr>
          <p:cNvPr id="3" name="Espaço Reservado para Conteúdo 2"/>
          <p:cNvSpPr>
            <a:spLocks noGrp="1"/>
          </p:cNvSpPr>
          <p:nvPr>
            <p:ph idx="1"/>
          </p:nvPr>
        </p:nvSpPr>
        <p:spPr/>
        <p:txBody>
          <a:bodyPr>
            <a:normAutofit/>
          </a:bodyPr>
          <a:lstStyle/>
          <a:p>
            <a:pPr algn="just"/>
            <a:r>
              <a:rPr lang="pt-BR" sz="2800" dirty="0" smtClean="0">
                <a:latin typeface="Arial" pitchFamily="34" charset="0"/>
                <a:cs typeface="Arial" pitchFamily="34" charset="0"/>
              </a:rPr>
              <a:t>O ganho de capital na alienação de Ativo não Circulante (antigo Ativo Permanente) não está abrangido no recolhimento unificado previsto para o Simples Nacional. </a:t>
            </a:r>
          </a:p>
          <a:p>
            <a:pPr algn="just">
              <a:buNone/>
            </a:pPr>
            <a:endParaRPr lang="pt-BR" sz="2800" dirty="0" smtClean="0">
              <a:latin typeface="Arial" pitchFamily="34" charset="0"/>
              <a:cs typeface="Arial" pitchFamily="34" charset="0"/>
            </a:endParaRPr>
          </a:p>
          <a:p>
            <a:pPr algn="just"/>
            <a:r>
              <a:rPr lang="pt-BR" sz="2800" dirty="0" smtClean="0">
                <a:latin typeface="Arial" pitchFamily="34" charset="0"/>
                <a:cs typeface="Arial" pitchFamily="34" charset="0"/>
              </a:rPr>
              <a:t>Na ocorrência de alienação de Ativo não Circulante incide o Imposto de Renda às alíquotas de 15% a 22,5%, o qual deve ser recolhido até o último dia útil do mês subsequente ao da percepção do ganho, mediante a utilização de </a:t>
            </a:r>
            <a:r>
              <a:rPr lang="pt-BR" sz="2800" dirty="0" err="1" smtClean="0">
                <a:latin typeface="Arial" pitchFamily="34" charset="0"/>
                <a:cs typeface="Arial" pitchFamily="34" charset="0"/>
              </a:rPr>
              <a:t>Darf</a:t>
            </a:r>
            <a:r>
              <a:rPr lang="pt-BR" sz="2800" dirty="0" smtClean="0">
                <a:latin typeface="Arial" pitchFamily="34" charset="0"/>
                <a:cs typeface="Arial" pitchFamily="34" charset="0"/>
              </a:rPr>
              <a:t> comum com o código de receita 0507.</a:t>
            </a:r>
          </a:p>
          <a:p>
            <a:endParaRPr lang="pt-BR"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1" y="798490"/>
            <a:ext cx="10677099" cy="682580"/>
          </a:xfrm>
          <a:noFill/>
          <a:ln>
            <a:miter lim="800000"/>
            <a:headEnd/>
            <a:tailEnd/>
          </a:ln>
        </p:spPr>
        <p:txBody>
          <a:bodyPr vert="horz" wrap="square" lIns="91440" tIns="45720" rIns="91440" bIns="45720" numCol="1" anchor="t" anchorCtr="0" compatLnSpc="1">
            <a:prstTxWarp prst="textNoShape">
              <a:avLst/>
            </a:prstTxWarp>
            <a:normAutofit/>
          </a:bodyPr>
          <a:lstStyle/>
          <a:p>
            <a:pPr algn="ctr"/>
            <a:r>
              <a:rPr lang="pt-BR" altLang="pt-BR" sz="3600" b="1" dirty="0" smtClean="0">
                <a:solidFill>
                  <a:srgbClr val="002060"/>
                </a:solidFill>
                <a:latin typeface="Arial" pitchFamily="34" charset="0"/>
                <a:cs typeface="Arial" pitchFamily="34" charset="0"/>
              </a:rPr>
              <a:t>GANHO DE CAPITAL NO SIMPLES NACIO</a:t>
            </a:r>
            <a:r>
              <a:rPr lang="pt-BR" altLang="pt-BR" sz="3200" b="1" dirty="0" smtClean="0">
                <a:solidFill>
                  <a:srgbClr val="002060"/>
                </a:solidFill>
                <a:latin typeface="Arial" pitchFamily="34" charset="0"/>
                <a:cs typeface="Arial" pitchFamily="34" charset="0"/>
              </a:rPr>
              <a:t>NAL </a:t>
            </a:r>
          </a:p>
        </p:txBody>
      </p:sp>
      <p:sp>
        <p:nvSpPr>
          <p:cNvPr id="97283" name="Rectangle 3"/>
          <p:cNvSpPr>
            <a:spLocks noGrp="1" noChangeArrowheads="1"/>
          </p:cNvSpPr>
          <p:nvPr>
            <p:ph idx="1"/>
          </p:nvPr>
        </p:nvSpPr>
        <p:spPr bwMode="auto">
          <a:xfrm>
            <a:off x="609606" y="1725769"/>
            <a:ext cx="10517743" cy="4727420"/>
          </a:xfrm>
          <a:noFill/>
          <a:ln>
            <a:miter lim="800000"/>
            <a:headEnd/>
            <a:tailEnd/>
          </a:ln>
        </p:spPr>
        <p:txBody>
          <a:bodyPr vert="horz" wrap="square" lIns="91440" tIns="45720" rIns="91440" bIns="45720" numCol="1" anchor="t" anchorCtr="0" compatLnSpc="1">
            <a:prstTxWarp prst="textNoShape">
              <a:avLst/>
            </a:prstTxWarp>
            <a:normAutofit/>
          </a:bodyPr>
          <a:lstStyle/>
          <a:p>
            <a:pPr algn="just">
              <a:lnSpc>
                <a:spcPct val="150000"/>
              </a:lnSpc>
              <a:buFontTx/>
              <a:buNone/>
            </a:pPr>
            <a:r>
              <a:rPr lang="pt-BR" altLang="pt-BR" sz="2800" dirty="0" smtClean="0"/>
              <a:t>	</a:t>
            </a:r>
            <a:r>
              <a:rPr lang="pt-BR" altLang="pt-BR" sz="2800" dirty="0" smtClean="0">
                <a:latin typeface="Arial" pitchFamily="34" charset="0"/>
                <a:cs typeface="Arial" pitchFamily="34" charset="0"/>
              </a:rPr>
              <a:t>A tributação do ganho de capital será definitiva mediante a incidência da alíquota sobre a diferença positiva entre o valor de alienação e o custo de aquisição diminuído da depreciação, amortização ou exaustão acumulada, ainda que a microempresa e a empresa de pequeno porte não mantenham escrituração contábil desses lançamentos.</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altLang="pt-BR" sz="3200" b="1" dirty="0" smtClean="0">
                <a:solidFill>
                  <a:srgbClr val="002060"/>
                </a:solidFill>
                <a:latin typeface="Arial" pitchFamily="34" charset="0"/>
                <a:cs typeface="Arial" pitchFamily="34" charset="0"/>
              </a:rPr>
              <a:t>ALÍQUOTAS APLICÁVEIS A PARTIR DE 01.01.2017</a:t>
            </a:r>
            <a:endParaRPr lang="pt-BR" altLang="pt-BR" sz="3200" b="1" dirty="0">
              <a:solidFill>
                <a:srgbClr val="002060"/>
              </a:solidFill>
              <a:latin typeface="Arial" pitchFamily="34" charset="0"/>
              <a:cs typeface="Arial" pitchFamily="34" charset="0"/>
            </a:endParaRPr>
          </a:p>
        </p:txBody>
      </p:sp>
      <p:sp>
        <p:nvSpPr>
          <p:cNvPr id="3" name="Espaço Reservado para Conteúdo 2"/>
          <p:cNvSpPr>
            <a:spLocks noGrp="1"/>
          </p:cNvSpPr>
          <p:nvPr>
            <p:ph idx="1"/>
          </p:nvPr>
        </p:nvSpPr>
        <p:spPr/>
        <p:txBody>
          <a:bodyPr>
            <a:normAutofit fontScale="92500" lnSpcReduction="10000"/>
          </a:bodyPr>
          <a:lstStyle/>
          <a:p>
            <a:pPr algn="ctr">
              <a:buNone/>
            </a:pPr>
            <a:r>
              <a:rPr lang="pt-BR" b="1" dirty="0" smtClean="0">
                <a:solidFill>
                  <a:srgbClr val="FF0000"/>
                </a:solidFill>
              </a:rPr>
              <a:t>GANHO DE CAPITAL</a:t>
            </a:r>
            <a:r>
              <a:rPr lang="pt-BR" dirty="0" smtClean="0"/>
              <a:t>                                         </a:t>
            </a:r>
            <a:r>
              <a:rPr lang="pt-BR" b="1" dirty="0" smtClean="0">
                <a:solidFill>
                  <a:srgbClr val="FF0000"/>
                </a:solidFill>
              </a:rPr>
              <a:t>ALÍQUOTA</a:t>
            </a:r>
            <a:r>
              <a:rPr lang="pt-BR" dirty="0" smtClean="0"/>
              <a:t> </a:t>
            </a:r>
          </a:p>
          <a:p>
            <a:pPr>
              <a:lnSpc>
                <a:spcPct val="150000"/>
              </a:lnSpc>
            </a:pPr>
            <a:r>
              <a:rPr lang="pt-BR" sz="2800" dirty="0" smtClean="0">
                <a:latin typeface="Arial" pitchFamily="34" charset="0"/>
                <a:cs typeface="Arial" pitchFamily="34" charset="0"/>
              </a:rPr>
              <a:t>até R$ 5.000.000,00                                                     15%  </a:t>
            </a:r>
          </a:p>
          <a:p>
            <a:pPr>
              <a:lnSpc>
                <a:spcPct val="150000"/>
              </a:lnSpc>
            </a:pPr>
            <a:r>
              <a:rPr lang="pt-BR" sz="2800" dirty="0" smtClean="0">
                <a:latin typeface="Arial" pitchFamily="34" charset="0"/>
                <a:cs typeface="Arial" pitchFamily="34" charset="0"/>
              </a:rPr>
              <a:t>de R$ 5.000.000,01 a R$ 10.000.000,00                     17,5% </a:t>
            </a:r>
          </a:p>
          <a:p>
            <a:pPr>
              <a:lnSpc>
                <a:spcPct val="150000"/>
              </a:lnSpc>
            </a:pPr>
            <a:r>
              <a:rPr lang="pt-BR" sz="2800" dirty="0" smtClean="0">
                <a:latin typeface="Arial" pitchFamily="34" charset="0"/>
                <a:cs typeface="Arial" pitchFamily="34" charset="0"/>
              </a:rPr>
              <a:t> de R$ 10.000.000,01 a R$ 30.000.000,00                   20%  </a:t>
            </a:r>
          </a:p>
          <a:p>
            <a:pPr>
              <a:lnSpc>
                <a:spcPct val="150000"/>
              </a:lnSpc>
            </a:pPr>
            <a:r>
              <a:rPr lang="pt-BR" sz="2800" dirty="0" smtClean="0">
                <a:latin typeface="Arial" pitchFamily="34" charset="0"/>
                <a:cs typeface="Arial" pitchFamily="34" charset="0"/>
              </a:rPr>
              <a:t>acima de R$ 30.000.000,00                                          22,5%  </a:t>
            </a:r>
          </a:p>
          <a:p>
            <a:pPr>
              <a:lnSpc>
                <a:spcPct val="150000"/>
              </a:lnSpc>
              <a:buNone/>
            </a:pPr>
            <a:endParaRPr lang="pt-BR" sz="2800" dirty="0" smtClean="0">
              <a:latin typeface="Arial" pitchFamily="34" charset="0"/>
              <a:cs typeface="Arial" pitchFamily="34" charset="0"/>
            </a:endParaRPr>
          </a:p>
          <a:p>
            <a:pPr>
              <a:lnSpc>
                <a:spcPct val="150000"/>
              </a:lnSpc>
              <a:buNone/>
            </a:pPr>
            <a:r>
              <a:rPr lang="pt-BR" sz="2800" dirty="0" smtClean="0">
                <a:latin typeface="Arial" pitchFamily="34" charset="0"/>
                <a:cs typeface="Arial" pitchFamily="34" charset="0"/>
              </a:rPr>
              <a:t>** até 31.12.2016, alíquota de 15%;</a:t>
            </a:r>
            <a:endParaRPr lang="pt-B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568039"/>
            <a:ext cx="10458735" cy="595745"/>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algn="ctr"/>
            <a:r>
              <a:rPr lang="pt-BR" altLang="pt-BR" sz="4000" b="1" dirty="0" smtClean="0">
                <a:solidFill>
                  <a:srgbClr val="002060"/>
                </a:solidFill>
                <a:latin typeface="Arial" pitchFamily="34" charset="0"/>
                <a:cs typeface="Arial" pitchFamily="34" charset="0"/>
              </a:rPr>
              <a:t>INVESTIDOR ANJO</a:t>
            </a:r>
            <a:r>
              <a:rPr lang="pt-BR" altLang="pt-BR" sz="3200" b="1" dirty="0" smtClean="0">
                <a:solidFill>
                  <a:srgbClr val="002060"/>
                </a:solidFill>
                <a:latin typeface="Arial" pitchFamily="34" charset="0"/>
                <a:cs typeface="Arial" pitchFamily="34" charset="0"/>
              </a:rPr>
              <a:t/>
            </a:r>
            <a:br>
              <a:rPr lang="pt-BR" altLang="pt-BR" sz="3200" b="1" dirty="0" smtClean="0">
                <a:solidFill>
                  <a:srgbClr val="002060"/>
                </a:solidFill>
                <a:latin typeface="Arial" pitchFamily="34" charset="0"/>
                <a:cs typeface="Arial" pitchFamily="34" charset="0"/>
              </a:rPr>
            </a:br>
            <a:endParaRPr lang="pt-BR" altLang="pt-BR" sz="3200" b="1" dirty="0" smtClean="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5" y="1371600"/>
            <a:ext cx="10745335" cy="5081589"/>
          </a:xfrm>
          <a:noFill/>
          <a:ln>
            <a:miter lim="800000"/>
            <a:headEnd/>
            <a:tailEnd/>
          </a:ln>
        </p:spPr>
        <p:txBody>
          <a:bodyPr vert="horz" wrap="square" lIns="91440" tIns="45720" rIns="91440" bIns="45720" numCol="1" anchor="t" anchorCtr="0" compatLnSpc="1">
            <a:prstTxWarp prst="textNoShape">
              <a:avLst/>
            </a:prstTxWarp>
            <a:normAutofit fontScale="25000" lnSpcReduction="20000"/>
          </a:bodyPr>
          <a:lstStyle/>
          <a:p>
            <a:pPr algn="just">
              <a:lnSpc>
                <a:spcPct val="120000"/>
              </a:lnSpc>
              <a:buNone/>
            </a:pPr>
            <a:r>
              <a:rPr lang="pt-BR" altLang="pt-BR" sz="2800" dirty="0" smtClean="0"/>
              <a:t>	</a:t>
            </a:r>
            <a:r>
              <a:rPr lang="pt-PT" sz="9600" dirty="0" smtClean="0">
                <a:latin typeface="Arial" pitchFamily="34" charset="0"/>
                <a:cs typeface="Arial" pitchFamily="34" charset="0"/>
              </a:rPr>
              <a:t>Para incentivar as atividades de inovação e os investimentos produtivos, a sociedade enquadrada como microempresa ou empresa de pequeno porte, poderá admitir o aporte de capital, por pessoa física ou por pessoa jurídica, denominadas investidor-anjo, que não integrará o capital social da empresa nem serão considerados receitas da sociedade. </a:t>
            </a:r>
          </a:p>
          <a:p>
            <a:pPr algn="just">
              <a:lnSpc>
                <a:spcPct val="120000"/>
              </a:lnSpc>
              <a:buNone/>
            </a:pPr>
            <a:r>
              <a:rPr lang="pt-PT" sz="9600" dirty="0" smtClean="0">
                <a:latin typeface="Arial" pitchFamily="34" charset="0"/>
                <a:cs typeface="Arial" pitchFamily="34" charset="0"/>
              </a:rPr>
              <a:t>    </a:t>
            </a:r>
          </a:p>
          <a:p>
            <a:pPr algn="just">
              <a:lnSpc>
                <a:spcPct val="120000"/>
              </a:lnSpc>
              <a:buNone/>
            </a:pPr>
            <a:r>
              <a:rPr lang="pt-PT" sz="9600" dirty="0" smtClean="0">
                <a:latin typeface="Arial" pitchFamily="34" charset="0"/>
                <a:cs typeface="Arial" pitchFamily="34" charset="0"/>
              </a:rPr>
              <a:t>	As finalidades de fomento a inovação e investimentos produtivos deverão constar do contrato de participação, com vigência não superior a sete anos </a:t>
            </a:r>
            <a:r>
              <a:rPr lang="pt-BR" sz="9600" dirty="0" smtClean="0">
                <a:latin typeface="Arial" pitchFamily="34" charset="0"/>
                <a:cs typeface="Arial" pitchFamily="34" charset="0"/>
              </a:rPr>
              <a:t>sendo o investidor anjo </a:t>
            </a:r>
            <a:r>
              <a:rPr lang="pt-PT" sz="9600" dirty="0" smtClean="0">
                <a:latin typeface="Arial" pitchFamily="34" charset="0"/>
                <a:cs typeface="Arial" pitchFamily="34" charset="0"/>
              </a:rPr>
              <a:t>remunerado por seus aportes, pelo prazo máximo de cinco anos.</a:t>
            </a:r>
          </a:p>
          <a:p>
            <a:pPr>
              <a:lnSpc>
                <a:spcPct val="120000"/>
              </a:lnSpc>
              <a:buNone/>
            </a:pPr>
            <a:r>
              <a:rPr lang="pt-BR" sz="9600" dirty="0" smtClean="0">
                <a:latin typeface="Arial" pitchFamily="34" charset="0"/>
                <a:cs typeface="Arial" pitchFamily="34" charset="0"/>
              </a:rPr>
              <a:t> </a:t>
            </a:r>
          </a:p>
          <a:p>
            <a:pPr algn="just">
              <a:buNone/>
            </a:pPr>
            <a:r>
              <a:rPr lang="pt-BR" sz="9600" dirty="0" smtClean="0"/>
              <a:t> </a:t>
            </a:r>
            <a:r>
              <a:rPr lang="pt-PT" sz="9600" dirty="0" smtClean="0"/>
              <a:t> 	</a:t>
            </a:r>
            <a:endParaRPr lang="pt-BR" sz="9600" dirty="0" smtClean="0"/>
          </a:p>
          <a:p>
            <a:pPr>
              <a:buNone/>
            </a:pPr>
            <a:endParaRPr lang="pt-BR" sz="9600" dirty="0" smtClean="0"/>
          </a:p>
          <a:p>
            <a:pPr algn="just">
              <a:lnSpc>
                <a:spcPct val="110000"/>
              </a:lnSpc>
              <a:buNone/>
            </a:pPr>
            <a:endParaRPr lang="pt-BR" sz="4700" dirty="0" smtClean="0"/>
          </a:p>
          <a:p>
            <a:pPr algn="just">
              <a:lnSpc>
                <a:spcPct val="150000"/>
              </a:lnSpc>
              <a:buNone/>
            </a:pPr>
            <a:endParaRPr lang="pt-BR" altLang="pt-BR" sz="2800" dirty="0" smtClean="0"/>
          </a:p>
          <a:p>
            <a:pPr algn="just">
              <a:lnSpc>
                <a:spcPct val="150000"/>
              </a:lnSpc>
              <a:buNone/>
            </a:pPr>
            <a:r>
              <a:rPr lang="pt-BR" altLang="pt-BR" sz="2400" dirty="0" smtClean="0">
                <a:latin typeface="Arial" pitchFamily="34" charset="0"/>
                <a:cs typeface="Arial" pitchFamily="34" charset="0"/>
              </a:rPr>
              <a:t>	</a:t>
            </a:r>
            <a:endParaRPr lang="pt-BR" altLang="pt-BR" sz="2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568039"/>
            <a:ext cx="10458735" cy="595745"/>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algn="ctr"/>
            <a:r>
              <a:rPr lang="pt-BR" altLang="pt-BR" sz="4000" b="1" dirty="0" smtClean="0">
                <a:solidFill>
                  <a:srgbClr val="002060"/>
                </a:solidFill>
                <a:latin typeface="Arial" pitchFamily="34" charset="0"/>
                <a:cs typeface="Arial" pitchFamily="34" charset="0"/>
              </a:rPr>
              <a:t>INVESTIDOR ANJO</a:t>
            </a:r>
            <a:r>
              <a:rPr lang="pt-BR" altLang="pt-BR" sz="3200" b="1" dirty="0" smtClean="0">
                <a:solidFill>
                  <a:srgbClr val="002060"/>
                </a:solidFill>
                <a:latin typeface="Arial" pitchFamily="34" charset="0"/>
                <a:cs typeface="Arial" pitchFamily="34" charset="0"/>
              </a:rPr>
              <a:t/>
            </a:r>
            <a:br>
              <a:rPr lang="pt-BR" altLang="pt-BR" sz="3200" b="1" dirty="0" smtClean="0">
                <a:solidFill>
                  <a:srgbClr val="002060"/>
                </a:solidFill>
                <a:latin typeface="Arial" pitchFamily="34" charset="0"/>
                <a:cs typeface="Arial" pitchFamily="34" charset="0"/>
              </a:rPr>
            </a:br>
            <a:endParaRPr lang="pt-BR" altLang="pt-BR" sz="3200" b="1" dirty="0" smtClean="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5" y="1371600"/>
            <a:ext cx="10745335" cy="5081589"/>
          </a:xfrm>
          <a:noFill/>
          <a:ln>
            <a:miter lim="800000"/>
            <a:headEnd/>
            <a:tailEnd/>
          </a:ln>
        </p:spPr>
        <p:txBody>
          <a:bodyPr vert="horz" wrap="square" lIns="91440" tIns="45720" rIns="91440" bIns="45720" numCol="1" anchor="t" anchorCtr="0" compatLnSpc="1">
            <a:prstTxWarp prst="textNoShape">
              <a:avLst/>
            </a:prstTxWarp>
            <a:normAutofit/>
          </a:bodyPr>
          <a:lstStyle/>
          <a:p>
            <a:pPr algn="just">
              <a:buNone/>
            </a:pPr>
            <a:r>
              <a:rPr lang="pt-PT" sz="2200" dirty="0" smtClean="0"/>
              <a:t>   </a:t>
            </a:r>
            <a:r>
              <a:rPr lang="pt-PT" sz="2200" dirty="0" smtClean="0">
                <a:latin typeface="Arial" pitchFamily="34" charset="0"/>
                <a:cs typeface="Arial" pitchFamily="34" charset="0"/>
              </a:rPr>
              <a:t> </a:t>
            </a:r>
            <a:r>
              <a:rPr lang="pt-BR" sz="2400" dirty="0" smtClean="0">
                <a:latin typeface="Arial" pitchFamily="34" charset="0"/>
                <a:cs typeface="Arial" pitchFamily="34" charset="0"/>
              </a:rPr>
              <a:t> </a:t>
            </a:r>
            <a:r>
              <a:rPr lang="pt-BR" sz="2600" dirty="0" smtClean="0">
                <a:latin typeface="Arial" pitchFamily="34" charset="0"/>
                <a:cs typeface="Arial" pitchFamily="34" charset="0"/>
              </a:rPr>
              <a:t>O investidor-anjo: </a:t>
            </a:r>
          </a:p>
          <a:p>
            <a:pPr algn="just">
              <a:buNone/>
            </a:pPr>
            <a:endParaRPr lang="pt-BR" sz="2600" dirty="0" smtClean="0">
              <a:latin typeface="Arial" pitchFamily="34" charset="0"/>
              <a:cs typeface="Arial" pitchFamily="34" charset="0"/>
            </a:endParaRPr>
          </a:p>
          <a:p>
            <a:pPr algn="just">
              <a:buNone/>
            </a:pPr>
            <a:r>
              <a:rPr lang="pt-BR" sz="2600" dirty="0" smtClean="0">
                <a:latin typeface="Arial" pitchFamily="34" charset="0"/>
                <a:cs typeface="Arial" pitchFamily="34" charset="0"/>
              </a:rPr>
              <a:t>	I - não </a:t>
            </a:r>
            <a:r>
              <a:rPr lang="pt-PT" sz="2600" dirty="0" smtClean="0">
                <a:latin typeface="Arial" pitchFamily="34" charset="0"/>
                <a:cs typeface="Arial" pitchFamily="34" charset="0"/>
              </a:rPr>
              <a:t>será considerado sócio nem terá qualquer direito a gerência ou voto na administração da empresa</a:t>
            </a:r>
            <a:r>
              <a:rPr lang="en-US" sz="2600" dirty="0" smtClean="0">
                <a:latin typeface="Arial" pitchFamily="34" charset="0"/>
                <a:cs typeface="Arial" pitchFamily="34" charset="0"/>
              </a:rPr>
              <a:t>; </a:t>
            </a:r>
            <a:endParaRPr lang="pt-BR" sz="2600" dirty="0" smtClean="0">
              <a:latin typeface="Arial" pitchFamily="34" charset="0"/>
              <a:cs typeface="Arial" pitchFamily="34" charset="0"/>
            </a:endParaRPr>
          </a:p>
          <a:p>
            <a:pPr algn="just">
              <a:buNone/>
            </a:pPr>
            <a:r>
              <a:rPr lang="pt-BR" sz="2600" dirty="0" smtClean="0">
                <a:latin typeface="Arial" pitchFamily="34" charset="0"/>
                <a:cs typeface="Arial" pitchFamily="34" charset="0"/>
              </a:rPr>
              <a:t>	II - não responderá por qualquer dívida da empresa, inclusive em recuperação judicial, não se aplicando a ele o art. 50 da Lei n</a:t>
            </a:r>
            <a:r>
              <a:rPr lang="pt-BR" sz="2600" u="sng" baseline="30000" dirty="0" smtClean="0">
                <a:latin typeface="Arial" pitchFamily="34" charset="0"/>
                <a:cs typeface="Arial" pitchFamily="34" charset="0"/>
              </a:rPr>
              <a:t>o</a:t>
            </a:r>
            <a:r>
              <a:rPr lang="pt-BR" sz="2600" dirty="0" smtClean="0">
                <a:latin typeface="Arial" pitchFamily="34" charset="0"/>
                <a:cs typeface="Arial" pitchFamily="34" charset="0"/>
              </a:rPr>
              <a:t> 10.406, de 10 de janeiro de 2002 Código Civil</a:t>
            </a:r>
            <a:r>
              <a:rPr lang="en-US" sz="2600" dirty="0" smtClean="0">
                <a:latin typeface="Arial" pitchFamily="34" charset="0"/>
                <a:cs typeface="Arial" pitchFamily="34" charset="0"/>
              </a:rPr>
              <a:t>;</a:t>
            </a:r>
            <a:r>
              <a:rPr lang="pt-BR" sz="2600" dirty="0" smtClean="0">
                <a:latin typeface="Arial" pitchFamily="34" charset="0"/>
                <a:cs typeface="Arial" pitchFamily="34" charset="0"/>
              </a:rPr>
              <a:t> </a:t>
            </a:r>
          </a:p>
          <a:p>
            <a:pPr algn="just">
              <a:buNone/>
            </a:pPr>
            <a:r>
              <a:rPr lang="pt-BR" sz="2600" dirty="0" smtClean="0">
                <a:latin typeface="Arial" pitchFamily="34" charset="0"/>
                <a:cs typeface="Arial" pitchFamily="34" charset="0"/>
              </a:rPr>
              <a:t>	III - </a:t>
            </a:r>
            <a:r>
              <a:rPr lang="pt-PT" sz="2600" dirty="0" smtClean="0">
                <a:latin typeface="Arial" pitchFamily="34" charset="0"/>
                <a:cs typeface="Arial" pitchFamily="34" charset="0"/>
              </a:rPr>
              <a:t>terá direito de preferência na aquisição, bem como direito de venda conjunta da titularidade do aporte de capital, caso os sócios decidam pela venda da empresa.</a:t>
            </a:r>
            <a:endParaRPr lang="pt-BR" sz="2600" dirty="0" smtClean="0">
              <a:latin typeface="Arial" pitchFamily="34" charset="0"/>
              <a:cs typeface="Arial" pitchFamily="34" charset="0"/>
            </a:endParaRPr>
          </a:p>
          <a:p>
            <a:endParaRPr lang="pt-BR" sz="2400" dirty="0" smtClean="0"/>
          </a:p>
          <a:p>
            <a:pPr algn="just">
              <a:buNone/>
            </a:pPr>
            <a:endParaRPr lang="pt-BR" sz="2200" dirty="0" smtClean="0"/>
          </a:p>
          <a:p>
            <a:pPr algn="just">
              <a:lnSpc>
                <a:spcPct val="120000"/>
              </a:lnSpc>
              <a:buNone/>
            </a:pPr>
            <a:endParaRPr lang="pt-BR" altLang="pt-BR" sz="2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568039"/>
            <a:ext cx="10458735" cy="595745"/>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pt-BR" altLang="pt-BR" sz="3600" b="1" dirty="0" smtClean="0">
                <a:solidFill>
                  <a:srgbClr val="002060"/>
                </a:solidFill>
                <a:latin typeface="Arial" pitchFamily="34" charset="0"/>
                <a:cs typeface="Arial" pitchFamily="34" charset="0"/>
              </a:rPr>
              <a:t>INVESTIDOR ANJO</a:t>
            </a:r>
            <a:br>
              <a:rPr lang="pt-BR" altLang="pt-BR" sz="3600" b="1" dirty="0" smtClean="0">
                <a:solidFill>
                  <a:srgbClr val="002060"/>
                </a:solidFill>
                <a:latin typeface="Arial" pitchFamily="34" charset="0"/>
                <a:cs typeface="Arial" pitchFamily="34" charset="0"/>
              </a:rPr>
            </a:br>
            <a:endParaRPr lang="pt-BR" altLang="pt-BR" sz="3600" b="1" dirty="0" smtClean="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5" y="1371600"/>
            <a:ext cx="10745335" cy="5081589"/>
          </a:xfrm>
          <a:noFill/>
          <a:ln>
            <a:miter lim="800000"/>
            <a:headEnd/>
            <a:tailEnd/>
          </a:ln>
        </p:spPr>
        <p:txBody>
          <a:bodyPr vert="horz" wrap="square" lIns="91440" tIns="45720" rIns="91440" bIns="45720" numCol="1" anchor="t" anchorCtr="0" compatLnSpc="1">
            <a:prstTxWarp prst="textNoShape">
              <a:avLst/>
            </a:prstTxWarp>
            <a:normAutofit/>
          </a:bodyPr>
          <a:lstStyle/>
          <a:p>
            <a:pPr algn="just">
              <a:buNone/>
            </a:pPr>
            <a:r>
              <a:rPr lang="pt-BR" sz="2800" dirty="0" smtClean="0"/>
              <a:t>	</a:t>
            </a:r>
            <a:r>
              <a:rPr lang="pt-PT" sz="2800" dirty="0" smtClean="0">
                <a:latin typeface="Arial" pitchFamily="34" charset="0"/>
                <a:cs typeface="Arial" pitchFamily="34" charset="0"/>
              </a:rPr>
              <a:t>O investidor-anjo somente poderá exercer o direito de resgate depois de decorridos, no mínimo, dois anos do aporte de capital, ou prazo superior estabelecido no contrato de participação, e seus haveres serão pagos na forma do art. 1.031 da Lei n</a:t>
            </a:r>
            <a:r>
              <a:rPr lang="pt-BR" sz="2800" u="sng" baseline="30000" dirty="0" smtClean="0">
                <a:latin typeface="Arial" pitchFamily="34" charset="0"/>
                <a:cs typeface="Arial" pitchFamily="34" charset="0"/>
              </a:rPr>
              <a:t>o</a:t>
            </a:r>
            <a:r>
              <a:rPr lang="pt-BR" sz="2800" dirty="0" smtClean="0">
                <a:latin typeface="Arial" pitchFamily="34" charset="0"/>
                <a:cs typeface="Arial" pitchFamily="34" charset="0"/>
              </a:rPr>
              <a:t> </a:t>
            </a:r>
            <a:r>
              <a:rPr lang="pt-PT" sz="2800" dirty="0" smtClean="0">
                <a:latin typeface="Arial" pitchFamily="34" charset="0"/>
                <a:cs typeface="Arial" pitchFamily="34" charset="0"/>
              </a:rPr>
              <a:t>10.406, de 10 de janeiro de 2002 Código Civil, não podendo ultrapassar o valor investido devidamente corrigido.</a:t>
            </a:r>
          </a:p>
          <a:p>
            <a:pPr algn="just">
              <a:buNone/>
            </a:pPr>
            <a:r>
              <a:rPr lang="pt-PT" sz="2800" dirty="0" smtClean="0">
                <a:latin typeface="Arial" pitchFamily="34" charset="0"/>
                <a:cs typeface="Arial" pitchFamily="34" charset="0"/>
              </a:rPr>
              <a:t>	</a:t>
            </a:r>
          </a:p>
          <a:p>
            <a:pPr algn="just">
              <a:buNone/>
            </a:pPr>
            <a:r>
              <a:rPr lang="pt-PT" sz="2800" dirty="0" smtClean="0">
                <a:latin typeface="Arial" pitchFamily="34" charset="0"/>
                <a:cs typeface="Arial" pitchFamily="34" charset="0"/>
              </a:rPr>
              <a:t>	O aporte não impede a transferência da titularidade para terceiros, salvo se não houver  consentimento dos sócios, e/ou estipulação contratual expressa em contrário.</a:t>
            </a:r>
            <a:endParaRPr lang="pt-BR" sz="2800" dirty="0" smtClean="0">
              <a:latin typeface="Arial" pitchFamily="34" charset="0"/>
              <a:cs typeface="Arial" pitchFamily="34" charset="0"/>
            </a:endParaRPr>
          </a:p>
          <a:p>
            <a:pPr>
              <a:buNone/>
            </a:pPr>
            <a:r>
              <a:rPr lang="pt-PT" sz="2200" dirty="0" smtClean="0">
                <a:latin typeface="Arial" pitchFamily="34" charset="0"/>
                <a:cs typeface="Arial" pitchFamily="34" charset="0"/>
              </a:rPr>
              <a:t>     </a:t>
            </a:r>
            <a:endParaRPr lang="pt-BR" sz="2200" dirty="0" smtClean="0">
              <a:latin typeface="Arial" pitchFamily="34" charset="0"/>
              <a:cs typeface="Arial" pitchFamily="34" charset="0"/>
            </a:endParaRPr>
          </a:p>
          <a:p>
            <a:pPr algn="just">
              <a:lnSpc>
                <a:spcPct val="120000"/>
              </a:lnSpc>
              <a:buNone/>
            </a:pPr>
            <a:endParaRPr lang="pt-BR" altLang="pt-BR" sz="2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327551"/>
            <a:ext cx="10868167" cy="559557"/>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pt-BR" altLang="pt-BR" sz="3200" b="1" dirty="0" smtClean="0">
                <a:solidFill>
                  <a:srgbClr val="002060"/>
                </a:solidFill>
                <a:latin typeface="Arial" pitchFamily="34" charset="0"/>
                <a:cs typeface="Arial" pitchFamily="34" charset="0"/>
              </a:rPr>
              <a:t>INVESTIDOR ANJO</a:t>
            </a:r>
            <a:br>
              <a:rPr lang="pt-BR" altLang="pt-BR" sz="3200" b="1" dirty="0" smtClean="0">
                <a:solidFill>
                  <a:srgbClr val="002060"/>
                </a:solidFill>
                <a:latin typeface="Arial" pitchFamily="34" charset="0"/>
                <a:cs typeface="Arial" pitchFamily="34" charset="0"/>
              </a:rPr>
            </a:br>
            <a:endParaRPr lang="pt-BR" altLang="pt-BR" sz="3200" b="1" dirty="0" smtClean="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4" y="928048"/>
            <a:ext cx="10909107" cy="5525142"/>
          </a:xfrm>
          <a:noFill/>
          <a:ln>
            <a:miter lim="800000"/>
            <a:headEnd/>
            <a:tailEnd/>
          </a:ln>
        </p:spPr>
        <p:txBody>
          <a:bodyPr vert="horz" wrap="square" lIns="91440" tIns="45720" rIns="91440" bIns="45720" numCol="1" anchor="t" anchorCtr="0" compatLnSpc="1">
            <a:prstTxWarp prst="textNoShape">
              <a:avLst/>
            </a:prstTxWarp>
            <a:normAutofit fontScale="25000" lnSpcReduction="20000"/>
          </a:bodyPr>
          <a:lstStyle/>
          <a:p>
            <a:pPr>
              <a:buNone/>
            </a:pPr>
            <a:r>
              <a:rPr lang="pt-BR" sz="2800" dirty="0" smtClean="0"/>
              <a:t>	</a:t>
            </a:r>
          </a:p>
          <a:p>
            <a:pPr algn="just">
              <a:buNone/>
            </a:pPr>
            <a:r>
              <a:rPr lang="pt-PT" sz="8000" dirty="0" smtClean="0"/>
              <a:t>	</a:t>
            </a:r>
            <a:r>
              <a:rPr lang="pt-PT" sz="8000" dirty="0" smtClean="0">
                <a:latin typeface="Arial" pitchFamily="34" charset="0"/>
                <a:cs typeface="Arial" pitchFamily="34" charset="0"/>
              </a:rPr>
              <a:t>Ao final de cada período, o investidor-anjo fará jus à remuneração correspondente aos resultados distribuídos, conforme contrato de participação, não superior a 50% (cinquenta por cento) dos lucros da sociedade enquadrada como microempresa ou empresa de pequeno porte.</a:t>
            </a:r>
            <a:endParaRPr lang="pt-BR" sz="8000" dirty="0" smtClean="0">
              <a:latin typeface="Arial" pitchFamily="34" charset="0"/>
              <a:cs typeface="Arial" pitchFamily="34" charset="0"/>
            </a:endParaRPr>
          </a:p>
          <a:p>
            <a:pPr>
              <a:buNone/>
            </a:pPr>
            <a:endParaRPr lang="pt-BR" sz="8000" dirty="0" smtClean="0">
              <a:latin typeface="Arial" pitchFamily="34" charset="0"/>
              <a:cs typeface="Arial" pitchFamily="34" charset="0"/>
            </a:endParaRPr>
          </a:p>
          <a:p>
            <a:pPr>
              <a:buNone/>
            </a:pPr>
            <a:r>
              <a:rPr lang="pt-BR" sz="8000" dirty="0" smtClean="0">
                <a:latin typeface="Arial" pitchFamily="34" charset="0"/>
                <a:cs typeface="Arial" pitchFamily="34" charset="0"/>
              </a:rPr>
              <a:t>	Os rendimentos decorrentes de aportes de capital sujeitam-se à incidência do imposto sobre a renda retido na fonte, calculado mediante a aplicação das seguintes alíquotas:</a:t>
            </a:r>
            <a:br>
              <a:rPr lang="pt-BR" sz="8000" dirty="0" smtClean="0">
                <a:latin typeface="Arial" pitchFamily="34" charset="0"/>
                <a:cs typeface="Arial" pitchFamily="34" charset="0"/>
              </a:rPr>
            </a:br>
            <a:r>
              <a:rPr lang="pt-BR" sz="8000" dirty="0" smtClean="0">
                <a:latin typeface="Arial" pitchFamily="34" charset="0"/>
                <a:cs typeface="Arial" pitchFamily="34" charset="0"/>
              </a:rPr>
              <a:t/>
            </a:r>
            <a:br>
              <a:rPr lang="pt-BR" sz="8000" dirty="0" smtClean="0">
                <a:latin typeface="Arial" pitchFamily="34" charset="0"/>
                <a:cs typeface="Arial" pitchFamily="34" charset="0"/>
              </a:rPr>
            </a:br>
            <a:r>
              <a:rPr lang="pt-BR" sz="8000" dirty="0" smtClean="0">
                <a:latin typeface="Arial" pitchFamily="34" charset="0"/>
                <a:cs typeface="Arial" pitchFamily="34" charset="0"/>
              </a:rPr>
              <a:t>I - 22,5% (vinte e dois inteiros e cinco décimos por cento), em contratos de participação com prazo de até 180 (cento e oitenta) dias;</a:t>
            </a:r>
            <a:br>
              <a:rPr lang="pt-BR" sz="8000" dirty="0" smtClean="0">
                <a:latin typeface="Arial" pitchFamily="34" charset="0"/>
                <a:cs typeface="Arial" pitchFamily="34" charset="0"/>
              </a:rPr>
            </a:br>
            <a:r>
              <a:rPr lang="pt-BR" sz="8000" dirty="0" smtClean="0">
                <a:latin typeface="Arial" pitchFamily="34" charset="0"/>
                <a:cs typeface="Arial" pitchFamily="34" charset="0"/>
              </a:rPr>
              <a:t/>
            </a:r>
            <a:br>
              <a:rPr lang="pt-BR" sz="8000" dirty="0" smtClean="0">
                <a:latin typeface="Arial" pitchFamily="34" charset="0"/>
                <a:cs typeface="Arial" pitchFamily="34" charset="0"/>
              </a:rPr>
            </a:br>
            <a:r>
              <a:rPr lang="pt-BR" sz="8000" dirty="0" smtClean="0">
                <a:latin typeface="Arial" pitchFamily="34" charset="0"/>
                <a:cs typeface="Arial" pitchFamily="34" charset="0"/>
              </a:rPr>
              <a:t>II - 20% (vinte por cento), em contratos de participação com prazo de 181 (cento e oitenta e um) dias até 360 (trezentos e sessenta) dias;</a:t>
            </a:r>
            <a:br>
              <a:rPr lang="pt-BR" sz="8000" dirty="0" smtClean="0">
                <a:latin typeface="Arial" pitchFamily="34" charset="0"/>
                <a:cs typeface="Arial" pitchFamily="34" charset="0"/>
              </a:rPr>
            </a:br>
            <a:r>
              <a:rPr lang="pt-BR" sz="8000" dirty="0" smtClean="0">
                <a:latin typeface="Arial" pitchFamily="34" charset="0"/>
                <a:cs typeface="Arial" pitchFamily="34" charset="0"/>
              </a:rPr>
              <a:t/>
            </a:r>
            <a:br>
              <a:rPr lang="pt-BR" sz="8000" dirty="0" smtClean="0">
                <a:latin typeface="Arial" pitchFamily="34" charset="0"/>
                <a:cs typeface="Arial" pitchFamily="34" charset="0"/>
              </a:rPr>
            </a:br>
            <a:r>
              <a:rPr lang="pt-BR" sz="8000" dirty="0" smtClean="0">
                <a:latin typeface="Arial" pitchFamily="34" charset="0"/>
                <a:cs typeface="Arial" pitchFamily="34" charset="0"/>
              </a:rPr>
              <a:t>III - 17,5% (dezessete inteiros e cinco décimos por cento), em contratos de participação com prazo de 361 (trezentos e sessenta e um) dias até 720 (setecentos e vinte) dias;</a:t>
            </a:r>
            <a:br>
              <a:rPr lang="pt-BR" sz="8000" dirty="0" smtClean="0">
                <a:latin typeface="Arial" pitchFamily="34" charset="0"/>
                <a:cs typeface="Arial" pitchFamily="34" charset="0"/>
              </a:rPr>
            </a:br>
            <a:r>
              <a:rPr lang="pt-BR" sz="8000" dirty="0" smtClean="0">
                <a:latin typeface="Arial" pitchFamily="34" charset="0"/>
                <a:cs typeface="Arial" pitchFamily="34" charset="0"/>
              </a:rPr>
              <a:t/>
            </a:r>
            <a:br>
              <a:rPr lang="pt-BR" sz="8000" dirty="0" smtClean="0">
                <a:latin typeface="Arial" pitchFamily="34" charset="0"/>
                <a:cs typeface="Arial" pitchFamily="34" charset="0"/>
              </a:rPr>
            </a:br>
            <a:r>
              <a:rPr lang="pt-BR" sz="8000" dirty="0" smtClean="0">
                <a:latin typeface="Arial" pitchFamily="34" charset="0"/>
                <a:cs typeface="Arial" pitchFamily="34" charset="0"/>
              </a:rPr>
              <a:t>IV - 15% (quinze por cento), em contratos de participação com prazo superior a 720 (setecentos e vinte) dias.</a:t>
            </a:r>
          </a:p>
          <a:p>
            <a:pPr>
              <a:buNone/>
            </a:pPr>
            <a:r>
              <a:rPr lang="pt-BR" sz="8000" dirty="0" smtClean="0"/>
              <a:t/>
            </a:r>
            <a:br>
              <a:rPr lang="pt-BR" sz="8000" dirty="0" smtClean="0"/>
            </a:br>
            <a:endParaRPr lang="pt-BR" altLang="pt-BR" sz="8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327551"/>
            <a:ext cx="10868167" cy="559557"/>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pt-BR" altLang="pt-BR" sz="3600" b="1" dirty="0" smtClean="0">
                <a:solidFill>
                  <a:srgbClr val="002060"/>
                </a:solidFill>
                <a:latin typeface="Arial" pitchFamily="34" charset="0"/>
                <a:cs typeface="Arial" pitchFamily="34" charset="0"/>
              </a:rPr>
              <a:t>INVESTIDOR ANJO</a:t>
            </a:r>
            <a:r>
              <a:rPr lang="pt-BR" altLang="pt-BR" sz="3200" b="1" dirty="0" smtClean="0">
                <a:solidFill>
                  <a:srgbClr val="002060"/>
                </a:solidFill>
                <a:latin typeface="Arial" pitchFamily="34" charset="0"/>
                <a:cs typeface="Arial" pitchFamily="34" charset="0"/>
              </a:rPr>
              <a:t/>
            </a:r>
            <a:br>
              <a:rPr lang="pt-BR" altLang="pt-BR" sz="3200" b="1" dirty="0" smtClean="0">
                <a:solidFill>
                  <a:srgbClr val="002060"/>
                </a:solidFill>
                <a:latin typeface="Arial" pitchFamily="34" charset="0"/>
                <a:cs typeface="Arial" pitchFamily="34" charset="0"/>
              </a:rPr>
            </a:br>
            <a:endParaRPr lang="pt-BR" altLang="pt-BR" sz="3200" b="1" dirty="0" smtClean="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4" y="928048"/>
            <a:ext cx="10909107" cy="5525142"/>
          </a:xfrm>
          <a:noFill/>
          <a:ln>
            <a:miter lim="800000"/>
            <a:headEnd/>
            <a:tailEnd/>
          </a:ln>
        </p:spPr>
        <p:txBody>
          <a:bodyPr vert="horz" wrap="square" lIns="91440" tIns="45720" rIns="91440" bIns="45720" numCol="1" anchor="t" anchorCtr="0" compatLnSpc="1">
            <a:prstTxWarp prst="textNoShape">
              <a:avLst/>
            </a:prstTxWarp>
            <a:normAutofit fontScale="25000" lnSpcReduction="20000"/>
          </a:bodyPr>
          <a:lstStyle/>
          <a:p>
            <a:pPr>
              <a:buNone/>
            </a:pPr>
            <a:r>
              <a:rPr lang="pt-BR" sz="2800" dirty="0" smtClean="0"/>
              <a:t>	</a:t>
            </a:r>
          </a:p>
          <a:p>
            <a:pPr algn="just">
              <a:lnSpc>
                <a:spcPct val="170000"/>
              </a:lnSpc>
              <a:buNone/>
            </a:pPr>
            <a:r>
              <a:rPr lang="pt-PT" sz="8000" dirty="0" smtClean="0"/>
              <a:t>	</a:t>
            </a:r>
            <a:r>
              <a:rPr lang="pt-PT" sz="11200" dirty="0" smtClean="0">
                <a:latin typeface="Arial" pitchFamily="34" charset="0"/>
                <a:cs typeface="Arial" pitchFamily="34" charset="0"/>
              </a:rPr>
              <a:t>A pessoa jurídica optante pelo Simples Nacional na condição de ME ou EPP que receber aporte de capital na forma prevista do investidor anjo, deverá manter ECD (Escrituração Contábil Digital) e fica desobrigada a cumprir os registros e controles das operações e prestações por ela realizdas.</a:t>
            </a:r>
          </a:p>
          <a:p>
            <a:pPr algn="just">
              <a:lnSpc>
                <a:spcPct val="170000"/>
              </a:lnSpc>
              <a:buNone/>
            </a:pPr>
            <a:endParaRPr lang="pt-PT" sz="5900" dirty="0" smtClean="0">
              <a:latin typeface="Arial" pitchFamily="34" charset="0"/>
              <a:cs typeface="Arial" pitchFamily="34" charset="0"/>
            </a:endParaRPr>
          </a:p>
          <a:p>
            <a:pPr algn="just">
              <a:lnSpc>
                <a:spcPct val="170000"/>
              </a:lnSpc>
              <a:buNone/>
            </a:pPr>
            <a:endParaRPr lang="pt-PT" sz="5900" dirty="0" smtClean="0">
              <a:latin typeface="Arial" pitchFamily="34" charset="0"/>
              <a:cs typeface="Arial" pitchFamily="34" charset="0"/>
            </a:endParaRPr>
          </a:p>
          <a:p>
            <a:pPr algn="just">
              <a:buNone/>
            </a:pPr>
            <a:r>
              <a:rPr lang="pt-BR" sz="8000" dirty="0" smtClean="0"/>
              <a:t>*§ 3º-A do art. 61- </a:t>
            </a:r>
            <a:r>
              <a:rPr lang="pt-BR" sz="8000" dirty="0" err="1" smtClean="0"/>
              <a:t>Res.</a:t>
            </a:r>
            <a:r>
              <a:rPr lang="pt-BR" sz="8000" dirty="0" smtClean="0"/>
              <a:t>CGSN 94/2011.</a:t>
            </a:r>
            <a:endParaRPr lang="pt-BR" sz="8000" dirty="0" smtClean="0">
              <a:latin typeface="Arial" pitchFamily="34" charset="0"/>
              <a:cs typeface="Arial" pitchFamily="34" charset="0"/>
            </a:endParaRPr>
          </a:p>
          <a:p>
            <a:pPr>
              <a:buNone/>
            </a:pPr>
            <a:endParaRPr lang="pt-BR" sz="8000" dirty="0" smtClean="0">
              <a:latin typeface="Arial" pitchFamily="34" charset="0"/>
              <a:cs typeface="Arial" pitchFamily="34" charset="0"/>
            </a:endParaRPr>
          </a:p>
          <a:p>
            <a:pPr>
              <a:buNone/>
            </a:pPr>
            <a:r>
              <a:rPr lang="pt-BR" sz="8000" dirty="0" smtClean="0">
                <a:latin typeface="Arial" pitchFamily="34" charset="0"/>
                <a:cs typeface="Arial" pitchFamily="34" charset="0"/>
              </a:rPr>
              <a:t>	</a:t>
            </a:r>
            <a:endParaRPr lang="pt-BR" altLang="pt-BR" sz="8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327551"/>
            <a:ext cx="10868167" cy="559557"/>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pt-BR" altLang="pt-BR" sz="3200" b="1" dirty="0" smtClean="0">
                <a:solidFill>
                  <a:srgbClr val="002060"/>
                </a:solidFill>
                <a:latin typeface="Arial" pitchFamily="34" charset="0"/>
                <a:cs typeface="Arial" pitchFamily="34" charset="0"/>
              </a:rPr>
              <a:t>SALÃO PARCEIRO</a:t>
            </a:r>
          </a:p>
        </p:txBody>
      </p:sp>
      <p:sp>
        <p:nvSpPr>
          <p:cNvPr id="97283" name="Rectangle 3"/>
          <p:cNvSpPr>
            <a:spLocks noGrp="1" noChangeArrowheads="1"/>
          </p:cNvSpPr>
          <p:nvPr>
            <p:ph idx="1"/>
          </p:nvPr>
        </p:nvSpPr>
        <p:spPr bwMode="auto">
          <a:xfrm>
            <a:off x="609604" y="928048"/>
            <a:ext cx="10909107" cy="5525142"/>
          </a:xfrm>
          <a:noFill/>
          <a:ln>
            <a:miter lim="800000"/>
            <a:headEnd/>
            <a:tailEnd/>
          </a:ln>
        </p:spPr>
        <p:txBody>
          <a:bodyPr vert="horz" wrap="square" lIns="91440" tIns="45720" rIns="91440" bIns="45720" numCol="1" anchor="t" anchorCtr="0" compatLnSpc="1">
            <a:prstTxWarp prst="textNoShape">
              <a:avLst/>
            </a:prstTxWarp>
            <a:normAutofit fontScale="25000" lnSpcReduction="20000"/>
          </a:bodyPr>
          <a:lstStyle/>
          <a:p>
            <a:pPr>
              <a:buNone/>
            </a:pPr>
            <a:r>
              <a:rPr lang="pt-BR" sz="2800" dirty="0" smtClean="0"/>
              <a:t>	</a:t>
            </a:r>
          </a:p>
          <a:p>
            <a:pPr algn="just">
              <a:lnSpc>
                <a:spcPct val="170000"/>
              </a:lnSpc>
              <a:buNone/>
            </a:pPr>
            <a:r>
              <a:rPr lang="pt-PT" sz="8000" dirty="0" smtClean="0"/>
              <a:t>	</a:t>
            </a:r>
            <a:r>
              <a:rPr lang="pt-PT" sz="11200" dirty="0" smtClean="0">
                <a:latin typeface="Arial" pitchFamily="34" charset="0"/>
                <a:cs typeface="Arial" pitchFamily="34" charset="0"/>
              </a:rPr>
              <a:t>A Lei complementar 155/2016 determinou que os valores repassados aos profissionais de que trata a Lei 12.592/2012 (cabeleireiro, barbeiro, esteticista, manicure, pedicure, depilador, maquiador), nos termos no art.13 §1º A, não integrarão a receita bruta da empresa contratante para fins de tributação, cabendo ao contratante a retenção e o recolhimento dos tributos devidos pelo contratado.</a:t>
            </a:r>
            <a:endParaRPr lang="pt-PT" sz="5900" dirty="0" smtClean="0">
              <a:latin typeface="Arial" pitchFamily="34" charset="0"/>
              <a:cs typeface="Arial" pitchFamily="34" charset="0"/>
            </a:endParaRPr>
          </a:p>
          <a:p>
            <a:pPr>
              <a:buNone/>
            </a:pPr>
            <a:endParaRPr lang="pt-BR" sz="8000" dirty="0" smtClean="0">
              <a:latin typeface="Arial" pitchFamily="34" charset="0"/>
              <a:cs typeface="Arial" pitchFamily="34" charset="0"/>
            </a:endParaRPr>
          </a:p>
          <a:p>
            <a:pPr>
              <a:buNone/>
            </a:pPr>
            <a:r>
              <a:rPr lang="pt-BR" sz="8000" dirty="0" smtClean="0">
                <a:latin typeface="Arial" pitchFamily="34" charset="0"/>
                <a:cs typeface="Arial" pitchFamily="34" charset="0"/>
              </a:rPr>
              <a:t>	</a:t>
            </a:r>
            <a:endParaRPr lang="pt-BR" altLang="pt-BR" sz="8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327551"/>
            <a:ext cx="10868167" cy="559557"/>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pt-BR" altLang="pt-BR" sz="3200" b="1" dirty="0" smtClean="0">
                <a:solidFill>
                  <a:srgbClr val="002060"/>
                </a:solidFill>
                <a:latin typeface="Arial" pitchFamily="34" charset="0"/>
                <a:cs typeface="Arial" pitchFamily="34" charset="0"/>
              </a:rPr>
              <a:t>SALÃO PARCEIRO</a:t>
            </a:r>
          </a:p>
        </p:txBody>
      </p:sp>
      <p:sp>
        <p:nvSpPr>
          <p:cNvPr id="97283" name="Rectangle 3"/>
          <p:cNvSpPr>
            <a:spLocks noGrp="1" noChangeArrowheads="1"/>
          </p:cNvSpPr>
          <p:nvPr>
            <p:ph idx="1"/>
          </p:nvPr>
        </p:nvSpPr>
        <p:spPr bwMode="auto">
          <a:xfrm>
            <a:off x="609604" y="928048"/>
            <a:ext cx="10909107" cy="5525142"/>
          </a:xfrm>
          <a:noFill/>
          <a:ln>
            <a:miter lim="800000"/>
            <a:headEnd/>
            <a:tailEnd/>
          </a:ln>
        </p:spPr>
        <p:txBody>
          <a:bodyPr vert="horz" wrap="square" lIns="91440" tIns="45720" rIns="91440" bIns="45720" numCol="1" anchor="t" anchorCtr="0" compatLnSpc="1">
            <a:prstTxWarp prst="textNoShape">
              <a:avLst/>
            </a:prstTxWarp>
            <a:normAutofit fontScale="70000" lnSpcReduction="20000"/>
          </a:bodyPr>
          <a:lstStyle/>
          <a:p>
            <a:pPr algn="just">
              <a:lnSpc>
                <a:spcPct val="160000"/>
              </a:lnSpc>
              <a:buNone/>
            </a:pPr>
            <a:r>
              <a:rPr lang="pt-BR" sz="2800" dirty="0" smtClean="0"/>
              <a:t>	</a:t>
            </a:r>
            <a:r>
              <a:rPr lang="pt-BR" sz="3400" dirty="0" smtClean="0">
                <a:latin typeface="Arial" pitchFamily="34" charset="0"/>
                <a:cs typeface="Arial" pitchFamily="34" charset="0"/>
              </a:rPr>
              <a:t>O contrato de parceria será firmado entre as partes, mediante ato escrito, homologado pelo sindicato da categoria profissional e laboral</a:t>
            </a:r>
            <a:r>
              <a:rPr lang="pt-PT" sz="3400" dirty="0" smtClean="0">
                <a:latin typeface="Arial" pitchFamily="34" charset="0"/>
                <a:cs typeface="Arial" pitchFamily="34" charset="0"/>
              </a:rPr>
              <a:t>.</a:t>
            </a:r>
          </a:p>
          <a:p>
            <a:pPr algn="just">
              <a:lnSpc>
                <a:spcPct val="160000"/>
              </a:lnSpc>
              <a:buNone/>
            </a:pPr>
            <a:endParaRPr lang="pt-PT" sz="3400" dirty="0" smtClean="0">
              <a:latin typeface="Arial" pitchFamily="34" charset="0"/>
              <a:cs typeface="Arial" pitchFamily="34" charset="0"/>
            </a:endParaRPr>
          </a:p>
          <a:p>
            <a:pPr algn="just">
              <a:lnSpc>
                <a:spcPct val="160000"/>
              </a:lnSpc>
              <a:buNone/>
            </a:pPr>
            <a:r>
              <a:rPr lang="pt-BR" sz="3400" dirty="0" smtClean="0">
                <a:latin typeface="Arial" pitchFamily="34" charset="0"/>
                <a:cs typeface="Arial" pitchFamily="34" charset="0"/>
              </a:rPr>
              <a:t>	Este contrato deve estabelecer um percentual de retenção em favor do salão de beleza para fazer frente às despesas comuns, tais como aluguel de móveis, utensílios para o desempenho das atividades, serviços de gestão, apoio administrativo, bem como a parte destinada ao profissional-parceiro nas atividades de prestação de serviços de beleza.</a:t>
            </a:r>
          </a:p>
          <a:p>
            <a:pPr algn="just">
              <a:buNone/>
            </a:pPr>
            <a:r>
              <a:rPr lang="pt-BR" sz="3400" dirty="0" smtClean="0">
                <a:latin typeface="Arial" pitchFamily="34" charset="0"/>
                <a:cs typeface="Arial" pitchFamily="34" charset="0"/>
              </a:rPr>
              <a:t>	</a:t>
            </a:r>
            <a:endParaRPr lang="pt-BR" altLang="pt-BR" sz="3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ítulo 1"/>
          <p:cNvSpPr>
            <a:spLocks noGrp="1"/>
          </p:cNvSpPr>
          <p:nvPr>
            <p:ph type="title"/>
          </p:nvPr>
        </p:nvSpPr>
        <p:spPr bwMode="auto">
          <a:xfrm>
            <a:off x="1052951" y="115888"/>
            <a:ext cx="9019311"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pt-BR" altLang="pt-BR" sz="2400" b="1" dirty="0" smtClean="0"/>
              <a:t/>
            </a:r>
            <a:br>
              <a:rPr lang="pt-BR" altLang="pt-BR" sz="2400" b="1" dirty="0" smtClean="0"/>
            </a:br>
            <a:r>
              <a:rPr lang="pt-BR" altLang="pt-BR" sz="3600" b="1" dirty="0" smtClean="0">
                <a:solidFill>
                  <a:srgbClr val="002060"/>
                </a:solidFill>
                <a:latin typeface="Arial" pitchFamily="34" charset="0"/>
                <a:cs typeface="Arial" pitchFamily="34" charset="0"/>
              </a:rPr>
              <a:t>SIMPLES NACIONAL </a:t>
            </a:r>
          </a:p>
        </p:txBody>
      </p:sp>
      <p:sp>
        <p:nvSpPr>
          <p:cNvPr id="65539" name="Espaço Reservado para Conteúdo 2"/>
          <p:cNvSpPr>
            <a:spLocks noGrp="1"/>
          </p:cNvSpPr>
          <p:nvPr>
            <p:ph idx="1"/>
          </p:nvPr>
        </p:nvSpPr>
        <p:spPr bwMode="auto">
          <a:xfrm>
            <a:off x="436728" y="1268419"/>
            <a:ext cx="11177517" cy="5329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a:buFontTx/>
              <a:buNone/>
            </a:pPr>
            <a:r>
              <a:rPr lang="pt-BR" altLang="pt-BR" sz="2800" dirty="0" smtClean="0"/>
              <a:t>	</a:t>
            </a:r>
          </a:p>
          <a:p>
            <a:pPr algn="just">
              <a:buFontTx/>
              <a:buNone/>
            </a:pPr>
            <a:r>
              <a:rPr lang="pt-BR" altLang="pt-BR" sz="2800" dirty="0" smtClean="0">
                <a:latin typeface="Arial" pitchFamily="34" charset="0"/>
                <a:cs typeface="Arial" pitchFamily="34" charset="0"/>
              </a:rPr>
              <a:t>	</a:t>
            </a:r>
            <a:r>
              <a:rPr lang="pt-BR" altLang="pt-BR" sz="2600" dirty="0" smtClean="0">
                <a:latin typeface="Arial" pitchFamily="34" charset="0"/>
                <a:cs typeface="Arial" pitchFamily="34" charset="0"/>
              </a:rPr>
              <a:t>Considera-se Microempresa:            a pessoa jurídica que tenha auferido, no ano-calendário, receita bruta igual ou inferior a R$ 360.000,00 (trezentos e sessenta mil reais). </a:t>
            </a:r>
          </a:p>
          <a:p>
            <a:pPr algn="just">
              <a:buFontTx/>
              <a:buNone/>
            </a:pPr>
            <a:endParaRPr lang="pt-BR" altLang="pt-BR" sz="2600" dirty="0" smtClean="0">
              <a:latin typeface="Arial" pitchFamily="34" charset="0"/>
              <a:cs typeface="Arial" pitchFamily="34" charset="0"/>
            </a:endParaRPr>
          </a:p>
          <a:p>
            <a:pPr algn="just">
              <a:buFontTx/>
              <a:buNone/>
            </a:pPr>
            <a:r>
              <a:rPr lang="pt-BR" altLang="pt-BR" sz="2600" dirty="0" smtClean="0">
                <a:latin typeface="Arial" pitchFamily="34" charset="0"/>
                <a:cs typeface="Arial" pitchFamily="34" charset="0"/>
              </a:rPr>
              <a:t>   Considera-se Empresa de Pequeno Porte:         a pessoa jurídica que tenha auferido, no ano-calendário, receita bruta superior a R$ 360.000,00 (trezentos e sessenta mil reais) e igual ou inferior  </a:t>
            </a:r>
            <a:br>
              <a:rPr lang="pt-BR" altLang="pt-BR" sz="2600" dirty="0" smtClean="0">
                <a:latin typeface="Arial" pitchFamily="34" charset="0"/>
                <a:cs typeface="Arial" pitchFamily="34" charset="0"/>
              </a:rPr>
            </a:br>
            <a:r>
              <a:rPr lang="pt-BR" altLang="pt-BR" sz="2600" dirty="0" smtClean="0">
                <a:latin typeface="Arial" pitchFamily="34" charset="0"/>
                <a:cs typeface="Arial" pitchFamily="34" charset="0"/>
              </a:rPr>
              <a:t>4.800.000,00 (quatro milhões e oitocentos mil reais), a partir de 01.01.2018.</a:t>
            </a:r>
          </a:p>
          <a:p>
            <a:pPr algn="just">
              <a:buFontTx/>
              <a:buNone/>
            </a:pPr>
            <a:endParaRPr lang="pt-BR" altLang="pt-BR" sz="2600" dirty="0" smtClean="0">
              <a:cs typeface="Arial" pitchFamily="34" charset="0"/>
            </a:endParaRPr>
          </a:p>
          <a:p>
            <a:pPr algn="just">
              <a:buFontTx/>
              <a:buNone/>
            </a:pPr>
            <a:r>
              <a:rPr lang="pt-BR" altLang="pt-BR" sz="2600" dirty="0" smtClean="0">
                <a:cs typeface="Arial" pitchFamily="34" charset="0"/>
              </a:rPr>
              <a:t>* </a:t>
            </a:r>
            <a:r>
              <a:rPr lang="pt-BR" altLang="pt-BR" sz="2000" dirty="0" smtClean="0">
                <a:cs typeface="Arial" pitchFamily="34" charset="0"/>
              </a:rPr>
              <a:t>Art. 3º, Inciso I e II da Lei Complementar 123/2006.</a:t>
            </a:r>
          </a:p>
          <a:p>
            <a:pPr>
              <a:buFontTx/>
              <a:buNone/>
            </a:pPr>
            <a:endParaRPr lang="pt-BR" altLang="pt-BR" sz="2800" dirty="0" smtClean="0"/>
          </a:p>
        </p:txBody>
      </p:sp>
      <p:sp>
        <p:nvSpPr>
          <p:cNvPr id="5" name="Seta para a direita 4"/>
          <p:cNvSpPr/>
          <p:nvPr/>
        </p:nvSpPr>
        <p:spPr>
          <a:xfrm>
            <a:off x="5719135" y="185057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smtClean="0"/>
              <a:t> </a:t>
            </a:r>
            <a:endParaRPr lang="pt-BR" dirty="0"/>
          </a:p>
        </p:txBody>
      </p:sp>
      <p:sp>
        <p:nvSpPr>
          <p:cNvPr id="7" name="Seta para a direita 6"/>
          <p:cNvSpPr/>
          <p:nvPr/>
        </p:nvSpPr>
        <p:spPr>
          <a:xfrm>
            <a:off x="7282484" y="3590511"/>
            <a:ext cx="78463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8474768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568039"/>
            <a:ext cx="10458735" cy="595745"/>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algn="ctr"/>
            <a:r>
              <a:rPr lang="pt-BR" altLang="pt-BR" sz="3200" b="1" dirty="0" smtClean="0">
                <a:solidFill>
                  <a:srgbClr val="002060"/>
                </a:solidFill>
                <a:latin typeface="Arial" pitchFamily="34" charset="0"/>
                <a:cs typeface="Arial" pitchFamily="34" charset="0"/>
              </a:rPr>
              <a:t>EXCLUSÃO DO SIMPLES NACIONAL</a:t>
            </a:r>
            <a:br>
              <a:rPr lang="pt-BR" altLang="pt-BR" sz="3200" b="1" dirty="0" smtClean="0">
                <a:solidFill>
                  <a:srgbClr val="002060"/>
                </a:solidFill>
                <a:latin typeface="Arial" pitchFamily="34" charset="0"/>
                <a:cs typeface="Arial" pitchFamily="34" charset="0"/>
              </a:rPr>
            </a:br>
            <a:endParaRPr lang="pt-BR" altLang="pt-BR" sz="3200" b="1" dirty="0" smtClean="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5" y="1371600"/>
            <a:ext cx="10758983" cy="5081589"/>
          </a:xfrm>
          <a:noFill/>
          <a:ln>
            <a:miter lim="800000"/>
            <a:headEnd/>
            <a:tailEnd/>
          </a:ln>
        </p:spPr>
        <p:txBody>
          <a:bodyPr vert="horz" wrap="square" lIns="91440" tIns="45720" rIns="91440" bIns="45720" numCol="1" anchor="t" anchorCtr="0" compatLnSpc="1">
            <a:prstTxWarp prst="textNoShape">
              <a:avLst/>
            </a:prstTxWarp>
            <a:normAutofit/>
          </a:bodyPr>
          <a:lstStyle/>
          <a:p>
            <a:pPr algn="just">
              <a:buNone/>
            </a:pPr>
            <a:r>
              <a:rPr lang="pt-BR" altLang="pt-BR" sz="2800" dirty="0" smtClean="0"/>
              <a:t>	</a:t>
            </a:r>
            <a:r>
              <a:rPr lang="pt-BR" sz="2800" dirty="0" smtClean="0">
                <a:latin typeface="Arial" pitchFamily="34" charset="0"/>
                <a:cs typeface="Arial" pitchFamily="34" charset="0"/>
              </a:rPr>
              <a:t>A exclusão do Simples Nacional, mediante comunicação da ME ou da EPP à RFB, em aplicativo disponibilizado no Portal do Simples Nacional dar-se á:</a:t>
            </a:r>
          </a:p>
          <a:p>
            <a:pPr marL="571500" indent="-571500" algn="just">
              <a:buFont typeface="+mj-lt"/>
              <a:buAutoNum type="romanUcPeriod"/>
            </a:pPr>
            <a:r>
              <a:rPr lang="pt-BR" sz="2800" dirty="0" smtClean="0">
                <a:latin typeface="Arial" pitchFamily="34" charset="0"/>
                <a:cs typeface="Arial" pitchFamily="34" charset="0"/>
              </a:rPr>
              <a:t>por opção, a qualquer tempo, produzindo efeitos:</a:t>
            </a:r>
          </a:p>
          <a:p>
            <a:pPr marL="571500" indent="-571500" algn="just">
              <a:buFont typeface="+mj-lt"/>
              <a:buAutoNum type="alphaLcParenR"/>
            </a:pPr>
            <a:r>
              <a:rPr lang="pt-BR" sz="2800" dirty="0" smtClean="0">
                <a:latin typeface="Arial" pitchFamily="34" charset="0"/>
                <a:cs typeface="Arial" pitchFamily="34" charset="0"/>
              </a:rPr>
              <a:t>a partir de 1º de janeiro do ano-calendário, se comunicada no próprio mês de janeiro;</a:t>
            </a:r>
          </a:p>
          <a:p>
            <a:pPr marL="571500" indent="-571500" algn="just">
              <a:buFont typeface="+mj-lt"/>
              <a:buAutoNum type="alphaLcParenR"/>
            </a:pPr>
            <a:r>
              <a:rPr lang="pt-BR" sz="2800" dirty="0" smtClean="0">
                <a:latin typeface="Arial" pitchFamily="34" charset="0"/>
                <a:cs typeface="Arial" pitchFamily="34" charset="0"/>
              </a:rPr>
              <a:t>a partir de 1º de janeiro do ano-calendário subsequente, se comunicada nos demais meses;</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568039"/>
            <a:ext cx="10458735" cy="595745"/>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algn="ctr"/>
            <a:r>
              <a:rPr lang="pt-BR" altLang="pt-BR" sz="3200" b="1" dirty="0" smtClean="0">
                <a:solidFill>
                  <a:srgbClr val="002060"/>
                </a:solidFill>
                <a:latin typeface="Arial" pitchFamily="34" charset="0"/>
                <a:cs typeface="Arial" pitchFamily="34" charset="0"/>
              </a:rPr>
              <a:t>EXCLUSÃO DO SIMPLES NACIONAL</a:t>
            </a:r>
            <a:br>
              <a:rPr lang="pt-BR" altLang="pt-BR" sz="3200" b="1" dirty="0" smtClean="0">
                <a:solidFill>
                  <a:srgbClr val="002060"/>
                </a:solidFill>
                <a:latin typeface="Arial" pitchFamily="34" charset="0"/>
                <a:cs typeface="Arial" pitchFamily="34" charset="0"/>
              </a:rPr>
            </a:br>
            <a:endParaRPr lang="pt-BR" altLang="pt-BR" sz="3200" b="1" dirty="0" smtClean="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5" y="1371600"/>
            <a:ext cx="10758983" cy="5081589"/>
          </a:xfrm>
          <a:noFill/>
          <a:ln>
            <a:miter lim="800000"/>
            <a:headEnd/>
            <a:tailEnd/>
          </a:ln>
        </p:spPr>
        <p:txBody>
          <a:bodyPr vert="horz" wrap="square" lIns="91440" tIns="45720" rIns="91440" bIns="45720" numCol="1" anchor="t" anchorCtr="0" compatLnSpc="1">
            <a:prstTxWarp prst="textNoShape">
              <a:avLst/>
            </a:prstTxWarp>
            <a:normAutofit/>
          </a:bodyPr>
          <a:lstStyle/>
          <a:p>
            <a:pPr algn="just">
              <a:buNone/>
            </a:pPr>
            <a:r>
              <a:rPr lang="pt-BR" altLang="pt-BR" sz="2800" dirty="0" smtClean="0"/>
              <a:t>	</a:t>
            </a:r>
            <a:endParaRPr lang="pt-BR" sz="2800" dirty="0" smtClean="0"/>
          </a:p>
          <a:p>
            <a:pPr marL="571500" indent="-571500" algn="just">
              <a:buNone/>
            </a:pPr>
            <a:r>
              <a:rPr lang="pt-BR" sz="2800" dirty="0" smtClean="0">
                <a:latin typeface="Arial" pitchFamily="34" charset="0"/>
                <a:cs typeface="Arial" pitchFamily="34" charset="0"/>
              </a:rPr>
              <a:t>II- obrigatoriamente, quando:</a:t>
            </a:r>
          </a:p>
          <a:p>
            <a:pPr marL="571500" indent="-571500" algn="just">
              <a:buAutoNum type="alphaLcParenR"/>
            </a:pPr>
            <a:r>
              <a:rPr lang="pt-BR" sz="2800" dirty="0" smtClean="0">
                <a:latin typeface="Arial" pitchFamily="34" charset="0"/>
                <a:cs typeface="Arial" pitchFamily="34" charset="0"/>
              </a:rPr>
              <a:t>receita bruta acumulada ultrapassar um dos limites previstos:</a:t>
            </a:r>
          </a:p>
          <a:p>
            <a:pPr marL="571500" indent="-571500" algn="just"/>
            <a:r>
              <a:rPr lang="pt-BR" sz="2800" dirty="0" smtClean="0">
                <a:latin typeface="Arial" pitchFamily="34" charset="0"/>
                <a:cs typeface="Arial" pitchFamily="34" charset="0"/>
              </a:rPr>
              <a:t>até o último dia útil do mês subsequente à ultrapassagem em mais de 20% (vinte por cento) de um dos limites previstos,</a:t>
            </a:r>
          </a:p>
          <a:p>
            <a:pPr marL="571500" indent="-571500" algn="just"/>
            <a:r>
              <a:rPr lang="pt-BR" sz="2800" dirty="0" smtClean="0">
                <a:latin typeface="Arial" pitchFamily="34" charset="0"/>
                <a:cs typeface="Arial" pitchFamily="34" charset="0"/>
              </a:rPr>
              <a:t>até o último dia útil do mês de janeiro do ano-calendário subsequente, na hipótese de não ter ultrapassado em mais de 20% (vinte por cento) um dos limites previstos.</a:t>
            </a:r>
          </a:p>
          <a:p>
            <a:pPr marL="571500" indent="-571500" algn="just"/>
            <a:endParaRPr lang="pt-BR" sz="2800" dirty="0" smtClean="0"/>
          </a:p>
          <a:p>
            <a:pPr marL="571500" indent="-571500" algn="just"/>
            <a:endParaRPr lang="pt-BR" sz="2800" dirty="0" smtClean="0"/>
          </a:p>
          <a:p>
            <a:pPr marL="571500" indent="-571500" algn="just"/>
            <a:endParaRPr lang="pt-BR" sz="2800" dirty="0" smtClean="0"/>
          </a:p>
          <a:p>
            <a:pPr marL="571500" indent="-571500" algn="just"/>
            <a:endParaRPr lang="pt-BR" sz="2800" dirty="0" smtClean="0"/>
          </a:p>
          <a:p>
            <a:pPr marL="571500" indent="-571500" algn="just"/>
            <a:endParaRPr lang="pt-BR" sz="2800" dirty="0" smtClean="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568039"/>
            <a:ext cx="10458735" cy="595745"/>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algn="ctr"/>
            <a:r>
              <a:rPr lang="pt-BR" altLang="pt-BR" sz="4000" b="1" dirty="0" smtClean="0">
                <a:solidFill>
                  <a:srgbClr val="002060"/>
                </a:solidFill>
                <a:latin typeface="Arial" pitchFamily="34" charset="0"/>
                <a:cs typeface="Arial" pitchFamily="34" charset="0"/>
              </a:rPr>
              <a:t>EXCLUSÃO DO SIMPLES NACIONAL</a:t>
            </a:r>
            <a:r>
              <a:rPr lang="pt-BR" altLang="pt-BR" sz="3200" b="1" dirty="0" smtClean="0">
                <a:solidFill>
                  <a:srgbClr val="002060"/>
                </a:solidFill>
                <a:latin typeface="Arial" pitchFamily="34" charset="0"/>
                <a:cs typeface="Arial" pitchFamily="34" charset="0"/>
              </a:rPr>
              <a:t/>
            </a:r>
            <a:br>
              <a:rPr lang="pt-BR" altLang="pt-BR" sz="3200" b="1" dirty="0" smtClean="0">
                <a:solidFill>
                  <a:srgbClr val="002060"/>
                </a:solidFill>
                <a:latin typeface="Arial" pitchFamily="34" charset="0"/>
                <a:cs typeface="Arial" pitchFamily="34" charset="0"/>
              </a:rPr>
            </a:br>
            <a:endParaRPr lang="pt-BR" altLang="pt-BR" sz="3200" b="1" dirty="0" smtClean="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5" y="1371600"/>
            <a:ext cx="10758983" cy="5081589"/>
          </a:xfrm>
          <a:noFill/>
          <a:ln>
            <a:miter lim="800000"/>
            <a:headEnd/>
            <a:tailEnd/>
          </a:ln>
        </p:spPr>
        <p:txBody>
          <a:bodyPr vert="horz" wrap="square" lIns="91440" tIns="45720" rIns="91440" bIns="45720" numCol="1" anchor="t" anchorCtr="0" compatLnSpc="1">
            <a:prstTxWarp prst="textNoShape">
              <a:avLst/>
            </a:prstTxWarp>
            <a:normAutofit/>
          </a:bodyPr>
          <a:lstStyle/>
          <a:p>
            <a:pPr algn="just">
              <a:buNone/>
            </a:pPr>
            <a:r>
              <a:rPr lang="pt-BR" altLang="pt-BR" sz="2800" dirty="0" smtClean="0"/>
              <a:t>	</a:t>
            </a:r>
            <a:endParaRPr lang="pt-BR" sz="2800" dirty="0" smtClean="0"/>
          </a:p>
          <a:p>
            <a:pPr marL="571500" indent="-571500" algn="just">
              <a:buNone/>
            </a:pPr>
            <a:r>
              <a:rPr lang="pt-BR" sz="2800" dirty="0" smtClean="0"/>
              <a:t>II- </a:t>
            </a:r>
            <a:r>
              <a:rPr lang="pt-BR" sz="2800" dirty="0" smtClean="0">
                <a:latin typeface="Arial" pitchFamily="34" charset="0"/>
                <a:cs typeface="Arial" pitchFamily="34" charset="0"/>
              </a:rPr>
              <a:t>obrigatoriamente, quando:</a:t>
            </a:r>
          </a:p>
          <a:p>
            <a:pPr marL="571500" indent="-571500" algn="just">
              <a:buNone/>
            </a:pPr>
            <a:r>
              <a:rPr lang="pt-BR" sz="2800" dirty="0" smtClean="0">
                <a:latin typeface="Arial" pitchFamily="34" charset="0"/>
                <a:cs typeface="Arial" pitchFamily="34" charset="0"/>
              </a:rPr>
              <a:t>b)  receita bruta acumulada, no ano calendário de início de atividade ultrapassar um dos limites previstos:</a:t>
            </a:r>
          </a:p>
          <a:p>
            <a:pPr marL="571500" indent="-571500" algn="just"/>
            <a:r>
              <a:rPr lang="pt-BR" sz="2800" dirty="0" smtClean="0">
                <a:latin typeface="Arial" pitchFamily="34" charset="0"/>
                <a:cs typeface="Arial" pitchFamily="34" charset="0"/>
              </a:rPr>
              <a:t>até o último dia útil do mês subsequente à ultrapassagem em mais de 20% (vinte por cento) de um dos limites previstos,</a:t>
            </a:r>
          </a:p>
          <a:p>
            <a:pPr marL="571500" indent="-571500" algn="just"/>
            <a:r>
              <a:rPr lang="pt-BR" sz="2800" dirty="0" smtClean="0">
                <a:latin typeface="Arial" pitchFamily="34" charset="0"/>
                <a:cs typeface="Arial" pitchFamily="34" charset="0"/>
              </a:rPr>
              <a:t>até o último dia útil do mês de janeiro do ano-calendário subsequente, na hipótese de não ter ultrapassado em mais de 20% (vinte por cento) um dos limites previstos.</a:t>
            </a:r>
          </a:p>
          <a:p>
            <a:pPr marL="571500" indent="-571500" algn="just"/>
            <a:endParaRPr lang="pt-BR" sz="2800" dirty="0" smtClean="0"/>
          </a:p>
          <a:p>
            <a:pPr marL="571500" indent="-571500" algn="just"/>
            <a:endParaRPr lang="pt-BR" sz="2800" dirty="0" smtClean="0"/>
          </a:p>
          <a:p>
            <a:pPr marL="571500" indent="-571500" algn="just"/>
            <a:endParaRPr lang="pt-BR" sz="2800" dirty="0" smtClean="0"/>
          </a:p>
          <a:p>
            <a:pPr marL="571500" indent="-571500" algn="just"/>
            <a:endParaRPr lang="pt-BR" sz="2800" dirty="0" smtClean="0"/>
          </a:p>
          <a:p>
            <a:pPr marL="571500" indent="-571500" algn="just"/>
            <a:endParaRPr lang="pt-BR" sz="2800" dirty="0" smtClean="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2" y="568039"/>
            <a:ext cx="10881815" cy="595745"/>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algn="ctr"/>
            <a:r>
              <a:rPr lang="pt-BR" altLang="pt-BR" sz="4000" b="1" dirty="0" smtClean="0">
                <a:solidFill>
                  <a:srgbClr val="002060"/>
                </a:solidFill>
                <a:latin typeface="Arial" pitchFamily="34" charset="0"/>
                <a:cs typeface="Arial" pitchFamily="34" charset="0"/>
              </a:rPr>
              <a:t>EXCLUSÃO DO SIMPLES NACIONAL</a:t>
            </a:r>
            <a:r>
              <a:rPr lang="pt-BR" altLang="pt-BR" sz="3200" b="1" dirty="0" smtClean="0">
                <a:solidFill>
                  <a:srgbClr val="002060"/>
                </a:solidFill>
                <a:latin typeface="Arial" pitchFamily="34" charset="0"/>
                <a:cs typeface="Arial" pitchFamily="34" charset="0"/>
              </a:rPr>
              <a:t/>
            </a:r>
            <a:br>
              <a:rPr lang="pt-BR" altLang="pt-BR" sz="3200" b="1" dirty="0" smtClean="0">
                <a:solidFill>
                  <a:srgbClr val="002060"/>
                </a:solidFill>
                <a:latin typeface="Arial" pitchFamily="34" charset="0"/>
                <a:cs typeface="Arial" pitchFamily="34" charset="0"/>
              </a:rPr>
            </a:br>
            <a:endParaRPr lang="pt-BR" altLang="pt-BR" sz="3200" b="1" dirty="0" smtClean="0">
              <a:solidFill>
                <a:srgbClr val="002060"/>
              </a:solidFill>
              <a:latin typeface="Arial" pitchFamily="34" charset="0"/>
              <a:cs typeface="Arial" pitchFamily="34" charset="0"/>
            </a:endParaRPr>
          </a:p>
        </p:txBody>
      </p:sp>
      <p:sp>
        <p:nvSpPr>
          <p:cNvPr id="97283" name="Rectangle 3"/>
          <p:cNvSpPr>
            <a:spLocks noGrp="1" noChangeArrowheads="1"/>
          </p:cNvSpPr>
          <p:nvPr>
            <p:ph idx="1"/>
          </p:nvPr>
        </p:nvSpPr>
        <p:spPr bwMode="auto">
          <a:xfrm>
            <a:off x="609605" y="1371600"/>
            <a:ext cx="10758983" cy="5081589"/>
          </a:xfrm>
          <a:noFill/>
          <a:ln>
            <a:miter lim="800000"/>
            <a:headEnd/>
            <a:tailEnd/>
          </a:ln>
        </p:spPr>
        <p:txBody>
          <a:bodyPr vert="horz" wrap="square" lIns="91440" tIns="45720" rIns="91440" bIns="45720" numCol="1" anchor="t" anchorCtr="0" compatLnSpc="1">
            <a:prstTxWarp prst="textNoShape">
              <a:avLst/>
            </a:prstTxWarp>
            <a:normAutofit/>
          </a:bodyPr>
          <a:lstStyle/>
          <a:p>
            <a:pPr algn="just">
              <a:buNone/>
            </a:pPr>
            <a:r>
              <a:rPr lang="pt-BR" altLang="pt-BR" sz="2800" dirty="0" smtClean="0"/>
              <a:t>	</a:t>
            </a:r>
            <a:endParaRPr lang="pt-BR" sz="2800" dirty="0" smtClean="0"/>
          </a:p>
          <a:p>
            <a:pPr marL="571500" indent="-571500" algn="just">
              <a:buNone/>
            </a:pPr>
            <a:r>
              <a:rPr lang="pt-BR" sz="2800" dirty="0" smtClean="0"/>
              <a:t>II- </a:t>
            </a:r>
            <a:r>
              <a:rPr lang="pt-BR" sz="2800" dirty="0" smtClean="0">
                <a:latin typeface="Arial" pitchFamily="34" charset="0"/>
                <a:cs typeface="Arial" pitchFamily="34" charset="0"/>
              </a:rPr>
              <a:t>obrigatoriamente, quando:</a:t>
            </a:r>
          </a:p>
          <a:p>
            <a:pPr marL="571500" indent="-571500" algn="just">
              <a:buAutoNum type="alphaLcParenR" startAt="3"/>
            </a:pPr>
            <a:r>
              <a:rPr lang="pt-BR" sz="2800" dirty="0" smtClean="0">
                <a:latin typeface="Arial" pitchFamily="34" charset="0"/>
                <a:cs typeface="Arial" pitchFamily="34" charset="0"/>
              </a:rPr>
              <a:t>Incorrer nas hipóteses de vedação:</a:t>
            </a:r>
          </a:p>
          <a:p>
            <a:pPr marL="571500" indent="-571500" algn="just"/>
            <a:r>
              <a:rPr lang="pt-BR" sz="2800" dirty="0" smtClean="0">
                <a:latin typeface="Arial" pitchFamily="34" charset="0"/>
                <a:cs typeface="Arial" pitchFamily="34" charset="0"/>
              </a:rPr>
              <a:t>Deverá ser comunicada até o último dia útil do mês subsequente ao da ocorrência da situação de vedação;</a:t>
            </a:r>
          </a:p>
          <a:p>
            <a:pPr marL="571500" indent="-571500" algn="just"/>
            <a:r>
              <a:rPr lang="pt-BR" sz="2800" dirty="0" smtClean="0">
                <a:latin typeface="Arial" pitchFamily="34" charset="0"/>
                <a:cs typeface="Arial" pitchFamily="34" charset="0"/>
              </a:rPr>
              <a:t>Produzirá efeitos a partir do mês seguinte ao da ocorrência da situação de vedação.</a:t>
            </a:r>
          </a:p>
          <a:p>
            <a:pPr marL="571500" indent="-571500" algn="just"/>
            <a:endParaRPr lang="pt-BR" sz="2800" dirty="0" smtClean="0"/>
          </a:p>
          <a:p>
            <a:pPr marL="571500" indent="-571500" algn="just">
              <a:buNone/>
            </a:pPr>
            <a:endParaRPr lang="pt-BR" sz="2800" dirty="0" smtClean="0"/>
          </a:p>
          <a:p>
            <a:pPr marL="571500" indent="-571500" algn="just"/>
            <a:endParaRPr lang="pt-BR" sz="2800" dirty="0" smtClean="0"/>
          </a:p>
          <a:p>
            <a:pPr marL="571500" indent="-571500" algn="just"/>
            <a:endParaRPr lang="pt-BR" sz="2800" dirty="0" smtClean="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45155E9-219C-4DE8-A282-6C90F33BE90A}"/>
              </a:ext>
            </a:extLst>
          </p:cNvPr>
          <p:cNvSpPr>
            <a:spLocks noGrp="1"/>
          </p:cNvSpPr>
          <p:nvPr>
            <p:ph type="title"/>
          </p:nvPr>
        </p:nvSpPr>
        <p:spPr>
          <a:xfrm>
            <a:off x="609600" y="274642"/>
            <a:ext cx="10972800" cy="953661"/>
          </a:xfrm>
        </p:spPr>
        <p:txBody>
          <a:bodyPr>
            <a:normAutofit/>
          </a:bodyPr>
          <a:lstStyle/>
          <a:p>
            <a:r>
              <a:rPr lang="pt-BR" altLang="pt-BR" sz="3600" b="1" dirty="0" smtClean="0">
                <a:solidFill>
                  <a:srgbClr val="002060"/>
                </a:solidFill>
                <a:latin typeface="Arial" pitchFamily="34" charset="0"/>
                <a:cs typeface="Arial" pitchFamily="34" charset="0"/>
              </a:rPr>
              <a:t>EXCLUSÃO DE OFÍCIO</a:t>
            </a:r>
            <a:endParaRPr lang="pt-BR" altLang="pt-BR" sz="3600" b="1" dirty="0">
              <a:solidFill>
                <a:srgbClr val="002060"/>
              </a:solidFill>
              <a:latin typeface="Arial" pitchFamily="34" charset="0"/>
              <a:cs typeface="Arial" pitchFamily="34" charset="0"/>
            </a:endParaRPr>
          </a:p>
        </p:txBody>
      </p:sp>
      <p:sp>
        <p:nvSpPr>
          <p:cNvPr id="3" name="Espaço Reservado para Conteúdo 2">
            <a:extLst>
              <a:ext uri="{FF2B5EF4-FFF2-40B4-BE49-F238E27FC236}">
                <a16:creationId xmlns:a16="http://schemas.microsoft.com/office/drawing/2014/main" xmlns="" id="{288A5E2D-FAC6-4BA1-95FB-59EC9026B4F7}"/>
              </a:ext>
            </a:extLst>
          </p:cNvPr>
          <p:cNvSpPr>
            <a:spLocks noGrp="1"/>
          </p:cNvSpPr>
          <p:nvPr>
            <p:ph idx="1"/>
          </p:nvPr>
        </p:nvSpPr>
        <p:spPr>
          <a:xfrm>
            <a:off x="532263" y="1241948"/>
            <a:ext cx="10931856" cy="5423897"/>
          </a:xfrm>
        </p:spPr>
        <p:txBody>
          <a:bodyPr>
            <a:normAutofit fontScale="92500"/>
          </a:bodyPr>
          <a:lstStyle/>
          <a:p>
            <a:pPr marL="0" indent="0" algn="just">
              <a:buNone/>
            </a:pPr>
            <a:r>
              <a:rPr lang="pt-BR" sz="2400" dirty="0" smtClean="0">
                <a:latin typeface="Arial" pitchFamily="34" charset="0"/>
                <a:cs typeface="Arial" pitchFamily="34" charset="0"/>
              </a:rPr>
              <a:t>São </a:t>
            </a:r>
            <a:r>
              <a:rPr lang="pt-BR" sz="2400" dirty="0">
                <a:latin typeface="Arial" pitchFamily="34" charset="0"/>
                <a:cs typeface="Arial" pitchFamily="34" charset="0"/>
              </a:rPr>
              <a:t>motivos para exclusão de </a:t>
            </a:r>
            <a:r>
              <a:rPr lang="pt-BR" sz="2400" dirty="0" smtClean="0">
                <a:latin typeface="Arial" pitchFamily="34" charset="0"/>
                <a:cs typeface="Arial" pitchFamily="34" charset="0"/>
              </a:rPr>
              <a:t>oficio:  </a:t>
            </a:r>
            <a:endParaRPr lang="pt-BR" sz="2400" dirty="0">
              <a:latin typeface="Arial" pitchFamily="34" charset="0"/>
              <a:cs typeface="Arial" pitchFamily="34" charset="0"/>
            </a:endParaRPr>
          </a:p>
          <a:p>
            <a:pPr marL="514350" indent="-514350" algn="just">
              <a:lnSpc>
                <a:spcPct val="150000"/>
              </a:lnSpc>
              <a:buFont typeface="+mj-lt"/>
              <a:buAutoNum type="alphaLcParenR"/>
            </a:pPr>
            <a:r>
              <a:rPr lang="pt-BR" sz="2400" dirty="0" smtClean="0">
                <a:latin typeface="Arial" pitchFamily="34" charset="0"/>
                <a:cs typeface="Arial" pitchFamily="34" charset="0"/>
              </a:rPr>
              <a:t>quando </a:t>
            </a:r>
            <a:r>
              <a:rPr lang="pt-BR" sz="2400" dirty="0">
                <a:latin typeface="Arial" pitchFamily="34" charset="0"/>
                <a:cs typeface="Arial" pitchFamily="34" charset="0"/>
              </a:rPr>
              <a:t>verificada a falta de comunicação de exclusão obrigatória;  </a:t>
            </a:r>
            <a:endParaRPr lang="pt-BR" sz="2400" dirty="0" smtClean="0">
              <a:latin typeface="Arial" pitchFamily="34" charset="0"/>
              <a:cs typeface="Arial" pitchFamily="34" charset="0"/>
            </a:endParaRPr>
          </a:p>
          <a:p>
            <a:pPr marL="514350" indent="-514350" algn="just">
              <a:lnSpc>
                <a:spcPct val="150000"/>
              </a:lnSpc>
              <a:buFont typeface="+mj-lt"/>
              <a:buAutoNum type="alphaLcParenR"/>
            </a:pPr>
            <a:r>
              <a:rPr lang="pt-BR" sz="2400" dirty="0" smtClean="0">
                <a:latin typeface="Arial" pitchFamily="34" charset="0"/>
                <a:cs typeface="Arial" pitchFamily="34" charset="0"/>
              </a:rPr>
              <a:t>for oferecido embaraço à fiscalização, caracterizado pela negativa não justificada de exibição de livros e documentos a que estiverem obrigadas, bem como pelo não fornecimento de informações sobre bens, movimentação financeira, negócio ou atividade que estiverem intimadas a apresentar, e nas demais hipóteses que autorizam a requisição de auxílio da força pública;</a:t>
            </a:r>
          </a:p>
          <a:p>
            <a:pPr marL="514350" indent="-514350" algn="just">
              <a:lnSpc>
                <a:spcPct val="150000"/>
              </a:lnSpc>
              <a:buFont typeface="+mj-lt"/>
              <a:buAutoNum type="alphaLcParenR"/>
            </a:pPr>
            <a:r>
              <a:rPr lang="pt-BR" sz="2400" dirty="0" smtClean="0">
                <a:latin typeface="Arial" pitchFamily="34" charset="0"/>
                <a:cs typeface="Arial" pitchFamily="34" charset="0"/>
              </a:rPr>
              <a:t>for oferecida resistência à fiscalização, caracterizada pela negativa de acesso ao estabelecimento, ao domicílio fiscal ou a qualquer outro local onde desenvolvam suas atividades ou se encontrem bens de sua propriedade;  </a:t>
            </a:r>
          </a:p>
          <a:p>
            <a:pPr marL="514350" indent="-514350" algn="just">
              <a:lnSpc>
                <a:spcPct val="110000"/>
              </a:lnSpc>
              <a:buFont typeface="+mj-lt"/>
              <a:buAutoNum type="alphaLcParenR"/>
            </a:pPr>
            <a:endParaRPr lang="pt-BR" sz="2800" dirty="0" smtClean="0"/>
          </a:p>
          <a:p>
            <a:pPr marL="514350" indent="-514350" algn="just">
              <a:lnSpc>
                <a:spcPct val="110000"/>
              </a:lnSpc>
              <a:buNone/>
            </a:pPr>
            <a:endParaRPr lang="pt-BR" sz="2800" dirty="0" smtClean="0"/>
          </a:p>
          <a:p>
            <a:pPr marL="514350" indent="-514350" algn="just">
              <a:lnSpc>
                <a:spcPct val="110000"/>
              </a:lnSpc>
              <a:buFont typeface="+mj-lt"/>
              <a:buAutoNum type="alphaLcParenR"/>
            </a:pPr>
            <a:endParaRPr lang="pt-BR" sz="2800" dirty="0" smtClean="0"/>
          </a:p>
          <a:p>
            <a:pPr marL="0" indent="0" algn="just">
              <a:lnSpc>
                <a:spcPct val="110000"/>
              </a:lnSpc>
              <a:buNone/>
            </a:pPr>
            <a:endParaRPr lang="pt-BR" sz="2800" dirty="0" smtClean="0"/>
          </a:p>
          <a:p>
            <a:pPr marL="0" indent="0" algn="just">
              <a:lnSpc>
                <a:spcPct val="110000"/>
              </a:lnSpc>
              <a:buNone/>
            </a:pPr>
            <a:endParaRPr lang="pt-BR" sz="2800" dirty="0" smtClean="0"/>
          </a:p>
          <a:p>
            <a:pPr marL="0" indent="0" algn="just">
              <a:buNone/>
            </a:pPr>
            <a:endParaRPr lang="pt-BR" sz="2800" dirty="0"/>
          </a:p>
        </p:txBody>
      </p:sp>
    </p:spTree>
    <p:extLst>
      <p:ext uri="{BB962C8B-B14F-4D97-AF65-F5344CB8AC3E}">
        <p14:creationId xmlns:p14="http://schemas.microsoft.com/office/powerpoint/2010/main" val="59119095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ltLang="pt-BR" b="1" dirty="0" smtClean="0">
                <a:solidFill>
                  <a:srgbClr val="002060"/>
                </a:solidFill>
                <a:latin typeface="Arial" pitchFamily="34" charset="0"/>
                <a:cs typeface="Arial" pitchFamily="34" charset="0"/>
              </a:rPr>
              <a:t>EXCLUSÃO DE OFÍCIO</a:t>
            </a:r>
            <a:endParaRPr lang="pt-BR" dirty="0"/>
          </a:p>
        </p:txBody>
      </p:sp>
      <p:sp>
        <p:nvSpPr>
          <p:cNvPr id="3" name="Espaço Reservado para Conteúdo 2"/>
          <p:cNvSpPr>
            <a:spLocks noGrp="1"/>
          </p:cNvSpPr>
          <p:nvPr>
            <p:ph idx="1"/>
          </p:nvPr>
        </p:nvSpPr>
        <p:spPr>
          <a:xfrm>
            <a:off x="609600" y="1392076"/>
            <a:ext cx="10972800" cy="4734097"/>
          </a:xfrm>
        </p:spPr>
        <p:txBody>
          <a:bodyPr>
            <a:normAutofit fontScale="55000" lnSpcReduction="20000"/>
          </a:bodyPr>
          <a:lstStyle/>
          <a:p>
            <a:pPr marL="914400" indent="-914400" algn="just">
              <a:buNone/>
            </a:pPr>
            <a:r>
              <a:rPr lang="pt-BR" sz="3400" dirty="0" smtClean="0">
                <a:latin typeface="Arial" pitchFamily="34" charset="0"/>
                <a:cs typeface="Arial" pitchFamily="34" charset="0"/>
              </a:rPr>
              <a:t>São motivos para exclusão de oficio:  </a:t>
            </a:r>
          </a:p>
          <a:p>
            <a:pPr marL="914400" indent="-914400" algn="just">
              <a:lnSpc>
                <a:spcPct val="170000"/>
              </a:lnSpc>
              <a:buAutoNum type="alphaLcParenR" startAt="4"/>
            </a:pPr>
            <a:r>
              <a:rPr lang="pt-BR" sz="3400" dirty="0" smtClean="0">
                <a:latin typeface="Arial" pitchFamily="34" charset="0"/>
                <a:cs typeface="Arial" pitchFamily="34" charset="0"/>
              </a:rPr>
              <a:t>a sua  constituição ocorrer por interpostas pessoas;</a:t>
            </a:r>
          </a:p>
          <a:p>
            <a:pPr marL="914400" indent="-914400" algn="just">
              <a:lnSpc>
                <a:spcPct val="170000"/>
              </a:lnSpc>
              <a:buAutoNum type="alphaLcParenR" startAt="5"/>
            </a:pPr>
            <a:r>
              <a:rPr lang="pt-BR" sz="3400" dirty="0" smtClean="0">
                <a:latin typeface="Arial" pitchFamily="34" charset="0"/>
                <a:cs typeface="Arial" pitchFamily="34" charset="0"/>
              </a:rPr>
              <a:t>tiver sido constatada prática reiterada de infração ao disposto na Lei Complementar n° 123/2006;</a:t>
            </a:r>
          </a:p>
          <a:p>
            <a:pPr marL="914400" indent="-914400" algn="just">
              <a:lnSpc>
                <a:spcPct val="170000"/>
              </a:lnSpc>
              <a:buAutoNum type="alphaLcParenR" startAt="5"/>
            </a:pPr>
            <a:r>
              <a:rPr lang="pt-BR" sz="3400" dirty="0" smtClean="0">
                <a:latin typeface="Arial" pitchFamily="34" charset="0"/>
                <a:cs typeface="Arial" pitchFamily="34" charset="0"/>
              </a:rPr>
              <a:t>a ME ou EPP for declarada inapta;</a:t>
            </a:r>
          </a:p>
          <a:p>
            <a:pPr marL="914400" indent="-914400" algn="just">
              <a:lnSpc>
                <a:spcPct val="170000"/>
              </a:lnSpc>
              <a:buFont typeface="Arial" pitchFamily="34" charset="0"/>
              <a:buAutoNum type="alphaLcParenR" startAt="5"/>
            </a:pPr>
            <a:r>
              <a:rPr lang="pt-BR" sz="3400" dirty="0" smtClean="0">
                <a:latin typeface="Arial" pitchFamily="34" charset="0"/>
                <a:cs typeface="Arial" pitchFamily="34" charset="0"/>
              </a:rPr>
              <a:t> comercializar mercadorias objeto de contrabando ou descaminho;</a:t>
            </a:r>
          </a:p>
          <a:p>
            <a:pPr marL="914400" indent="-914400" algn="just">
              <a:lnSpc>
                <a:spcPct val="170000"/>
              </a:lnSpc>
              <a:buFont typeface="Arial" pitchFamily="34" charset="0"/>
              <a:buAutoNum type="alphaLcParenR" startAt="5"/>
            </a:pPr>
            <a:r>
              <a:rPr lang="pt-BR" sz="3400" dirty="0" smtClean="0">
                <a:latin typeface="Arial" pitchFamily="34" charset="0"/>
                <a:cs typeface="Arial" pitchFamily="34" charset="0"/>
              </a:rPr>
              <a:t>falta de escrituração do livro-caixa ou não permitir a identificação da movimentação financeira, inclusive bancária;</a:t>
            </a:r>
          </a:p>
          <a:p>
            <a:pPr marL="914400" indent="-914400" algn="just">
              <a:lnSpc>
                <a:spcPct val="170000"/>
              </a:lnSpc>
              <a:buFont typeface="Arial" pitchFamily="34" charset="0"/>
              <a:buAutoNum type="alphaLcParenR" startAt="5"/>
            </a:pPr>
            <a:r>
              <a:rPr lang="pt-BR" sz="3400" dirty="0" smtClean="0">
                <a:latin typeface="Arial" pitchFamily="34" charset="0"/>
                <a:cs typeface="Arial" pitchFamily="34" charset="0"/>
              </a:rPr>
              <a:t>for constatado que durante o ano-calendário o valor das despesas pagas supera em 20% o valor de ingressos de recursos no mesmo período, excluído o ano de início de atividade;</a:t>
            </a:r>
          </a:p>
          <a:p>
            <a:pPr marL="914400" indent="-914400" algn="just">
              <a:buFont typeface="Arial" pitchFamily="34" charset="0"/>
              <a:buAutoNum type="alphaLcParenR" startAt="5"/>
            </a:pPr>
            <a:endParaRPr lang="pt-BR" dirty="0" smtClean="0"/>
          </a:p>
          <a:p>
            <a:pPr marL="914400" indent="-914400" algn="just">
              <a:buAutoNum type="alphaLcParenR" startAt="5"/>
            </a:pPr>
            <a:endParaRPr lang="pt-BR" dirty="0" smtClean="0"/>
          </a:p>
          <a:p>
            <a:pPr marL="914400" indent="-914400" algn="just">
              <a:buFont typeface="+mj-lt"/>
              <a:buAutoNum type="alphaLcParenR"/>
            </a:pPr>
            <a:endParaRPr lang="pt-BR" dirty="0" smtClean="0"/>
          </a:p>
          <a:p>
            <a:pPr marL="0" indent="0" algn="just">
              <a:buNone/>
            </a:pPr>
            <a:endParaRPr lang="pt-BR" sz="1600" dirty="0" smtClean="0"/>
          </a:p>
          <a:p>
            <a:endParaRPr lang="pt-BR"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45155E9-219C-4DE8-A282-6C90F33BE90A}"/>
              </a:ext>
            </a:extLst>
          </p:cNvPr>
          <p:cNvSpPr>
            <a:spLocks noGrp="1"/>
          </p:cNvSpPr>
          <p:nvPr>
            <p:ph type="title"/>
          </p:nvPr>
        </p:nvSpPr>
        <p:spPr>
          <a:xfrm>
            <a:off x="609600" y="274642"/>
            <a:ext cx="10972800" cy="953661"/>
          </a:xfrm>
        </p:spPr>
        <p:txBody>
          <a:bodyPr>
            <a:normAutofit/>
          </a:bodyPr>
          <a:lstStyle/>
          <a:p>
            <a:r>
              <a:rPr lang="pt-BR" altLang="pt-BR" sz="3600" b="1" dirty="0" smtClean="0">
                <a:solidFill>
                  <a:srgbClr val="002060"/>
                </a:solidFill>
                <a:latin typeface="Arial" pitchFamily="34" charset="0"/>
                <a:cs typeface="Arial" pitchFamily="34" charset="0"/>
              </a:rPr>
              <a:t>EXCLUSÃO DE OFÍCIO</a:t>
            </a:r>
            <a:endParaRPr lang="pt-BR" sz="3600" dirty="0"/>
          </a:p>
        </p:txBody>
      </p:sp>
      <p:sp>
        <p:nvSpPr>
          <p:cNvPr id="3" name="Espaço Reservado para Conteúdo 2">
            <a:extLst>
              <a:ext uri="{FF2B5EF4-FFF2-40B4-BE49-F238E27FC236}">
                <a16:creationId xmlns:a16="http://schemas.microsoft.com/office/drawing/2014/main" xmlns="" id="{288A5E2D-FAC6-4BA1-95FB-59EC9026B4F7}"/>
              </a:ext>
            </a:extLst>
          </p:cNvPr>
          <p:cNvSpPr>
            <a:spLocks noGrp="1"/>
          </p:cNvSpPr>
          <p:nvPr>
            <p:ph idx="1"/>
          </p:nvPr>
        </p:nvSpPr>
        <p:spPr>
          <a:xfrm>
            <a:off x="838200" y="1351129"/>
            <a:ext cx="10776045" cy="5314715"/>
          </a:xfrm>
        </p:spPr>
        <p:txBody>
          <a:bodyPr>
            <a:normAutofit fontScale="25000" lnSpcReduction="20000"/>
          </a:bodyPr>
          <a:lstStyle/>
          <a:p>
            <a:pPr marL="0" indent="0" algn="just">
              <a:buNone/>
            </a:pPr>
            <a:r>
              <a:rPr lang="pt-BR" sz="9600" dirty="0" smtClean="0">
                <a:latin typeface="Arial" pitchFamily="34" charset="0"/>
                <a:cs typeface="Arial" pitchFamily="34" charset="0"/>
              </a:rPr>
              <a:t>São </a:t>
            </a:r>
            <a:r>
              <a:rPr lang="pt-BR" sz="9600" dirty="0">
                <a:latin typeface="Arial" pitchFamily="34" charset="0"/>
                <a:cs typeface="Arial" pitchFamily="34" charset="0"/>
              </a:rPr>
              <a:t>motivos para exclusão de </a:t>
            </a:r>
            <a:r>
              <a:rPr lang="pt-BR" sz="9600" dirty="0" smtClean="0">
                <a:latin typeface="Arial" pitchFamily="34" charset="0"/>
                <a:cs typeface="Arial" pitchFamily="34" charset="0"/>
              </a:rPr>
              <a:t>oficio:</a:t>
            </a:r>
          </a:p>
          <a:p>
            <a:pPr marL="514350" indent="-514350" algn="just">
              <a:lnSpc>
                <a:spcPct val="170000"/>
              </a:lnSpc>
              <a:buAutoNum type="alphaLcParenR" startAt="10"/>
            </a:pPr>
            <a:r>
              <a:rPr lang="pt-BR" sz="8800" dirty="0" smtClean="0">
                <a:latin typeface="Arial" pitchFamily="34" charset="0"/>
                <a:cs typeface="Arial" pitchFamily="34" charset="0"/>
              </a:rPr>
              <a:t>for constatado que durante o ano-calendário o valor das aquisições de mercadorias para comercialização ou industrialização, ressalvadas hipóteses justificadas de aumento de estoque, foi superior a 80% dos ingressos de recursos no mesmo período, excluído o ano de início de atividade;</a:t>
            </a:r>
          </a:p>
          <a:p>
            <a:pPr marL="514350" indent="-514350" algn="just">
              <a:lnSpc>
                <a:spcPct val="170000"/>
              </a:lnSpc>
              <a:buNone/>
            </a:pPr>
            <a:endParaRPr lang="pt-BR" sz="8800" dirty="0" smtClean="0">
              <a:latin typeface="Arial" pitchFamily="34" charset="0"/>
              <a:cs typeface="Arial" pitchFamily="34" charset="0"/>
            </a:endParaRPr>
          </a:p>
          <a:p>
            <a:pPr marL="514350" indent="-514350" algn="just">
              <a:lnSpc>
                <a:spcPct val="170000"/>
              </a:lnSpc>
              <a:buNone/>
            </a:pPr>
            <a:r>
              <a:rPr lang="pt-BR" sz="8800" dirty="0" smtClean="0">
                <a:latin typeface="Arial" pitchFamily="34" charset="0"/>
                <a:cs typeface="Arial" pitchFamily="34" charset="0"/>
              </a:rPr>
              <a:t>k)   omitir de forma reiterada da folha de pagamento da empresa ou de documento de informações previsto pela legislação previdenciária, trabalhista ou tributária, segurado empregado, trabalhador avulso, ou contribuinte individual que lhe preste serviço.</a:t>
            </a:r>
          </a:p>
          <a:p>
            <a:pPr marL="514350" indent="-514350" algn="just">
              <a:lnSpc>
                <a:spcPct val="170000"/>
              </a:lnSpc>
              <a:buNone/>
            </a:pPr>
            <a:endParaRPr lang="pt-BR" sz="5900" dirty="0" smtClean="0"/>
          </a:p>
          <a:p>
            <a:pPr marL="514350" indent="-514350" algn="just">
              <a:lnSpc>
                <a:spcPct val="170000"/>
              </a:lnSpc>
              <a:buNone/>
            </a:pPr>
            <a:endParaRPr lang="pt-BR" sz="2800" dirty="0" smtClean="0"/>
          </a:p>
          <a:p>
            <a:pPr marL="0" indent="0" algn="just">
              <a:lnSpc>
                <a:spcPct val="170000"/>
              </a:lnSpc>
              <a:buNone/>
            </a:pPr>
            <a:endParaRPr lang="pt-BR" sz="2800" dirty="0" smtClean="0"/>
          </a:p>
          <a:p>
            <a:pPr marL="0" indent="0" algn="just">
              <a:lnSpc>
                <a:spcPct val="170000"/>
              </a:lnSpc>
              <a:buNone/>
            </a:pPr>
            <a:r>
              <a:rPr lang="pt-BR" sz="2800" dirty="0" smtClean="0"/>
              <a:t>   </a:t>
            </a:r>
          </a:p>
          <a:p>
            <a:pPr marL="0" indent="0" algn="just">
              <a:buNone/>
            </a:pPr>
            <a:r>
              <a:rPr lang="pt-BR" sz="2800" dirty="0" smtClean="0"/>
              <a:t>  </a:t>
            </a:r>
            <a:endParaRPr lang="pt-BR" sz="2800" dirty="0"/>
          </a:p>
          <a:p>
            <a:pPr marL="0" indent="0" algn="just">
              <a:buNone/>
            </a:pPr>
            <a:endParaRPr lang="pt-BR" sz="2800" dirty="0"/>
          </a:p>
        </p:txBody>
      </p:sp>
    </p:spTree>
    <p:extLst>
      <p:ext uri="{BB962C8B-B14F-4D97-AF65-F5344CB8AC3E}">
        <p14:creationId xmlns:p14="http://schemas.microsoft.com/office/powerpoint/2010/main" val="591190957"/>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69949E8-9613-43E5-B0A5-1C46F04FEFBC}"/>
              </a:ext>
            </a:extLst>
          </p:cNvPr>
          <p:cNvSpPr>
            <a:spLocks noGrp="1"/>
          </p:cNvSpPr>
          <p:nvPr>
            <p:ph type="title"/>
          </p:nvPr>
        </p:nvSpPr>
        <p:spPr>
          <a:xfrm>
            <a:off x="506438" y="423085"/>
            <a:ext cx="11230639" cy="762519"/>
          </a:xfrm>
        </p:spPr>
        <p:txBody>
          <a:bodyPr>
            <a:normAutofit/>
          </a:bodyPr>
          <a:lstStyle/>
          <a:p>
            <a:r>
              <a:rPr lang="pt-BR" sz="3600" b="1" cap="all" dirty="0" smtClean="0">
                <a:solidFill>
                  <a:srgbClr val="002060"/>
                </a:solidFill>
                <a:latin typeface="Arial" pitchFamily="34" charset="0"/>
                <a:cs typeface="Arial" pitchFamily="34" charset="0"/>
              </a:rPr>
              <a:t>RESUMO Exclusão </a:t>
            </a:r>
            <a:r>
              <a:rPr lang="pt-BR" sz="3600" b="1" cap="all" dirty="0">
                <a:solidFill>
                  <a:srgbClr val="002060"/>
                </a:solidFill>
                <a:latin typeface="Arial" pitchFamily="34" charset="0"/>
                <a:cs typeface="Arial" pitchFamily="34" charset="0"/>
              </a:rPr>
              <a:t>do Simples Nacional</a:t>
            </a:r>
          </a:p>
        </p:txBody>
      </p:sp>
      <p:grpSp>
        <p:nvGrpSpPr>
          <p:cNvPr id="3" name="Agrupar 40">
            <a:extLst>
              <a:ext uri="{FF2B5EF4-FFF2-40B4-BE49-F238E27FC236}">
                <a16:creationId xmlns:a16="http://schemas.microsoft.com/office/drawing/2014/main" xmlns="" id="{F86C19C4-AB27-4BAD-81F9-53C14CCC9203}"/>
              </a:ext>
            </a:extLst>
          </p:cNvPr>
          <p:cNvGrpSpPr/>
          <p:nvPr/>
        </p:nvGrpSpPr>
        <p:grpSpPr>
          <a:xfrm>
            <a:off x="281353" y="1387094"/>
            <a:ext cx="11529648" cy="4798026"/>
            <a:chOff x="506436" y="1921666"/>
            <a:chExt cx="11529648" cy="4798026"/>
          </a:xfrm>
        </p:grpSpPr>
        <p:sp>
          <p:nvSpPr>
            <p:cNvPr id="5" name="Retângulo: Cantos Arredondados 4">
              <a:extLst>
                <a:ext uri="{FF2B5EF4-FFF2-40B4-BE49-F238E27FC236}">
                  <a16:creationId xmlns:a16="http://schemas.microsoft.com/office/drawing/2014/main" xmlns="" id="{F3A80BA7-0676-432E-8EE5-62A5C363FAC2}"/>
                </a:ext>
              </a:extLst>
            </p:cNvPr>
            <p:cNvSpPr/>
            <p:nvPr/>
          </p:nvSpPr>
          <p:spPr>
            <a:xfrm>
              <a:off x="506436" y="1921666"/>
              <a:ext cx="872197" cy="4670474"/>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CaixaDeTexto 3">
              <a:extLst>
                <a:ext uri="{FF2B5EF4-FFF2-40B4-BE49-F238E27FC236}">
                  <a16:creationId xmlns:a16="http://schemas.microsoft.com/office/drawing/2014/main" xmlns="" id="{5B02317A-830C-4D6F-A526-17CFA719C39F}"/>
                </a:ext>
              </a:extLst>
            </p:cNvPr>
            <p:cNvSpPr txBox="1"/>
            <p:nvPr/>
          </p:nvSpPr>
          <p:spPr>
            <a:xfrm>
              <a:off x="594523" y="2017336"/>
              <a:ext cx="696024" cy="4479133"/>
            </a:xfrm>
            <a:prstGeom prst="rect">
              <a:avLst/>
            </a:prstGeom>
            <a:noFill/>
          </p:spPr>
          <p:txBody>
            <a:bodyPr vert="wordArtVert" wrap="square" rtlCol="0">
              <a:spAutoFit/>
            </a:bodyPr>
            <a:lstStyle/>
            <a:p>
              <a:r>
                <a:rPr lang="pt-BR" sz="2800" b="1" dirty="0"/>
                <a:t>EXCLUSÃO</a:t>
              </a:r>
            </a:p>
          </p:txBody>
        </p:sp>
        <p:sp>
          <p:nvSpPr>
            <p:cNvPr id="6" name="Retângulo: Cantos Arredondados 5">
              <a:extLst>
                <a:ext uri="{FF2B5EF4-FFF2-40B4-BE49-F238E27FC236}">
                  <a16:creationId xmlns:a16="http://schemas.microsoft.com/office/drawing/2014/main" xmlns="" id="{0E67DDCB-652B-498C-8D91-D0770A1ADE20}"/>
                </a:ext>
              </a:extLst>
            </p:cNvPr>
            <p:cNvSpPr/>
            <p:nvPr/>
          </p:nvSpPr>
          <p:spPr>
            <a:xfrm>
              <a:off x="1902652" y="2329628"/>
              <a:ext cx="2703343" cy="506438"/>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800" b="1" dirty="0">
                  <a:solidFill>
                    <a:schemeClr val="tx1"/>
                  </a:solidFill>
                </a:rPr>
                <a:t>OPÇÃO</a:t>
              </a:r>
            </a:p>
          </p:txBody>
        </p:sp>
        <p:sp>
          <p:nvSpPr>
            <p:cNvPr id="7" name="Retângulo: Cantos Arredondados 6">
              <a:extLst>
                <a:ext uri="{FF2B5EF4-FFF2-40B4-BE49-F238E27FC236}">
                  <a16:creationId xmlns:a16="http://schemas.microsoft.com/office/drawing/2014/main" xmlns="" id="{A4C0DDB5-E316-489F-8C4F-788AC76BEB11}"/>
                </a:ext>
              </a:extLst>
            </p:cNvPr>
            <p:cNvSpPr/>
            <p:nvPr/>
          </p:nvSpPr>
          <p:spPr>
            <a:xfrm>
              <a:off x="1902651" y="4412530"/>
              <a:ext cx="2703343" cy="506438"/>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800" b="1" dirty="0">
                  <a:solidFill>
                    <a:schemeClr val="tx1"/>
                  </a:solidFill>
                </a:rPr>
                <a:t>OBRIGATÓRIO</a:t>
              </a:r>
            </a:p>
          </p:txBody>
        </p:sp>
        <p:sp>
          <p:nvSpPr>
            <p:cNvPr id="8" name="Retângulo: Cantos Arredondados 7">
              <a:extLst>
                <a:ext uri="{FF2B5EF4-FFF2-40B4-BE49-F238E27FC236}">
                  <a16:creationId xmlns:a16="http://schemas.microsoft.com/office/drawing/2014/main" xmlns="" id="{1C1C52A5-DB14-4605-BA34-E7A69E815E58}"/>
                </a:ext>
              </a:extLst>
            </p:cNvPr>
            <p:cNvSpPr/>
            <p:nvPr/>
          </p:nvSpPr>
          <p:spPr>
            <a:xfrm>
              <a:off x="5130015" y="3441109"/>
              <a:ext cx="2703343" cy="506438"/>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EXCESSO DE RECEITA</a:t>
              </a:r>
            </a:p>
          </p:txBody>
        </p:sp>
        <p:sp>
          <p:nvSpPr>
            <p:cNvPr id="9" name="Retângulo: Cantos Arredondados 8">
              <a:extLst>
                <a:ext uri="{FF2B5EF4-FFF2-40B4-BE49-F238E27FC236}">
                  <a16:creationId xmlns:a16="http://schemas.microsoft.com/office/drawing/2014/main" xmlns="" id="{DBDDE94E-C371-4351-AF9B-D65BC279641B}"/>
                </a:ext>
              </a:extLst>
            </p:cNvPr>
            <p:cNvSpPr/>
            <p:nvPr/>
          </p:nvSpPr>
          <p:spPr>
            <a:xfrm>
              <a:off x="5130015" y="5570008"/>
              <a:ext cx="2703343" cy="506438"/>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OUTROS</a:t>
              </a:r>
            </a:p>
          </p:txBody>
        </p:sp>
        <p:sp>
          <p:nvSpPr>
            <p:cNvPr id="10" name="Retângulo: Cantos Arredondados 9">
              <a:extLst>
                <a:ext uri="{FF2B5EF4-FFF2-40B4-BE49-F238E27FC236}">
                  <a16:creationId xmlns:a16="http://schemas.microsoft.com/office/drawing/2014/main" xmlns="" id="{73B7E3CF-D39F-47FF-B5C4-C1612D01530A}"/>
                </a:ext>
              </a:extLst>
            </p:cNvPr>
            <p:cNvSpPr/>
            <p:nvPr/>
          </p:nvSpPr>
          <p:spPr>
            <a:xfrm>
              <a:off x="8357376" y="3108855"/>
              <a:ext cx="3678707" cy="506438"/>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&lt; 20%</a:t>
              </a:r>
            </a:p>
          </p:txBody>
        </p:sp>
        <p:sp>
          <p:nvSpPr>
            <p:cNvPr id="11" name="Retângulo: Cantos Arredondados 10">
              <a:extLst>
                <a:ext uri="{FF2B5EF4-FFF2-40B4-BE49-F238E27FC236}">
                  <a16:creationId xmlns:a16="http://schemas.microsoft.com/office/drawing/2014/main" xmlns="" id="{E116792F-7925-4A9E-9230-A48D9D409E9A}"/>
                </a:ext>
              </a:extLst>
            </p:cNvPr>
            <p:cNvSpPr/>
            <p:nvPr/>
          </p:nvSpPr>
          <p:spPr>
            <a:xfrm>
              <a:off x="8357376" y="3754080"/>
              <a:ext cx="3678707" cy="506438"/>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&gt; 20%</a:t>
              </a:r>
            </a:p>
          </p:txBody>
        </p:sp>
        <p:sp>
          <p:nvSpPr>
            <p:cNvPr id="12" name="Retângulo: Cantos Arredondados 11">
              <a:extLst>
                <a:ext uri="{FF2B5EF4-FFF2-40B4-BE49-F238E27FC236}">
                  <a16:creationId xmlns:a16="http://schemas.microsoft.com/office/drawing/2014/main" xmlns="" id="{AB19D4DB-9808-4F14-AE02-CCBBBF2415EE}"/>
                </a:ext>
              </a:extLst>
            </p:cNvPr>
            <p:cNvSpPr/>
            <p:nvPr/>
          </p:nvSpPr>
          <p:spPr>
            <a:xfrm>
              <a:off x="8357376" y="4926762"/>
              <a:ext cx="3678707" cy="506438"/>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ATIVIDADE IMPEDITIVA</a:t>
              </a:r>
            </a:p>
          </p:txBody>
        </p:sp>
        <p:sp>
          <p:nvSpPr>
            <p:cNvPr id="14" name="Retângulo: Cantos Arredondados 13">
              <a:extLst>
                <a:ext uri="{FF2B5EF4-FFF2-40B4-BE49-F238E27FC236}">
                  <a16:creationId xmlns:a16="http://schemas.microsoft.com/office/drawing/2014/main" xmlns="" id="{7221438F-2D76-4134-8206-1984697ECF62}"/>
                </a:ext>
              </a:extLst>
            </p:cNvPr>
            <p:cNvSpPr/>
            <p:nvPr/>
          </p:nvSpPr>
          <p:spPr>
            <a:xfrm>
              <a:off x="8357377" y="5570008"/>
              <a:ext cx="3678707" cy="506438"/>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rPr>
                <a:t>PARTICIPAÇÃO SOCIETÁRIA</a:t>
              </a:r>
            </a:p>
          </p:txBody>
        </p:sp>
        <p:sp>
          <p:nvSpPr>
            <p:cNvPr id="15" name="Retângulo: Cantos Arredondados 14">
              <a:extLst>
                <a:ext uri="{FF2B5EF4-FFF2-40B4-BE49-F238E27FC236}">
                  <a16:creationId xmlns:a16="http://schemas.microsoft.com/office/drawing/2014/main" xmlns="" id="{720A94EA-3880-443D-AC3B-08422655EC6B}"/>
                </a:ext>
              </a:extLst>
            </p:cNvPr>
            <p:cNvSpPr/>
            <p:nvPr/>
          </p:nvSpPr>
          <p:spPr>
            <a:xfrm>
              <a:off x="8357377" y="6213254"/>
              <a:ext cx="3678707" cy="506438"/>
            </a:xfrm>
            <a:prstGeom prst="roundRect">
              <a:avLst/>
            </a:prstGeom>
            <a:solidFill>
              <a:schemeClr val="accent2">
                <a:lumMod val="20000"/>
                <a:lumOff val="8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smtClean="0">
                  <a:solidFill>
                    <a:schemeClr val="tx1"/>
                  </a:solidFill>
                </a:rPr>
                <a:t>DÉBITOS </a:t>
              </a:r>
              <a:r>
                <a:rPr lang="pt-BR" b="1" dirty="0">
                  <a:solidFill>
                    <a:schemeClr val="tx1"/>
                  </a:solidFill>
                </a:rPr>
                <a:t>COM O INSS E FAZENDAS PÚBLICAS</a:t>
              </a:r>
            </a:p>
          </p:txBody>
        </p:sp>
        <p:cxnSp>
          <p:nvCxnSpPr>
            <p:cNvPr id="19" name="Conector: Angulado 18">
              <a:extLst>
                <a:ext uri="{FF2B5EF4-FFF2-40B4-BE49-F238E27FC236}">
                  <a16:creationId xmlns:a16="http://schemas.microsoft.com/office/drawing/2014/main" xmlns="" id="{A8440045-DC4A-40E8-9664-CB94DFB1DC99}"/>
                </a:ext>
              </a:extLst>
            </p:cNvPr>
            <p:cNvCxnSpPr>
              <a:cxnSpLocks/>
              <a:endCxn id="9" idx="1"/>
            </p:cNvCxnSpPr>
            <p:nvPr/>
          </p:nvCxnSpPr>
          <p:spPr>
            <a:xfrm>
              <a:off x="4605994" y="4673543"/>
              <a:ext cx="524021" cy="1149684"/>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ector: Angulado 20">
              <a:extLst>
                <a:ext uri="{FF2B5EF4-FFF2-40B4-BE49-F238E27FC236}">
                  <a16:creationId xmlns:a16="http://schemas.microsoft.com/office/drawing/2014/main" xmlns="" id="{78C011D2-AD1B-4D5A-83D8-ABA04BF7E632}"/>
                </a:ext>
              </a:extLst>
            </p:cNvPr>
            <p:cNvCxnSpPr>
              <a:cxnSpLocks/>
              <a:endCxn id="8" idx="1"/>
            </p:cNvCxnSpPr>
            <p:nvPr/>
          </p:nvCxnSpPr>
          <p:spPr>
            <a:xfrm flipV="1">
              <a:off x="4605994" y="3694328"/>
              <a:ext cx="524021" cy="979215"/>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ector: Angulado 24">
              <a:extLst>
                <a:ext uri="{FF2B5EF4-FFF2-40B4-BE49-F238E27FC236}">
                  <a16:creationId xmlns:a16="http://schemas.microsoft.com/office/drawing/2014/main" xmlns="" id="{E2F02BD1-D735-4B8D-B065-9774206276E7}"/>
                </a:ext>
              </a:extLst>
            </p:cNvPr>
            <p:cNvCxnSpPr>
              <a:stCxn id="8" idx="3"/>
              <a:endCxn id="10" idx="1"/>
            </p:cNvCxnSpPr>
            <p:nvPr/>
          </p:nvCxnSpPr>
          <p:spPr>
            <a:xfrm flipV="1">
              <a:off x="7833358" y="3362074"/>
              <a:ext cx="524018" cy="332254"/>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7" name="Conector: Angulado 26">
              <a:extLst>
                <a:ext uri="{FF2B5EF4-FFF2-40B4-BE49-F238E27FC236}">
                  <a16:creationId xmlns:a16="http://schemas.microsoft.com/office/drawing/2014/main" xmlns="" id="{14500AFC-0613-4AA1-B58C-F24329136CD2}"/>
                </a:ext>
              </a:extLst>
            </p:cNvPr>
            <p:cNvCxnSpPr>
              <a:stCxn id="8" idx="3"/>
              <a:endCxn id="11" idx="1"/>
            </p:cNvCxnSpPr>
            <p:nvPr/>
          </p:nvCxnSpPr>
          <p:spPr>
            <a:xfrm>
              <a:off x="7833358" y="3694328"/>
              <a:ext cx="524018" cy="312971"/>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ector de Seta Reta 30">
              <a:extLst>
                <a:ext uri="{FF2B5EF4-FFF2-40B4-BE49-F238E27FC236}">
                  <a16:creationId xmlns:a16="http://schemas.microsoft.com/office/drawing/2014/main" xmlns="" id="{E77C5000-5FBC-4994-B5EB-D7EF00CE52E1}"/>
                </a:ext>
              </a:extLst>
            </p:cNvPr>
            <p:cNvCxnSpPr>
              <a:stCxn id="9" idx="3"/>
              <a:endCxn id="14" idx="1"/>
            </p:cNvCxnSpPr>
            <p:nvPr/>
          </p:nvCxnSpPr>
          <p:spPr>
            <a:xfrm>
              <a:off x="7833358" y="5823227"/>
              <a:ext cx="524019" cy="0"/>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3" name="Conector: Angulado 32">
              <a:extLst>
                <a:ext uri="{FF2B5EF4-FFF2-40B4-BE49-F238E27FC236}">
                  <a16:creationId xmlns:a16="http://schemas.microsoft.com/office/drawing/2014/main" xmlns="" id="{DD736B9E-0C5C-4F50-AED4-C932FA5B4D24}"/>
                </a:ext>
              </a:extLst>
            </p:cNvPr>
            <p:cNvCxnSpPr>
              <a:stCxn id="9" idx="3"/>
              <a:endCxn id="12" idx="1"/>
            </p:cNvCxnSpPr>
            <p:nvPr/>
          </p:nvCxnSpPr>
          <p:spPr>
            <a:xfrm flipV="1">
              <a:off x="7833358" y="5179981"/>
              <a:ext cx="524018" cy="643246"/>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5" name="Conector: Angulado 34">
              <a:extLst>
                <a:ext uri="{FF2B5EF4-FFF2-40B4-BE49-F238E27FC236}">
                  <a16:creationId xmlns:a16="http://schemas.microsoft.com/office/drawing/2014/main" xmlns="" id="{841B2DE2-0A32-47FE-993C-02AC00682DFD}"/>
                </a:ext>
              </a:extLst>
            </p:cNvPr>
            <p:cNvCxnSpPr>
              <a:stCxn id="9" idx="3"/>
              <a:endCxn id="15" idx="1"/>
            </p:cNvCxnSpPr>
            <p:nvPr/>
          </p:nvCxnSpPr>
          <p:spPr>
            <a:xfrm>
              <a:off x="7833358" y="5823227"/>
              <a:ext cx="524019" cy="643246"/>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ector: Angulado 36">
              <a:extLst>
                <a:ext uri="{FF2B5EF4-FFF2-40B4-BE49-F238E27FC236}">
                  <a16:creationId xmlns:a16="http://schemas.microsoft.com/office/drawing/2014/main" xmlns="" id="{2DE00A2A-E0A9-4A02-9DBC-80D956EA9C6F}"/>
                </a:ext>
              </a:extLst>
            </p:cNvPr>
            <p:cNvCxnSpPr>
              <a:stCxn id="5" idx="3"/>
              <a:endCxn id="6" idx="1"/>
            </p:cNvCxnSpPr>
            <p:nvPr/>
          </p:nvCxnSpPr>
          <p:spPr>
            <a:xfrm flipV="1">
              <a:off x="1378633" y="2582847"/>
              <a:ext cx="524019" cy="1674056"/>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9" name="Conector: Angulado 38">
              <a:extLst>
                <a:ext uri="{FF2B5EF4-FFF2-40B4-BE49-F238E27FC236}">
                  <a16:creationId xmlns:a16="http://schemas.microsoft.com/office/drawing/2014/main" xmlns="" id="{D7D55A0A-7E8C-46A3-8D2F-31B6E09FA96E}"/>
                </a:ext>
              </a:extLst>
            </p:cNvPr>
            <p:cNvCxnSpPr>
              <a:stCxn id="5" idx="3"/>
              <a:endCxn id="7" idx="1"/>
            </p:cNvCxnSpPr>
            <p:nvPr/>
          </p:nvCxnSpPr>
          <p:spPr>
            <a:xfrm>
              <a:off x="1378633" y="4256903"/>
              <a:ext cx="524018" cy="408846"/>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0652273"/>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bwMode="auto">
          <a:xfrm>
            <a:off x="609600" y="568039"/>
            <a:ext cx="10813576" cy="595745"/>
          </a:xfrm>
          <a:noFill/>
          <a:ln>
            <a:miter lim="800000"/>
            <a:headEnd/>
            <a:tailEnd/>
          </a:ln>
        </p:spPr>
        <p:txBody>
          <a:bodyPr vert="horz" wrap="square" lIns="91440" tIns="45720" rIns="91440" bIns="45720" numCol="1" anchor="t" anchorCtr="0" compatLnSpc="1">
            <a:prstTxWarp prst="textNoShape">
              <a:avLst/>
            </a:prstTxWarp>
            <a:noAutofit/>
          </a:bodyPr>
          <a:lstStyle/>
          <a:p>
            <a:pPr algn="ctr"/>
            <a:r>
              <a:rPr lang="pt-BR" altLang="pt-BR" sz="2400" b="1" dirty="0" smtClean="0">
                <a:solidFill>
                  <a:srgbClr val="002060"/>
                </a:solidFill>
                <a:latin typeface="Arial" pitchFamily="34" charset="0"/>
                <a:cs typeface="Arial" pitchFamily="34" charset="0"/>
              </a:rPr>
              <a:t>ISENÇÃO DO IR S/ RENDIMENTOS PAGOS AOS SÓCIOS OU TITULAR </a:t>
            </a:r>
          </a:p>
        </p:txBody>
      </p:sp>
      <p:sp>
        <p:nvSpPr>
          <p:cNvPr id="97283" name="Rectangle 3"/>
          <p:cNvSpPr>
            <a:spLocks noGrp="1" noChangeArrowheads="1"/>
          </p:cNvSpPr>
          <p:nvPr>
            <p:ph idx="1"/>
          </p:nvPr>
        </p:nvSpPr>
        <p:spPr bwMode="auto">
          <a:xfrm>
            <a:off x="841420" y="1371600"/>
            <a:ext cx="10554461" cy="5081589"/>
          </a:xfrm>
          <a:noFill/>
          <a:ln>
            <a:miter lim="800000"/>
            <a:headEnd/>
            <a:tailEnd/>
          </a:ln>
        </p:spPr>
        <p:txBody>
          <a:bodyPr vert="horz" wrap="square" lIns="91440" tIns="45720" rIns="91440" bIns="45720" numCol="1" anchor="t" anchorCtr="0" compatLnSpc="1">
            <a:prstTxWarp prst="textNoShape">
              <a:avLst/>
            </a:prstTxWarp>
            <a:normAutofit fontScale="25000" lnSpcReduction="20000"/>
          </a:bodyPr>
          <a:lstStyle/>
          <a:p>
            <a:pPr algn="just">
              <a:buNone/>
            </a:pPr>
            <a:endParaRPr lang="pt-BR" altLang="pt-BR" sz="2800" dirty="0" smtClean="0"/>
          </a:p>
          <a:p>
            <a:pPr algn="just">
              <a:lnSpc>
                <a:spcPct val="170000"/>
              </a:lnSpc>
            </a:pPr>
            <a:r>
              <a:rPr lang="pt-BR" altLang="pt-BR" sz="10400" dirty="0" smtClean="0">
                <a:latin typeface="Arial" pitchFamily="34" charset="0"/>
                <a:cs typeface="Arial" pitchFamily="34" charset="0"/>
              </a:rPr>
              <a:t>Consideram-se isentos do Imposto de Renda os valores efetivamente pagos ou distribuídos ao titular  ou sócio da ME ou EPP optante pelo Simples Nacional, salvo os que corresponderem a pró-labore, aluguéis ou serviços prestados.</a:t>
            </a:r>
          </a:p>
          <a:p>
            <a:pPr algn="just">
              <a:lnSpc>
                <a:spcPct val="170000"/>
              </a:lnSpc>
              <a:buNone/>
            </a:pPr>
            <a:endParaRPr lang="pt-BR" altLang="pt-BR" sz="10400" dirty="0" smtClean="0">
              <a:latin typeface="Arial" pitchFamily="34" charset="0"/>
              <a:cs typeface="Arial" pitchFamily="34" charset="0"/>
            </a:endParaRPr>
          </a:p>
          <a:p>
            <a:pPr algn="just">
              <a:lnSpc>
                <a:spcPct val="170000"/>
              </a:lnSpc>
            </a:pPr>
            <a:r>
              <a:rPr lang="pt-BR" altLang="pt-BR" sz="10400" dirty="0" smtClean="0">
                <a:latin typeface="Arial" pitchFamily="34" charset="0"/>
                <a:cs typeface="Arial" pitchFamily="34" charset="0"/>
              </a:rPr>
              <a:t>Escrituração completa implica distribuição de lucros com isenção do imposto de renda.</a:t>
            </a:r>
          </a:p>
          <a:p>
            <a:pPr algn="just">
              <a:lnSpc>
                <a:spcPct val="170000"/>
              </a:lnSpc>
            </a:pPr>
            <a:endParaRPr lang="pt-BR" altLang="pt-BR" sz="8800" dirty="0" smtClean="0">
              <a:latin typeface="Arial" pitchFamily="34" charset="0"/>
              <a:cs typeface="Arial" pitchFamily="34" charset="0"/>
            </a:endParaRPr>
          </a:p>
          <a:p>
            <a:pPr algn="just">
              <a:buNone/>
            </a:pPr>
            <a:endParaRPr lang="pt-BR" altLang="pt-BR" sz="8800" dirty="0" smtClean="0">
              <a:latin typeface="Arial" pitchFamily="34" charset="0"/>
              <a:cs typeface="Arial" pitchFamily="34" charset="0"/>
            </a:endParaRPr>
          </a:p>
          <a:p>
            <a:pPr algn="just">
              <a:lnSpc>
                <a:spcPct val="170000"/>
              </a:lnSpc>
            </a:pPr>
            <a:endParaRPr lang="pt-BR" altLang="pt-BR" sz="4600" dirty="0" smtClean="0">
              <a:latin typeface="Arial" pitchFamily="34" charset="0"/>
              <a:cs typeface="Arial" pitchFamily="34" charset="0"/>
            </a:endParaRPr>
          </a:p>
          <a:p>
            <a:endParaRPr lang="pt-BR" altLang="pt-BR" sz="4600" dirty="0" smtClean="0">
              <a:latin typeface="Arial" pitchFamily="34" charset="0"/>
              <a:cs typeface="Arial" pitchFamily="34" charset="0"/>
            </a:endParaRPr>
          </a:p>
          <a:p>
            <a:pPr algn="just">
              <a:lnSpc>
                <a:spcPct val="150000"/>
              </a:lnSpc>
              <a:buFontTx/>
              <a:buNone/>
            </a:pPr>
            <a:endParaRPr lang="pt-BR" altLang="pt-BR" sz="2200" dirty="0" smtClean="0">
              <a:latin typeface="Arial" pitchFamily="34" charset="0"/>
              <a:cs typeface="Arial" pitchFamily="34" charset="0"/>
            </a:endParaRPr>
          </a:p>
          <a:p>
            <a:pPr algn="just">
              <a:lnSpc>
                <a:spcPct val="150000"/>
              </a:lnSpc>
              <a:buFontTx/>
              <a:buNone/>
            </a:pPr>
            <a:r>
              <a:rPr lang="pt-BR" altLang="pt-BR" sz="2200" dirty="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5" name="Rectangle 3"/>
          <p:cNvSpPr>
            <a:spLocks noGrp="1" noChangeArrowheads="1"/>
          </p:cNvSpPr>
          <p:nvPr>
            <p:ph type="body" idx="1"/>
          </p:nvPr>
        </p:nvSpPr>
        <p:spPr>
          <a:xfrm>
            <a:off x="395785" y="1351129"/>
            <a:ext cx="11259403" cy="5011572"/>
          </a:xfrm>
        </p:spPr>
        <p:txBody>
          <a:bodyPr rtlCol="0">
            <a:normAutofit/>
          </a:bodyPr>
          <a:lstStyle/>
          <a:p>
            <a:pPr algn="just" eaLnBrk="1" fontAlgn="auto" hangingPunct="1">
              <a:lnSpc>
                <a:spcPct val="60000"/>
              </a:lnSpc>
              <a:spcAft>
                <a:spcPts val="0"/>
              </a:spcAft>
              <a:defRPr/>
            </a:pPr>
            <a:endParaRPr lang="pt-BR" sz="2000" b="1" dirty="0">
              <a:sym typeface="Monotype Sorts" pitchFamily="2" charset="2"/>
            </a:endParaRPr>
          </a:p>
          <a:p>
            <a:pPr algn="ctr" eaLnBrk="1" fontAlgn="auto" hangingPunct="1">
              <a:lnSpc>
                <a:spcPct val="60000"/>
              </a:lnSpc>
              <a:spcAft>
                <a:spcPts val="0"/>
              </a:spcAft>
              <a:buFont typeface="Arial" pitchFamily="34" charset="0"/>
              <a:buNone/>
              <a:defRPr/>
            </a:pPr>
            <a:r>
              <a:rPr lang="pt-BR" sz="2000" b="1" dirty="0" smtClean="0">
                <a:solidFill>
                  <a:schemeClr val="tx1">
                    <a:lumMod val="95000"/>
                    <a:lumOff val="5000"/>
                  </a:schemeClr>
                </a:solidFill>
                <a:latin typeface="Arial" pitchFamily="34" charset="0"/>
                <a:cs typeface="Arial" pitchFamily="34" charset="0"/>
                <a:sym typeface="Monotype Sorts" pitchFamily="2" charset="2"/>
              </a:rPr>
              <a:t>O </a:t>
            </a:r>
            <a:r>
              <a:rPr lang="pt-BR" sz="2000" b="1" dirty="0">
                <a:solidFill>
                  <a:schemeClr val="tx1">
                    <a:lumMod val="95000"/>
                    <a:lumOff val="5000"/>
                  </a:schemeClr>
                </a:solidFill>
                <a:latin typeface="Arial" pitchFamily="34" charset="0"/>
                <a:cs typeface="Arial" pitchFamily="34" charset="0"/>
                <a:sym typeface="Monotype Sorts" pitchFamily="2" charset="2"/>
              </a:rPr>
              <a:t>que </a:t>
            </a:r>
            <a:r>
              <a:rPr lang="pt-BR" sz="2000" b="1" dirty="0">
                <a:solidFill>
                  <a:srgbClr val="FF0000"/>
                </a:solidFill>
                <a:latin typeface="Arial" pitchFamily="34" charset="0"/>
                <a:cs typeface="Arial" pitchFamily="34" charset="0"/>
                <a:sym typeface="Monotype Sorts" pitchFamily="2" charset="2"/>
              </a:rPr>
              <a:t>NÃO</a:t>
            </a:r>
            <a:r>
              <a:rPr lang="pt-BR" sz="2000" b="1" dirty="0">
                <a:solidFill>
                  <a:schemeClr val="tx1">
                    <a:lumMod val="95000"/>
                    <a:lumOff val="5000"/>
                  </a:schemeClr>
                </a:solidFill>
                <a:latin typeface="Arial" pitchFamily="34" charset="0"/>
                <a:cs typeface="Arial" pitchFamily="34" charset="0"/>
                <a:sym typeface="Monotype Sorts" pitchFamily="2" charset="2"/>
              </a:rPr>
              <a:t> é planejamento tributário?</a:t>
            </a:r>
          </a:p>
          <a:p>
            <a:pPr algn="just" eaLnBrk="1" fontAlgn="auto" hangingPunct="1">
              <a:lnSpc>
                <a:spcPct val="50000"/>
              </a:lnSpc>
              <a:spcAft>
                <a:spcPts val="0"/>
              </a:spcAft>
              <a:defRPr/>
            </a:pPr>
            <a:endParaRPr lang="pt-BR" sz="2000" b="1" dirty="0">
              <a:solidFill>
                <a:schemeClr val="tx1">
                  <a:lumMod val="95000"/>
                  <a:lumOff val="5000"/>
                </a:schemeClr>
              </a:solidFill>
              <a:latin typeface="Arial" pitchFamily="34" charset="0"/>
              <a:cs typeface="Arial" pitchFamily="34" charset="0"/>
              <a:sym typeface="Monotype Sorts" pitchFamily="2" charset="2"/>
            </a:endParaRPr>
          </a:p>
          <a:p>
            <a:pPr lvl="1" algn="just" eaLnBrk="1" fontAlgn="auto" hangingPunct="1">
              <a:lnSpc>
                <a:spcPct val="75000"/>
              </a:lnSpc>
              <a:spcAft>
                <a:spcPts val="0"/>
              </a:spcAft>
              <a:defRPr/>
            </a:pPr>
            <a:endParaRPr lang="pt-BR" sz="2000" b="1" dirty="0" smtClean="0">
              <a:solidFill>
                <a:schemeClr val="tx1">
                  <a:lumMod val="95000"/>
                  <a:lumOff val="5000"/>
                </a:schemeClr>
              </a:solidFill>
              <a:latin typeface="Arial" pitchFamily="34" charset="0"/>
              <a:cs typeface="Arial" pitchFamily="34" charset="0"/>
              <a:sym typeface="Monotype Sorts" pitchFamily="2" charset="2"/>
            </a:endParaRPr>
          </a:p>
          <a:p>
            <a:pPr lvl="1" algn="just" eaLnBrk="1" fontAlgn="auto" hangingPunct="1">
              <a:lnSpc>
                <a:spcPct val="75000"/>
              </a:lnSpc>
              <a:spcAft>
                <a:spcPts val="0"/>
              </a:spcAft>
              <a:defRPr/>
            </a:pPr>
            <a:r>
              <a:rPr lang="pt-BR" sz="2200" b="1" dirty="0" smtClean="0">
                <a:solidFill>
                  <a:schemeClr val="tx2">
                    <a:lumMod val="75000"/>
                  </a:schemeClr>
                </a:solidFill>
                <a:latin typeface="Arial" pitchFamily="34" charset="0"/>
                <a:ea typeface="+mj-ea"/>
                <a:cs typeface="Arial" pitchFamily="34" charset="0"/>
                <a:sym typeface="Monotype Sorts" pitchFamily="2" charset="2"/>
              </a:rPr>
              <a:t>Crimes </a:t>
            </a:r>
            <a:r>
              <a:rPr lang="pt-BR" sz="2200" b="1" dirty="0">
                <a:solidFill>
                  <a:schemeClr val="tx2">
                    <a:lumMod val="75000"/>
                  </a:schemeClr>
                </a:solidFill>
                <a:latin typeface="Arial" pitchFamily="34" charset="0"/>
                <a:ea typeface="+mj-ea"/>
                <a:cs typeface="Arial" pitchFamily="34" charset="0"/>
                <a:sym typeface="Monotype Sorts" pitchFamily="2" charset="2"/>
              </a:rPr>
              <a:t>contra a ordem tributária   </a:t>
            </a:r>
            <a:r>
              <a:rPr lang="pt-BR" sz="2000" dirty="0">
                <a:solidFill>
                  <a:schemeClr val="tx1">
                    <a:lumMod val="95000"/>
                    <a:lumOff val="5000"/>
                  </a:schemeClr>
                </a:solidFill>
                <a:latin typeface="Arial" pitchFamily="34" charset="0"/>
                <a:cs typeface="Arial" pitchFamily="34" charset="0"/>
                <a:sym typeface="Monotype Sorts" pitchFamily="2" charset="2"/>
              </a:rPr>
              <a:t>fraudar fiscalização, omitir informação ou prestar declaração falsa, falsificar ou alterar nota fiscal, deixar de recolher tributo no prazo legal por má fé;</a:t>
            </a:r>
          </a:p>
          <a:p>
            <a:pPr lvl="1" algn="just" eaLnBrk="1" fontAlgn="auto" hangingPunct="1">
              <a:lnSpc>
                <a:spcPct val="75000"/>
              </a:lnSpc>
              <a:spcAft>
                <a:spcPts val="0"/>
              </a:spcAft>
              <a:defRPr/>
            </a:pPr>
            <a:endParaRPr lang="pt-BR" sz="2000" dirty="0">
              <a:solidFill>
                <a:schemeClr val="tx1">
                  <a:lumMod val="95000"/>
                  <a:lumOff val="5000"/>
                </a:schemeClr>
              </a:solidFill>
              <a:latin typeface="Arial" pitchFamily="34" charset="0"/>
              <a:cs typeface="Arial" pitchFamily="34" charset="0"/>
              <a:sym typeface="Monotype Sorts" pitchFamily="2" charset="2"/>
            </a:endParaRPr>
          </a:p>
          <a:p>
            <a:pPr lvl="1" algn="just" eaLnBrk="1" fontAlgn="auto" hangingPunct="1">
              <a:lnSpc>
                <a:spcPct val="75000"/>
              </a:lnSpc>
              <a:spcAft>
                <a:spcPts val="0"/>
              </a:spcAft>
              <a:defRPr/>
            </a:pPr>
            <a:r>
              <a:rPr lang="pt-BR" sz="2200" b="1" dirty="0">
                <a:solidFill>
                  <a:schemeClr val="tx2">
                    <a:lumMod val="75000"/>
                  </a:schemeClr>
                </a:solidFill>
                <a:latin typeface="Arial" pitchFamily="34" charset="0"/>
                <a:ea typeface="+mj-ea"/>
                <a:cs typeface="Arial" pitchFamily="34" charset="0"/>
                <a:sym typeface="Monotype Sorts" pitchFamily="2" charset="2"/>
              </a:rPr>
              <a:t>Sonegação fiscal   </a:t>
            </a:r>
            <a:r>
              <a:rPr lang="pt-BR" sz="2000" dirty="0">
                <a:solidFill>
                  <a:schemeClr val="tx1">
                    <a:lumMod val="95000"/>
                    <a:lumOff val="5000"/>
                  </a:schemeClr>
                </a:solidFill>
                <a:latin typeface="Arial" pitchFamily="34" charset="0"/>
                <a:cs typeface="Arial" pitchFamily="34" charset="0"/>
                <a:sym typeface="Monotype Sorts" pitchFamily="2" charset="2"/>
              </a:rPr>
              <a:t>ação ou omissão dolosa, impedir ou retardar total ou parcialmente o conhecimento pelo fisco de um fato ocorrido, ou da natureza do fato;</a:t>
            </a:r>
          </a:p>
          <a:p>
            <a:pPr lvl="1" algn="just" eaLnBrk="1" fontAlgn="auto" hangingPunct="1">
              <a:lnSpc>
                <a:spcPct val="75000"/>
              </a:lnSpc>
              <a:spcAft>
                <a:spcPts val="0"/>
              </a:spcAft>
              <a:defRPr/>
            </a:pPr>
            <a:endParaRPr lang="pt-BR" sz="2000" dirty="0">
              <a:solidFill>
                <a:schemeClr val="tx1">
                  <a:lumMod val="95000"/>
                  <a:lumOff val="5000"/>
                </a:schemeClr>
              </a:solidFill>
              <a:latin typeface="Arial" pitchFamily="34" charset="0"/>
              <a:cs typeface="Arial" pitchFamily="34" charset="0"/>
              <a:sym typeface="Monotype Sorts" pitchFamily="2" charset="2"/>
            </a:endParaRPr>
          </a:p>
          <a:p>
            <a:pPr lvl="1" algn="just" eaLnBrk="1" fontAlgn="auto" hangingPunct="1">
              <a:lnSpc>
                <a:spcPct val="75000"/>
              </a:lnSpc>
              <a:spcAft>
                <a:spcPts val="0"/>
              </a:spcAft>
              <a:defRPr/>
            </a:pPr>
            <a:r>
              <a:rPr lang="pt-BR" sz="2200" b="1" dirty="0">
                <a:solidFill>
                  <a:schemeClr val="tx2">
                    <a:lumMod val="75000"/>
                  </a:schemeClr>
                </a:solidFill>
                <a:latin typeface="Arial" pitchFamily="34" charset="0"/>
                <a:ea typeface="+mj-ea"/>
                <a:cs typeface="Arial" pitchFamily="34" charset="0"/>
                <a:sym typeface="Monotype Sorts" pitchFamily="2" charset="2"/>
              </a:rPr>
              <a:t>Simulação  </a:t>
            </a:r>
            <a:r>
              <a:rPr lang="pt-BR" sz="2000" dirty="0">
                <a:solidFill>
                  <a:schemeClr val="tx1">
                    <a:lumMod val="95000"/>
                    <a:lumOff val="5000"/>
                  </a:schemeClr>
                </a:solidFill>
                <a:latin typeface="Arial" pitchFamily="34" charset="0"/>
                <a:cs typeface="Arial" pitchFamily="34" charset="0"/>
                <a:sym typeface="Monotype Sorts" pitchFamily="2" charset="2"/>
              </a:rPr>
              <a:t> art. 102 Código Civil – transmissão de direitos a pessoas diversas, falsa declaração e confissão, registro de datas divergentes da ocorrência do ato, intenção de prejudicar terceiros ou violar dispositivo legal</a:t>
            </a:r>
            <a:r>
              <a:rPr lang="pt-BR" sz="2000" dirty="0" smtClean="0">
                <a:solidFill>
                  <a:schemeClr val="tx1">
                    <a:lumMod val="95000"/>
                    <a:lumOff val="5000"/>
                  </a:schemeClr>
                </a:solidFill>
                <a:latin typeface="Arial" pitchFamily="34" charset="0"/>
                <a:cs typeface="Arial" pitchFamily="34" charset="0"/>
                <a:sym typeface="Monotype Sorts" pitchFamily="2" charset="2"/>
              </a:rPr>
              <a:t>;</a:t>
            </a:r>
          </a:p>
          <a:p>
            <a:pPr lvl="1" algn="just" eaLnBrk="1" fontAlgn="auto" hangingPunct="1">
              <a:lnSpc>
                <a:spcPct val="75000"/>
              </a:lnSpc>
              <a:spcAft>
                <a:spcPts val="0"/>
              </a:spcAft>
              <a:buNone/>
              <a:defRPr/>
            </a:pPr>
            <a:endParaRPr lang="pt-BR" sz="2000" dirty="0">
              <a:solidFill>
                <a:schemeClr val="tx1">
                  <a:lumMod val="95000"/>
                  <a:lumOff val="5000"/>
                </a:schemeClr>
              </a:solidFill>
              <a:latin typeface="Arial" pitchFamily="34" charset="0"/>
              <a:cs typeface="Arial" pitchFamily="34" charset="0"/>
              <a:sym typeface="Monotype Sorts" pitchFamily="2" charset="2"/>
            </a:endParaRPr>
          </a:p>
          <a:p>
            <a:pPr lvl="1" algn="just" eaLnBrk="1" fontAlgn="auto" hangingPunct="1">
              <a:lnSpc>
                <a:spcPct val="50000"/>
              </a:lnSpc>
              <a:spcAft>
                <a:spcPts val="0"/>
              </a:spcAft>
              <a:defRPr/>
            </a:pPr>
            <a:endParaRPr lang="pt-BR" sz="2000" dirty="0">
              <a:solidFill>
                <a:schemeClr val="tx1">
                  <a:lumMod val="95000"/>
                  <a:lumOff val="5000"/>
                </a:schemeClr>
              </a:solidFill>
              <a:latin typeface="Arial" pitchFamily="34" charset="0"/>
              <a:cs typeface="Arial" pitchFamily="34" charset="0"/>
              <a:sym typeface="Monotype Sorts" pitchFamily="2" charset="2"/>
            </a:endParaRPr>
          </a:p>
          <a:p>
            <a:pPr lvl="1" algn="just">
              <a:lnSpc>
                <a:spcPct val="50000"/>
              </a:lnSpc>
              <a:defRPr/>
            </a:pPr>
            <a:r>
              <a:rPr lang="pt-BR" sz="2200" b="1" dirty="0">
                <a:solidFill>
                  <a:schemeClr val="tx2">
                    <a:lumMod val="75000"/>
                  </a:schemeClr>
                </a:solidFill>
                <a:latin typeface="Arial" pitchFamily="34" charset="0"/>
                <a:ea typeface="+mj-ea"/>
                <a:cs typeface="Arial" pitchFamily="34" charset="0"/>
                <a:sym typeface="Monotype Sorts" pitchFamily="2" charset="2"/>
              </a:rPr>
              <a:t>Abuso de forma e negócio jurídico </a:t>
            </a:r>
            <a:r>
              <a:rPr lang="pt-BR" sz="2200" b="1" dirty="0" smtClean="0">
                <a:solidFill>
                  <a:schemeClr val="tx2">
                    <a:lumMod val="75000"/>
                  </a:schemeClr>
                </a:solidFill>
                <a:latin typeface="Arial" pitchFamily="34" charset="0"/>
                <a:ea typeface="+mj-ea"/>
                <a:cs typeface="Arial" pitchFamily="34" charset="0"/>
                <a:sym typeface="Monotype Sorts" pitchFamily="2" charset="2"/>
              </a:rPr>
              <a:t>indireto  </a:t>
            </a:r>
            <a:r>
              <a:rPr lang="pt-BR" sz="2000" dirty="0" smtClean="0">
                <a:solidFill>
                  <a:schemeClr val="tx1">
                    <a:lumMod val="95000"/>
                    <a:lumOff val="5000"/>
                  </a:schemeClr>
                </a:solidFill>
                <a:latin typeface="Arial" pitchFamily="34" charset="0"/>
                <a:cs typeface="Arial" pitchFamily="34" charset="0"/>
                <a:sym typeface="Monotype Sorts" pitchFamily="2" charset="2"/>
              </a:rPr>
              <a:t>Essência sobre a forma.</a:t>
            </a:r>
            <a:endParaRPr lang="pt-BR" sz="2000" b="1" dirty="0">
              <a:solidFill>
                <a:schemeClr val="tx1">
                  <a:lumMod val="95000"/>
                  <a:lumOff val="5000"/>
                </a:schemeClr>
              </a:solidFill>
              <a:latin typeface="Arial" pitchFamily="34" charset="0"/>
              <a:cs typeface="Arial" pitchFamily="34" charset="0"/>
              <a:sym typeface="Monotype Sorts" pitchFamily="2" charset="2"/>
            </a:endParaRPr>
          </a:p>
          <a:p>
            <a:pPr lvl="1" algn="just" eaLnBrk="1" fontAlgn="auto" hangingPunct="1">
              <a:lnSpc>
                <a:spcPct val="50000"/>
              </a:lnSpc>
              <a:spcAft>
                <a:spcPts val="0"/>
              </a:spcAft>
              <a:buNone/>
              <a:defRPr/>
            </a:pPr>
            <a:endParaRPr lang="pt-BR" sz="2000" b="1" dirty="0">
              <a:solidFill>
                <a:schemeClr val="tx1">
                  <a:lumMod val="95000"/>
                  <a:lumOff val="5000"/>
                </a:schemeClr>
              </a:solidFill>
              <a:latin typeface="Arial" pitchFamily="34" charset="0"/>
              <a:cs typeface="Arial" pitchFamily="34" charset="0"/>
              <a:sym typeface="Monotype Sorts" pitchFamily="2" charset="2"/>
            </a:endParaRPr>
          </a:p>
        </p:txBody>
      </p:sp>
      <p:sp>
        <p:nvSpPr>
          <p:cNvPr id="33795" name="Rectangle 2"/>
          <p:cNvSpPr>
            <a:spLocks noGrp="1" noChangeArrowheads="1"/>
          </p:cNvSpPr>
          <p:nvPr>
            <p:ph type="title"/>
          </p:nvPr>
        </p:nvSpPr>
        <p:spPr>
          <a:xfrm>
            <a:off x="911225" y="436731"/>
            <a:ext cx="10574339" cy="968991"/>
          </a:xfrm>
        </p:spPr>
        <p:txBody>
          <a:bodyPr/>
          <a:lstStyle/>
          <a:p>
            <a:pPr eaLnBrk="1" hangingPunct="1">
              <a:defRPr/>
            </a:pPr>
            <a:r>
              <a:rPr lang="pt-BR" sz="3600" b="1" dirty="0" smtClean="0">
                <a:solidFill>
                  <a:schemeClr val="tx2">
                    <a:lumMod val="75000"/>
                  </a:schemeClr>
                </a:solidFill>
                <a:latin typeface="Arial" pitchFamily="34" charset="0"/>
                <a:cs typeface="Arial" pitchFamily="34" charset="0"/>
              </a:rPr>
              <a:t>PLANEJAMENTO TRIBUTÁRIO</a:t>
            </a:r>
          </a:p>
        </p:txBody>
      </p:sp>
      <p:sp>
        <p:nvSpPr>
          <p:cNvPr id="2" name="Espaço Reservado para Número de Slide 1">
            <a:extLst/>
          </p:cNvPr>
          <p:cNvSpPr>
            <a:spLocks noGrp="1"/>
          </p:cNvSpPr>
          <p:nvPr>
            <p:ph type="sldNum" sz="quarter" idx="12"/>
          </p:nvPr>
        </p:nvSpPr>
        <p:spPr/>
        <p:txBody>
          <a:bodyPr/>
          <a:lstStyle/>
          <a:p>
            <a:pPr>
              <a:defRPr/>
            </a:pPr>
            <a:fld id="{0C1AE8EC-3057-4337-AD8F-AD8DB4CA8F52}" type="slidenum">
              <a:rPr lang="pt-BR"/>
              <a:pPr>
                <a:defRPr/>
              </a:pPr>
              <a:t>89</a:t>
            </a:fld>
            <a:endParaRPr lang="pt-B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720438" y="374083"/>
            <a:ext cx="10375193" cy="892753"/>
          </a:xfrm>
        </p:spPr>
        <p:txBody>
          <a:bodyPr>
            <a:normAutofit/>
          </a:bodyPr>
          <a:lstStyle/>
          <a:p>
            <a:pPr algn="ctr" eaLnBrk="1" hangingPunct="1"/>
            <a:r>
              <a:rPr lang="pt-BR" altLang="pt-BR" sz="3200" b="1" dirty="0" smtClean="0">
                <a:solidFill>
                  <a:srgbClr val="002060"/>
                </a:solidFill>
                <a:latin typeface="Arial" pitchFamily="34" charset="0"/>
                <a:cs typeface="Arial" pitchFamily="34" charset="0"/>
              </a:rPr>
              <a:t>SIMPLES NACIONAL</a:t>
            </a:r>
          </a:p>
        </p:txBody>
      </p:sp>
      <p:sp>
        <p:nvSpPr>
          <p:cNvPr id="93187" name="Rectangle 3"/>
          <p:cNvSpPr>
            <a:spLocks noGrp="1" noChangeArrowheads="1"/>
          </p:cNvSpPr>
          <p:nvPr>
            <p:ph idx="1"/>
          </p:nvPr>
        </p:nvSpPr>
        <p:spPr>
          <a:xfrm>
            <a:off x="559559" y="1214652"/>
            <a:ext cx="11081983" cy="5310845"/>
          </a:xfrm>
        </p:spPr>
        <p:txBody>
          <a:bodyPr>
            <a:normAutofit/>
          </a:bodyPr>
          <a:lstStyle/>
          <a:p>
            <a:pPr eaLnBrk="1" hangingPunct="1">
              <a:lnSpc>
                <a:spcPct val="90000"/>
              </a:lnSpc>
              <a:buFontTx/>
              <a:buNone/>
            </a:pPr>
            <a:endParaRPr lang="pt-BR" altLang="pt-BR" sz="2400" dirty="0" smtClean="0">
              <a:latin typeface="Arial" pitchFamily="34" charset="0"/>
              <a:cs typeface="Arial" pitchFamily="34" charset="0"/>
            </a:endParaRPr>
          </a:p>
          <a:p>
            <a:pPr eaLnBrk="1" hangingPunct="1">
              <a:lnSpc>
                <a:spcPct val="90000"/>
              </a:lnSpc>
              <a:buFontTx/>
              <a:buNone/>
            </a:pPr>
            <a:r>
              <a:rPr lang="pt-BR" altLang="pt-BR" sz="2400" dirty="0" smtClean="0">
                <a:latin typeface="Arial" pitchFamily="34" charset="0"/>
                <a:cs typeface="Arial" pitchFamily="34" charset="0"/>
              </a:rPr>
              <a:t>Impostos e contribuições abrangidos:</a:t>
            </a:r>
          </a:p>
          <a:p>
            <a:pPr lvl="1" eaLnBrk="1" hangingPunct="1">
              <a:lnSpc>
                <a:spcPct val="90000"/>
              </a:lnSpc>
            </a:pPr>
            <a:r>
              <a:rPr lang="pt-BR" altLang="pt-BR" sz="2400" dirty="0" smtClean="0">
                <a:latin typeface="Arial" pitchFamily="34" charset="0"/>
                <a:cs typeface="Arial" pitchFamily="34" charset="0"/>
              </a:rPr>
              <a:t>IRPJ,  CSLL,  PIS/PASEP,  COFINS, IPI e  INSS da empresa</a:t>
            </a:r>
          </a:p>
          <a:p>
            <a:pPr lvl="1" eaLnBrk="1" hangingPunct="1">
              <a:lnSpc>
                <a:spcPct val="90000"/>
              </a:lnSpc>
            </a:pPr>
            <a:r>
              <a:rPr lang="pt-BR" altLang="pt-BR" sz="2400" dirty="0" smtClean="0">
                <a:latin typeface="Arial" pitchFamily="34" charset="0"/>
                <a:cs typeface="Arial" pitchFamily="34" charset="0"/>
              </a:rPr>
              <a:t>SESC, SESI, SENAI, SENAC e SEBRAE</a:t>
            </a:r>
          </a:p>
          <a:p>
            <a:pPr lvl="1" eaLnBrk="1" hangingPunct="1">
              <a:lnSpc>
                <a:spcPct val="90000"/>
              </a:lnSpc>
            </a:pPr>
            <a:r>
              <a:rPr lang="pt-BR" altLang="pt-BR" sz="2400" dirty="0" smtClean="0">
                <a:latin typeface="Arial" pitchFamily="34" charset="0"/>
                <a:cs typeface="Arial" pitchFamily="34" charset="0"/>
              </a:rPr>
              <a:t>Salário-educação e Cont. Sindical Patronal</a:t>
            </a:r>
          </a:p>
          <a:p>
            <a:pPr lvl="1" eaLnBrk="1" hangingPunct="1">
              <a:lnSpc>
                <a:spcPct val="90000"/>
              </a:lnSpc>
            </a:pPr>
            <a:r>
              <a:rPr lang="pt-BR" altLang="pt-BR" sz="2400" dirty="0" smtClean="0">
                <a:latin typeface="Arial" pitchFamily="34" charset="0"/>
                <a:cs typeface="Arial" pitchFamily="34" charset="0"/>
              </a:rPr>
              <a:t>ICMS/ISS (faturamento até 3,6 milhões)</a:t>
            </a:r>
          </a:p>
          <a:p>
            <a:pPr eaLnBrk="1" hangingPunct="1">
              <a:lnSpc>
                <a:spcPct val="90000"/>
              </a:lnSpc>
              <a:buFontTx/>
              <a:buNone/>
            </a:pPr>
            <a:endParaRPr lang="pt-BR" altLang="pt-BR" sz="2400" dirty="0" smtClean="0">
              <a:latin typeface="Arial" pitchFamily="34" charset="0"/>
              <a:cs typeface="Arial" pitchFamily="34" charset="0"/>
            </a:endParaRPr>
          </a:p>
          <a:p>
            <a:pPr eaLnBrk="1" hangingPunct="1">
              <a:lnSpc>
                <a:spcPct val="90000"/>
              </a:lnSpc>
              <a:buFontTx/>
              <a:buNone/>
            </a:pPr>
            <a:r>
              <a:rPr lang="pt-BR" altLang="pt-BR" sz="2400" dirty="0" smtClean="0">
                <a:latin typeface="Arial" pitchFamily="34" charset="0"/>
                <a:cs typeface="Arial" pitchFamily="34" charset="0"/>
              </a:rPr>
              <a:t>Alíquota progressiva </a:t>
            </a:r>
            <a:r>
              <a:rPr lang="pt-BR" altLang="pt-BR" sz="2400" b="1" dirty="0" smtClean="0">
                <a:latin typeface="Arial" pitchFamily="34" charset="0"/>
                <a:cs typeface="Arial" pitchFamily="34" charset="0"/>
              </a:rPr>
              <a:t>(</a:t>
            </a:r>
            <a:r>
              <a:rPr lang="pt-BR" altLang="pt-BR" sz="2400" b="1" u="sng" dirty="0" smtClean="0">
                <a:latin typeface="Arial" pitchFamily="34" charset="0"/>
                <a:cs typeface="Arial" pitchFamily="34" charset="0"/>
              </a:rPr>
              <a:t>SUJEITO A ATUALIZAÇÃO</a:t>
            </a:r>
            <a:r>
              <a:rPr lang="pt-BR" altLang="pt-BR" sz="2400" b="1" dirty="0" smtClean="0">
                <a:latin typeface="Arial" pitchFamily="34" charset="0"/>
                <a:cs typeface="Arial" pitchFamily="34" charset="0"/>
              </a:rPr>
              <a:t>).</a:t>
            </a:r>
          </a:p>
          <a:p>
            <a:pPr eaLnBrk="1" hangingPunct="1">
              <a:lnSpc>
                <a:spcPct val="90000"/>
              </a:lnSpc>
              <a:buFontTx/>
              <a:buNone/>
            </a:pPr>
            <a:r>
              <a:rPr lang="pt-BR" altLang="pt-BR" sz="2400" dirty="0" smtClean="0">
                <a:latin typeface="Arial" pitchFamily="34" charset="0"/>
                <a:cs typeface="Arial" pitchFamily="34" charset="0"/>
              </a:rPr>
              <a:t>IPI = + 0,5%</a:t>
            </a:r>
          </a:p>
          <a:p>
            <a:pPr eaLnBrk="1" hangingPunct="1">
              <a:lnSpc>
                <a:spcPct val="90000"/>
              </a:lnSpc>
              <a:buFontTx/>
              <a:buNone/>
            </a:pPr>
            <a:r>
              <a:rPr lang="pt-BR" altLang="pt-BR" sz="2400" dirty="0" smtClean="0">
                <a:latin typeface="Arial" pitchFamily="34" charset="0"/>
                <a:cs typeface="Arial" pitchFamily="34" charset="0"/>
              </a:rPr>
              <a:t>Empresas continuam sujeitas a ST e a </a:t>
            </a:r>
          </a:p>
          <a:p>
            <a:pPr eaLnBrk="1" hangingPunct="1">
              <a:lnSpc>
                <a:spcPct val="90000"/>
              </a:lnSpc>
              <a:buFontTx/>
              <a:buNone/>
            </a:pPr>
            <a:r>
              <a:rPr lang="pt-BR" altLang="pt-BR" sz="2400" dirty="0" smtClean="0">
                <a:latin typeface="Arial" pitchFamily="34" charset="0"/>
                <a:cs typeface="Arial" pitchFamily="34" charset="0"/>
              </a:rPr>
              <a:t>Recomposição de alíquota.</a:t>
            </a:r>
          </a:p>
        </p:txBody>
      </p:sp>
      <p:sp>
        <p:nvSpPr>
          <p:cNvPr id="93188" name="AutoShape 4"/>
          <p:cNvSpPr>
            <a:spLocks noChangeArrowheads="1"/>
          </p:cNvSpPr>
          <p:nvPr/>
        </p:nvSpPr>
        <p:spPr bwMode="auto">
          <a:xfrm>
            <a:off x="7823200" y="2863120"/>
            <a:ext cx="3581400" cy="3436079"/>
          </a:xfrm>
          <a:prstGeom prst="diamond">
            <a:avLst/>
          </a:prstGeom>
          <a:noFill/>
          <a:ln w="9525">
            <a:solidFill>
              <a:schemeClr val="tx1"/>
            </a:solidFill>
            <a:miter lim="800000"/>
            <a:headEnd/>
            <a:tailEnd/>
          </a:ln>
        </p:spPr>
        <p:txBody>
          <a:bodyPr wrap="none" tIns="0"/>
          <a:lstStyle/>
          <a:p>
            <a:pPr algn="ctr">
              <a:spcBef>
                <a:spcPct val="20000"/>
              </a:spcBef>
            </a:pPr>
            <a:r>
              <a:rPr lang="pt-BR" altLang="pt-BR" sz="3200" b="1" u="sng" dirty="0">
                <a:solidFill>
                  <a:srgbClr val="002060"/>
                </a:solidFill>
                <a:latin typeface="CG Times" panose="02020603050405020304" pitchFamily="18" charset="0"/>
              </a:rPr>
              <a:t>Dica</a:t>
            </a:r>
          </a:p>
          <a:p>
            <a:pPr algn="ctr">
              <a:spcBef>
                <a:spcPct val="20000"/>
              </a:spcBef>
            </a:pPr>
            <a:r>
              <a:rPr lang="pt-BR" altLang="pt-BR" sz="1600" b="1" dirty="0">
                <a:solidFill>
                  <a:srgbClr val="002060"/>
                </a:solidFill>
                <a:latin typeface="CG Times" panose="02020603050405020304" pitchFamily="18" charset="0"/>
              </a:rPr>
              <a:t>O Simples é vantajoso</a:t>
            </a:r>
          </a:p>
          <a:p>
            <a:pPr algn="ctr">
              <a:spcBef>
                <a:spcPct val="20000"/>
              </a:spcBef>
            </a:pPr>
            <a:r>
              <a:rPr lang="pt-BR" altLang="pt-BR" sz="1600" b="1" dirty="0">
                <a:solidFill>
                  <a:srgbClr val="002060"/>
                </a:solidFill>
                <a:latin typeface="CG Times" panose="02020603050405020304" pitchFamily="18" charset="0"/>
              </a:rPr>
              <a:t>quando há um número elevado</a:t>
            </a:r>
          </a:p>
          <a:p>
            <a:pPr algn="ctr">
              <a:spcBef>
                <a:spcPct val="20000"/>
              </a:spcBef>
            </a:pPr>
            <a:r>
              <a:rPr lang="pt-BR" altLang="pt-BR" sz="1600" b="1" dirty="0">
                <a:solidFill>
                  <a:srgbClr val="002060"/>
                </a:solidFill>
                <a:latin typeface="CG Times" panose="02020603050405020304" pitchFamily="18" charset="0"/>
              </a:rPr>
              <a:t>de </a:t>
            </a:r>
            <a:r>
              <a:rPr lang="pt-BR" altLang="pt-BR" sz="1600" b="1" dirty="0" smtClean="0">
                <a:solidFill>
                  <a:srgbClr val="002060"/>
                </a:solidFill>
                <a:latin typeface="CG Times" panose="02020603050405020304" pitchFamily="18" charset="0"/>
              </a:rPr>
              <a:t>funcionários.</a:t>
            </a:r>
          </a:p>
          <a:p>
            <a:pPr algn="ctr">
              <a:spcBef>
                <a:spcPct val="20000"/>
              </a:spcBef>
            </a:pPr>
            <a:endParaRPr lang="pt-BR" altLang="pt-BR" b="1" dirty="0">
              <a:solidFill>
                <a:srgbClr val="002060"/>
              </a:solidFill>
              <a:latin typeface="Garamond" pitchFamily="18" charset="0"/>
            </a:endParaRPr>
          </a:p>
          <a:p>
            <a:pPr algn="ctr">
              <a:spcBef>
                <a:spcPct val="20000"/>
              </a:spcBef>
            </a:pPr>
            <a:endParaRPr lang="pt-BR" altLang="pt-BR" sz="1800" b="1" dirty="0">
              <a:solidFill>
                <a:srgbClr val="002060"/>
              </a:solidFill>
              <a:latin typeface="Garamond" pitchFamily="18" charset="0"/>
            </a:endParaRPr>
          </a:p>
          <a:p>
            <a:pPr algn="ctr">
              <a:spcBef>
                <a:spcPct val="20000"/>
              </a:spcBef>
            </a:pPr>
            <a:endParaRPr lang="pt-BR" altLang="pt-BR" sz="1800" dirty="0">
              <a:latin typeface="Garamond" pitchFamily="18" charset="0"/>
            </a:endParaRPr>
          </a:p>
          <a:p>
            <a:pPr algn="ctr">
              <a:spcBef>
                <a:spcPct val="20000"/>
              </a:spcBef>
            </a:pPr>
            <a:endParaRPr lang="pt-BR" altLang="pt-BR" sz="1800" dirty="0">
              <a:solidFill>
                <a:schemeClr val="bg1"/>
              </a:solidFill>
              <a:latin typeface="Garamond" pitchFamily="18" charset="0"/>
            </a:endParaRPr>
          </a:p>
        </p:txBody>
      </p:sp>
    </p:spTree>
    <p:extLst>
      <p:ext uri="{BB962C8B-B14F-4D97-AF65-F5344CB8AC3E}">
        <p14:creationId xmlns:p14="http://schemas.microsoft.com/office/powerpoint/2010/main" val="2587974356"/>
      </p:ext>
    </p:extLst>
  </p:cSld>
  <p:clrMapOvr>
    <a:masterClrMapping/>
  </p:clrMapOvr>
  <p:transition spd="slow">
    <p:random/>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a 5"/>
          <p:cNvGraphicFramePr/>
          <p:nvPr/>
        </p:nvGraphicFramePr>
        <p:xfrm>
          <a:off x="1993504" y="1484784"/>
          <a:ext cx="7768480"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aixaDeTexto 5"/>
          <p:cNvSpPr txBox="1">
            <a:spLocks noChangeArrowheads="1"/>
          </p:cNvSpPr>
          <p:nvPr/>
        </p:nvSpPr>
        <p:spPr bwMode="auto">
          <a:xfrm>
            <a:off x="1881191" y="336554"/>
            <a:ext cx="6948487" cy="812765"/>
          </a:xfrm>
          <a:prstGeom prst="rect">
            <a:avLst/>
          </a:prstGeom>
          <a:noFill/>
          <a:ln>
            <a:noFill/>
          </a:ln>
          <a:extLst/>
        </p:spPr>
        <p:txBody>
          <a:bodyPr lIns="81639" tIns="40820" rIns="81639" bIns="40820">
            <a:spAutoFit/>
          </a:bodyPr>
          <a:lstStyle>
            <a:defPPr>
              <a:defRPr lang="pt-B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lgn="ctr">
              <a:lnSpc>
                <a:spcPct val="150000"/>
              </a:lnSpc>
              <a:spcBef>
                <a:spcPct val="20000"/>
              </a:spcBef>
              <a:buSzPct val="45000"/>
              <a:buFont typeface="StarSymbol"/>
              <a:buNone/>
              <a:defRPr/>
            </a:pPr>
            <a:r>
              <a:rPr lang="pt-BR" altLang="en-US" sz="3600" b="1" dirty="0">
                <a:solidFill>
                  <a:schemeClr val="tx2"/>
                </a:solidFill>
                <a:latin typeface="Arial" panose="020B0604020202020204" pitchFamily="34" charset="0"/>
                <a:cs typeface="Arial" panose="020B0604020202020204" pitchFamily="34" charset="0"/>
              </a:rPr>
              <a:t>RECEITAS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5"/>
          <p:cNvSpPr txBox="1">
            <a:spLocks noChangeArrowheads="1"/>
          </p:cNvSpPr>
          <p:nvPr/>
        </p:nvSpPr>
        <p:spPr bwMode="auto">
          <a:xfrm>
            <a:off x="1992315" y="404813"/>
            <a:ext cx="6948487" cy="691065"/>
          </a:xfrm>
          <a:prstGeom prst="rect">
            <a:avLst/>
          </a:prstGeom>
          <a:noFill/>
          <a:ln>
            <a:noFill/>
          </a:ln>
          <a:extLst/>
        </p:spPr>
        <p:txBody>
          <a:bodyPr lIns="81639" tIns="40820" rIns="81639" bIns="40820">
            <a:spAutoFit/>
          </a:bodyPr>
          <a:lstStyle>
            <a:defPPr>
              <a:defRPr lang="pt-B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lgn="ctr">
              <a:lnSpc>
                <a:spcPct val="150000"/>
              </a:lnSpc>
              <a:spcBef>
                <a:spcPct val="20000"/>
              </a:spcBef>
              <a:buSzPct val="45000"/>
              <a:defRPr/>
            </a:pPr>
            <a:r>
              <a:rPr lang="pt-BR" altLang="en-US" sz="3000" b="1" dirty="0">
                <a:solidFill>
                  <a:schemeClr val="tx2"/>
                </a:solidFill>
                <a:latin typeface="Arial" panose="020B0604020202020204" pitchFamily="34" charset="0"/>
                <a:cs typeface="Arial" panose="020B0604020202020204" pitchFamily="34" charset="0"/>
              </a:rPr>
              <a:t>CUSTOS E DESPESAS</a:t>
            </a:r>
          </a:p>
        </p:txBody>
      </p:sp>
      <p:graphicFrame>
        <p:nvGraphicFramePr>
          <p:cNvPr id="2" name="Diagrama 1"/>
          <p:cNvGraphicFramePr/>
          <p:nvPr>
            <p:extLst>
              <p:ext uri="{D42A27DB-BD31-4B8C-83A1-F6EECF244321}">
                <p14:modId xmlns:p14="http://schemas.microsoft.com/office/powerpoint/2010/main" val="3116534111"/>
              </p:ext>
            </p:extLst>
          </p:nvPr>
        </p:nvGraphicFramePr>
        <p:xfrm>
          <a:off x="2143944" y="1335088"/>
          <a:ext cx="7768480" cy="4984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de cantos arredondados 11"/>
          <p:cNvSpPr/>
          <p:nvPr/>
        </p:nvSpPr>
        <p:spPr>
          <a:xfrm>
            <a:off x="3666400" y="1650026"/>
            <a:ext cx="4191029" cy="853440"/>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2600" b="1" dirty="0">
                <a:ln>
                  <a:solidFill>
                    <a:schemeClr val="bg1"/>
                  </a:solidFill>
                </a:ln>
                <a:solidFill>
                  <a:schemeClr val="bg1"/>
                </a:solidFill>
                <a:cs typeface="Calibri" pitchFamily="34" charset="0"/>
              </a:rPr>
              <a:t>DISPONÍVEL </a:t>
            </a:r>
          </a:p>
        </p:txBody>
      </p:sp>
      <p:sp>
        <p:nvSpPr>
          <p:cNvPr id="5" name="Retângulo de cantos arredondados 4"/>
          <p:cNvSpPr/>
          <p:nvPr/>
        </p:nvSpPr>
        <p:spPr>
          <a:xfrm>
            <a:off x="1136288" y="5687092"/>
            <a:ext cx="4191029" cy="792480"/>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2600" b="1" dirty="0">
                <a:ln>
                  <a:solidFill>
                    <a:schemeClr val="bg1"/>
                  </a:solidFill>
                </a:ln>
                <a:solidFill>
                  <a:schemeClr val="bg1"/>
                </a:solidFill>
                <a:cs typeface="Calibri" pitchFamily="34" charset="0"/>
              </a:rPr>
              <a:t>FORNECEDORES </a:t>
            </a:r>
          </a:p>
        </p:txBody>
      </p:sp>
      <p:sp>
        <p:nvSpPr>
          <p:cNvPr id="43012" name="Subtítulo 2"/>
          <p:cNvSpPr txBox="1">
            <a:spLocks/>
          </p:cNvSpPr>
          <p:nvPr/>
        </p:nvSpPr>
        <p:spPr bwMode="auto">
          <a:xfrm>
            <a:off x="3246437" y="4602167"/>
            <a:ext cx="8412163" cy="1997075"/>
          </a:xfrm>
          <a:prstGeom prst="rect">
            <a:avLst/>
          </a:prstGeom>
          <a:noFill/>
          <a:ln w="9525">
            <a:noFill/>
            <a:miter lim="800000"/>
            <a:headEnd/>
            <a:tailEnd/>
          </a:ln>
        </p:spPr>
        <p:txBody>
          <a:bodyPr/>
          <a:lstStyle/>
          <a:p>
            <a:pPr algn="just">
              <a:spcBef>
                <a:spcPct val="20000"/>
              </a:spcBef>
            </a:pPr>
            <a:endParaRPr lang="pt-BR" b="1"/>
          </a:p>
        </p:txBody>
      </p:sp>
      <p:sp>
        <p:nvSpPr>
          <p:cNvPr id="9" name="Retângulo de cantos arredondados 8"/>
          <p:cNvSpPr/>
          <p:nvPr/>
        </p:nvSpPr>
        <p:spPr>
          <a:xfrm>
            <a:off x="1199410" y="3774348"/>
            <a:ext cx="3854452" cy="853440"/>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2600" b="1" dirty="0">
                <a:ln>
                  <a:solidFill>
                    <a:schemeClr val="bg1"/>
                  </a:solidFill>
                </a:ln>
                <a:solidFill>
                  <a:schemeClr val="bg1"/>
                </a:solidFill>
                <a:cs typeface="Calibri" pitchFamily="34" charset="0"/>
              </a:rPr>
              <a:t>PL, RECEITAS E DESPESAS </a:t>
            </a:r>
          </a:p>
        </p:txBody>
      </p:sp>
      <p:sp>
        <p:nvSpPr>
          <p:cNvPr id="10" name="Retângulo de cantos arredondados 9"/>
          <p:cNvSpPr/>
          <p:nvPr/>
        </p:nvSpPr>
        <p:spPr>
          <a:xfrm>
            <a:off x="6872488" y="3690852"/>
            <a:ext cx="4191029" cy="853440"/>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2600" b="1" dirty="0">
                <a:ln>
                  <a:solidFill>
                    <a:schemeClr val="bg1"/>
                  </a:solidFill>
                </a:ln>
                <a:solidFill>
                  <a:schemeClr val="bg1"/>
                </a:solidFill>
                <a:cs typeface="Calibri" pitchFamily="34" charset="0"/>
              </a:rPr>
              <a:t>CLIENTES </a:t>
            </a:r>
          </a:p>
        </p:txBody>
      </p:sp>
      <p:sp>
        <p:nvSpPr>
          <p:cNvPr id="11" name="Retângulo de cantos arredondados 10"/>
          <p:cNvSpPr/>
          <p:nvPr/>
        </p:nvSpPr>
        <p:spPr>
          <a:xfrm>
            <a:off x="6642976" y="5622893"/>
            <a:ext cx="4191029" cy="792480"/>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BR" sz="2600" b="1" dirty="0">
                <a:ln>
                  <a:solidFill>
                    <a:schemeClr val="bg1"/>
                  </a:solidFill>
                </a:ln>
                <a:solidFill>
                  <a:schemeClr val="bg1"/>
                </a:solidFill>
                <a:cs typeface="Calibri" pitchFamily="34" charset="0"/>
              </a:rPr>
              <a:t>ESTOQUES </a:t>
            </a:r>
          </a:p>
        </p:txBody>
      </p:sp>
      <p:sp>
        <p:nvSpPr>
          <p:cNvPr id="13" name="Seta para baixo 12"/>
          <p:cNvSpPr/>
          <p:nvPr/>
        </p:nvSpPr>
        <p:spPr>
          <a:xfrm>
            <a:off x="5600702" y="2670175"/>
            <a:ext cx="484188" cy="977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4" name="Título 13"/>
          <p:cNvSpPr>
            <a:spLocks noGrp="1"/>
          </p:cNvSpPr>
          <p:nvPr>
            <p:ph type="title" idx="4294967295"/>
          </p:nvPr>
        </p:nvSpPr>
        <p:spPr>
          <a:xfrm>
            <a:off x="985837" y="274638"/>
            <a:ext cx="9986963" cy="1143000"/>
          </a:xfrm>
        </p:spPr>
        <p:txBody>
          <a:bodyPr>
            <a:normAutofit/>
          </a:bodyPr>
          <a:lstStyle/>
          <a:p>
            <a:pPr>
              <a:defRPr/>
            </a:pPr>
            <a:r>
              <a:rPr lang="pt-BR" b="1" dirty="0" smtClean="0">
                <a:solidFill>
                  <a:schemeClr val="tx2">
                    <a:lumMod val="75000"/>
                  </a:schemeClr>
                </a:solidFill>
                <a:latin typeface="Arial" panose="020B0604020202020204" pitchFamily="34" charset="0"/>
                <a:cs typeface="Arial" panose="020B0604020202020204" pitchFamily="34" charset="0"/>
              </a:rPr>
              <a:t>AUDITORIA TRIBUTÁRIA </a:t>
            </a:r>
            <a:endParaRPr lang="pt-BR"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4" name="Rectangle 8"/>
          <p:cNvSpPr>
            <a:spLocks noGrp="1" noChangeArrowheads="1"/>
          </p:cNvSpPr>
          <p:nvPr>
            <p:ph type="title"/>
          </p:nvPr>
        </p:nvSpPr>
        <p:spPr>
          <a:xfrm>
            <a:off x="609600" y="274638"/>
            <a:ext cx="10637520" cy="1143000"/>
          </a:xfrm>
        </p:spPr>
        <p:txBody>
          <a:bodyPr>
            <a:normAutofit/>
          </a:bodyPr>
          <a:lstStyle/>
          <a:p>
            <a:r>
              <a:rPr lang="en-US" b="1" spc="10" dirty="0" smtClean="0">
                <a:solidFill>
                  <a:srgbClr val="002060"/>
                </a:solidFill>
                <a:latin typeface="Arial" pitchFamily="34" charset="0"/>
                <a:ea typeface="+mn-ea"/>
                <a:cs typeface="Arial" pitchFamily="34" charset="0"/>
              </a:rPr>
              <a:t>GERENCIAMENTO DE RISCOS</a:t>
            </a:r>
            <a:endParaRPr lang="en-US" b="1" spc="10" dirty="0">
              <a:solidFill>
                <a:srgbClr val="002060"/>
              </a:solidFill>
              <a:latin typeface="Arial" pitchFamily="34" charset="0"/>
              <a:ea typeface="+mn-ea"/>
              <a:cs typeface="Arial" pitchFamily="34" charset="0"/>
            </a:endParaRPr>
          </a:p>
        </p:txBody>
      </p:sp>
      <p:graphicFrame>
        <p:nvGraphicFramePr>
          <p:cNvPr id="55299" name="Object 3"/>
          <p:cNvGraphicFramePr>
            <a:graphicFrameLocks noGrp="1" noChangeAspect="1"/>
          </p:cNvGraphicFramePr>
          <p:nvPr>
            <p:ph idx="1"/>
            <p:extLst>
              <p:ext uri="{D42A27DB-BD31-4B8C-83A1-F6EECF244321}">
                <p14:modId xmlns:p14="http://schemas.microsoft.com/office/powerpoint/2010/main" val="3790321477"/>
              </p:ext>
            </p:extLst>
          </p:nvPr>
        </p:nvGraphicFramePr>
        <p:xfrm>
          <a:off x="1580607" y="1897063"/>
          <a:ext cx="8739050" cy="3671887"/>
        </p:xfrm>
        <a:graphic>
          <a:graphicData uri="http://schemas.openxmlformats.org/presentationml/2006/ole">
            <mc:AlternateContent xmlns:mc="http://schemas.openxmlformats.org/markup-compatibility/2006">
              <mc:Choice xmlns:v="urn:schemas-microsoft-com:vml" Requires="v">
                <p:oleObj spid="_x0000_s1030191" name="Document" r:id="rId4" imgW="5413863" imgH="3668182" progId="Word.Document.8">
                  <p:embed/>
                </p:oleObj>
              </mc:Choice>
              <mc:Fallback>
                <p:oleObj name="Document" r:id="rId4" imgW="5413863" imgH="3668182" progId="Word.Document.8">
                  <p:embed/>
                  <p:pic>
                    <p:nvPicPr>
                      <p:cNvPr id="0" name="Picture 39"/>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0607" y="1897063"/>
                        <a:ext cx="8739050" cy="3671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895465470"/>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defTabSz="914400"/>
            <a:r>
              <a:rPr lang="pt-BR" sz="4000" b="1" spc="10" dirty="0" smtClean="0">
                <a:solidFill>
                  <a:srgbClr val="002060"/>
                </a:solidFill>
                <a:latin typeface="Arial" pitchFamily="34" charset="0"/>
                <a:ea typeface="+mn-ea"/>
                <a:cs typeface="Arial" pitchFamily="34" charset="0"/>
              </a:rPr>
              <a:t>GESTÃO TRIBUTÁRIA</a:t>
            </a:r>
            <a:endParaRPr lang="pt-BR" sz="4000" b="1" spc="10" dirty="0">
              <a:solidFill>
                <a:srgbClr val="002060"/>
              </a:solidFill>
              <a:latin typeface="Arial" pitchFamily="34" charset="0"/>
              <a:ea typeface="+mn-ea"/>
              <a:cs typeface="Arial" pitchFamily="34" charset="0"/>
            </a:endParaRPr>
          </a:p>
        </p:txBody>
      </p:sp>
      <p:sp>
        <p:nvSpPr>
          <p:cNvPr id="3" name="Espaço Reservado para Conteúdo 2"/>
          <p:cNvSpPr>
            <a:spLocks noGrp="1"/>
          </p:cNvSpPr>
          <p:nvPr>
            <p:ph idx="1"/>
          </p:nvPr>
        </p:nvSpPr>
        <p:spPr/>
        <p:txBody>
          <a:bodyPr>
            <a:normAutofit/>
          </a:bodyPr>
          <a:lstStyle/>
          <a:p>
            <a:pPr algn="just">
              <a:lnSpc>
                <a:spcPct val="150000"/>
              </a:lnSpc>
              <a:buNone/>
            </a:pPr>
            <a:r>
              <a:rPr lang="pt-BR" dirty="0" smtClean="0"/>
              <a:t>	</a:t>
            </a:r>
            <a:r>
              <a:rPr lang="pt-BR" sz="2800" dirty="0" smtClean="0">
                <a:latin typeface="Arial" pitchFamily="34" charset="0"/>
                <a:cs typeface="Arial" pitchFamily="34" charset="0"/>
              </a:rPr>
              <a:t>É importante frisar que a gestão tributária é uma forma lícita de buscar a economia tributária, pois qualquer outra ação tomada visando à redução dos encargos tributários, que não esteja amparada na legislação, não pode ser considerada como um ato de gestão tributária, mas sim de sonegação fiscal, o que é configurado crime contra a ordem tributária.</a:t>
            </a:r>
          </a:p>
          <a:p>
            <a:endParaRPr lang="pt-BR" dirty="0"/>
          </a:p>
        </p:txBody>
      </p:sp>
    </p:spTree>
    <p:extLst>
      <p:ext uri="{BB962C8B-B14F-4D97-AF65-F5344CB8AC3E}">
        <p14:creationId xmlns:p14="http://schemas.microsoft.com/office/powerpoint/2010/main" val="305497108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498223" y="4392262"/>
            <a:ext cx="8881452" cy="777979"/>
          </a:xfrm>
          <a:prstGeom prst="rect">
            <a:avLst/>
          </a:prstGeom>
          <a:noFill/>
        </p:spPr>
        <p:txBody>
          <a:bodyPr wrap="square" rtlCol="0">
            <a:normAutofit fontScale="70000" lnSpcReduction="20000"/>
          </a:bodyPr>
          <a:lstStyle/>
          <a:p>
            <a:pPr algn="ctr"/>
            <a:r>
              <a:rPr lang="pt-BR" sz="7200" dirty="0" smtClean="0">
                <a:solidFill>
                  <a:schemeClr val="tx2">
                    <a:lumMod val="75000"/>
                  </a:schemeClr>
                </a:solidFill>
                <a:effectLst>
                  <a:outerShdw blurRad="38100" dist="38100" dir="2700000" algn="tl">
                    <a:srgbClr val="000000">
                      <a:alpha val="43137"/>
                    </a:srgbClr>
                  </a:outerShdw>
                </a:effectLst>
                <a:latin typeface="Colonna MT" pitchFamily="82" charset="0"/>
              </a:rPr>
              <a:t>MUITO OBRIGADA A TODOS!...</a:t>
            </a:r>
            <a:endParaRPr lang="pt-BR" sz="7200" dirty="0">
              <a:solidFill>
                <a:schemeClr val="tx2">
                  <a:lumMod val="75000"/>
                </a:schemeClr>
              </a:solidFill>
              <a:effectLst>
                <a:outerShdw blurRad="38100" dist="38100" dir="2700000" algn="tl">
                  <a:srgbClr val="000000">
                    <a:alpha val="43137"/>
                  </a:srgbClr>
                </a:outerShdw>
              </a:effectLst>
              <a:latin typeface="Colonna MT" pitchFamily="82" charset="0"/>
            </a:endParaRPr>
          </a:p>
        </p:txBody>
      </p:sp>
      <p:pic>
        <p:nvPicPr>
          <p:cNvPr id="8" name="Picture 7"/>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rot="20753331" flipH="1">
            <a:off x="614337" y="492269"/>
            <a:ext cx="3860800" cy="3481889"/>
          </a:xfrm>
          <a:prstGeom prst="rect">
            <a:avLst/>
          </a:prstGeom>
        </p:spPr>
      </p:pic>
      <p:pic>
        <p:nvPicPr>
          <p:cNvPr id="2" name="Imagem 1"/>
          <p:cNvPicPr>
            <a:picLocks noChangeAspect="1"/>
          </p:cNvPicPr>
          <p:nvPr/>
        </p:nvPicPr>
        <p:blipFill>
          <a:blip r:embed="rId4" cstate="print"/>
          <a:stretch>
            <a:fillRect/>
          </a:stretch>
        </p:blipFill>
        <p:spPr>
          <a:xfrm>
            <a:off x="5048343" y="620320"/>
            <a:ext cx="2285816" cy="2729918"/>
          </a:xfrm>
          <a:prstGeom prst="rect">
            <a:avLst/>
          </a:prstGeom>
        </p:spPr>
      </p:pic>
      <p:sp>
        <p:nvSpPr>
          <p:cNvPr id="6" name="Rectangle 5"/>
          <p:cNvSpPr>
            <a:spLocks noChangeArrowheads="1"/>
          </p:cNvSpPr>
          <p:nvPr/>
        </p:nvSpPr>
        <p:spPr bwMode="auto">
          <a:xfrm>
            <a:off x="3746435" y="5211854"/>
            <a:ext cx="36941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457200">
              <a:spcBef>
                <a:spcPct val="50000"/>
              </a:spcBef>
            </a:pPr>
            <a:r>
              <a:rPr lang="pt-BR" altLang="pt-BR" sz="2400" b="1" dirty="0">
                <a:solidFill>
                  <a:srgbClr val="002060"/>
                </a:solidFill>
                <a:ea typeface="Arial" panose="020B0604020202020204" pitchFamily="34" charset="0"/>
                <a:cs typeface="Times New Roman" panose="02020603050405020304" pitchFamily="18" charset="0"/>
              </a:rPr>
              <a:t>Jacquelline Andrade</a:t>
            </a:r>
          </a:p>
        </p:txBody>
      </p:sp>
      <p:sp>
        <p:nvSpPr>
          <p:cNvPr id="9" name="Text Box 6"/>
          <p:cNvSpPr txBox="1">
            <a:spLocks noChangeArrowheads="1"/>
          </p:cNvSpPr>
          <p:nvPr/>
        </p:nvSpPr>
        <p:spPr bwMode="auto">
          <a:xfrm>
            <a:off x="4367275" y="5775282"/>
            <a:ext cx="240674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457200">
              <a:spcBef>
                <a:spcPct val="50000"/>
              </a:spcBef>
            </a:pPr>
            <a:r>
              <a:rPr lang="pt-BR" altLang="pt-BR" sz="1600" b="1" dirty="0" smtClean="0">
                <a:solidFill>
                  <a:srgbClr val="002060"/>
                </a:solidFill>
                <a:ea typeface="Arial" panose="020B0604020202020204" pitchFamily="34" charset="0"/>
                <a:cs typeface="Times New Roman" panose="02020603050405020304" pitchFamily="18" charset="0"/>
                <a:hlinkClick r:id="rId5"/>
              </a:rPr>
              <a:t>jjcontab@jjcontab.com.br</a:t>
            </a:r>
            <a:endParaRPr lang="pt-BR" altLang="pt-BR" sz="1600" b="1" dirty="0" smtClean="0">
              <a:solidFill>
                <a:srgbClr val="002060"/>
              </a:solidFill>
              <a:ea typeface="Arial" panose="020B0604020202020204" pitchFamily="34" charset="0"/>
              <a:cs typeface="Times New Roman" panose="02020603050405020304" pitchFamily="18" charset="0"/>
            </a:endParaRPr>
          </a:p>
          <a:p>
            <a:pPr defTabSz="457200">
              <a:spcBef>
                <a:spcPct val="50000"/>
              </a:spcBef>
            </a:pPr>
            <a:r>
              <a:rPr lang="pt-BR" altLang="pt-BR" sz="1600" b="1" dirty="0" smtClean="0">
                <a:solidFill>
                  <a:srgbClr val="002060"/>
                </a:solidFill>
                <a:ea typeface="Arial" panose="020B0604020202020204" pitchFamily="34" charset="0"/>
                <a:cs typeface="Times New Roman" panose="02020603050405020304" pitchFamily="18" charset="0"/>
              </a:rPr>
              <a:t>         (38) 4009-1414</a:t>
            </a:r>
            <a:endParaRPr lang="pt-BR" altLang="pt-BR" sz="1600" b="1" dirty="0">
              <a:solidFill>
                <a:srgbClr val="002060"/>
              </a:solidFill>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1743908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2049032</TotalTime>
  <Words>3415</Words>
  <Application>Microsoft Office PowerPoint</Application>
  <PresentationFormat>Widescreen</PresentationFormat>
  <Paragraphs>741</Paragraphs>
  <Slides>95</Slides>
  <Notes>7</Notes>
  <HiddenSlides>0</HiddenSlides>
  <MMClips>0</MMClips>
  <ScaleCrop>false</ScaleCrop>
  <HeadingPairs>
    <vt:vector size="8" baseType="variant">
      <vt:variant>
        <vt:lpstr>Fontes usadas</vt:lpstr>
      </vt:variant>
      <vt:variant>
        <vt:i4>12</vt:i4>
      </vt:variant>
      <vt:variant>
        <vt:lpstr>Tema</vt:lpstr>
      </vt:variant>
      <vt:variant>
        <vt:i4>1</vt:i4>
      </vt:variant>
      <vt:variant>
        <vt:lpstr>Servidores OLE inseridos</vt:lpstr>
      </vt:variant>
      <vt:variant>
        <vt:i4>3</vt:i4>
      </vt:variant>
      <vt:variant>
        <vt:lpstr>Títulos de slides</vt:lpstr>
      </vt:variant>
      <vt:variant>
        <vt:i4>95</vt:i4>
      </vt:variant>
    </vt:vector>
  </HeadingPairs>
  <TitlesOfParts>
    <vt:vector size="111" baseType="lpstr">
      <vt:lpstr>Arial</vt:lpstr>
      <vt:lpstr>Arial Black</vt:lpstr>
      <vt:lpstr>Calibri</vt:lpstr>
      <vt:lpstr>CG Times</vt:lpstr>
      <vt:lpstr>Colonna MT</vt:lpstr>
      <vt:lpstr>Garamond</vt:lpstr>
      <vt:lpstr>Monotype Sorts</vt:lpstr>
      <vt:lpstr>StarSymbol</vt:lpstr>
      <vt:lpstr>Symbol</vt:lpstr>
      <vt:lpstr>Tahoma</vt:lpstr>
      <vt:lpstr>Times New Roman</vt:lpstr>
      <vt:lpstr>Wingdings</vt:lpstr>
      <vt:lpstr>Tema do Office</vt:lpstr>
      <vt:lpstr>Worksheet</vt:lpstr>
      <vt:lpstr>Planilha</vt:lpstr>
      <vt:lpstr>Document</vt:lpstr>
      <vt:lpstr>Apresentação do PowerPoint</vt:lpstr>
      <vt:lpstr>GESTÃO E PLANEJAMENTO TRIBUTÁRIO</vt:lpstr>
      <vt:lpstr>Apresentação do PowerPoint</vt:lpstr>
      <vt:lpstr>Apresentação do PowerPoint</vt:lpstr>
      <vt:lpstr>Apresentação do PowerPoint</vt:lpstr>
      <vt:lpstr>Apresentação do PowerPoint</vt:lpstr>
      <vt:lpstr> CARACTERÍSTICAS PRINCIPAIS DO SIMPLES NACIONAL </vt:lpstr>
      <vt:lpstr> SIMPLES NACIONAL </vt:lpstr>
      <vt:lpstr>SIMPLES NACIONAL</vt:lpstr>
      <vt:lpstr>SIMPLES NACIONAL</vt:lpstr>
      <vt:lpstr>eNQUADRAMENTO</vt:lpstr>
      <vt:lpstr>Alteração Período de Transição: 2017/2018</vt:lpstr>
      <vt:lpstr>Simples Nacional - ICMS e o ISS x Novo Limite</vt:lpstr>
      <vt:lpstr> Regras de Transição - 2017/2018 </vt:lpstr>
      <vt:lpstr>Simples Nacional - ICMS e o ISS x Novo Limite</vt:lpstr>
      <vt:lpstr>SIMPLES NACIONAL  </vt:lpstr>
      <vt:lpstr>SIMPLES NACIONAL</vt:lpstr>
      <vt:lpstr>SIMPLES NACIONAL</vt:lpstr>
      <vt:lpstr>Vedações ao Ingresso no Simples Nacional</vt:lpstr>
      <vt:lpstr>Vedações ao Ingresso no Simples Nacional</vt:lpstr>
      <vt:lpstr> Vedações ao Ingresso no Simples Nacional</vt:lpstr>
      <vt:lpstr> SIMPLES NACIONAL</vt:lpstr>
      <vt:lpstr>RESUMO DAS VEDAÇÕES ESPECÍFICAS AO SIMPLES NACIONAL</vt:lpstr>
      <vt:lpstr>ANEXOS - SIMPLES NACIONAL</vt:lpstr>
      <vt:lpstr> ANEXOS SIMPLES NACIONAL</vt:lpstr>
      <vt:lpstr> ANEXOS SIMPLES NACIONAL</vt:lpstr>
      <vt:lpstr> Cálculo da razão entre a folha de salários e a receita bruta </vt:lpstr>
      <vt:lpstr> Cálculo da razão entre a folha de salários e a receita bruta </vt:lpstr>
      <vt:lpstr> SERVIÇOS ANEXO iii – NÃO EXIGE Fator “r”</vt:lpstr>
      <vt:lpstr> SERVIÇOS SUBMETIDOS AO fator “r”</vt:lpstr>
      <vt:lpstr>NOVA REGRA DE CÁLCULO PARA 2018</vt:lpstr>
      <vt:lpstr>CÁLCULO DO SIMPLES A PARTIR 1º JANEIRO/2018</vt:lpstr>
      <vt:lpstr>Novas Tabelas para o Simples Nacional</vt:lpstr>
      <vt:lpstr>CÁLCULO DO SIMPLES A PARTIR 1º JANEIRO/2018</vt:lpstr>
      <vt:lpstr>Apresentação do PowerPoint</vt:lpstr>
      <vt:lpstr>Apresentação do PowerPoint</vt:lpstr>
      <vt:lpstr>NOVA REGRA DE CÁLCULO PARA 2018</vt:lpstr>
      <vt:lpstr>SIMPLES NACIONAL </vt:lpstr>
      <vt:lpstr>Base de Cálculo / Receita Bruta</vt:lpstr>
      <vt:lpstr>Base de Cálculo / Receita Bruta</vt:lpstr>
      <vt:lpstr>REGIME DE CAIXA x REGIME DE COMPETÊNCIA</vt:lpstr>
      <vt:lpstr>Receita de exportação</vt:lpstr>
      <vt:lpstr>Receita de exportação</vt:lpstr>
      <vt:lpstr>  RBT12 x Aliq - PD          RBT12 </vt:lpstr>
      <vt:lpstr> CÁLCULO DO VALOR DEVIDO </vt:lpstr>
      <vt:lpstr>Novas Tabelas para o Simples Nacional</vt:lpstr>
      <vt:lpstr>Exemplo de cálculo do Anexo I – 2018</vt:lpstr>
      <vt:lpstr> ANEXO I </vt:lpstr>
      <vt:lpstr>Cálculo do Simples – Segregação da Receita</vt:lpstr>
      <vt:lpstr>PRODUTOS Tributação Monofásica / ST – PIS/COFINS -</vt:lpstr>
      <vt:lpstr>GESTÃO TRIBUTÁRIA - SIMPLES</vt:lpstr>
      <vt:lpstr>GESTÃO TRIBUTÁRIA - SIMPLES</vt:lpstr>
      <vt:lpstr>PRODUTOS Substituição Tributária ICMS </vt:lpstr>
      <vt:lpstr> ANEXO I </vt:lpstr>
      <vt:lpstr> ANEXO I </vt:lpstr>
      <vt:lpstr>Antecipação da alíquota ICMS  </vt:lpstr>
      <vt:lpstr>ANEXO II – INDÚSTRIA </vt:lpstr>
      <vt:lpstr>Exemplo de cálculo do Anexo II – 2018</vt:lpstr>
      <vt:lpstr> ANEXO II </vt:lpstr>
      <vt:lpstr>Apresentação do PowerPoint</vt:lpstr>
      <vt:lpstr>Exemplo de cálculo do Anexo III – 2018</vt:lpstr>
      <vt:lpstr> ANEXO III </vt:lpstr>
      <vt:lpstr>Apresentação do PowerPoint</vt:lpstr>
      <vt:lpstr>Exemplo de cálculo do Anexo IV – 2018</vt:lpstr>
      <vt:lpstr> ANEXO IV </vt:lpstr>
      <vt:lpstr>Apresentação do PowerPoint</vt:lpstr>
      <vt:lpstr>Exemplo de cálculo do Anexo V – 2018 – fator “r” inferior a 28%</vt:lpstr>
      <vt:lpstr> ANEXO V </vt:lpstr>
      <vt:lpstr>PESSOA JURÍDICA COM MAIS DE UMA ATIVIDADE  </vt:lpstr>
      <vt:lpstr>GANHO DE CAPITAL NA ALIENAÇÃO DE ATIVO</vt:lpstr>
      <vt:lpstr>GANHO DE CAPITAL NO SIMPLES NACIONAL </vt:lpstr>
      <vt:lpstr>ALÍQUOTAS APLICÁVEIS A PARTIR DE 01.01.2017</vt:lpstr>
      <vt:lpstr>INVESTIDOR ANJO </vt:lpstr>
      <vt:lpstr>INVESTIDOR ANJO </vt:lpstr>
      <vt:lpstr>INVESTIDOR ANJO </vt:lpstr>
      <vt:lpstr>INVESTIDOR ANJO </vt:lpstr>
      <vt:lpstr>INVESTIDOR ANJO </vt:lpstr>
      <vt:lpstr>SALÃO PARCEIRO</vt:lpstr>
      <vt:lpstr>SALÃO PARCEIRO</vt:lpstr>
      <vt:lpstr>EXCLUSÃO DO SIMPLES NACIONAL </vt:lpstr>
      <vt:lpstr>EXCLUSÃO DO SIMPLES NACIONAL </vt:lpstr>
      <vt:lpstr>EXCLUSÃO DO SIMPLES NACIONAL </vt:lpstr>
      <vt:lpstr>EXCLUSÃO DO SIMPLES NACIONAL </vt:lpstr>
      <vt:lpstr>EXCLUSÃO DE OFÍCIO</vt:lpstr>
      <vt:lpstr>EXCLUSÃO DE OFÍCIO</vt:lpstr>
      <vt:lpstr>EXCLUSÃO DE OFÍCIO</vt:lpstr>
      <vt:lpstr>RESUMO Exclusão do Simples Nacional</vt:lpstr>
      <vt:lpstr>ISENÇÃO DO IR S/ RENDIMENTOS PAGOS AOS SÓCIOS OU TITULAR </vt:lpstr>
      <vt:lpstr>PLANEJAMENTO TRIBUTÁRIO</vt:lpstr>
      <vt:lpstr>Apresentação do PowerPoint</vt:lpstr>
      <vt:lpstr>Apresentação do PowerPoint</vt:lpstr>
      <vt:lpstr>AUDITORIA TRIBUTÁRIA </vt:lpstr>
      <vt:lpstr>GERENCIAMENTO DE RISCOS</vt:lpstr>
      <vt:lpstr>GESTÃO TRIBUTÁRIA</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JJ Contabilidade e Assessoria Empresarial</dc:creator>
  <cp:lastModifiedBy>Jacquelline Andrade</cp:lastModifiedBy>
  <cp:revision>1705</cp:revision>
  <dcterms:created xsi:type="dcterms:W3CDTF">2015-08-18T21:51:24Z</dcterms:created>
  <dcterms:modified xsi:type="dcterms:W3CDTF">2018-01-24T22:51:08Z</dcterms:modified>
</cp:coreProperties>
</file>