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4"/>
  </p:notesMasterIdLst>
  <p:handoutMasterIdLst>
    <p:handoutMasterId r:id="rId75"/>
  </p:handoutMasterIdLst>
  <p:sldIdLst>
    <p:sldId id="279" r:id="rId2"/>
    <p:sldId id="278" r:id="rId3"/>
    <p:sldId id="313" r:id="rId4"/>
    <p:sldId id="336" r:id="rId5"/>
    <p:sldId id="395" r:id="rId6"/>
    <p:sldId id="330" r:id="rId7"/>
    <p:sldId id="331" r:id="rId8"/>
    <p:sldId id="332" r:id="rId9"/>
    <p:sldId id="335" r:id="rId10"/>
    <p:sldId id="257" r:id="rId11"/>
    <p:sldId id="314" r:id="rId12"/>
    <p:sldId id="258" r:id="rId13"/>
    <p:sldId id="260" r:id="rId14"/>
    <p:sldId id="261" r:id="rId15"/>
    <p:sldId id="262" r:id="rId16"/>
    <p:sldId id="280" r:id="rId17"/>
    <p:sldId id="297" r:id="rId18"/>
    <p:sldId id="298" r:id="rId19"/>
    <p:sldId id="299" r:id="rId20"/>
    <p:sldId id="315" r:id="rId21"/>
    <p:sldId id="316" r:id="rId22"/>
    <p:sldId id="281" r:id="rId23"/>
    <p:sldId id="326" r:id="rId24"/>
    <p:sldId id="263" r:id="rId25"/>
    <p:sldId id="264" r:id="rId26"/>
    <p:sldId id="265" r:id="rId27"/>
    <p:sldId id="266" r:id="rId28"/>
    <p:sldId id="267" r:id="rId29"/>
    <p:sldId id="302" r:id="rId30"/>
    <p:sldId id="317" r:id="rId31"/>
    <p:sldId id="303" r:id="rId32"/>
    <p:sldId id="304" r:id="rId33"/>
    <p:sldId id="318" r:id="rId34"/>
    <p:sldId id="319" r:id="rId35"/>
    <p:sldId id="320" r:id="rId36"/>
    <p:sldId id="321" r:id="rId37"/>
    <p:sldId id="322" r:id="rId38"/>
    <p:sldId id="323" r:id="rId39"/>
    <p:sldId id="324" r:id="rId40"/>
    <p:sldId id="305" r:id="rId41"/>
    <p:sldId id="306" r:id="rId42"/>
    <p:sldId id="307" r:id="rId43"/>
    <p:sldId id="308" r:id="rId44"/>
    <p:sldId id="334" r:id="rId45"/>
    <p:sldId id="268" r:id="rId46"/>
    <p:sldId id="269" r:id="rId47"/>
    <p:sldId id="271" r:id="rId48"/>
    <p:sldId id="327" r:id="rId49"/>
    <p:sldId id="309" r:id="rId50"/>
    <p:sldId id="311" r:id="rId51"/>
    <p:sldId id="312" r:id="rId52"/>
    <p:sldId id="272" r:id="rId53"/>
    <p:sldId id="328" r:id="rId54"/>
    <p:sldId id="396" r:id="rId55"/>
    <p:sldId id="273" r:id="rId56"/>
    <p:sldId id="329" r:id="rId57"/>
    <p:sldId id="274" r:id="rId58"/>
    <p:sldId id="284" r:id="rId59"/>
    <p:sldId id="285" r:id="rId60"/>
    <p:sldId id="286" r:id="rId61"/>
    <p:sldId id="282" r:id="rId62"/>
    <p:sldId id="283" r:id="rId63"/>
    <p:sldId id="287" r:id="rId64"/>
    <p:sldId id="288" r:id="rId65"/>
    <p:sldId id="289" r:id="rId66"/>
    <p:sldId id="290" r:id="rId67"/>
    <p:sldId id="291" r:id="rId68"/>
    <p:sldId id="292" r:id="rId69"/>
    <p:sldId id="293" r:id="rId70"/>
    <p:sldId id="294" r:id="rId71"/>
    <p:sldId id="333" r:id="rId72"/>
    <p:sldId id="296" r:id="rId73"/>
  </p:sldIdLst>
  <p:sldSz cx="9144000" cy="6858000" type="screen4x3"/>
  <p:notesSz cx="7099300" cy="10234613"/>
  <p:custDataLst>
    <p:tags r:id="rId76"/>
  </p:custData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E50"/>
    <a:srgbClr val="F29054"/>
    <a:srgbClr val="EB5215"/>
    <a:srgbClr val="184580"/>
    <a:srgbClr val="86AC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8" d="100"/>
          <a:sy n="68" d="100"/>
        </p:scale>
        <p:origin x="145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pt-BR"/>
          </a:p>
        </p:txBody>
      </p:sp>
      <p:sp>
        <p:nvSpPr>
          <p:cNvPr id="3" name="Espaço Reservado para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7B8ECA21-801C-4D7D-A4B5-DF66490FF8B3}" type="datetimeFigureOut">
              <a:rPr lang="pt-BR" smtClean="0"/>
              <a:t>03/04/2018</a:t>
            </a:fld>
            <a:endParaRPr lang="pt-BR"/>
          </a:p>
        </p:txBody>
      </p:sp>
      <p:sp>
        <p:nvSpPr>
          <p:cNvPr id="4" name="Espaço Reservado para Rodapé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D1840ABC-0F4F-4DF7-A747-7E3505BFCFB8}" type="slidenum">
              <a:rPr lang="pt-BR" smtClean="0"/>
              <a:t>‹nº›</a:t>
            </a:fld>
            <a:endParaRPr lang="pt-BR"/>
          </a:p>
        </p:txBody>
      </p:sp>
    </p:spTree>
    <p:extLst>
      <p:ext uri="{BB962C8B-B14F-4D97-AF65-F5344CB8AC3E}">
        <p14:creationId xmlns:p14="http://schemas.microsoft.com/office/powerpoint/2010/main" val="148325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pt-BR"/>
          </a:p>
        </p:txBody>
      </p:sp>
      <p:sp>
        <p:nvSpPr>
          <p:cNvPr id="3" name="Espaço Reservado para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07BA103-C1AA-4930-A0FE-C3B6FD1333AB}" type="datetimeFigureOut">
              <a:rPr lang="pt-BR" smtClean="0"/>
              <a:t>03/04/2018</a:t>
            </a:fld>
            <a:endParaRPr lang="pt-BR"/>
          </a:p>
        </p:txBody>
      </p:sp>
      <p:sp>
        <p:nvSpPr>
          <p:cNvPr id="4" name="Espaço Reservado para Imagem de Sli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pt-BR"/>
          </a:p>
        </p:txBody>
      </p:sp>
      <p:sp>
        <p:nvSpPr>
          <p:cNvPr id="5" name="Espaço Reservado para Anotaçõ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3AF733E-7275-4F99-A3FF-F74C5BE79672}" type="slidenum">
              <a:rPr lang="pt-BR" smtClean="0"/>
              <a:t>‹nº›</a:t>
            </a:fld>
            <a:endParaRPr lang="pt-BR"/>
          </a:p>
        </p:txBody>
      </p:sp>
    </p:spTree>
    <p:extLst>
      <p:ext uri="{BB962C8B-B14F-4D97-AF65-F5344CB8AC3E}">
        <p14:creationId xmlns:p14="http://schemas.microsoft.com/office/powerpoint/2010/main" val="304667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3AF733E-7275-4F99-A3FF-F74C5BE79672}" type="slidenum">
              <a:rPr lang="pt-BR" smtClean="0"/>
              <a:t>1</a:t>
            </a:fld>
            <a:endParaRPr lang="pt-BR"/>
          </a:p>
        </p:txBody>
      </p:sp>
    </p:spTree>
    <p:extLst>
      <p:ext uri="{BB962C8B-B14F-4D97-AF65-F5344CB8AC3E}">
        <p14:creationId xmlns:p14="http://schemas.microsoft.com/office/powerpoint/2010/main" val="263369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background_inicial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53" y="-5824"/>
            <a:ext cx="9144000" cy="6858000"/>
          </a:xfrm>
          <a:prstGeom prst="rect">
            <a:avLst/>
          </a:prstGeom>
        </p:spPr>
      </p:pic>
      <p:sp>
        <p:nvSpPr>
          <p:cNvPr id="2" name="Title 1"/>
          <p:cNvSpPr>
            <a:spLocks noGrp="1"/>
          </p:cNvSpPr>
          <p:nvPr>
            <p:ph type="ctrTitle" hasCustomPrompt="1"/>
          </p:nvPr>
        </p:nvSpPr>
        <p:spPr>
          <a:xfrm>
            <a:off x="685800" y="1961096"/>
            <a:ext cx="7772400" cy="1755774"/>
          </a:xfrm>
          <a:prstGeom prst="rect">
            <a:avLst/>
          </a:prstGeom>
        </p:spPr>
        <p:txBody>
          <a:bodyPr>
            <a:noAutofit/>
          </a:bodyPr>
          <a:lstStyle>
            <a:lvl1pPr>
              <a:defRPr sz="6000" b="0" i="0">
                <a:solidFill>
                  <a:schemeClr val="bg1"/>
                </a:solidFill>
                <a:latin typeface="Trebuchet MS Bold"/>
                <a:cs typeface="Trebuchet MS Bold"/>
              </a:defRPr>
            </a:lvl1pPr>
          </a:lstStyle>
          <a:p>
            <a:r>
              <a:rPr lang="x-none" dirty="0"/>
              <a:t>TÍTULO</a:t>
            </a:r>
            <a:br>
              <a:rPr lang="x-none" dirty="0"/>
            </a:br>
            <a:r>
              <a:rPr lang="x-none" dirty="0"/>
              <a:t>PALESTRA</a:t>
            </a:r>
            <a:endParaRPr lang="en-US" dirty="0"/>
          </a:p>
        </p:txBody>
      </p:sp>
      <p:sp>
        <p:nvSpPr>
          <p:cNvPr id="3" name="Subtitle 2"/>
          <p:cNvSpPr>
            <a:spLocks noGrp="1"/>
          </p:cNvSpPr>
          <p:nvPr>
            <p:ph type="subTitle" idx="1" hasCustomPrompt="1"/>
          </p:nvPr>
        </p:nvSpPr>
        <p:spPr>
          <a:xfrm>
            <a:off x="1371600" y="3886200"/>
            <a:ext cx="6400800" cy="649514"/>
          </a:xfrm>
          <a:prstGeom prst="rect">
            <a:avLst/>
          </a:prstGeom>
        </p:spPr>
        <p:txBody>
          <a:bodyPr>
            <a:normAutofit/>
          </a:bodyPr>
          <a:lstStyle>
            <a:lvl1pPr marL="0" indent="0" algn="ctr">
              <a:buNone/>
              <a:defRPr sz="2000" b="0" i="0" baseline="0">
                <a:solidFill>
                  <a:srgbClr val="FFFFFF"/>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Palestrante</a:t>
            </a:r>
          </a:p>
          <a:p>
            <a:r>
              <a:rPr lang="x-none" dirty="0"/>
              <a:t>13/08/2013 – São Paulo - SP</a:t>
            </a:r>
            <a:endParaRPr lang="en-US" dirty="0"/>
          </a:p>
        </p:txBody>
      </p:sp>
      <p:pic>
        <p:nvPicPr>
          <p:cNvPr id="6" name="Imagem 5">
            <a:extLst>
              <a:ext uri="{FF2B5EF4-FFF2-40B4-BE49-F238E27FC236}">
                <a16:creationId xmlns:a16="http://schemas.microsoft.com/office/drawing/2014/main" id="{488BD344-C3E4-4C91-834E-8C08C6330B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5918304"/>
            <a:ext cx="2232248" cy="914400"/>
          </a:xfrm>
          <a:prstGeom prst="rect">
            <a:avLst/>
          </a:prstGeom>
        </p:spPr>
      </p:pic>
      <p:pic>
        <p:nvPicPr>
          <p:cNvPr id="8" name="Picture 4" descr="Resultado de imagem para crc mg">
            <a:extLst>
              <a:ext uri="{FF2B5EF4-FFF2-40B4-BE49-F238E27FC236}">
                <a16:creationId xmlns:a16="http://schemas.microsoft.com/office/drawing/2014/main" id="{DAD1CE4B-ED22-4FED-9EA8-905A475E4C2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05525" y="5754173"/>
            <a:ext cx="28098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97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background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190514"/>
            <a:ext cx="8229600" cy="909638"/>
          </a:xfrm>
          <a:prstGeom prst="rect">
            <a:avLst/>
          </a:prstGeom>
        </p:spPr>
        <p:txBody>
          <a:bodyPr/>
          <a:lstStyle>
            <a:lvl1pPr algn="l">
              <a:defRPr b="0" i="0">
                <a:solidFill>
                  <a:srgbClr val="FFFFFF"/>
                </a:solidFill>
                <a:latin typeface="Trebuchet MS Bold"/>
                <a:cs typeface="Trebuchet MS Bold"/>
              </a:defRPr>
            </a:lvl1pPr>
          </a:lstStyle>
          <a:p>
            <a:r>
              <a:rPr lang="x-none" dirty="0"/>
              <a:t>Título Página Secundária</a:t>
            </a:r>
            <a:endParaRPr lang="en-US" dirty="0"/>
          </a:p>
        </p:txBody>
      </p:sp>
      <p:sp>
        <p:nvSpPr>
          <p:cNvPr id="3" name="Content Placeholder 2"/>
          <p:cNvSpPr>
            <a:spLocks noGrp="1"/>
          </p:cNvSpPr>
          <p:nvPr>
            <p:ph idx="1"/>
          </p:nvPr>
        </p:nvSpPr>
        <p:spPr>
          <a:xfrm>
            <a:off x="428152" y="1841279"/>
            <a:ext cx="8229600" cy="4275593"/>
          </a:xfrm>
          <a:prstGeom prst="rect">
            <a:avLst/>
          </a:prstGeom>
        </p:spPr>
        <p:txBody>
          <a:bodyPr/>
          <a:lstStyle>
            <a:lvl1pPr>
              <a:defRPr b="0" i="0">
                <a:solidFill>
                  <a:srgbClr val="4C4D4C"/>
                </a:solidFill>
                <a:latin typeface="Trebuchet MS"/>
                <a:cs typeface="Trebuchet MS"/>
              </a:defRPr>
            </a:lvl1pPr>
            <a:lvl2pPr>
              <a:defRPr b="0" i="0">
                <a:solidFill>
                  <a:srgbClr val="4C4D4C"/>
                </a:solidFill>
                <a:latin typeface="Trebuchet MS"/>
                <a:cs typeface="Trebuchet MS"/>
              </a:defRPr>
            </a:lvl2pPr>
            <a:lvl3pPr>
              <a:defRPr b="0" i="0">
                <a:solidFill>
                  <a:srgbClr val="4C4D4C"/>
                </a:solidFill>
                <a:latin typeface="Trebuchet MS"/>
                <a:cs typeface="Trebuchet MS"/>
              </a:defRPr>
            </a:lvl3pPr>
            <a:lvl4pPr>
              <a:defRPr b="0" i="0">
                <a:solidFill>
                  <a:srgbClr val="4C4D4C"/>
                </a:solidFill>
                <a:latin typeface="Trebuchet MS"/>
                <a:cs typeface="Trebuchet MS"/>
              </a:defRPr>
            </a:lvl4pPr>
            <a:lvl5pPr>
              <a:defRPr b="0" i="0">
                <a:solidFill>
                  <a:srgbClr val="4C4D4C"/>
                </a:solidFill>
                <a:latin typeface="Trebuchet MS"/>
                <a:cs typeface="Trebuchet MS"/>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pic>
        <p:nvPicPr>
          <p:cNvPr id="6" name="Imagem 5">
            <a:extLst>
              <a:ext uri="{FF2B5EF4-FFF2-40B4-BE49-F238E27FC236}">
                <a16:creationId xmlns:a16="http://schemas.microsoft.com/office/drawing/2014/main" id="{E2121BCF-E5AF-43EF-80EC-DEE18D6D4F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52" y="5861610"/>
            <a:ext cx="2055616" cy="914400"/>
          </a:xfrm>
          <a:prstGeom prst="rect">
            <a:avLst/>
          </a:prstGeom>
        </p:spPr>
      </p:pic>
      <p:pic>
        <p:nvPicPr>
          <p:cNvPr id="1028" name="Picture 4" descr="Resultado de imagem para crc mg">
            <a:extLst>
              <a:ext uri="{FF2B5EF4-FFF2-40B4-BE49-F238E27FC236}">
                <a16:creationId xmlns:a16="http://schemas.microsoft.com/office/drawing/2014/main" id="{78CA09EB-093E-4DFB-AA9E-4DE537E5487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05525" y="5754173"/>
            <a:ext cx="28098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6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background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868113"/>
            <a:ext cx="4038600" cy="3394075"/>
          </a:xfrm>
          <a:prstGeom prst="rect">
            <a:avLst/>
          </a:prstGeom>
        </p:spPr>
        <p:txBody>
          <a:bodyPr/>
          <a:lstStyle>
            <a:lvl1pPr>
              <a:defRPr sz="2800" b="0" i="0">
                <a:solidFill>
                  <a:srgbClr val="4C4D4C"/>
                </a:solidFill>
                <a:latin typeface="Trebuchet MS"/>
                <a:cs typeface="Trebuchet MS"/>
              </a:defRPr>
            </a:lvl1pPr>
            <a:lvl2pPr>
              <a:defRPr sz="2400" b="0" i="0">
                <a:solidFill>
                  <a:srgbClr val="4C4D4C"/>
                </a:solidFill>
                <a:latin typeface="Trebuchet MS"/>
                <a:cs typeface="Trebuchet MS"/>
              </a:defRPr>
            </a:lvl2pPr>
            <a:lvl3pPr>
              <a:defRPr sz="2000" b="0" i="0">
                <a:solidFill>
                  <a:srgbClr val="4C4D4C"/>
                </a:solidFill>
                <a:latin typeface="Trebuchet MS"/>
                <a:cs typeface="Trebuchet MS"/>
              </a:defRPr>
            </a:lvl3pPr>
            <a:lvl4pPr>
              <a:defRPr sz="1800" b="0" i="0">
                <a:solidFill>
                  <a:srgbClr val="4C4D4C"/>
                </a:solidFill>
                <a:latin typeface="Trebuchet MS"/>
                <a:cs typeface="Trebuchet MS"/>
              </a:defRPr>
            </a:lvl4pPr>
            <a:lvl5pPr>
              <a:defRPr sz="1800" b="0" i="0">
                <a:solidFill>
                  <a:srgbClr val="4C4D4C"/>
                </a:solidFill>
                <a:latin typeface="Trebuchet MS"/>
                <a:cs typeface="Trebuchet MS"/>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868113"/>
            <a:ext cx="4038600" cy="3394075"/>
          </a:xfrm>
          <a:prstGeom prst="rect">
            <a:avLst/>
          </a:prstGeom>
        </p:spPr>
        <p:txBody>
          <a:bodyPr/>
          <a:lstStyle>
            <a:lvl1pPr>
              <a:defRPr sz="2800" b="0" i="0">
                <a:solidFill>
                  <a:srgbClr val="4C4D4C"/>
                </a:solidFill>
                <a:latin typeface="Trebuchet MS"/>
                <a:cs typeface="Trebuchet MS"/>
              </a:defRPr>
            </a:lvl1pPr>
            <a:lvl2pPr>
              <a:defRPr sz="2400" b="0" i="0">
                <a:solidFill>
                  <a:srgbClr val="4C4D4C"/>
                </a:solidFill>
                <a:latin typeface="Trebuchet MS"/>
                <a:cs typeface="Trebuchet MS"/>
              </a:defRPr>
            </a:lvl2pPr>
            <a:lvl3pPr>
              <a:defRPr sz="2000" b="0" i="0">
                <a:solidFill>
                  <a:srgbClr val="4C4D4C"/>
                </a:solidFill>
                <a:latin typeface="Trebuchet MS"/>
                <a:cs typeface="Trebuchet MS"/>
              </a:defRPr>
            </a:lvl3pPr>
            <a:lvl4pPr>
              <a:defRPr sz="1800" b="0" i="0">
                <a:solidFill>
                  <a:srgbClr val="4C4D4C"/>
                </a:solidFill>
                <a:latin typeface="Trebuchet MS"/>
                <a:cs typeface="Trebuchet MS"/>
              </a:defRPr>
            </a:lvl4pPr>
            <a:lvl5pPr>
              <a:defRPr sz="1800" b="0" i="0">
                <a:solidFill>
                  <a:srgbClr val="4C4D4C"/>
                </a:solidFill>
                <a:latin typeface="Trebuchet MS"/>
                <a:cs typeface="Trebuchet MS"/>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1"/>
          <p:cNvSpPr>
            <a:spLocks noGrp="1"/>
          </p:cNvSpPr>
          <p:nvPr>
            <p:ph type="title" hasCustomPrompt="1"/>
          </p:nvPr>
        </p:nvSpPr>
        <p:spPr>
          <a:xfrm>
            <a:off x="457200" y="190514"/>
            <a:ext cx="8229600" cy="909638"/>
          </a:xfrm>
          <a:prstGeom prst="rect">
            <a:avLst/>
          </a:prstGeom>
        </p:spPr>
        <p:txBody>
          <a:bodyPr/>
          <a:lstStyle>
            <a:lvl1pPr algn="l">
              <a:defRPr b="0" i="0">
                <a:solidFill>
                  <a:srgbClr val="FFFFFF"/>
                </a:solidFill>
                <a:latin typeface="Trebuchet MS Bold"/>
                <a:cs typeface="Trebuchet MS Bold"/>
              </a:defRPr>
            </a:lvl1pPr>
          </a:lstStyle>
          <a:p>
            <a:r>
              <a:rPr lang="x-none" dirty="0"/>
              <a:t>Título Página Secundária</a:t>
            </a:r>
            <a:endParaRPr lang="en-US" dirty="0"/>
          </a:p>
        </p:txBody>
      </p:sp>
    </p:spTree>
    <p:extLst>
      <p:ext uri="{BB962C8B-B14F-4D97-AF65-F5344CB8AC3E}">
        <p14:creationId xmlns:p14="http://schemas.microsoft.com/office/powerpoint/2010/main" val="164040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background_inicial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vert="horz"/>
          <a:lstStyle/>
          <a:p>
            <a:r>
              <a:rPr lang="x-none"/>
              <a:t>Click to edit Master title style</a:t>
            </a:r>
            <a:endParaRPr lang="en-US"/>
          </a:p>
        </p:txBody>
      </p:sp>
      <p:sp>
        <p:nvSpPr>
          <p:cNvPr id="4" name="Subtitle 2"/>
          <p:cNvSpPr>
            <a:spLocks noGrp="1"/>
          </p:cNvSpPr>
          <p:nvPr>
            <p:ph type="subTitle" idx="1" hasCustomPrompt="1"/>
          </p:nvPr>
        </p:nvSpPr>
        <p:spPr>
          <a:xfrm>
            <a:off x="1371600" y="1935238"/>
            <a:ext cx="6400800" cy="2600476"/>
          </a:xfrm>
          <a:prstGeom prst="rect">
            <a:avLst/>
          </a:prstGeom>
        </p:spPr>
        <p:txBody>
          <a:bodyPr>
            <a:normAutofit/>
          </a:bodyPr>
          <a:lstStyle>
            <a:lvl1pPr marL="0" indent="0" algn="ctr">
              <a:buNone/>
              <a:defRPr sz="2000" b="0" i="0" baseline="0">
                <a:solidFill>
                  <a:srgbClr val="FFFFFF"/>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Palestrante</a:t>
            </a:r>
          </a:p>
          <a:p>
            <a:r>
              <a:rPr lang="x-none" dirty="0"/>
              <a:t>13/08/2013 – Gramado - RS</a:t>
            </a:r>
            <a:endParaRPr lang="en-US" dirty="0"/>
          </a:p>
        </p:txBody>
      </p:sp>
    </p:spTree>
    <p:extLst>
      <p:ext uri="{BB962C8B-B14F-4D97-AF65-F5344CB8AC3E}">
        <p14:creationId xmlns:p14="http://schemas.microsoft.com/office/powerpoint/2010/main" val="367848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45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42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73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17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14822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p:txStyles>
    <p:titleStyle>
      <a:lvl1pPr algn="ctr" defTabSz="457200" rtl="0" eaLnBrk="1" latinLnBrk="0" hangingPunct="1">
        <a:spcBef>
          <a:spcPct val="0"/>
        </a:spcBef>
        <a:buNone/>
        <a:defRPr sz="4400" b="0" i="0" kern="1200">
          <a:solidFill>
            <a:schemeClr val="tx1"/>
          </a:solidFill>
          <a:latin typeface="Trebuchet MS Bold"/>
          <a:ea typeface="+mj-ea"/>
          <a:cs typeface="Trebuchet MS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A%20QUEDA,%20%20O%20FISCO%20E%20O%20SPED%20%20%20ATENDENDO%20UMA%20FISCALIZA&#199;&#195;O%20DO%20SPED.wmv"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7504" y="1412776"/>
            <a:ext cx="7488832" cy="2088232"/>
          </a:xfrm>
        </p:spPr>
        <p:txBody>
          <a:bodyPr>
            <a:normAutofit fontScale="90000"/>
          </a:bodyPr>
          <a:lstStyle/>
          <a:p>
            <a:br>
              <a:rPr lang="pt-BR" dirty="0"/>
            </a:br>
            <a:r>
              <a:rPr lang="pt-BR" sz="5400" dirty="0"/>
              <a:t>IRPF 2018</a:t>
            </a:r>
            <a:br>
              <a:rPr lang="pt-BR" sz="5400" dirty="0"/>
            </a:br>
            <a:r>
              <a:rPr lang="pt-BR" sz="4900" dirty="0"/>
              <a:t>Cuidados especiais para não cair na "Malha Fina”</a:t>
            </a:r>
          </a:p>
        </p:txBody>
      </p:sp>
      <p:pic>
        <p:nvPicPr>
          <p:cNvPr id="2050" name="Picture 2" descr="https://encrypted-tbn0.gstatic.com/images?q=tbn:ANd9GcShQbWJk9Xm7gN-WstxO86T0_hIQK8b-WlrFc50KeplV-Xg8Wo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60648"/>
            <a:ext cx="2286000"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92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7544" y="332656"/>
            <a:ext cx="8229600" cy="827112"/>
          </a:xfrm>
        </p:spPr>
        <p:txBody>
          <a:bodyPr>
            <a:normAutofit fontScale="90000"/>
          </a:bodyPr>
          <a:lstStyle/>
          <a:p>
            <a:r>
              <a:rPr lang="pt-BR" sz="4000" b="1" i="1" dirty="0">
                <a:solidFill>
                  <a:schemeClr val="bg1"/>
                </a:solidFill>
                <a:latin typeface="Arial Narrow" panose="020B0606020202030204" pitchFamily="34" charset="0"/>
              </a:rPr>
              <a:t>OBRIGATORIEDADE DE APRESENTAÇÃO</a:t>
            </a:r>
          </a:p>
        </p:txBody>
      </p:sp>
      <p:sp>
        <p:nvSpPr>
          <p:cNvPr id="35843" name="Rectangle 3"/>
          <p:cNvSpPr>
            <a:spLocks noGrp="1" noChangeArrowheads="1"/>
          </p:cNvSpPr>
          <p:nvPr>
            <p:ph idx="1"/>
          </p:nvPr>
        </p:nvSpPr>
        <p:spPr>
          <a:xfrm>
            <a:off x="434706" y="1969632"/>
            <a:ext cx="8229600" cy="4275593"/>
          </a:xfrm>
        </p:spPr>
        <p:txBody>
          <a:bodyPr>
            <a:normAutofit fontScale="92500" lnSpcReduction="10000"/>
          </a:bodyPr>
          <a:lstStyle/>
          <a:p>
            <a:pPr marL="0" indent="-609600" algn="just">
              <a:lnSpc>
                <a:spcPct val="80000"/>
              </a:lnSpc>
              <a:buFont typeface="Wingdings" panose="05000000000000000000" pitchFamily="2" charset="2"/>
              <a:buChar char="Ø"/>
            </a:pPr>
            <a:r>
              <a:rPr lang="pt-BR" sz="3200" b="1" dirty="0">
                <a:latin typeface="Arial Narrow" panose="020B0606020202030204" pitchFamily="34" charset="0"/>
              </a:rPr>
              <a:t>Critérios:</a:t>
            </a:r>
          </a:p>
          <a:p>
            <a:pPr marL="0" indent="-609600" algn="just">
              <a:lnSpc>
                <a:spcPct val="80000"/>
              </a:lnSpc>
              <a:buFont typeface="Wingdings" panose="05000000000000000000" pitchFamily="2" charset="2"/>
              <a:buChar char="Ø"/>
            </a:pPr>
            <a:endParaRPr lang="pt-BR" sz="3200" b="1" dirty="0">
              <a:latin typeface="Arial Narrow" panose="020B0606020202030204" pitchFamily="34" charset="0"/>
            </a:endParaRPr>
          </a:p>
          <a:p>
            <a:pPr lvl="2" indent="-609600" algn="just">
              <a:lnSpc>
                <a:spcPct val="80000"/>
              </a:lnSpc>
              <a:buFont typeface="Wingdings" panose="05000000000000000000" pitchFamily="2" charset="2"/>
              <a:buChar char="Ø"/>
            </a:pPr>
            <a:r>
              <a:rPr lang="pt-BR" sz="2400" b="1" dirty="0">
                <a:latin typeface="Arial Narrow" panose="020B0606020202030204" pitchFamily="34" charset="0"/>
              </a:rPr>
              <a:t>Renda Tributável: </a:t>
            </a:r>
            <a:r>
              <a:rPr lang="pt-BR" sz="2400" dirty="0">
                <a:latin typeface="Arial Narrow" panose="020B0606020202030204" pitchFamily="34" charset="0"/>
              </a:rPr>
              <a:t>superior a </a:t>
            </a:r>
            <a:r>
              <a:rPr lang="pt-BR" sz="2400" b="1" dirty="0">
                <a:solidFill>
                  <a:srgbClr val="FF0000"/>
                </a:solidFill>
                <a:latin typeface="Arial Narrow" panose="020B0606020202030204" pitchFamily="34" charset="0"/>
              </a:rPr>
              <a:t>R$ 28.559,70</a:t>
            </a:r>
            <a:r>
              <a:rPr lang="pt-BR" sz="2400" b="1" dirty="0">
                <a:latin typeface="Arial Narrow" panose="020B0606020202030204" pitchFamily="34" charset="0"/>
              </a:rPr>
              <a:t>;</a:t>
            </a:r>
          </a:p>
          <a:p>
            <a:pPr lvl="2" indent="-609600" algn="just">
              <a:lnSpc>
                <a:spcPct val="80000"/>
              </a:lnSpc>
              <a:buFont typeface="Wingdings" panose="05000000000000000000" pitchFamily="2" charset="2"/>
              <a:buChar char="Ø"/>
            </a:pPr>
            <a:endParaRPr lang="pt-BR" sz="2400" b="1" dirty="0">
              <a:latin typeface="Arial Narrow" panose="020B0606020202030204" pitchFamily="34" charset="0"/>
            </a:endParaRPr>
          </a:p>
          <a:p>
            <a:pPr lvl="2" indent="-609600" algn="just">
              <a:lnSpc>
                <a:spcPct val="80000"/>
              </a:lnSpc>
              <a:buFont typeface="Wingdings" panose="05000000000000000000" pitchFamily="2" charset="2"/>
              <a:buChar char="Ø"/>
            </a:pPr>
            <a:r>
              <a:rPr lang="pt-BR" sz="2400" b="1" dirty="0">
                <a:latin typeface="Arial Narrow" panose="020B0606020202030204" pitchFamily="34" charset="0"/>
              </a:rPr>
              <a:t>Rendimentos Isentos: </a:t>
            </a:r>
            <a:r>
              <a:rPr lang="pt-BR" sz="2400" dirty="0">
                <a:latin typeface="Arial Narrow" panose="020B0606020202030204" pitchFamily="34" charset="0"/>
              </a:rPr>
              <a:t>superior a </a:t>
            </a:r>
            <a:r>
              <a:rPr lang="pt-BR" sz="2400" b="1" dirty="0">
                <a:solidFill>
                  <a:srgbClr val="FF0000"/>
                </a:solidFill>
                <a:latin typeface="Arial Narrow" panose="020B0606020202030204" pitchFamily="34" charset="0"/>
              </a:rPr>
              <a:t>R$ 40.000,00</a:t>
            </a:r>
            <a:r>
              <a:rPr lang="pt-BR" sz="2400" b="1" dirty="0">
                <a:latin typeface="Arial Narrow" panose="020B0606020202030204" pitchFamily="34" charset="0"/>
              </a:rPr>
              <a:t>;</a:t>
            </a:r>
          </a:p>
          <a:p>
            <a:pPr lvl="2" indent="-609600" algn="just">
              <a:lnSpc>
                <a:spcPct val="80000"/>
              </a:lnSpc>
              <a:buFont typeface="Wingdings" panose="05000000000000000000" pitchFamily="2" charset="2"/>
              <a:buChar char="Ø"/>
            </a:pPr>
            <a:endParaRPr lang="pt-BR" sz="2400" b="1" dirty="0">
              <a:latin typeface="Arial Narrow" panose="020B0606020202030204" pitchFamily="34" charset="0"/>
            </a:endParaRPr>
          </a:p>
          <a:p>
            <a:pPr lvl="2" indent="-609600" algn="just">
              <a:lnSpc>
                <a:spcPct val="80000"/>
              </a:lnSpc>
              <a:buFont typeface="Wingdings" panose="05000000000000000000" pitchFamily="2" charset="2"/>
              <a:buChar char="Ø"/>
            </a:pPr>
            <a:r>
              <a:rPr lang="pt-BR" sz="2400" b="1" dirty="0">
                <a:latin typeface="Arial Narrow" panose="020B0606020202030204" pitchFamily="34" charset="0"/>
              </a:rPr>
              <a:t>Ganho de Capital: </a:t>
            </a:r>
            <a:r>
              <a:rPr lang="pt-BR" sz="2400" dirty="0">
                <a:latin typeface="Arial Narrow" panose="020B0606020202030204" pitchFamily="34" charset="0"/>
              </a:rPr>
              <a:t>ganho em qualquer mês sujeito à incidência de impostos, ou realizou operações em bolsas de valores e futuros</a:t>
            </a:r>
          </a:p>
          <a:p>
            <a:pPr lvl="2" indent="-609600" algn="just">
              <a:lnSpc>
                <a:spcPct val="80000"/>
              </a:lnSpc>
              <a:buFont typeface="Wingdings" panose="05000000000000000000" pitchFamily="2" charset="2"/>
              <a:buChar char="Ø"/>
            </a:pPr>
            <a:endParaRPr lang="pt-BR" sz="2400" b="1" dirty="0">
              <a:latin typeface="Arial Narrow" panose="020B0606020202030204" pitchFamily="34" charset="0"/>
            </a:endParaRPr>
          </a:p>
          <a:p>
            <a:pPr lvl="2" indent="-609600" algn="just">
              <a:lnSpc>
                <a:spcPct val="80000"/>
              </a:lnSpc>
              <a:buFont typeface="Wingdings" panose="05000000000000000000" pitchFamily="2" charset="2"/>
              <a:buChar char="Ø"/>
            </a:pPr>
            <a:r>
              <a:rPr lang="pt-BR" sz="2400" b="1" dirty="0">
                <a:latin typeface="Arial Narrow" panose="020B0606020202030204" pitchFamily="34" charset="0"/>
              </a:rPr>
              <a:t>Atividade Rural: </a:t>
            </a:r>
            <a:r>
              <a:rPr lang="pt-BR" sz="2400" dirty="0">
                <a:latin typeface="Arial Narrow" panose="020B0606020202030204" pitchFamily="34" charset="0"/>
              </a:rPr>
              <a:t>Receita Bruta superior à </a:t>
            </a:r>
            <a:r>
              <a:rPr lang="pt-BR" sz="2400" b="1" dirty="0">
                <a:solidFill>
                  <a:srgbClr val="FF0000"/>
                </a:solidFill>
                <a:latin typeface="Arial Narrow" panose="020B0606020202030204" pitchFamily="34" charset="0"/>
              </a:rPr>
              <a:t>R$ 142.798,50 </a:t>
            </a:r>
            <a:r>
              <a:rPr lang="pt-BR" sz="2400" dirty="0">
                <a:latin typeface="Arial Narrow" panose="020B0606020202030204" pitchFamily="34" charset="0"/>
              </a:rPr>
              <a:t>ou que pretenda compensar prejuízos de anos anteriores</a:t>
            </a:r>
          </a:p>
          <a:p>
            <a:pPr lvl="2" indent="-609600" algn="just">
              <a:lnSpc>
                <a:spcPct val="80000"/>
              </a:lnSpc>
              <a:buFont typeface="Wingdings" panose="05000000000000000000" pitchFamily="2" charset="2"/>
              <a:buChar char="Ø"/>
            </a:pPr>
            <a:endParaRPr lang="pt-BR" sz="2400" b="1" dirty="0">
              <a:latin typeface="Arial Narrow" panose="020B0606020202030204" pitchFamily="34" charset="0"/>
            </a:endParaRPr>
          </a:p>
          <a:p>
            <a:pPr lvl="2" indent="-609600" algn="just">
              <a:lnSpc>
                <a:spcPct val="80000"/>
              </a:lnSpc>
              <a:buFont typeface="Wingdings" panose="05000000000000000000" pitchFamily="2" charset="2"/>
              <a:buChar char="Ø"/>
            </a:pPr>
            <a:r>
              <a:rPr lang="pt-BR" sz="2400" b="1" dirty="0">
                <a:latin typeface="Arial Narrow" panose="020B0606020202030204" pitchFamily="34" charset="0"/>
              </a:rPr>
              <a:t>Bens e Direitos: </a:t>
            </a:r>
            <a:r>
              <a:rPr lang="pt-BR" sz="2400" dirty="0">
                <a:latin typeface="Arial Narrow" panose="020B0606020202030204" pitchFamily="34" charset="0"/>
              </a:rPr>
              <a:t>Superior à </a:t>
            </a:r>
            <a:r>
              <a:rPr lang="pt-BR" sz="2400" b="1" dirty="0">
                <a:solidFill>
                  <a:srgbClr val="FF0000"/>
                </a:solidFill>
                <a:latin typeface="Arial Narrow" panose="020B0606020202030204" pitchFamily="34" charset="0"/>
              </a:rPr>
              <a:t>R$ 300.000,00</a:t>
            </a: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
        <p:nvSpPr>
          <p:cNvPr id="3" name="Retângulo 2"/>
          <p:cNvSpPr/>
          <p:nvPr/>
        </p:nvSpPr>
        <p:spPr>
          <a:xfrm>
            <a:off x="1187624" y="1333867"/>
            <a:ext cx="7149480" cy="461665"/>
          </a:xfrm>
          <a:prstGeom prst="rect">
            <a:avLst/>
          </a:prstGeom>
        </p:spPr>
        <p:txBody>
          <a:bodyPr wrap="square">
            <a:spAutoFit/>
          </a:bodyPr>
          <a:lstStyle/>
          <a:p>
            <a:r>
              <a:rPr lang="pt-BR" sz="2400" b="1" dirty="0">
                <a:solidFill>
                  <a:srgbClr val="FF0000"/>
                </a:solidFill>
                <a:latin typeface="Helvetica" panose="020B0604020202020204" pitchFamily="34" charset="0"/>
              </a:rPr>
              <a:t>Instrução Normativa RFB Nº 1794 DE 23/02/2018</a:t>
            </a:r>
            <a:endParaRPr lang="pt-BR" sz="2400" b="1" i="0" dirty="0">
              <a:solidFill>
                <a:srgbClr val="FF0000"/>
              </a:solidFill>
              <a:effectLst/>
              <a:latin typeface="Helvetica" panose="020B0604020202020204" pitchFamily="34" charset="0"/>
            </a:endParaRPr>
          </a:p>
        </p:txBody>
      </p:sp>
    </p:spTree>
    <p:extLst>
      <p:ext uri="{BB962C8B-B14F-4D97-AF65-F5344CB8AC3E}">
        <p14:creationId xmlns:p14="http://schemas.microsoft.com/office/powerpoint/2010/main" val="391030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229600" cy="909638"/>
          </a:xfrm>
        </p:spPr>
        <p:txBody>
          <a:bodyPr/>
          <a:lstStyle/>
          <a:p>
            <a:r>
              <a:rPr lang="pt-BR" sz="3600" dirty="0"/>
              <a:t>COMPROVANTE DE RENDIMENTOS</a:t>
            </a:r>
          </a:p>
        </p:txBody>
      </p:sp>
      <p:pic>
        <p:nvPicPr>
          <p:cNvPr id="1030" name="Picture 6" descr="http://www.totvs.com/mktfiles/tdiportais/helponlineprotheus/portuguese/sigagpe_informe_de_rendimentos.zoom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320" y="1556792"/>
            <a:ext cx="4476750" cy="497205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95536" y="1556792"/>
            <a:ext cx="3600400" cy="4154984"/>
          </a:xfrm>
          <a:prstGeom prst="rect">
            <a:avLst/>
          </a:prstGeom>
          <a:noFill/>
        </p:spPr>
        <p:txBody>
          <a:bodyPr wrap="square" rtlCol="0">
            <a:spAutoFit/>
          </a:bodyPr>
          <a:lstStyle/>
          <a:p>
            <a:pPr algn="just"/>
            <a:r>
              <a:rPr lang="pt-BR" sz="2400" dirty="0"/>
              <a:t>A fonte pagadora que deixar de fornecer aos beneficiários, dentro do prazo fixado, ou fornecer, com inexatidão, o documento a que se refere, ficará sujeita ao pagamento de </a:t>
            </a:r>
            <a:r>
              <a:rPr lang="pt-BR" sz="2400" dirty="0">
                <a:solidFill>
                  <a:srgbClr val="FF0000"/>
                </a:solidFill>
              </a:rPr>
              <a:t>multa de R$ 41,43 </a:t>
            </a:r>
            <a:r>
              <a:rPr lang="pt-BR" sz="2400" dirty="0"/>
              <a:t>(quarenta e um reais e quarenta e três centavos) </a:t>
            </a:r>
            <a:r>
              <a:rPr lang="pt-BR" sz="2400" dirty="0">
                <a:solidFill>
                  <a:srgbClr val="FF0000"/>
                </a:solidFill>
              </a:rPr>
              <a:t>por documento</a:t>
            </a:r>
            <a:r>
              <a:rPr lang="pt-BR" sz="2400" dirty="0"/>
              <a:t>.</a:t>
            </a:r>
          </a:p>
        </p:txBody>
      </p:sp>
    </p:spTree>
    <p:extLst>
      <p:ext uri="{BB962C8B-B14F-4D97-AF65-F5344CB8AC3E}">
        <p14:creationId xmlns:p14="http://schemas.microsoft.com/office/powerpoint/2010/main" val="58550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7544" y="332656"/>
            <a:ext cx="8229600" cy="827112"/>
          </a:xfrm>
        </p:spPr>
        <p:txBody>
          <a:bodyPr>
            <a:normAutofit/>
          </a:bodyPr>
          <a:lstStyle/>
          <a:p>
            <a:r>
              <a:rPr lang="pt-BR" sz="3600" b="1" i="1" dirty="0">
                <a:solidFill>
                  <a:schemeClr val="bg1"/>
                </a:solidFill>
                <a:latin typeface="Arial Narrow" panose="020B0606020202030204" pitchFamily="34" charset="0"/>
              </a:rPr>
              <a:t>APRESENTAÇÃO</a:t>
            </a:r>
            <a:r>
              <a:rPr lang="pt-BR" sz="4000" b="1" i="1" dirty="0">
                <a:solidFill>
                  <a:schemeClr val="bg1"/>
                </a:solidFill>
                <a:latin typeface="Arial Narrow" panose="020B0606020202030204" pitchFamily="34" charset="0"/>
              </a:rPr>
              <a:t> FACULTATIVA</a:t>
            </a:r>
          </a:p>
        </p:txBody>
      </p:sp>
      <p:sp>
        <p:nvSpPr>
          <p:cNvPr id="35843" name="Rectangle 3"/>
          <p:cNvSpPr>
            <a:spLocks noGrp="1" noChangeArrowheads="1"/>
          </p:cNvSpPr>
          <p:nvPr>
            <p:ph idx="1"/>
          </p:nvPr>
        </p:nvSpPr>
        <p:spPr>
          <a:xfrm>
            <a:off x="467544" y="1484784"/>
            <a:ext cx="8229600" cy="4275593"/>
          </a:xfrm>
        </p:spPr>
        <p:txBody>
          <a:bodyPr>
            <a:normAutofit lnSpcReduction="10000"/>
          </a:bodyPr>
          <a:lstStyle/>
          <a:p>
            <a:pPr marL="0" indent="-609600" algn="just">
              <a:lnSpc>
                <a:spcPct val="80000"/>
              </a:lnSpc>
              <a:buFont typeface="Wingdings" panose="05000000000000000000" pitchFamily="2" charset="2"/>
              <a:buChar char="Ø"/>
            </a:pPr>
            <a:r>
              <a:rPr lang="pt-BR" dirty="0">
                <a:latin typeface="Arial Narrow" panose="020B0606020202030204" pitchFamily="34" charset="0"/>
              </a:rPr>
              <a:t>Se não estiver enquadrado nas hipóteses de obrigatoriedade</a:t>
            </a:r>
          </a:p>
          <a:p>
            <a:pPr marL="0" indent="-609600" algn="just">
              <a:lnSpc>
                <a:spcPct val="80000"/>
              </a:lnSpc>
              <a:buFont typeface="Wingdings" panose="05000000000000000000" pitchFamily="2" charset="2"/>
              <a:buChar char="Ø"/>
            </a:pPr>
            <a:endParaRPr lang="pt-BR" dirty="0">
              <a:latin typeface="Arial Narrow" panose="020B0606020202030204" pitchFamily="34" charset="0"/>
            </a:endParaRPr>
          </a:p>
          <a:p>
            <a:pPr marL="0" indent="0" algn="ctr">
              <a:lnSpc>
                <a:spcPct val="80000"/>
              </a:lnSpc>
              <a:buNone/>
            </a:pPr>
            <a:r>
              <a:rPr lang="pt-BR" dirty="0">
                <a:solidFill>
                  <a:srgbClr val="FF0000"/>
                </a:solidFill>
                <a:latin typeface="Arial Narrow" panose="020B0606020202030204" pitchFamily="34" charset="0"/>
              </a:rPr>
              <a:t>É Aconselhável:</a:t>
            </a:r>
          </a:p>
          <a:p>
            <a:pPr marL="0" indent="-609600" algn="just">
              <a:lnSpc>
                <a:spcPct val="80000"/>
              </a:lnSpc>
              <a:buFont typeface="Wingdings" panose="05000000000000000000" pitchFamily="2" charset="2"/>
              <a:buChar char="Ø"/>
            </a:pPr>
            <a:endParaRPr lang="pt-BR" dirty="0">
              <a:latin typeface="Arial Narrow" panose="020B0606020202030204" pitchFamily="34" charset="0"/>
            </a:endParaRPr>
          </a:p>
          <a:p>
            <a:pPr marL="0" indent="-609600" algn="just">
              <a:lnSpc>
                <a:spcPct val="80000"/>
              </a:lnSpc>
              <a:buFont typeface="Wingdings" panose="05000000000000000000" pitchFamily="2" charset="2"/>
              <a:buChar char="Ø"/>
            </a:pPr>
            <a:r>
              <a:rPr lang="pt-BR" dirty="0">
                <a:latin typeface="Arial Narrow" panose="020B0606020202030204" pitchFamily="34" charset="0"/>
              </a:rPr>
              <a:t>Se houve retenção na fonte (para recuperar os valores retidos à maior pela declaração de ajuste)</a:t>
            </a:r>
          </a:p>
          <a:p>
            <a:pPr marL="0" indent="-609600" algn="just">
              <a:lnSpc>
                <a:spcPct val="80000"/>
              </a:lnSpc>
              <a:buFont typeface="Wingdings" panose="05000000000000000000" pitchFamily="2" charset="2"/>
              <a:buChar char="Ø"/>
            </a:pPr>
            <a:endParaRPr lang="pt-BR" dirty="0">
              <a:latin typeface="Arial Narrow" panose="020B0606020202030204" pitchFamily="34" charset="0"/>
            </a:endParaRPr>
          </a:p>
          <a:p>
            <a:pPr marL="0" indent="-609600" algn="just">
              <a:lnSpc>
                <a:spcPct val="80000"/>
              </a:lnSpc>
              <a:buFont typeface="Wingdings" panose="05000000000000000000" pitchFamily="2" charset="2"/>
              <a:buChar char="Ø"/>
            </a:pPr>
            <a:r>
              <a:rPr lang="pt-BR" dirty="0">
                <a:latin typeface="Arial Narrow" panose="020B0606020202030204" pitchFamily="34" charset="0"/>
              </a:rPr>
              <a:t>Se houver necessidade de comprovação de Renda</a:t>
            </a:r>
          </a:p>
          <a:p>
            <a:pPr marL="0" indent="-609600" algn="just">
              <a:lnSpc>
                <a:spcPct val="80000"/>
              </a:lnSpc>
              <a:buFont typeface="Wingdings" panose="05000000000000000000" pitchFamily="2" charset="2"/>
              <a:buChar char="Ø"/>
            </a:pPr>
            <a:endParaRPr lang="pt-BR" dirty="0">
              <a:latin typeface="Arial Narrow" panose="020B0606020202030204" pitchFamily="34" charset="0"/>
            </a:endParaRPr>
          </a:p>
          <a:p>
            <a:pPr marL="0" indent="-609600" algn="just">
              <a:lnSpc>
                <a:spcPct val="80000"/>
              </a:lnSpc>
              <a:buFont typeface="Wingdings" panose="05000000000000000000" pitchFamily="2" charset="2"/>
              <a:buChar char="Ø"/>
            </a:pPr>
            <a:endParaRPr lang="pt-BR" dirty="0">
              <a:latin typeface="Arial Narrow" panose="020B0606020202030204" pitchFamily="34" charset="0"/>
            </a:endParaRPr>
          </a:p>
          <a:p>
            <a:pPr marL="0" indent="-609600" algn="just">
              <a:lnSpc>
                <a:spcPct val="80000"/>
              </a:lnSpc>
              <a:buFont typeface="Wingdings" panose="05000000000000000000" pitchFamily="2" charset="2"/>
              <a:buChar char="Ø"/>
            </a:pPr>
            <a:endParaRPr lang="pt-BR" dirty="0">
              <a:latin typeface="Arial Narrow" panose="020B0606020202030204" pitchFamily="34" charset="0"/>
            </a:endParaRPr>
          </a:p>
          <a:p>
            <a:pPr marL="0" indent="0" algn="just">
              <a:lnSpc>
                <a:spcPct val="80000"/>
              </a:lnSpc>
              <a:buNone/>
            </a:pPr>
            <a:endParaRPr lang="pt-BR" dirty="0">
              <a:latin typeface="Arial Narrow" panose="020B0606020202030204" pitchFamily="34" charset="0"/>
            </a:endParaRPr>
          </a:p>
        </p:txBody>
      </p:sp>
    </p:spTree>
    <p:extLst>
      <p:ext uri="{BB962C8B-B14F-4D97-AF65-F5344CB8AC3E}">
        <p14:creationId xmlns:p14="http://schemas.microsoft.com/office/powerpoint/2010/main" val="87756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60648"/>
            <a:ext cx="8229600" cy="909638"/>
          </a:xfrm>
        </p:spPr>
        <p:txBody>
          <a:bodyPr>
            <a:normAutofit/>
          </a:bodyPr>
          <a:lstStyle/>
          <a:p>
            <a:r>
              <a:rPr lang="pt-BR" sz="3600" b="1" i="1" dirty="0">
                <a:solidFill>
                  <a:schemeClr val="bg1"/>
                </a:solidFill>
                <a:latin typeface="Arial Narrow" panose="020B0606020202030204" pitchFamily="34" charset="0"/>
              </a:rPr>
              <a:t>MODELOS DE DECLARAÇÃO</a:t>
            </a:r>
          </a:p>
        </p:txBody>
      </p:sp>
      <p:sp>
        <p:nvSpPr>
          <p:cNvPr id="40963" name="Rectangle 3"/>
          <p:cNvSpPr>
            <a:spLocks noGrp="1" noChangeArrowheads="1"/>
          </p:cNvSpPr>
          <p:nvPr>
            <p:ph idx="1"/>
          </p:nvPr>
        </p:nvSpPr>
        <p:spPr>
          <a:xfrm>
            <a:off x="457200" y="1170286"/>
            <a:ext cx="8229600" cy="4997450"/>
          </a:xfrm>
        </p:spPr>
        <p:txBody>
          <a:bodyPr lIns="45720" rIns="45720">
            <a:normAutofit lnSpcReduction="10000"/>
          </a:bodyPr>
          <a:lstStyle/>
          <a:p>
            <a:pPr indent="-609600" algn="just">
              <a:lnSpc>
                <a:spcPct val="80000"/>
              </a:lnSpc>
              <a:buFont typeface="Wingdings" panose="05000000000000000000" pitchFamily="2" charset="2"/>
              <a:buChar char="Ø"/>
            </a:pPr>
            <a:endParaRPr lang="pt-BR" b="1" dirty="0">
              <a:latin typeface="Arial Narrow" panose="020B0606020202030204" pitchFamily="34" charset="0"/>
            </a:endParaRPr>
          </a:p>
          <a:p>
            <a:pPr indent="-609600" algn="just">
              <a:lnSpc>
                <a:spcPct val="80000"/>
              </a:lnSpc>
              <a:buFont typeface="Wingdings" panose="05000000000000000000" pitchFamily="2" charset="2"/>
              <a:buChar char="Ø"/>
            </a:pPr>
            <a:r>
              <a:rPr lang="pt-BR" b="1" dirty="0">
                <a:latin typeface="Arial Narrow" panose="020B0606020202030204" pitchFamily="34" charset="0"/>
              </a:rPr>
              <a:t>DECLARAÇÃO COMPLETA:</a:t>
            </a:r>
          </a:p>
          <a:p>
            <a:pPr indent="-609600" algn="just">
              <a:lnSpc>
                <a:spcPct val="80000"/>
              </a:lnSpc>
              <a:buFont typeface="Wingdings" panose="05000000000000000000" pitchFamily="2" charset="2"/>
              <a:buChar char="Ø"/>
            </a:pPr>
            <a:endParaRPr lang="pt-BR" b="1" dirty="0">
              <a:latin typeface="Arial Narrow" panose="020B0606020202030204" pitchFamily="34" charset="0"/>
            </a:endParaRPr>
          </a:p>
          <a:p>
            <a:pPr lvl="2" indent="-609600" algn="just">
              <a:lnSpc>
                <a:spcPct val="80000"/>
              </a:lnSpc>
              <a:buFont typeface="Wingdings" panose="05000000000000000000" pitchFamily="2" charset="2"/>
              <a:buChar char="Ø"/>
            </a:pPr>
            <a:r>
              <a:rPr lang="pt-BR" sz="2400" dirty="0">
                <a:latin typeface="Arial Narrow" panose="020B0606020202030204" pitchFamily="34" charset="0"/>
              </a:rPr>
              <a:t>É a declaração em que podem ser utilizadas todas as deduções legais (saúde, educação, pensões) desde que comprovadas.</a:t>
            </a:r>
          </a:p>
          <a:p>
            <a:pPr indent="-609600" algn="just">
              <a:lnSpc>
                <a:spcPct val="80000"/>
              </a:lnSpc>
              <a:buFont typeface="Wingdings" panose="05000000000000000000" pitchFamily="2" charset="2"/>
              <a:buChar char="Ø"/>
            </a:pPr>
            <a:endParaRPr lang="pt-BR" dirty="0">
              <a:latin typeface="Arial Narrow" panose="020B0606020202030204" pitchFamily="34" charset="0"/>
            </a:endParaRPr>
          </a:p>
          <a:p>
            <a:pPr indent="-609600" algn="just">
              <a:lnSpc>
                <a:spcPct val="80000"/>
              </a:lnSpc>
              <a:buFont typeface="Wingdings" panose="05000000000000000000" pitchFamily="2" charset="2"/>
              <a:buChar char="Ø"/>
            </a:pPr>
            <a:r>
              <a:rPr lang="pt-BR" b="1" dirty="0">
                <a:latin typeface="Arial Narrow" panose="020B0606020202030204" pitchFamily="34" charset="0"/>
              </a:rPr>
              <a:t>DECLARAÇÃO SIMPLIFICADA</a:t>
            </a:r>
          </a:p>
          <a:p>
            <a:pPr indent="-609600" algn="just">
              <a:lnSpc>
                <a:spcPct val="80000"/>
              </a:lnSpc>
              <a:buFont typeface="Wingdings" panose="05000000000000000000" pitchFamily="2" charset="2"/>
              <a:buChar char="Ø"/>
            </a:pPr>
            <a:endParaRPr lang="pt-BR" dirty="0">
              <a:latin typeface="Arial Narrow" panose="020B0606020202030204" pitchFamily="34" charset="0"/>
            </a:endParaRPr>
          </a:p>
          <a:p>
            <a:pPr lvl="2" indent="-609600" algn="just">
              <a:lnSpc>
                <a:spcPct val="80000"/>
              </a:lnSpc>
              <a:buFont typeface="Wingdings" panose="05000000000000000000" pitchFamily="2" charset="2"/>
              <a:buChar char="Ø"/>
            </a:pPr>
            <a:r>
              <a:rPr lang="pt-BR" sz="2400" dirty="0">
                <a:latin typeface="Arial Narrow" panose="020B0606020202030204" pitchFamily="34" charset="0"/>
              </a:rPr>
              <a:t>É a declaração em que se utiliza o desconto de 20% dos rendimentos tributáveis, </a:t>
            </a:r>
            <a:r>
              <a:rPr lang="pt-BR" sz="2400" dirty="0">
                <a:solidFill>
                  <a:srgbClr val="FF0000"/>
                </a:solidFill>
                <a:latin typeface="Arial Narrow" panose="020B0606020202030204" pitchFamily="34" charset="0"/>
              </a:rPr>
              <a:t>limitado a R$ R</a:t>
            </a:r>
            <a:r>
              <a:rPr lang="pt-BR" sz="2400">
                <a:solidFill>
                  <a:srgbClr val="FF0000"/>
                </a:solidFill>
                <a:latin typeface="Arial Narrow" panose="020B0606020202030204" pitchFamily="34" charset="0"/>
              </a:rPr>
              <a:t>$ 16.754,34</a:t>
            </a:r>
            <a:r>
              <a:rPr lang="pt-BR" sz="2400">
                <a:latin typeface="Arial Narrow" panose="020B0606020202030204" pitchFamily="34" charset="0"/>
              </a:rPr>
              <a:t>. </a:t>
            </a:r>
            <a:r>
              <a:rPr lang="pt-BR" sz="2400" dirty="0">
                <a:latin typeface="Arial Narrow" panose="020B0606020202030204" pitchFamily="34" charset="0"/>
              </a:rPr>
              <a:t>Este desconto substitui todas as deduções legais da declaração completa, sem a necessidade de comprovação</a:t>
            </a:r>
            <a:r>
              <a:rPr lang="pt-BR" dirty="0">
                <a:latin typeface="Arial Narrow" panose="020B0606020202030204" pitchFamily="34" charset="0"/>
              </a:rPr>
              <a:t>.</a:t>
            </a: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58961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32656"/>
            <a:ext cx="8229600" cy="909638"/>
          </a:xfrm>
        </p:spPr>
        <p:txBody>
          <a:bodyPr>
            <a:normAutofit/>
          </a:bodyPr>
          <a:lstStyle/>
          <a:p>
            <a:r>
              <a:rPr lang="pt-BR" sz="3600" b="1" i="1" dirty="0">
                <a:solidFill>
                  <a:schemeClr val="bg1"/>
                </a:solidFill>
                <a:latin typeface="Arial Narrow" panose="020B0606020202030204" pitchFamily="34" charset="0"/>
              </a:rPr>
              <a:t>MODELOS DE DECLARAÇÃO</a:t>
            </a:r>
          </a:p>
        </p:txBody>
      </p:sp>
      <p:sp>
        <p:nvSpPr>
          <p:cNvPr id="41987" name="Rectangle 3"/>
          <p:cNvSpPr>
            <a:spLocks noGrp="1" noChangeArrowheads="1"/>
          </p:cNvSpPr>
          <p:nvPr>
            <p:ph idx="1"/>
          </p:nvPr>
        </p:nvSpPr>
        <p:spPr>
          <a:xfrm>
            <a:off x="457200" y="1600200"/>
            <a:ext cx="8229600" cy="4997450"/>
          </a:xfrm>
        </p:spPr>
        <p:txBody>
          <a:bodyPr/>
          <a:lstStyle/>
          <a:p>
            <a:pPr marL="609600" indent="-609600" algn="just">
              <a:buFont typeface="Wingdings" panose="05000000000000000000" pitchFamily="2" charset="2"/>
              <a:buChar char="Ø"/>
            </a:pPr>
            <a:r>
              <a:rPr lang="pt-BR" sz="2400" dirty="0">
                <a:latin typeface="Arial Narrow" panose="020B0606020202030204" pitchFamily="34" charset="0"/>
              </a:rPr>
              <a:t>Qualquer contribuinte pode optar pela declaração simplificada.</a:t>
            </a:r>
          </a:p>
          <a:p>
            <a:pPr marL="609600" indent="-609600" algn="just">
              <a:buFont typeface="Wingdings" panose="05000000000000000000" pitchFamily="2" charset="2"/>
              <a:buChar char="Ø"/>
            </a:pPr>
            <a:endParaRPr lang="pt-BR" sz="2400" dirty="0">
              <a:latin typeface="Arial Narrow" panose="020B0606020202030204" pitchFamily="34" charset="0"/>
            </a:endParaRPr>
          </a:p>
          <a:p>
            <a:pPr marL="609600" indent="-609600" algn="just">
              <a:buFont typeface="Wingdings" panose="05000000000000000000" pitchFamily="2" charset="2"/>
              <a:buChar char="Ø"/>
            </a:pPr>
            <a:r>
              <a:rPr lang="pt-BR" sz="2400" dirty="0">
                <a:latin typeface="Arial Narrow" panose="020B0606020202030204" pitchFamily="34" charset="0"/>
              </a:rPr>
              <a:t>Não existe mais a obrigatoriedade do modelo completo, caso pretenda compensar:</a:t>
            </a:r>
          </a:p>
          <a:p>
            <a:pPr marL="609600" indent="-609600" algn="just">
              <a:buFont typeface="Wingdings" panose="05000000000000000000" pitchFamily="2" charset="2"/>
              <a:buChar char="Ø"/>
            </a:pPr>
            <a:endParaRPr lang="pt-BR" sz="2400" dirty="0">
              <a:latin typeface="Arial Narrow" panose="020B0606020202030204" pitchFamily="34" charset="0"/>
            </a:endParaRPr>
          </a:p>
          <a:p>
            <a:pPr marL="1167384" lvl="1" indent="-609600" algn="just">
              <a:buClr>
                <a:schemeClr val="tx1"/>
              </a:buClr>
              <a:buFont typeface="Wingdings" panose="05000000000000000000" pitchFamily="2" charset="2"/>
              <a:buChar char="Ø"/>
            </a:pPr>
            <a:r>
              <a:rPr lang="pt-BR" dirty="0">
                <a:latin typeface="Arial Narrow" panose="020B0606020202030204" pitchFamily="34" charset="0"/>
              </a:rPr>
              <a:t>Imposto pago no exterior;</a:t>
            </a:r>
          </a:p>
          <a:p>
            <a:pPr marL="609600" indent="-609600" algn="just">
              <a:buClr>
                <a:schemeClr val="tx1"/>
              </a:buClr>
              <a:buFont typeface="Wingdings" panose="05000000000000000000" pitchFamily="2" charset="2"/>
              <a:buChar char="Ø"/>
            </a:pPr>
            <a:endParaRPr lang="pt-BR" sz="2200" dirty="0">
              <a:latin typeface="Arial Narrow" panose="020B0606020202030204" pitchFamily="34" charset="0"/>
            </a:endParaRPr>
          </a:p>
          <a:p>
            <a:pPr marL="1167384" lvl="1" indent="-609600" algn="just">
              <a:buClr>
                <a:schemeClr val="tx1"/>
              </a:buClr>
              <a:buFont typeface="Wingdings" panose="05000000000000000000" pitchFamily="2" charset="2"/>
              <a:buChar char="Ø"/>
            </a:pPr>
            <a:r>
              <a:rPr lang="pt-BR" dirty="0">
                <a:latin typeface="Arial Narrow" panose="020B0606020202030204" pitchFamily="34" charset="0"/>
              </a:rPr>
              <a:t>Prejuízos da atividade rural de anos-calendário anteriores ou do próprio ano-calendário de referencia.</a:t>
            </a: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312031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7544" y="404664"/>
            <a:ext cx="8229600" cy="899120"/>
          </a:xfrm>
        </p:spPr>
        <p:txBody>
          <a:bodyPr>
            <a:normAutofit/>
          </a:bodyPr>
          <a:lstStyle/>
          <a:p>
            <a:r>
              <a:rPr lang="pt-BR" sz="3600" b="1" i="1" dirty="0">
                <a:solidFill>
                  <a:schemeClr val="bg1"/>
                </a:solidFill>
                <a:latin typeface="Arial Narrow" panose="020B0606020202030204" pitchFamily="34" charset="0"/>
              </a:rPr>
              <a:t>PRAZOS E PENALIDADES</a:t>
            </a:r>
          </a:p>
        </p:txBody>
      </p:sp>
      <p:sp>
        <p:nvSpPr>
          <p:cNvPr id="43011" name="Rectangle 3"/>
          <p:cNvSpPr>
            <a:spLocks noGrp="1" noChangeArrowheads="1"/>
          </p:cNvSpPr>
          <p:nvPr>
            <p:ph idx="1"/>
          </p:nvPr>
        </p:nvSpPr>
        <p:spPr>
          <a:xfrm>
            <a:off x="179512" y="1196753"/>
            <a:ext cx="8821644" cy="5400898"/>
          </a:xfrm>
        </p:spPr>
        <p:txBody>
          <a:bodyPr/>
          <a:lstStyle/>
          <a:p>
            <a:pPr marL="609600" indent="-609600" algn="just">
              <a:buFont typeface="Wingdings" panose="05000000000000000000" pitchFamily="2" charset="2"/>
              <a:buChar char="Ø"/>
            </a:pPr>
            <a:r>
              <a:rPr lang="pt-BR" sz="2400" b="1" dirty="0">
                <a:latin typeface="Arial Narrow" panose="020B0606020202030204" pitchFamily="34" charset="0"/>
              </a:rPr>
              <a:t>PRAZO: </a:t>
            </a:r>
            <a:r>
              <a:rPr lang="pt-BR" sz="2400" dirty="0">
                <a:latin typeface="Arial Narrow" panose="020B0606020202030204" pitchFamily="34" charset="0"/>
              </a:rPr>
              <a:t>23:59:59 horas do ultimo dia útil de abril</a:t>
            </a:r>
          </a:p>
          <a:p>
            <a:pPr marL="609600" indent="-609600" algn="just">
              <a:buFont typeface="Wingdings" panose="05000000000000000000" pitchFamily="2" charset="2"/>
              <a:buChar char="Ø"/>
            </a:pPr>
            <a:endParaRPr lang="pt-BR" sz="2400" dirty="0">
              <a:latin typeface="Arial Narrow" panose="020B0606020202030204" pitchFamily="34" charset="0"/>
            </a:endParaRPr>
          </a:p>
          <a:p>
            <a:pPr marL="609600" indent="-609600" algn="just">
              <a:buFont typeface="Wingdings" panose="05000000000000000000" pitchFamily="2" charset="2"/>
              <a:buChar char="Ø"/>
            </a:pPr>
            <a:r>
              <a:rPr lang="pt-BR" sz="2400" b="1" dirty="0">
                <a:latin typeface="Arial Narrow" panose="020B0606020202030204" pitchFamily="34" charset="0"/>
              </a:rPr>
              <a:t>MULTA POR ATRASO: </a:t>
            </a:r>
          </a:p>
          <a:p>
            <a:pPr marL="609600" indent="-609600" algn="just">
              <a:buFont typeface="Wingdings" panose="05000000000000000000" pitchFamily="2" charset="2"/>
              <a:buChar char="Ø"/>
            </a:pPr>
            <a:endParaRPr lang="pt-BR" sz="2400" dirty="0">
              <a:latin typeface="Arial Narrow" panose="020B0606020202030204" pitchFamily="34" charset="0"/>
            </a:endParaRPr>
          </a:p>
          <a:p>
            <a:pPr marL="609600" indent="-609600" algn="just">
              <a:buFont typeface="Wingdings" panose="05000000000000000000" pitchFamily="2" charset="2"/>
              <a:buChar char="Ø"/>
            </a:pPr>
            <a:r>
              <a:rPr lang="pt-BR" sz="2400" dirty="0">
                <a:latin typeface="Arial Narrow" panose="020B0606020202030204" pitchFamily="34" charset="0"/>
              </a:rPr>
              <a:t>Existindo imposto devido, ainda que integralmente pago, multa de 1% ao mês ou fração de atraso calculada sobre o valor do imposto devido, observados os valores mínimo de </a:t>
            </a:r>
            <a:r>
              <a:rPr lang="pt-BR" sz="2400" b="1" dirty="0">
                <a:solidFill>
                  <a:srgbClr val="FF0000"/>
                </a:solidFill>
                <a:latin typeface="Arial Narrow" panose="020B0606020202030204" pitchFamily="34" charset="0"/>
              </a:rPr>
              <a:t>R$ 165,74 </a:t>
            </a:r>
            <a:r>
              <a:rPr lang="pt-BR" sz="2400" dirty="0">
                <a:latin typeface="Arial Narrow" panose="020B0606020202030204" pitchFamily="34" charset="0"/>
              </a:rPr>
              <a:t>e máximo de 20% do imposto devido;</a:t>
            </a:r>
          </a:p>
          <a:p>
            <a:pPr marL="609600" indent="-609600" algn="just">
              <a:buClr>
                <a:schemeClr val="tx1"/>
              </a:buClr>
              <a:buFont typeface="Wingdings" panose="05000000000000000000" pitchFamily="2" charset="2"/>
              <a:buChar char="Ø"/>
            </a:pPr>
            <a:r>
              <a:rPr lang="pt-BR" sz="2400" dirty="0">
                <a:latin typeface="Arial Narrow" panose="020B0606020202030204" pitchFamily="34" charset="0"/>
              </a:rPr>
              <a:t>Não existindo imposto devido, multa de </a:t>
            </a:r>
            <a:r>
              <a:rPr lang="pt-BR" sz="2400" b="1" dirty="0">
                <a:latin typeface="Arial Narrow" panose="020B0606020202030204" pitchFamily="34" charset="0"/>
              </a:rPr>
              <a:t>R$ 165,74</a:t>
            </a:r>
            <a:r>
              <a:rPr lang="pt-BR" sz="2400" dirty="0">
                <a:latin typeface="Arial Narrow" panose="020B0606020202030204" pitchFamily="34" charset="0"/>
              </a:rPr>
              <a:t>.</a:t>
            </a:r>
          </a:p>
          <a:p>
            <a:pPr marL="609600" indent="-609600" algn="just">
              <a:buClr>
                <a:schemeClr val="tx1"/>
              </a:buClr>
              <a:buFont typeface="Wingdings" panose="05000000000000000000" pitchFamily="2" charset="2"/>
              <a:buChar char="Ø"/>
            </a:pPr>
            <a:r>
              <a:rPr lang="pt-BR" sz="2400" dirty="0">
                <a:latin typeface="Arial Narrow" panose="020B0606020202030204" pitchFamily="34" charset="0"/>
              </a:rPr>
              <a:t>Não se aplica a multa, ainda que entregue fora do prazo às declarações que se enquadrem na hipótese de não obrigatoriedade.</a:t>
            </a: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121707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7544" y="404664"/>
            <a:ext cx="8229600" cy="899120"/>
          </a:xfrm>
        </p:spPr>
        <p:txBody>
          <a:bodyPr>
            <a:normAutofit/>
          </a:bodyPr>
          <a:lstStyle/>
          <a:p>
            <a:r>
              <a:rPr lang="pt-BR" sz="3600" b="1" i="1" dirty="0">
                <a:solidFill>
                  <a:schemeClr val="bg1"/>
                </a:solidFill>
                <a:latin typeface="Arial Narrow" panose="020B0606020202030204" pitchFamily="34" charset="0"/>
              </a:rPr>
              <a:t>FORMAS DE ENTREGA</a:t>
            </a:r>
          </a:p>
        </p:txBody>
      </p:sp>
      <p:sp>
        <p:nvSpPr>
          <p:cNvPr id="43011" name="Rectangle 3"/>
          <p:cNvSpPr>
            <a:spLocks noGrp="1" noChangeArrowheads="1"/>
          </p:cNvSpPr>
          <p:nvPr>
            <p:ph idx="1"/>
          </p:nvPr>
        </p:nvSpPr>
        <p:spPr>
          <a:xfrm>
            <a:off x="611560" y="1628800"/>
            <a:ext cx="8821644" cy="5400898"/>
          </a:xfrm>
        </p:spPr>
        <p:txBody>
          <a:bodyPr/>
          <a:lstStyle/>
          <a:p>
            <a:pPr algn="just">
              <a:buFont typeface="Wingdings" panose="05000000000000000000" pitchFamily="2" charset="2"/>
              <a:buChar char="Ø"/>
            </a:pPr>
            <a:r>
              <a:rPr lang="pt-BR" sz="2400" dirty="0">
                <a:latin typeface="Arial Narrow" panose="020B0606020202030204" pitchFamily="34" charset="0"/>
              </a:rPr>
              <a:t>Através do Programa IRPF/2018 (Internet) </a:t>
            </a:r>
          </a:p>
          <a:p>
            <a:pPr algn="just">
              <a:buFont typeface="Wingdings" panose="05000000000000000000" pitchFamily="2" charset="2"/>
              <a:buChar char="Ø"/>
            </a:pPr>
            <a:endParaRPr lang="pt-BR" sz="2400" dirty="0">
              <a:latin typeface="Arial Narrow" panose="020B0606020202030204" pitchFamily="34" charset="0"/>
            </a:endParaRPr>
          </a:p>
          <a:p>
            <a:pPr algn="just">
              <a:buFont typeface="Wingdings" panose="05000000000000000000" pitchFamily="2" charset="2"/>
              <a:buChar char="Ø"/>
            </a:pPr>
            <a:r>
              <a:rPr lang="pt-BR" sz="2400" dirty="0">
                <a:latin typeface="Arial Narrow" panose="020B0606020202030204" pitchFamily="34" charset="0"/>
              </a:rPr>
              <a:t>	Através de </a:t>
            </a:r>
            <a:r>
              <a:rPr lang="pt-BR" sz="2400" dirty="0" err="1">
                <a:latin typeface="Arial Narrow" panose="020B0606020202030204" pitchFamily="34" charset="0"/>
              </a:rPr>
              <a:t>Tablets</a:t>
            </a:r>
            <a:r>
              <a:rPr lang="pt-BR" sz="2400" dirty="0">
                <a:latin typeface="Arial Narrow" panose="020B0606020202030204" pitchFamily="34" charset="0"/>
              </a:rPr>
              <a:t> e Smartphones (Internet) </a:t>
            </a:r>
          </a:p>
          <a:p>
            <a:pPr algn="just">
              <a:buFont typeface="Wingdings" panose="05000000000000000000" pitchFamily="2" charset="2"/>
              <a:buChar char="Ø"/>
            </a:pPr>
            <a:endParaRPr lang="pt-BR" sz="2400" dirty="0">
              <a:latin typeface="Arial Narrow" panose="020B0606020202030204" pitchFamily="34" charset="0"/>
            </a:endParaRPr>
          </a:p>
          <a:p>
            <a:pPr algn="just">
              <a:buFont typeface="Wingdings" panose="05000000000000000000" pitchFamily="2" charset="2"/>
              <a:buChar char="Ø"/>
            </a:pPr>
            <a:r>
              <a:rPr lang="pt-BR" sz="2400" dirty="0">
                <a:latin typeface="Arial Narrow" panose="020B0606020202030204" pitchFamily="34" charset="0"/>
              </a:rPr>
              <a:t> Através do </a:t>
            </a:r>
            <a:r>
              <a:rPr lang="pt-BR" sz="2400" dirty="0" err="1">
                <a:latin typeface="Arial Narrow" panose="020B0606020202030204" pitchFamily="34" charset="0"/>
              </a:rPr>
              <a:t>e-CAC</a:t>
            </a:r>
            <a:r>
              <a:rPr lang="pt-BR" sz="2400" dirty="0">
                <a:latin typeface="Arial Narrow" panose="020B0606020202030204" pitchFamily="34" charset="0"/>
              </a:rPr>
              <a:t> (</a:t>
            </a:r>
            <a:r>
              <a:rPr lang="pt-BR" sz="2400" dirty="0" err="1">
                <a:latin typeface="Arial Narrow" panose="020B0606020202030204" pitchFamily="34" charset="0"/>
              </a:rPr>
              <a:t>on</a:t>
            </a:r>
            <a:r>
              <a:rPr lang="pt-BR" sz="2400" dirty="0">
                <a:latin typeface="Arial Narrow" panose="020B0606020202030204" pitchFamily="34" charset="0"/>
              </a:rPr>
              <a:t> </a:t>
            </a:r>
            <a:r>
              <a:rPr lang="pt-BR" sz="2400" dirty="0" err="1">
                <a:latin typeface="Arial Narrow" panose="020B0606020202030204" pitchFamily="34" charset="0"/>
              </a:rPr>
              <a:t>line</a:t>
            </a:r>
            <a:r>
              <a:rPr lang="pt-BR" sz="2400" dirty="0">
                <a:latin typeface="Arial Narrow" panose="020B0606020202030204" pitchFamily="34" charset="0"/>
              </a:rPr>
              <a:t>)</a:t>
            </a:r>
            <a:endParaRPr lang="pt-BR" sz="2400" dirty="0">
              <a:solidFill>
                <a:srgbClr val="FF0000"/>
              </a:solidFill>
              <a:latin typeface="Arial Narrow" panose="020B0606020202030204" pitchFamily="34" charset="0"/>
            </a:endParaRPr>
          </a:p>
          <a:p>
            <a:pPr algn="just">
              <a:buFont typeface="Wingdings" panose="05000000000000000000" pitchFamily="2" charset="2"/>
              <a:buChar char="Ø"/>
            </a:pPr>
            <a:endParaRPr lang="pt-BR" sz="2400" dirty="0">
              <a:latin typeface="Arial Narrow" panose="020B0606020202030204" pitchFamily="34" charset="0"/>
            </a:endParaRPr>
          </a:p>
          <a:p>
            <a:pPr marL="0" indent="0" algn="ctr">
              <a:buNone/>
            </a:pPr>
            <a:r>
              <a:rPr lang="pt-BR" sz="2400" dirty="0">
                <a:solidFill>
                  <a:srgbClr val="FF0000"/>
                </a:solidFill>
                <a:latin typeface="Arial Narrow" panose="020B0606020202030204" pitchFamily="34" charset="0"/>
              </a:rPr>
              <a:t>Atenção!</a:t>
            </a:r>
            <a:r>
              <a:rPr lang="pt-BR" sz="2400" dirty="0">
                <a:latin typeface="Arial Narrow" panose="020B0606020202030204" pitchFamily="34" charset="0"/>
              </a:rPr>
              <a:t> </a:t>
            </a:r>
          </a:p>
          <a:p>
            <a:pPr algn="just">
              <a:buFont typeface="Wingdings" panose="05000000000000000000" pitchFamily="2" charset="2"/>
              <a:buChar char="Ø"/>
            </a:pPr>
            <a:endParaRPr lang="pt-BR" sz="2400" dirty="0">
              <a:latin typeface="Arial Narrow" panose="020B0606020202030204" pitchFamily="34" charset="0"/>
            </a:endParaRPr>
          </a:p>
          <a:p>
            <a:pPr algn="just">
              <a:buFont typeface="Wingdings" panose="05000000000000000000" pitchFamily="2" charset="2"/>
              <a:buChar char="Ø"/>
            </a:pPr>
            <a:r>
              <a:rPr lang="pt-BR" sz="2400" dirty="0">
                <a:latin typeface="Arial Narrow" panose="020B0606020202030204" pitchFamily="34" charset="0"/>
              </a:rPr>
              <a:t>Ausente do Brasil no Exterior - Internet </a:t>
            </a:r>
          </a:p>
        </p:txBody>
      </p:sp>
    </p:spTree>
    <p:extLst>
      <p:ext uri="{BB962C8B-B14F-4D97-AF65-F5344CB8AC3E}">
        <p14:creationId xmlns:p14="http://schemas.microsoft.com/office/powerpoint/2010/main" val="902976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i="1" dirty="0">
                <a:latin typeface="Arial Narrow" panose="020B0606020202030204" pitchFamily="34" charset="0"/>
              </a:rPr>
              <a:t>Certificação Digital </a:t>
            </a:r>
          </a:p>
        </p:txBody>
      </p:sp>
      <p:sp>
        <p:nvSpPr>
          <p:cNvPr id="3" name="Espaço Reservado para Conteúdo 2"/>
          <p:cNvSpPr>
            <a:spLocks noGrp="1"/>
          </p:cNvSpPr>
          <p:nvPr>
            <p:ph idx="1"/>
          </p:nvPr>
        </p:nvSpPr>
        <p:spPr>
          <a:xfrm>
            <a:off x="443428" y="1412776"/>
            <a:ext cx="8377044" cy="4275593"/>
          </a:xfrm>
        </p:spPr>
        <p:txBody>
          <a:bodyPr/>
          <a:lstStyle/>
          <a:p>
            <a:pPr marL="0" indent="0" algn="just">
              <a:buNone/>
            </a:pPr>
            <a:r>
              <a:rPr lang="pt-BR" sz="2000" dirty="0">
                <a:latin typeface="Arial Narrow" panose="020B0606020202030204" pitchFamily="34" charset="0"/>
              </a:rPr>
              <a:t>Deve transmitir a Declaração de Ajuste Anual, com a utilização de certificado digital, o contribuinte que se enquadrou, no ano- calendário de 2017, em pelo menos uma das seguintes situações: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	I - recebeu rendimentos: </a:t>
            </a:r>
          </a:p>
          <a:p>
            <a:pPr marL="0" indent="0" algn="just">
              <a:buNone/>
            </a:pPr>
            <a:r>
              <a:rPr lang="pt-BR" sz="2000" dirty="0">
                <a:latin typeface="Arial Narrow" panose="020B0606020202030204" pitchFamily="34" charset="0"/>
              </a:rPr>
              <a:t>- a) tributáveis sujeitos ao ajuste anual, cuja soma foi superior a R$ 10.000.000,00; </a:t>
            </a:r>
          </a:p>
          <a:p>
            <a:pPr marL="0" indent="0" algn="just">
              <a:buNone/>
            </a:pPr>
            <a:r>
              <a:rPr lang="pt-BR" sz="2000" dirty="0">
                <a:latin typeface="Arial Narrow" panose="020B0606020202030204" pitchFamily="34" charset="0"/>
              </a:rPr>
              <a:t>- b) isentos e não tributáveis, cuja soma foi superior a R$ 10.000.000,00; </a:t>
            </a:r>
          </a:p>
          <a:p>
            <a:pPr marL="0" indent="0" algn="just">
              <a:buNone/>
            </a:pPr>
            <a:r>
              <a:rPr lang="pt-BR" sz="2000" dirty="0">
                <a:latin typeface="Arial Narrow" panose="020B0606020202030204" pitchFamily="34" charset="0"/>
              </a:rPr>
              <a:t>- c) tributados exclusivamente na fonte, cuja soma foi superior a R$ 10.000.000,00; ou </a:t>
            </a:r>
          </a:p>
          <a:p>
            <a:pPr marL="0" indent="0" algn="just">
              <a:buNone/>
            </a:pPr>
            <a:r>
              <a:rPr lang="pt-BR" sz="2000" dirty="0">
                <a:latin typeface="Arial Narrow" panose="020B0606020202030204" pitchFamily="34" charset="0"/>
              </a:rPr>
              <a:t>	II - realizou pagamentos de rendimentos a pessoas jurídicas, quando constituam dedução na declaração, ou a pessoas físicas, quando constituam, ou não, dedução na declaração, cuja soma foi superior a R$ 10.000.000,00, em cada caso ou no total. </a:t>
            </a:r>
          </a:p>
          <a:p>
            <a:pPr marL="0" indent="0" algn="just">
              <a:buNone/>
            </a:pPr>
            <a:endParaRPr lang="pt-BR" sz="2000" dirty="0"/>
          </a:p>
        </p:txBody>
      </p:sp>
    </p:spTree>
    <p:extLst>
      <p:ext uri="{BB962C8B-B14F-4D97-AF65-F5344CB8AC3E}">
        <p14:creationId xmlns:p14="http://schemas.microsoft.com/office/powerpoint/2010/main" val="2752763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i="1" dirty="0">
                <a:latin typeface="Arial Narrow" panose="020B0606020202030204" pitchFamily="34" charset="0"/>
              </a:rPr>
              <a:t>Declaração </a:t>
            </a:r>
            <a:r>
              <a:rPr lang="pt-BR" sz="4000" b="1" i="1" dirty="0" err="1">
                <a:latin typeface="Arial Narrow" panose="020B0606020202030204" pitchFamily="34" charset="0"/>
              </a:rPr>
              <a:t>Pré</a:t>
            </a:r>
            <a:r>
              <a:rPr lang="pt-BR" sz="4000" b="1" i="1" dirty="0">
                <a:latin typeface="Arial Narrow" panose="020B0606020202030204" pitchFamily="34" charset="0"/>
              </a:rPr>
              <a:t>-Preenchida</a:t>
            </a:r>
          </a:p>
        </p:txBody>
      </p:sp>
      <p:sp>
        <p:nvSpPr>
          <p:cNvPr id="3" name="Espaço Reservado para Conteúdo 2"/>
          <p:cNvSpPr>
            <a:spLocks noGrp="1"/>
          </p:cNvSpPr>
          <p:nvPr>
            <p:ph idx="1"/>
          </p:nvPr>
        </p:nvSpPr>
        <p:spPr>
          <a:xfrm>
            <a:off x="453306" y="1412776"/>
            <a:ext cx="8229600" cy="4275593"/>
          </a:xfrm>
        </p:spPr>
        <p:txBody>
          <a:bodyPr/>
          <a:lstStyle/>
          <a:p>
            <a:pPr marL="0" indent="0" algn="just">
              <a:buNone/>
            </a:pPr>
            <a:r>
              <a:rPr lang="pt-BR" sz="1800" dirty="0">
                <a:latin typeface="Arial Narrow" panose="020B0606020202030204" pitchFamily="34" charset="0"/>
              </a:rPr>
              <a:t>O contribuinte pode utilizar a Declaração de Ajuste Anual </a:t>
            </a:r>
            <a:r>
              <a:rPr lang="pt-BR" sz="1800" dirty="0" err="1">
                <a:latin typeface="Arial Narrow" panose="020B0606020202030204" pitchFamily="34" charset="0"/>
              </a:rPr>
              <a:t>Pré</a:t>
            </a:r>
            <a:r>
              <a:rPr lang="pt-BR" sz="1800" dirty="0">
                <a:latin typeface="Arial Narrow" panose="020B0606020202030204" pitchFamily="34" charset="0"/>
              </a:rPr>
              <a:t>-preenchida, desde que: </a:t>
            </a:r>
          </a:p>
          <a:p>
            <a:pPr algn="just">
              <a:buFont typeface="Wingdings" panose="05000000000000000000" pitchFamily="2" charset="2"/>
              <a:buChar char="Ø"/>
            </a:pPr>
            <a:endParaRPr lang="pt-BR" sz="1800" dirty="0">
              <a:latin typeface="Arial Narrow" panose="020B0606020202030204" pitchFamily="34" charset="0"/>
            </a:endParaRPr>
          </a:p>
          <a:p>
            <a:pPr algn="just">
              <a:buFont typeface="Wingdings" panose="05000000000000000000" pitchFamily="2" charset="2"/>
              <a:buChar char="Ø"/>
            </a:pPr>
            <a:r>
              <a:rPr lang="pt-BR" sz="1800" dirty="0">
                <a:latin typeface="Arial Narrow" panose="020B0606020202030204" pitchFamily="34" charset="0"/>
              </a:rPr>
              <a:t>tenha apresentado a Declaração de Ajuste no ano passado (exercício 2017); </a:t>
            </a:r>
          </a:p>
          <a:p>
            <a:pPr algn="just">
              <a:buFont typeface="Wingdings" panose="05000000000000000000" pitchFamily="2" charset="2"/>
              <a:buChar char="Ø"/>
            </a:pPr>
            <a:endParaRPr lang="pt-BR" sz="1800" dirty="0">
              <a:latin typeface="Arial Narrow" panose="020B0606020202030204" pitchFamily="34" charset="0"/>
            </a:endParaRPr>
          </a:p>
          <a:p>
            <a:pPr algn="just">
              <a:buFont typeface="Wingdings" panose="05000000000000000000" pitchFamily="2" charset="2"/>
              <a:buChar char="Ø"/>
            </a:pPr>
            <a:r>
              <a:rPr lang="pt-BR" sz="1800" dirty="0">
                <a:latin typeface="Arial Narrow" panose="020B0606020202030204" pitchFamily="34" charset="0"/>
              </a:rPr>
              <a:t>no momento da importação do arquivo as fontes pagadoras tenham enviado para a Receita Federal a (DIRF, DMED, DIMOB)</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Será disponibilizado um arquivo a ser importado para a Declaração de Ajuste Anual, já contendo algumas informações relativas a rendimentos, deduções, bens e direitos e dívidas e ônus reais.</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Para ter acesso ao arquivo deverá ter </a:t>
            </a:r>
            <a:r>
              <a:rPr lang="pt-BR" sz="1800" dirty="0">
                <a:solidFill>
                  <a:srgbClr val="FF0000"/>
                </a:solidFill>
                <a:latin typeface="Arial Narrow" panose="020B0606020202030204" pitchFamily="34" charset="0"/>
              </a:rPr>
              <a:t>certificação digital (do contribuinte ou do representante do contribuinte com procuração eletrônica)</a:t>
            </a:r>
            <a:r>
              <a:rPr lang="pt-BR" sz="1800" dirty="0">
                <a:latin typeface="Arial Narrow" panose="020B0606020202030204" pitchFamily="34" charset="0"/>
              </a:rPr>
              <a:t>, tendo em vista que o arquivo deve ser obtido no Portal </a:t>
            </a:r>
            <a:r>
              <a:rPr lang="pt-BR" sz="1800" dirty="0" err="1">
                <a:latin typeface="Arial Narrow" panose="020B0606020202030204" pitchFamily="34" charset="0"/>
              </a:rPr>
              <a:t>e-CAC</a:t>
            </a:r>
            <a:r>
              <a:rPr lang="pt-BR" sz="1800" dirty="0">
                <a:latin typeface="Arial Narrow" panose="020B0606020202030204" pitchFamily="34" charset="0"/>
              </a:rPr>
              <a:t> no site da Receita Federal </a:t>
            </a:r>
          </a:p>
        </p:txBody>
      </p:sp>
    </p:spTree>
    <p:extLst>
      <p:ext uri="{BB962C8B-B14F-4D97-AF65-F5344CB8AC3E}">
        <p14:creationId xmlns:p14="http://schemas.microsoft.com/office/powerpoint/2010/main" val="167084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i="1" dirty="0">
                <a:latin typeface="Arial Narrow" panose="020B0606020202030204" pitchFamily="34" charset="0"/>
              </a:rPr>
              <a:t>Declaração via dispositivos móveis</a:t>
            </a:r>
          </a:p>
        </p:txBody>
      </p:sp>
      <p:sp>
        <p:nvSpPr>
          <p:cNvPr id="3" name="Espaço Reservado para Conteúdo 2"/>
          <p:cNvSpPr>
            <a:spLocks noGrp="1"/>
          </p:cNvSpPr>
          <p:nvPr>
            <p:ph idx="1"/>
          </p:nvPr>
        </p:nvSpPr>
        <p:spPr>
          <a:xfrm>
            <a:off x="457200" y="1340768"/>
            <a:ext cx="8229600" cy="4275593"/>
          </a:xfrm>
        </p:spPr>
        <p:txBody>
          <a:bodyPr/>
          <a:lstStyle/>
          <a:p>
            <a:pPr marL="0" indent="0" algn="just">
              <a:buNone/>
            </a:pPr>
            <a:r>
              <a:rPr lang="pt-BR" sz="2200" dirty="0"/>
              <a:t>O programa meu imposto de renda substituirá o m-IRPF, a retificadora on-line e o rascunho. Permite o preenchimento de declarações do IRPF 2018, originais e retificadoras. </a:t>
            </a:r>
          </a:p>
          <a:p>
            <a:pPr marL="0" indent="0" algn="just">
              <a:buNone/>
            </a:pPr>
            <a:endParaRPr lang="pt-BR" sz="2200" dirty="0"/>
          </a:p>
          <a:p>
            <a:pPr marL="0" indent="0" algn="just">
              <a:buNone/>
            </a:pPr>
            <a:r>
              <a:rPr lang="pt-BR" sz="2200" dirty="0"/>
              <a:t>Disponível no APP (celular/tablet) e </a:t>
            </a:r>
            <a:r>
              <a:rPr lang="pt-BR" sz="2200" dirty="0" err="1"/>
              <a:t>e-CAC</a:t>
            </a:r>
            <a:r>
              <a:rPr lang="pt-BR" sz="2200" dirty="0"/>
              <a:t>(computadores). </a:t>
            </a:r>
          </a:p>
          <a:p>
            <a:pPr marL="0" indent="0" algn="just">
              <a:buNone/>
            </a:pPr>
            <a:endParaRPr lang="pt-BR" sz="2200" dirty="0"/>
          </a:p>
          <a:p>
            <a:pPr marL="0" indent="0" algn="just">
              <a:buNone/>
            </a:pPr>
            <a:r>
              <a:rPr lang="pt-BR" sz="2200" dirty="0"/>
              <a:t>Para iniciar uma declaração é necessário criar uma palavra-chave, a qual será exigida para continuar o preenchimento em outro equipamento diferente. </a:t>
            </a:r>
          </a:p>
          <a:p>
            <a:pPr marL="0" indent="0" algn="just">
              <a:buNone/>
            </a:pPr>
            <a:endParaRPr lang="pt-BR" sz="2200" dirty="0"/>
          </a:p>
          <a:p>
            <a:pPr marL="0" indent="0" algn="just">
              <a:buNone/>
            </a:pPr>
            <a:r>
              <a:rPr lang="pt-BR" sz="2200" dirty="0"/>
              <a:t>Para iniciar o preenchimento de uma retificadora é indispensável que o arquivo da declaração que será retificada tenha sido gravado previamente no equipamento.</a:t>
            </a:r>
          </a:p>
        </p:txBody>
      </p:sp>
    </p:spTree>
    <p:extLst>
      <p:ext uri="{BB962C8B-B14F-4D97-AF65-F5344CB8AC3E}">
        <p14:creationId xmlns:p14="http://schemas.microsoft.com/office/powerpoint/2010/main" val="340222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238125" y="346075"/>
            <a:ext cx="53895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r>
              <a:rPr lang="pt-BR" altLang="pt-BR" sz="4400">
                <a:solidFill>
                  <a:srgbClr val="0070C0"/>
                </a:solidFill>
                <a:latin typeface="Trebuchet MS Bold"/>
                <a:ea typeface="Trebuchet MS Bold"/>
                <a:cs typeface="Arial" pitchFamily="34" charset="0"/>
              </a:rPr>
              <a:t>Apresentação:</a:t>
            </a:r>
            <a:endParaRPr lang="en-US" altLang="pt-BR" sz="4800">
              <a:solidFill>
                <a:srgbClr val="0070C0"/>
              </a:solidFill>
              <a:ea typeface="Trebuchet MS Bold"/>
              <a:cs typeface="Arial" pitchFamily="34" charset="0"/>
            </a:endParaRPr>
          </a:p>
        </p:txBody>
      </p:sp>
      <p:sp>
        <p:nvSpPr>
          <p:cNvPr id="7172" name="Título 1"/>
          <p:cNvSpPr txBox="1">
            <a:spLocks/>
          </p:cNvSpPr>
          <p:nvPr/>
        </p:nvSpPr>
        <p:spPr bwMode="auto">
          <a:xfrm>
            <a:off x="2097088" y="2154238"/>
            <a:ext cx="743108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r>
              <a:rPr lang="pt-BR" altLang="pt-BR" sz="3200" b="1" dirty="0">
                <a:solidFill>
                  <a:schemeClr val="bg1"/>
                </a:solidFill>
                <a:latin typeface="Calibri" pitchFamily="34" charset="0"/>
                <a:cs typeface="Arial" pitchFamily="34" charset="0"/>
              </a:rPr>
              <a:t>Danilo Lollio</a:t>
            </a:r>
            <a:br>
              <a:rPr lang="pt-BR" altLang="pt-BR" sz="2000" dirty="0">
                <a:solidFill>
                  <a:schemeClr val="bg1"/>
                </a:solidFill>
                <a:latin typeface="Calibri" pitchFamily="34" charset="0"/>
                <a:cs typeface="Arial" pitchFamily="34" charset="0"/>
              </a:rPr>
            </a:br>
            <a:r>
              <a:rPr lang="pt-BR" altLang="pt-BR" sz="2000" dirty="0">
                <a:solidFill>
                  <a:schemeClr val="bg1"/>
                </a:solidFill>
                <a:latin typeface="Calibri" pitchFamily="34" charset="0"/>
                <a:cs typeface="Arial" pitchFamily="34" charset="0"/>
              </a:rPr>
              <a:t>Graduado em Análise de Sistemas pela Universidade Mackenzie. </a:t>
            </a:r>
            <a:br>
              <a:rPr lang="pt-BR" altLang="pt-BR" sz="2000" dirty="0">
                <a:solidFill>
                  <a:schemeClr val="bg1"/>
                </a:solidFill>
                <a:latin typeface="Calibri" pitchFamily="34" charset="0"/>
                <a:cs typeface="Arial" pitchFamily="34" charset="0"/>
              </a:rPr>
            </a:br>
            <a:r>
              <a:rPr lang="pt-BR" altLang="pt-BR" sz="2000" dirty="0">
                <a:solidFill>
                  <a:schemeClr val="bg1"/>
                </a:solidFill>
                <a:latin typeface="Calibri" pitchFamily="34" charset="0"/>
                <a:cs typeface="Arial" pitchFamily="34" charset="0"/>
              </a:rPr>
              <a:t>Formado em Pedagogia pela Universidade de São Paulo - USP. </a:t>
            </a:r>
            <a:br>
              <a:rPr lang="pt-BR" altLang="pt-BR" sz="2000" dirty="0">
                <a:solidFill>
                  <a:schemeClr val="bg1"/>
                </a:solidFill>
                <a:latin typeface="Calibri" pitchFamily="34" charset="0"/>
                <a:cs typeface="Arial" pitchFamily="34" charset="0"/>
              </a:rPr>
            </a:br>
            <a:r>
              <a:rPr lang="pt-BR" altLang="pt-BR" sz="2000" dirty="0">
                <a:solidFill>
                  <a:schemeClr val="bg1"/>
                </a:solidFill>
                <a:latin typeface="Calibri" pitchFamily="34" charset="0"/>
                <a:cs typeface="Arial" pitchFamily="34" charset="0"/>
              </a:rPr>
              <a:t>Consultor em Legislação e Consultoria Tributária</a:t>
            </a:r>
          </a:p>
          <a:p>
            <a:r>
              <a:rPr lang="pt-BR" altLang="pt-BR" sz="2000" dirty="0">
                <a:solidFill>
                  <a:schemeClr val="bg1"/>
                </a:solidFill>
                <a:latin typeface="Calibri" pitchFamily="34" charset="0"/>
                <a:cs typeface="Arial" pitchFamily="34" charset="0"/>
              </a:rPr>
              <a:t>Professor de Pós-Graduação em Direito Tributário pelo IPOG</a:t>
            </a:r>
            <a:br>
              <a:rPr lang="pt-BR" altLang="pt-BR" sz="2000" dirty="0">
                <a:solidFill>
                  <a:schemeClr val="bg1"/>
                </a:solidFill>
                <a:latin typeface="Calibri" pitchFamily="34" charset="0"/>
                <a:cs typeface="Arial" pitchFamily="34" charset="0"/>
              </a:rPr>
            </a:br>
            <a:r>
              <a:rPr lang="pt-BR" altLang="pt-BR" sz="2000" dirty="0">
                <a:solidFill>
                  <a:schemeClr val="bg1"/>
                </a:solidFill>
                <a:latin typeface="Calibri" pitchFamily="34" charset="0"/>
                <a:cs typeface="Arial" pitchFamily="34" charset="0"/>
              </a:rPr>
              <a:t>30 anos de experiência na área contábil. </a:t>
            </a:r>
            <a:br>
              <a:rPr lang="pt-BR" altLang="pt-BR" sz="2000" dirty="0">
                <a:solidFill>
                  <a:schemeClr val="bg1"/>
                </a:solidFill>
                <a:latin typeface="Calibri" pitchFamily="34" charset="0"/>
                <a:cs typeface="Arial" pitchFamily="34" charset="0"/>
              </a:rPr>
            </a:br>
            <a:r>
              <a:rPr lang="pt-BR" altLang="pt-BR" sz="2000" dirty="0">
                <a:solidFill>
                  <a:schemeClr val="bg1"/>
                </a:solidFill>
                <a:latin typeface="Calibri" pitchFamily="34" charset="0"/>
                <a:cs typeface="Arial" pitchFamily="34" charset="0"/>
              </a:rPr>
              <a:t>Palestrante pelo SESCON e CRC a nível nacional</a:t>
            </a:r>
          </a:p>
        </p:txBody>
      </p:sp>
      <p:pic>
        <p:nvPicPr>
          <p:cNvPr id="7173" name="Picture 2" descr="F:\Universidade\__PublicProdutora\Fotos\Danilo Lollio\Danilo Lollio - 2014.jpg"/>
          <p:cNvPicPr>
            <a:picLocks noChangeAspect="1" noChangeArrowheads="1"/>
          </p:cNvPicPr>
          <p:nvPr/>
        </p:nvPicPr>
        <p:blipFill>
          <a:blip r:embed="rId2" cstate="print">
            <a:extLst>
              <a:ext uri="{28A0092B-C50C-407E-A947-70E740481C1C}">
                <a14:useLocalDpi xmlns:a14="http://schemas.microsoft.com/office/drawing/2010/main" val="0"/>
              </a:ext>
            </a:extLst>
          </a:blip>
          <a:srcRect l="7849" r="19579"/>
          <a:stretch>
            <a:fillRect/>
          </a:stretch>
        </p:blipFill>
        <p:spPr bwMode="auto">
          <a:xfrm>
            <a:off x="212725" y="2276475"/>
            <a:ext cx="186531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946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6800" y="260648"/>
            <a:ext cx="8229600" cy="909638"/>
          </a:xfrm>
        </p:spPr>
        <p:txBody>
          <a:bodyPr/>
          <a:lstStyle/>
          <a:p>
            <a:r>
              <a:rPr lang="pt-BR" sz="4000" b="1" i="1" dirty="0"/>
              <a:t>DOCUMENTOS NECESSÁRIOS</a:t>
            </a:r>
          </a:p>
        </p:txBody>
      </p:sp>
      <p:sp>
        <p:nvSpPr>
          <p:cNvPr id="3" name="Espaço Reservado para Conteúdo 2"/>
          <p:cNvSpPr>
            <a:spLocks noGrp="1"/>
          </p:cNvSpPr>
          <p:nvPr>
            <p:ph idx="1"/>
          </p:nvPr>
        </p:nvSpPr>
        <p:spPr>
          <a:xfrm>
            <a:off x="457200" y="1556792"/>
            <a:ext cx="8229600" cy="4275593"/>
          </a:xfrm>
        </p:spPr>
        <p:txBody>
          <a:bodyPr/>
          <a:lstStyle/>
          <a:p>
            <a:pPr algn="just">
              <a:buFont typeface="Wingdings" panose="05000000000000000000" pitchFamily="2" charset="2"/>
              <a:buChar char="Ø"/>
            </a:pPr>
            <a:r>
              <a:rPr lang="pt-BR" sz="1800" dirty="0">
                <a:latin typeface="Arial Narrow" panose="020B0606020202030204" pitchFamily="34" charset="0"/>
              </a:rPr>
              <a:t>Cópia da declaração entregue em 2017</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Comprovante de Rendimentos </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Recibos e notas fiscais relativos a despesas com saúde; </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Recibos de despesas com educação; </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Recibos de aluguéis recebidos e pagos; </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Recibos de pagamentos à previdência privada e oficial; </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Recibos ou contratos de compra e venda de bens realizados em 2017</a:t>
            </a:r>
          </a:p>
          <a:p>
            <a:pPr algn="just">
              <a:buFont typeface="Wingdings" panose="05000000000000000000" pitchFamily="2" charset="2"/>
              <a:buChar char="Ø"/>
            </a:pPr>
            <a:endParaRPr lang="pt-BR" sz="2000" dirty="0"/>
          </a:p>
        </p:txBody>
      </p:sp>
    </p:spTree>
    <p:extLst>
      <p:ext uri="{BB962C8B-B14F-4D97-AF65-F5344CB8AC3E}">
        <p14:creationId xmlns:p14="http://schemas.microsoft.com/office/powerpoint/2010/main" val="98445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4784"/>
            <a:ext cx="8229600" cy="4275593"/>
          </a:xfrm>
        </p:spPr>
        <p:txBody>
          <a:bodyPr/>
          <a:lstStyle/>
          <a:p>
            <a:pPr algn="just">
              <a:buFont typeface="Wingdings" panose="05000000000000000000" pitchFamily="2" charset="2"/>
              <a:buChar char="Ø"/>
            </a:pPr>
            <a:r>
              <a:rPr lang="pt-BR" sz="1800" dirty="0">
                <a:latin typeface="Arial Narrow" panose="020B0606020202030204" pitchFamily="34" charset="0"/>
              </a:rPr>
              <a:t>Recibos de pagamentos de bens imóveis </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Demonstrativo de compra e venda de ações </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Livro Caixa e seus respectivos comprovantes de receitas e despesas </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err="1">
                <a:latin typeface="Arial Narrow" panose="020B0606020202030204" pitchFamily="34" charset="0"/>
              </a:rPr>
              <a:t>Darfs</a:t>
            </a:r>
            <a:r>
              <a:rPr lang="pt-BR" sz="1800" dirty="0">
                <a:latin typeface="Arial Narrow" panose="020B0606020202030204" pitchFamily="34" charset="0"/>
              </a:rPr>
              <a:t> de carnê-leão pagos; </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Comprovante de doações para fins de incentivos fiscais </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Contratos de dividas realizados em 2017</a:t>
            </a:r>
          </a:p>
          <a:p>
            <a:pPr marL="0" indent="0" algn="just">
              <a:buNone/>
            </a:pPr>
            <a:r>
              <a:rPr lang="pt-BR" sz="1800" dirty="0">
                <a:latin typeface="Arial Narrow" panose="020B0606020202030204" pitchFamily="34" charset="0"/>
              </a:rPr>
              <a:t> </a:t>
            </a:r>
          </a:p>
          <a:p>
            <a:pPr algn="just">
              <a:buFont typeface="Wingdings" panose="05000000000000000000" pitchFamily="2" charset="2"/>
              <a:buChar char="Ø"/>
            </a:pPr>
            <a:r>
              <a:rPr lang="pt-BR" sz="1800" dirty="0">
                <a:latin typeface="Arial Narrow" panose="020B0606020202030204" pitchFamily="34" charset="0"/>
              </a:rPr>
              <a:t>Recibos da Pensão Alimentícia </a:t>
            </a:r>
          </a:p>
          <a:p>
            <a:pPr algn="just">
              <a:buFont typeface="Wingdings" panose="05000000000000000000" pitchFamily="2" charset="2"/>
              <a:buChar char="Ø"/>
            </a:pPr>
            <a:endParaRPr lang="pt-BR" sz="1800" dirty="0">
              <a:latin typeface="Arial Narrow" panose="020B0606020202030204" pitchFamily="34" charset="0"/>
            </a:endParaRPr>
          </a:p>
        </p:txBody>
      </p:sp>
      <p:sp>
        <p:nvSpPr>
          <p:cNvPr id="5" name="Título 1"/>
          <p:cNvSpPr>
            <a:spLocks noGrp="1"/>
          </p:cNvSpPr>
          <p:nvPr>
            <p:ph type="title"/>
          </p:nvPr>
        </p:nvSpPr>
        <p:spPr/>
        <p:txBody>
          <a:bodyPr/>
          <a:lstStyle/>
          <a:p>
            <a:r>
              <a:rPr lang="pt-BR" sz="4000" b="1" i="1" dirty="0"/>
              <a:t>DOCUMENTOS NECESSÁRIOS</a:t>
            </a:r>
          </a:p>
        </p:txBody>
      </p:sp>
    </p:spTree>
    <p:extLst>
      <p:ext uri="{BB962C8B-B14F-4D97-AF65-F5344CB8AC3E}">
        <p14:creationId xmlns:p14="http://schemas.microsoft.com/office/powerpoint/2010/main" val="1214562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7544" y="404664"/>
            <a:ext cx="8229600" cy="899120"/>
          </a:xfrm>
        </p:spPr>
        <p:txBody>
          <a:bodyPr>
            <a:normAutofit/>
          </a:bodyPr>
          <a:lstStyle/>
          <a:p>
            <a:r>
              <a:rPr lang="pt-BR" sz="3600" b="1" i="1" dirty="0">
                <a:solidFill>
                  <a:schemeClr val="bg1"/>
                </a:solidFill>
                <a:latin typeface="Arial Narrow" panose="020B0606020202030204" pitchFamily="34" charset="0"/>
              </a:rPr>
              <a:t>PAGAMENTO DO IMPOSTO</a:t>
            </a:r>
          </a:p>
        </p:txBody>
      </p:sp>
      <p:sp>
        <p:nvSpPr>
          <p:cNvPr id="43011" name="Rectangle 3"/>
          <p:cNvSpPr>
            <a:spLocks noGrp="1" noChangeArrowheads="1"/>
          </p:cNvSpPr>
          <p:nvPr>
            <p:ph idx="1"/>
          </p:nvPr>
        </p:nvSpPr>
        <p:spPr>
          <a:xfrm>
            <a:off x="171522" y="1556792"/>
            <a:ext cx="8821644" cy="5400898"/>
          </a:xfrm>
        </p:spPr>
        <p:txBody>
          <a:bodyPr/>
          <a:lstStyle/>
          <a:p>
            <a:pPr algn="just">
              <a:buFont typeface="Wingdings" panose="05000000000000000000" pitchFamily="2" charset="2"/>
              <a:buChar char="Ø"/>
            </a:pPr>
            <a:r>
              <a:rPr lang="pt-BR" sz="2000" dirty="0">
                <a:latin typeface="Arial Narrow" panose="020B0606020202030204" pitchFamily="34" charset="0"/>
              </a:rPr>
              <a:t>O saldo do imposto pode ser pago em até 8 (oito) quotas, mensais e sucessivas; </a:t>
            </a:r>
          </a:p>
          <a:p>
            <a:pPr marL="0" indent="0" algn="just">
              <a:buNone/>
            </a:pPr>
            <a:endParaRPr lang="pt-BR" sz="2000" dirty="0">
              <a:latin typeface="Arial Narrow" panose="020B0606020202030204" pitchFamily="34" charset="0"/>
            </a:endParaRPr>
          </a:p>
          <a:p>
            <a:pPr algn="just">
              <a:buFont typeface="Wingdings" panose="05000000000000000000" pitchFamily="2" charset="2"/>
              <a:buChar char="Ø"/>
            </a:pPr>
            <a:r>
              <a:rPr lang="pt-BR" sz="2000" dirty="0">
                <a:latin typeface="Arial Narrow" panose="020B0606020202030204" pitchFamily="34" charset="0"/>
              </a:rPr>
              <a:t>A primeira quota ou única, deve ser paga até 30 de abril de 2018;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As demais quotas vencem no último dia útil de cada mês, acrescidas de juros equivalentes à taxa Selic mais 1%, no mês do pagamento</a:t>
            </a:r>
          </a:p>
          <a:p>
            <a:pPr algn="just">
              <a:buFont typeface="Wingdings" panose="05000000000000000000" pitchFamily="2" charset="2"/>
              <a:buChar char="Ø"/>
            </a:pPr>
            <a:endParaRPr lang="pt-BR" sz="2000" dirty="0">
              <a:latin typeface="Arial Narrow" panose="020B0606020202030204" pitchFamily="34" charset="0"/>
            </a:endParaRPr>
          </a:p>
          <a:p>
            <a:pPr algn="just">
              <a:buFont typeface="Wingdings" panose="05000000000000000000" pitchFamily="2" charset="2"/>
              <a:buChar char="Ø"/>
            </a:pPr>
            <a:r>
              <a:rPr lang="pt-BR" sz="2000" dirty="0">
                <a:latin typeface="Arial Narrow" panose="020B0606020202030204" pitchFamily="34" charset="0"/>
              </a:rPr>
              <a:t>Nenhuma quota deve ser inferior a R$ 50,00; </a:t>
            </a:r>
          </a:p>
          <a:p>
            <a:pPr marL="0" indent="0" algn="just">
              <a:buNone/>
            </a:pPr>
            <a:endParaRPr lang="pt-BR" sz="2000" dirty="0">
              <a:latin typeface="Arial Narrow" panose="020B0606020202030204" pitchFamily="34" charset="0"/>
            </a:endParaRPr>
          </a:p>
          <a:p>
            <a:pPr algn="just">
              <a:buFont typeface="Wingdings" panose="05000000000000000000" pitchFamily="2" charset="2"/>
              <a:buChar char="Ø"/>
            </a:pPr>
            <a:r>
              <a:rPr lang="pt-BR" sz="2000" dirty="0">
                <a:latin typeface="Arial Narrow" panose="020B0606020202030204" pitchFamily="34" charset="0"/>
              </a:rPr>
              <a:t>Imposto de valor inferior a R$ 100,00 deve ser pago em quota única;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Imposto de valor inferior a R$ 10,00 está dispensado seu recolhimento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                                       Pagamento em Débito Automático</a:t>
            </a:r>
          </a:p>
        </p:txBody>
      </p:sp>
    </p:spTree>
    <p:extLst>
      <p:ext uri="{BB962C8B-B14F-4D97-AF65-F5344CB8AC3E}">
        <p14:creationId xmlns:p14="http://schemas.microsoft.com/office/powerpoint/2010/main" val="3454786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i="1" dirty="0">
                <a:solidFill>
                  <a:schemeClr val="bg1"/>
                </a:solidFill>
                <a:latin typeface="Arial Narrow" panose="020B0606020202030204" pitchFamily="34" charset="0"/>
              </a:rPr>
              <a:t>PAGAMENTO DO IMPOSTO</a:t>
            </a:r>
            <a:endParaRPr lang="pt-BR" dirty="0"/>
          </a:p>
        </p:txBody>
      </p:sp>
      <p:sp>
        <p:nvSpPr>
          <p:cNvPr id="3" name="Espaço Reservado para Conteúdo 2"/>
          <p:cNvSpPr>
            <a:spLocks noGrp="1"/>
          </p:cNvSpPr>
          <p:nvPr>
            <p:ph idx="1"/>
          </p:nvPr>
        </p:nvSpPr>
        <p:spPr/>
        <p:txBody>
          <a:bodyPr/>
          <a:lstStyle/>
          <a:p>
            <a:pPr algn="just">
              <a:buFont typeface="Wingdings" panose="05000000000000000000" pitchFamily="2" charset="2"/>
              <a:buChar char="Ø"/>
            </a:pPr>
            <a:r>
              <a:rPr lang="pt-BR" dirty="0"/>
              <a:t>	</a:t>
            </a:r>
            <a:r>
              <a:rPr lang="pt-BR" dirty="0">
                <a:latin typeface="Arial Narrow" panose="020B0606020202030204" pitchFamily="34" charset="0"/>
              </a:rPr>
              <a:t>Pagamento fora do prazo </a:t>
            </a:r>
          </a:p>
          <a:p>
            <a:pPr marL="0" indent="0" algn="just">
              <a:buNone/>
            </a:pPr>
            <a:r>
              <a:rPr lang="pt-BR" dirty="0">
                <a:latin typeface="Arial Narrow" panose="020B0606020202030204" pitchFamily="34" charset="0"/>
              </a:rPr>
              <a:t> </a:t>
            </a:r>
          </a:p>
          <a:p>
            <a:pPr marL="0" indent="0" algn="just">
              <a:buNone/>
            </a:pPr>
            <a:r>
              <a:rPr lang="pt-BR" dirty="0">
                <a:latin typeface="Arial Narrow" panose="020B0606020202030204" pitchFamily="34" charset="0"/>
              </a:rPr>
              <a:t>- Multa de 0,33% ao dia limitado a 20% </a:t>
            </a:r>
          </a:p>
          <a:p>
            <a:pPr marL="0" indent="0" algn="just">
              <a:buNone/>
            </a:pPr>
            <a:r>
              <a:rPr lang="pt-BR" dirty="0">
                <a:latin typeface="Arial Narrow" panose="020B0606020202030204" pitchFamily="34" charset="0"/>
              </a:rPr>
              <a:t>- Juros de 1% no mês do pagamento </a:t>
            </a:r>
          </a:p>
          <a:p>
            <a:pPr marL="0" indent="0" algn="just">
              <a:buNone/>
            </a:pPr>
            <a:r>
              <a:rPr lang="pt-BR" dirty="0">
                <a:latin typeface="Arial Narrow" panose="020B0606020202030204" pitchFamily="34" charset="0"/>
              </a:rPr>
              <a:t>- Juros pela taxa Selic a partir do segundo mês </a:t>
            </a:r>
          </a:p>
          <a:p>
            <a:pPr marL="0" indent="0">
              <a:buNone/>
            </a:pPr>
            <a:endParaRPr lang="pt-BR" dirty="0"/>
          </a:p>
        </p:txBody>
      </p:sp>
    </p:spTree>
    <p:extLst>
      <p:ext uri="{BB962C8B-B14F-4D97-AF65-F5344CB8AC3E}">
        <p14:creationId xmlns:p14="http://schemas.microsoft.com/office/powerpoint/2010/main" val="4699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Autofit/>
          </a:bodyPr>
          <a:lstStyle/>
          <a:p>
            <a:r>
              <a:rPr lang="pt-BR" sz="3600" b="1" i="1" dirty="0">
                <a:solidFill>
                  <a:schemeClr val="bg1"/>
                </a:solidFill>
              </a:rPr>
              <a:t>RENDIMENTOS TRIBUTÁVEIS</a:t>
            </a:r>
          </a:p>
        </p:txBody>
      </p:sp>
      <p:sp>
        <p:nvSpPr>
          <p:cNvPr id="52227" name="Rectangle 3"/>
          <p:cNvSpPr>
            <a:spLocks noGrp="1" noChangeArrowheads="1"/>
          </p:cNvSpPr>
          <p:nvPr>
            <p:ph idx="1"/>
          </p:nvPr>
        </p:nvSpPr>
        <p:spPr>
          <a:xfrm>
            <a:off x="457200" y="1100152"/>
            <a:ext cx="8229600" cy="5257800"/>
          </a:xfrm>
        </p:spPr>
        <p:txBody>
          <a:bodyPr>
            <a:normAutofit/>
          </a:bodyPr>
          <a:lstStyle/>
          <a:p>
            <a:pPr algn="just">
              <a:lnSpc>
                <a:spcPct val="80000"/>
              </a:lnSpc>
              <a:buFont typeface="Wingdings" panose="05000000000000000000" pitchFamily="2" charset="2"/>
              <a:buChar char="Ø"/>
            </a:pPr>
            <a:endParaRPr lang="pt-BR" sz="2200" dirty="0">
              <a:latin typeface="Arial Narrow" panose="020B0606020202030204" pitchFamily="34" charset="0"/>
            </a:endParaRPr>
          </a:p>
          <a:p>
            <a:pPr algn="just">
              <a:lnSpc>
                <a:spcPct val="80000"/>
              </a:lnSpc>
              <a:buFont typeface="Wingdings" panose="05000000000000000000" pitchFamily="2" charset="2"/>
              <a:buChar char="Ø"/>
            </a:pPr>
            <a:r>
              <a:rPr lang="pt-BR" sz="2200" dirty="0">
                <a:latin typeface="Arial Narrow" panose="020B0606020202030204" pitchFamily="34" charset="0"/>
              </a:rPr>
              <a:t>Recebidos de PJ (Confrontado com os dados das DIRF entregues pelas empresas);</a:t>
            </a:r>
          </a:p>
          <a:p>
            <a:pPr algn="just">
              <a:lnSpc>
                <a:spcPct val="80000"/>
              </a:lnSpc>
              <a:buFont typeface="Wingdings" panose="05000000000000000000" pitchFamily="2" charset="2"/>
              <a:buChar char="Ø"/>
            </a:pPr>
            <a:endParaRPr lang="pt-BR" sz="2200" dirty="0">
              <a:latin typeface="Arial Narrow" panose="020B0606020202030204" pitchFamily="34" charset="0"/>
            </a:endParaRPr>
          </a:p>
          <a:p>
            <a:pPr algn="just">
              <a:lnSpc>
                <a:spcPct val="80000"/>
              </a:lnSpc>
              <a:buFont typeface="Wingdings" panose="05000000000000000000" pitchFamily="2" charset="2"/>
              <a:buChar char="Ø"/>
            </a:pPr>
            <a:endParaRPr lang="pt-BR" sz="2200" dirty="0">
              <a:latin typeface="Arial Narrow" panose="020B0606020202030204" pitchFamily="34" charset="0"/>
            </a:endParaRPr>
          </a:p>
          <a:p>
            <a:pPr algn="just">
              <a:lnSpc>
                <a:spcPct val="80000"/>
              </a:lnSpc>
              <a:buFont typeface="Wingdings" panose="05000000000000000000" pitchFamily="2" charset="2"/>
              <a:buChar char="Ø"/>
            </a:pPr>
            <a:r>
              <a:rPr lang="pt-BR" sz="2200" dirty="0">
                <a:latin typeface="Arial Narrow" panose="020B0606020202030204" pitchFamily="34" charset="0"/>
              </a:rPr>
              <a:t>Aluguéis (Confrontado com os dados da DIMOB entregues pelas imobiliárias);</a:t>
            </a:r>
          </a:p>
          <a:p>
            <a:pPr algn="just">
              <a:lnSpc>
                <a:spcPct val="80000"/>
              </a:lnSpc>
              <a:buFont typeface="Wingdings" panose="05000000000000000000" pitchFamily="2" charset="2"/>
              <a:buChar char="Ø"/>
            </a:pPr>
            <a:endParaRPr lang="pt-BR" sz="2200" dirty="0">
              <a:latin typeface="Arial Narrow" panose="020B0606020202030204" pitchFamily="34" charset="0"/>
            </a:endParaRPr>
          </a:p>
          <a:p>
            <a:pPr algn="just">
              <a:lnSpc>
                <a:spcPct val="80000"/>
              </a:lnSpc>
              <a:buFont typeface="Wingdings" panose="05000000000000000000" pitchFamily="2" charset="2"/>
              <a:buChar char="Ø"/>
            </a:pPr>
            <a:endParaRPr lang="pt-BR" sz="2200" dirty="0">
              <a:latin typeface="Arial Narrow" panose="020B0606020202030204" pitchFamily="34" charset="0"/>
            </a:endParaRPr>
          </a:p>
          <a:p>
            <a:pPr algn="just">
              <a:lnSpc>
                <a:spcPct val="80000"/>
              </a:lnSpc>
              <a:buFont typeface="Wingdings" panose="05000000000000000000" pitchFamily="2" charset="2"/>
              <a:buChar char="Ø"/>
            </a:pPr>
            <a:r>
              <a:rPr lang="pt-BR" sz="2200" dirty="0">
                <a:latin typeface="Arial Narrow" panose="020B0606020202030204" pitchFamily="34" charset="0"/>
              </a:rPr>
              <a:t>Pensões, aposentadorias que excederem o limite de isenção de </a:t>
            </a:r>
            <a:r>
              <a:rPr lang="pt-BR" sz="2200" b="1" dirty="0">
                <a:solidFill>
                  <a:srgbClr val="FF0000"/>
                </a:solidFill>
                <a:latin typeface="Arial Narrow" panose="020B0606020202030204" pitchFamily="34" charset="0"/>
              </a:rPr>
              <a:t>R$ 24.751,74 </a:t>
            </a:r>
            <a:r>
              <a:rPr lang="pt-BR" sz="2200" dirty="0">
                <a:latin typeface="Arial Narrow" panose="020B0606020202030204" pitchFamily="34" charset="0"/>
              </a:rPr>
              <a:t>(Confrontados com os dados do INSS/Caixa Econômica);</a:t>
            </a:r>
          </a:p>
          <a:p>
            <a:pPr algn="just">
              <a:lnSpc>
                <a:spcPct val="80000"/>
              </a:lnSpc>
              <a:buFont typeface="Wingdings" panose="05000000000000000000" pitchFamily="2" charset="2"/>
              <a:buChar char="Ø"/>
            </a:pPr>
            <a:endParaRPr lang="pt-BR" sz="2200" dirty="0">
              <a:latin typeface="Arial Narrow" panose="020B0606020202030204" pitchFamily="34" charset="0"/>
            </a:endParaRPr>
          </a:p>
          <a:p>
            <a:pPr algn="just">
              <a:lnSpc>
                <a:spcPct val="80000"/>
              </a:lnSpc>
              <a:buFont typeface="Wingdings" panose="05000000000000000000" pitchFamily="2" charset="2"/>
              <a:buChar char="Ø"/>
            </a:pPr>
            <a:endParaRPr lang="pt-BR" sz="2200" dirty="0">
              <a:latin typeface="Arial Narrow" panose="020B0606020202030204" pitchFamily="34" charset="0"/>
            </a:endParaRPr>
          </a:p>
          <a:p>
            <a:pPr algn="just">
              <a:lnSpc>
                <a:spcPct val="80000"/>
              </a:lnSpc>
              <a:buFont typeface="Wingdings" panose="05000000000000000000" pitchFamily="2" charset="2"/>
              <a:buChar char="Ø"/>
            </a:pPr>
            <a:r>
              <a:rPr lang="pt-BR" sz="2200" dirty="0">
                <a:latin typeface="Arial Narrow" panose="020B0606020202030204" pitchFamily="34" charset="0"/>
              </a:rPr>
              <a:t>Pensões alimentícias recebidas: (Confrontados com dados de acordos judiciais)</a:t>
            </a:r>
          </a:p>
          <a:p>
            <a:pPr algn="just">
              <a:lnSpc>
                <a:spcPct val="80000"/>
              </a:lnSpc>
              <a:buFont typeface="Wingdings" panose="05000000000000000000" pitchFamily="2" charset="2"/>
              <a:buChar char="Ø"/>
            </a:pPr>
            <a:endParaRPr lang="pt-BR" sz="2200" dirty="0">
              <a:latin typeface="Arial Narrow" panose="020B0606020202030204" pitchFamily="34" charset="0"/>
            </a:endParaRPr>
          </a:p>
          <a:p>
            <a:pPr algn="just">
              <a:lnSpc>
                <a:spcPct val="80000"/>
              </a:lnSpc>
              <a:buFont typeface="Wingdings" panose="05000000000000000000" pitchFamily="2" charset="2"/>
              <a:buChar char="Ø"/>
            </a:pPr>
            <a:endParaRPr lang="pt-BR" sz="2200"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361348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Autofit/>
          </a:bodyPr>
          <a:lstStyle/>
          <a:p>
            <a:r>
              <a:rPr lang="pt-BR" sz="3600" b="1" i="1" dirty="0">
                <a:solidFill>
                  <a:schemeClr val="bg1"/>
                </a:solidFill>
              </a:rPr>
              <a:t>RENDIMENTOS TRIBUTÁVEIS</a:t>
            </a:r>
          </a:p>
        </p:txBody>
      </p:sp>
      <p:sp>
        <p:nvSpPr>
          <p:cNvPr id="52227" name="Rectangle 3"/>
          <p:cNvSpPr>
            <a:spLocks noGrp="1" noChangeArrowheads="1"/>
          </p:cNvSpPr>
          <p:nvPr>
            <p:ph idx="1"/>
          </p:nvPr>
        </p:nvSpPr>
        <p:spPr>
          <a:xfrm>
            <a:off x="463578" y="1463675"/>
            <a:ext cx="8229600" cy="5257800"/>
          </a:xfrm>
        </p:spPr>
        <p:txBody>
          <a:bodyPr/>
          <a:lstStyle/>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Benefícios recebidos de entidades de previdência privada, de Plano Gerador de Benefício Livre (PGBL) e de Fundo de Aposentadoria Programada Individual (</a:t>
            </a:r>
            <a:r>
              <a:rPr lang="pt-BR" sz="2400" dirty="0" err="1">
                <a:latin typeface="Arial Narrow" panose="020B0606020202030204" pitchFamily="34" charset="0"/>
              </a:rPr>
              <a:t>Fapi</a:t>
            </a:r>
            <a:r>
              <a:rPr lang="pt-BR" sz="2400" dirty="0">
                <a:latin typeface="Arial Narrow" panose="020B0606020202030204" pitchFamily="34" charset="0"/>
              </a:rPr>
              <a:t>);</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Pró-Labore de sócios;</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Emolumentos e custas judiciais;</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Outros rendimentos recebidos por profissionais autônomos.</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1647678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16632"/>
            <a:ext cx="8229600" cy="1251992"/>
          </a:xfrm>
        </p:spPr>
        <p:txBody>
          <a:bodyPr>
            <a:noAutofit/>
          </a:bodyPr>
          <a:lstStyle/>
          <a:p>
            <a:r>
              <a:rPr lang="pt-BR" sz="3600" b="1" i="1" dirty="0">
                <a:solidFill>
                  <a:schemeClr val="bg1"/>
                </a:solidFill>
              </a:rPr>
              <a:t>RENDIMENTOS ISENTOS E NÃO TRIBUTÁVEIS</a:t>
            </a:r>
          </a:p>
        </p:txBody>
      </p:sp>
      <p:sp>
        <p:nvSpPr>
          <p:cNvPr id="52227" name="Rectangle 3"/>
          <p:cNvSpPr>
            <a:spLocks noGrp="1" noChangeArrowheads="1"/>
          </p:cNvSpPr>
          <p:nvPr>
            <p:ph idx="1"/>
          </p:nvPr>
        </p:nvSpPr>
        <p:spPr>
          <a:xfrm>
            <a:off x="457200" y="1600200"/>
            <a:ext cx="8229600" cy="5257800"/>
          </a:xfrm>
        </p:spPr>
        <p:txBody>
          <a:bodyPr/>
          <a:lstStyle/>
          <a:p>
            <a:pPr algn="just">
              <a:lnSpc>
                <a:spcPct val="80000"/>
              </a:lnSpc>
              <a:buFont typeface="Wingdings" panose="05000000000000000000" pitchFamily="2" charset="2"/>
              <a:buChar char="Ø"/>
            </a:pPr>
            <a:r>
              <a:rPr lang="pt-BR" sz="2400" dirty="0">
                <a:latin typeface="Arial Narrow" panose="020B0606020202030204" pitchFamily="34" charset="0"/>
              </a:rPr>
              <a:t>Lucros e dividendos recebidos de empresas (confrontado com dados da ECF, ECF);</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Bolsas de estudos e pesquisa (desde que não representem vantagem);</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FGTS e indenizações por rescisão de contrato de trabalho;</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Pensão e proventos de aposentadoria ou reforma por moléstia grave proventos de aposentadoria ou reforma por acidente em serviço;</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Diárias e ajudas de custo;</a:t>
            </a: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3699719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27833" y="18757"/>
            <a:ext cx="8229600" cy="1251992"/>
          </a:xfrm>
        </p:spPr>
        <p:txBody>
          <a:bodyPr>
            <a:noAutofit/>
          </a:bodyPr>
          <a:lstStyle/>
          <a:p>
            <a:r>
              <a:rPr lang="pt-BR" sz="3600" b="1" i="1" dirty="0">
                <a:solidFill>
                  <a:schemeClr val="bg1"/>
                </a:solidFill>
              </a:rPr>
              <a:t>RENDIMENTOS ISENTOS E NÃO TRIBUTÁVEIS</a:t>
            </a:r>
          </a:p>
        </p:txBody>
      </p:sp>
      <p:sp>
        <p:nvSpPr>
          <p:cNvPr id="52227" name="Rectangle 3"/>
          <p:cNvSpPr>
            <a:spLocks noGrp="1" noChangeArrowheads="1"/>
          </p:cNvSpPr>
          <p:nvPr>
            <p:ph idx="1"/>
          </p:nvPr>
        </p:nvSpPr>
        <p:spPr>
          <a:xfrm>
            <a:off x="456164" y="1285904"/>
            <a:ext cx="8229600" cy="5257800"/>
          </a:xfrm>
        </p:spPr>
        <p:txBody>
          <a:bodyPr/>
          <a:lstStyle/>
          <a:p>
            <a:pPr algn="just">
              <a:lnSpc>
                <a:spcPct val="80000"/>
              </a:lnSpc>
              <a:buFont typeface="Wingdings" panose="05000000000000000000" pitchFamily="2" charset="2"/>
              <a:buChar char="Ø"/>
            </a:pPr>
            <a:r>
              <a:rPr lang="pt-BR" sz="2400" dirty="0">
                <a:latin typeface="Arial Narrow" panose="020B0606020202030204" pitchFamily="34" charset="0"/>
              </a:rPr>
              <a:t>Parcela isenta dos proventos de aposentadoria, reserva remunerada, reforma e pensão (65 anos ou mais);</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Rendimentos de poupanças e letras hipotecárias;</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Apólices de seguros recebidas por entidades de previdência privada em decorrência de pecúlio por invalidez permanente ou morte;</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Alienação de bens de pequeno valor (até R$ 35.000,00 mensal);</a:t>
            </a:r>
          </a:p>
          <a:p>
            <a:pPr algn="just">
              <a:lnSpc>
                <a:spcPct val="80000"/>
              </a:lnSpc>
              <a:buFont typeface="Wingdings" panose="05000000000000000000" pitchFamily="2" charset="2"/>
              <a:buChar char="Ø"/>
            </a:pPr>
            <a:r>
              <a:rPr lang="pt-BR" sz="2400" dirty="0">
                <a:latin typeface="Arial Narrow" panose="020B0606020202030204" pitchFamily="34" charset="0"/>
              </a:rPr>
              <a:t>Alienação mensal de até R$ 20.000,00 de ações em bolsa de valores;</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PIS.</a:t>
            </a: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1804410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98035"/>
            <a:ext cx="8229600" cy="1251992"/>
          </a:xfrm>
        </p:spPr>
        <p:txBody>
          <a:bodyPr>
            <a:noAutofit/>
          </a:bodyPr>
          <a:lstStyle/>
          <a:p>
            <a:r>
              <a:rPr lang="pt-BR" sz="2800" b="1" i="1" dirty="0">
                <a:solidFill>
                  <a:schemeClr val="bg1"/>
                </a:solidFill>
              </a:rPr>
              <a:t>RENDIMENTOS SUJEITOS À TRIBUTAÇÃO EXCLUSIVA E DEFINITIVA</a:t>
            </a:r>
          </a:p>
        </p:txBody>
      </p:sp>
      <p:sp>
        <p:nvSpPr>
          <p:cNvPr id="52227" name="Rectangle 3"/>
          <p:cNvSpPr>
            <a:spLocks noGrp="1" noChangeArrowheads="1"/>
          </p:cNvSpPr>
          <p:nvPr>
            <p:ph idx="1"/>
          </p:nvPr>
        </p:nvSpPr>
        <p:spPr>
          <a:xfrm>
            <a:off x="431084" y="1450027"/>
            <a:ext cx="8229600" cy="5257800"/>
          </a:xfrm>
        </p:spPr>
        <p:txBody>
          <a:bodyPr/>
          <a:lstStyle/>
          <a:p>
            <a:pPr algn="just">
              <a:lnSpc>
                <a:spcPct val="80000"/>
              </a:lnSpc>
              <a:buFont typeface="Wingdings" panose="05000000000000000000" pitchFamily="2" charset="2"/>
              <a:buChar char="Ø"/>
            </a:pPr>
            <a:r>
              <a:rPr lang="pt-BR" sz="2400" dirty="0">
                <a:latin typeface="Arial Narrow" panose="020B0606020202030204" pitchFamily="34" charset="0"/>
              </a:rPr>
              <a:t>Décimo terceiro salário;</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Rendimentos aplicações financeiras (Tipo FIF (Fundo de Investimento), Renda Fixa, fundo da ações);</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Juros sobre o capital próprio;</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algn="just">
              <a:lnSpc>
                <a:spcPct val="80000"/>
              </a:lnSpc>
              <a:buFont typeface="Wingdings" panose="05000000000000000000" pitchFamily="2" charset="2"/>
              <a:buChar char="Ø"/>
            </a:pPr>
            <a:r>
              <a:rPr lang="pt-BR" sz="2400" dirty="0">
                <a:latin typeface="Arial Narrow" panose="020B0606020202030204" pitchFamily="34" charset="0"/>
              </a:rPr>
              <a:t>Participação em lucros e resultados (PPR);</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550419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60648"/>
            <a:ext cx="8229600" cy="909638"/>
          </a:xfrm>
        </p:spPr>
        <p:txBody>
          <a:bodyPr/>
          <a:lstStyle/>
          <a:p>
            <a:r>
              <a:rPr lang="pt-BR" sz="4000" b="1" i="1" dirty="0">
                <a:latin typeface="Arial Narrow" panose="020B0606020202030204" pitchFamily="34" charset="0"/>
              </a:rPr>
              <a:t>DEDUÇÕES DA BASE DE CÁLCULO</a:t>
            </a:r>
          </a:p>
        </p:txBody>
      </p:sp>
      <p:sp>
        <p:nvSpPr>
          <p:cNvPr id="3" name="Espaço Reservado para Conteúdo 2"/>
          <p:cNvSpPr>
            <a:spLocks noGrp="1"/>
          </p:cNvSpPr>
          <p:nvPr>
            <p:ph idx="1"/>
          </p:nvPr>
        </p:nvSpPr>
        <p:spPr>
          <a:xfrm>
            <a:off x="539552" y="1484784"/>
            <a:ext cx="8229600" cy="4275593"/>
          </a:xfrm>
        </p:spPr>
        <p:txBody>
          <a:bodyPr/>
          <a:lstStyle/>
          <a:p>
            <a:pPr marL="0" indent="0" algn="ctr">
              <a:buNone/>
            </a:pPr>
            <a:r>
              <a:rPr lang="pt-BR" sz="2000" b="1" dirty="0">
                <a:latin typeface="Arial Narrow" panose="020B0606020202030204" pitchFamily="34" charset="0"/>
              </a:rPr>
              <a:t>Previdência Oficial </a:t>
            </a:r>
            <a:endParaRPr lang="pt-BR" sz="2000" dirty="0">
              <a:latin typeface="Arial Narrow" panose="020B0606020202030204" pitchFamily="34" charset="0"/>
            </a:endParaRPr>
          </a:p>
          <a:p>
            <a:pPr marL="0" indent="0">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As contribuições para a previdência oficial pagas em 2017 poderão ser deduzidas na declaração de ajuste anual, informe este valor na Ficha Rendimentos Tributáveis Recebidos de Pessoa Jurídica ou na Ficha Rendimentos Tributáveis Recebidos de Pessoas Físicas ou do Exterior.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No caso de dependente somente poderá ser deduzido, se este tiver rendimentos tributáveis informados na declaração do titular. </a:t>
            </a:r>
          </a:p>
          <a:p>
            <a:pPr algn="just">
              <a:buFont typeface="Wingdings" panose="05000000000000000000" pitchFamily="2" charset="2"/>
              <a:buChar char="Ø"/>
            </a:pPr>
            <a:endParaRPr lang="pt-BR" sz="2000" dirty="0">
              <a:latin typeface="Arial Narrow" panose="020B0606020202030204" pitchFamily="34" charset="0"/>
            </a:endParaRPr>
          </a:p>
          <a:p>
            <a:pPr algn="just">
              <a:buFont typeface="Wingdings" panose="05000000000000000000" pitchFamily="2" charset="2"/>
              <a:buChar char="Ø"/>
            </a:pPr>
            <a:r>
              <a:rPr lang="pt-BR" sz="2000" dirty="0">
                <a:latin typeface="Arial Narrow" panose="020B0606020202030204" pitchFamily="34" charset="0"/>
              </a:rPr>
              <a:t>A pessoa física autônoma, também poderá deduzir a previdência oficial, desde que tenha rendimentos tributáveis. </a:t>
            </a:r>
          </a:p>
          <a:p>
            <a:pPr marL="0" indent="0">
              <a:buNone/>
            </a:pPr>
            <a:endParaRPr lang="pt-BR" sz="2000" dirty="0"/>
          </a:p>
        </p:txBody>
      </p:sp>
    </p:spTree>
    <p:extLst>
      <p:ext uri="{BB962C8B-B14F-4D97-AF65-F5344CB8AC3E}">
        <p14:creationId xmlns:p14="http://schemas.microsoft.com/office/powerpoint/2010/main" val="174118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188640"/>
            <a:ext cx="7056784" cy="909638"/>
          </a:xfrm>
        </p:spPr>
        <p:txBody>
          <a:bodyPr/>
          <a:lstStyle/>
          <a:p>
            <a:r>
              <a:rPr lang="pt-BR" dirty="0"/>
              <a:t>Por que se preocupar???</a:t>
            </a:r>
          </a:p>
        </p:txBody>
      </p:sp>
      <p:pic>
        <p:nvPicPr>
          <p:cNvPr id="6" name="Imagem 5"/>
          <p:cNvPicPr>
            <a:picLocks noChangeAspect="1"/>
          </p:cNvPicPr>
          <p:nvPr/>
        </p:nvPicPr>
        <p:blipFill>
          <a:blip r:embed="rId2"/>
          <a:stretch>
            <a:fillRect/>
          </a:stretch>
        </p:blipFill>
        <p:spPr>
          <a:xfrm>
            <a:off x="3347864" y="4663945"/>
            <a:ext cx="2295525" cy="1990725"/>
          </a:xfrm>
          <a:prstGeom prst="rect">
            <a:avLst/>
          </a:prstGeom>
        </p:spPr>
      </p:pic>
      <p:sp>
        <p:nvSpPr>
          <p:cNvPr id="7" name="Retângulo 6"/>
          <p:cNvSpPr/>
          <p:nvPr/>
        </p:nvSpPr>
        <p:spPr>
          <a:xfrm>
            <a:off x="284412" y="1596654"/>
            <a:ext cx="8575173" cy="646331"/>
          </a:xfrm>
          <a:prstGeom prst="rect">
            <a:avLst/>
          </a:prstGeom>
        </p:spPr>
        <p:txBody>
          <a:bodyPr wrap="square">
            <a:spAutoFit/>
          </a:bodyPr>
          <a:lstStyle/>
          <a:p>
            <a:r>
              <a:rPr lang="pt-BR" dirty="0"/>
              <a:t>https://g1.globo.com/economia/imposto-de-renda/noticia/caiu-na-malha-fina-do-ir-2017-veja-o-que-fazer.ghtml</a:t>
            </a:r>
          </a:p>
        </p:txBody>
      </p:sp>
      <p:sp>
        <p:nvSpPr>
          <p:cNvPr id="4" name="Retângulo 3"/>
          <p:cNvSpPr/>
          <p:nvPr/>
        </p:nvSpPr>
        <p:spPr>
          <a:xfrm>
            <a:off x="611558" y="2249239"/>
            <a:ext cx="7920880" cy="2554545"/>
          </a:xfrm>
          <a:prstGeom prst="rect">
            <a:avLst/>
          </a:prstGeom>
        </p:spPr>
        <p:txBody>
          <a:bodyPr wrap="square">
            <a:spAutoFit/>
          </a:bodyPr>
          <a:lstStyle/>
          <a:p>
            <a:pPr algn="just" fontAlgn="base"/>
            <a:r>
              <a:rPr lang="pt-BR" sz="2000" dirty="0"/>
              <a:t>A secretaria da Receita Federal informou que </a:t>
            </a:r>
            <a:r>
              <a:rPr lang="pt-BR" sz="2000" dirty="0">
                <a:solidFill>
                  <a:srgbClr val="FF0000"/>
                </a:solidFill>
              </a:rPr>
              <a:t>747 mil declarações </a:t>
            </a:r>
            <a:r>
              <a:rPr lang="pt-BR" sz="2000" dirty="0"/>
              <a:t>foram retidas na </a:t>
            </a:r>
            <a:r>
              <a:rPr lang="pt-BR" sz="2000" dirty="0">
                <a:solidFill>
                  <a:srgbClr val="FF0000"/>
                </a:solidFill>
              </a:rPr>
              <a:t>malha fina </a:t>
            </a:r>
            <a:r>
              <a:rPr lang="pt-BR" sz="2000" dirty="0"/>
              <a:t>do Imposto de Renda 2017 devido a inconsistências das informações dadas pelos contribuintes nas declarações .</a:t>
            </a:r>
          </a:p>
          <a:p>
            <a:pPr algn="just" fontAlgn="base"/>
            <a:endParaRPr lang="pt-BR" sz="2000" dirty="0"/>
          </a:p>
          <a:p>
            <a:pPr algn="just" fontAlgn="base"/>
            <a:r>
              <a:rPr lang="pt-BR" sz="2000" dirty="0"/>
              <a:t>A Receita Federal recebeu </a:t>
            </a:r>
            <a:r>
              <a:rPr lang="pt-BR" sz="2000" dirty="0">
                <a:solidFill>
                  <a:srgbClr val="FF0000"/>
                </a:solidFill>
              </a:rPr>
              <a:t>28.524.560 declarações </a:t>
            </a:r>
            <a:r>
              <a:rPr lang="pt-BR" sz="2000" dirty="0"/>
              <a:t>do IR 2017. Deste modo, a quantidade de declarações retidas hoje em malha fiscal corresponde a 2,59% do total de declarações enviadas neste ano, explicou o Fisco.</a:t>
            </a:r>
          </a:p>
        </p:txBody>
      </p:sp>
    </p:spTree>
    <p:extLst>
      <p:ext uri="{BB962C8B-B14F-4D97-AF65-F5344CB8AC3E}">
        <p14:creationId xmlns:p14="http://schemas.microsoft.com/office/powerpoint/2010/main" val="316711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a:xfrm>
            <a:off x="395536" y="1340768"/>
            <a:ext cx="8229600" cy="4275593"/>
          </a:xfrm>
        </p:spPr>
        <p:txBody>
          <a:bodyPr/>
          <a:lstStyle/>
          <a:p>
            <a:pPr marL="0" indent="0" algn="ctr">
              <a:buNone/>
            </a:pPr>
            <a:r>
              <a:rPr lang="pt-BR" sz="2000" b="1" dirty="0">
                <a:latin typeface="Arial Narrow" panose="020B0606020202030204" pitchFamily="34" charset="0"/>
              </a:rPr>
              <a:t>Previdência Privada </a:t>
            </a: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Os valores pagos pela pessoa física a planos de previdência privada, poderão ser deduzidos mensalmente quando da aplicação da tabela progressiva mensal sem limite de valor.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Na declaração de ajuste anual o valor pago ao plano de previdência privada fica limitado a 12% dos rendimentos tributáveis.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Os valores pagos serão informados na Ficha Pagamento Efetuados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Veja que somente os planos denominado PGBL é que dão direito a dedução, ficando vedado os planos de VGBL. Portanto fique atento ao contratar um plano de previdência privada</a:t>
            </a:r>
            <a:r>
              <a:rPr lang="pt-BR" sz="1800" dirty="0">
                <a:latin typeface="Arial Narrow" panose="020B0606020202030204" pitchFamily="34" charset="0"/>
              </a:rPr>
              <a:t>. </a:t>
            </a:r>
          </a:p>
          <a:p>
            <a:pPr marL="0" indent="0" algn="just">
              <a:buNone/>
            </a:pPr>
            <a:endParaRPr lang="pt-BR" sz="2000" dirty="0"/>
          </a:p>
        </p:txBody>
      </p:sp>
    </p:spTree>
    <p:extLst>
      <p:ext uri="{BB962C8B-B14F-4D97-AF65-F5344CB8AC3E}">
        <p14:creationId xmlns:p14="http://schemas.microsoft.com/office/powerpoint/2010/main" val="3655820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a:xfrm>
            <a:off x="467544" y="1412776"/>
            <a:ext cx="8229600" cy="4275593"/>
          </a:xfrm>
        </p:spPr>
        <p:txBody>
          <a:bodyPr/>
          <a:lstStyle/>
          <a:p>
            <a:pPr marL="0" indent="0" algn="ctr">
              <a:buNone/>
            </a:pPr>
            <a:r>
              <a:rPr lang="pt-BR" sz="2000" b="1" dirty="0">
                <a:latin typeface="Arial Narrow" panose="020B0606020202030204" pitchFamily="34" charset="0"/>
              </a:rPr>
              <a:t>Pensão Alimentícia </a:t>
            </a: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Os valores pagos a titulo de pensão alimentícia, poderão ser deduzidos dos rendimentos tributáveis na Declaração de Ajuste Anual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	Deve-se preencher a Ficha Pagamentos Efetuados para informar o valor da pensão paga, nome do alimentando (para quem se destina o valor) e o número do CPF para pessoas maiores de </a:t>
            </a:r>
            <a:r>
              <a:rPr lang="pt-BR" sz="2000" b="1" dirty="0">
                <a:solidFill>
                  <a:srgbClr val="FF0000"/>
                </a:solidFill>
                <a:latin typeface="Arial Narrow" panose="020B0606020202030204" pitchFamily="34" charset="0"/>
              </a:rPr>
              <a:t>08 </a:t>
            </a:r>
            <a:r>
              <a:rPr lang="pt-BR" sz="2000" dirty="0">
                <a:latin typeface="Arial Narrow" panose="020B0606020202030204" pitchFamily="34" charset="0"/>
              </a:rPr>
              <a:t>anos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Os valores pagos a titulo de pensão alimentícia também podem ser deduzidos mensalmente quando da aplicação da tabela progressiva mensal. </a:t>
            </a:r>
          </a:p>
          <a:p>
            <a:pPr marL="0" indent="0" algn="just">
              <a:buNone/>
            </a:pPr>
            <a:endParaRPr lang="pt-BR" sz="2000" dirty="0"/>
          </a:p>
        </p:txBody>
      </p:sp>
    </p:spTree>
    <p:extLst>
      <p:ext uri="{BB962C8B-B14F-4D97-AF65-F5344CB8AC3E}">
        <p14:creationId xmlns:p14="http://schemas.microsoft.com/office/powerpoint/2010/main" val="776442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p:txBody>
          <a:bodyPr/>
          <a:lstStyle/>
          <a:p>
            <a:pPr marL="0" indent="0" algn="ctr">
              <a:buNone/>
            </a:pPr>
            <a:r>
              <a:rPr lang="pt-BR" sz="2000" b="1" dirty="0">
                <a:latin typeface="Arial Narrow" panose="020B0606020202030204" pitchFamily="34" charset="0"/>
              </a:rPr>
              <a:t>Pensão Alimentícia </a:t>
            </a:r>
            <a:endParaRPr lang="pt-BR" sz="2000" dirty="0">
              <a:latin typeface="Arial Narrow" panose="020B0606020202030204" pitchFamily="34" charset="0"/>
            </a:endParaRPr>
          </a:p>
          <a:p>
            <a:pPr marL="0" indent="0" algn="just">
              <a:buNone/>
            </a:pPr>
            <a:endParaRPr lang="pt-BR" sz="2000" dirty="0">
              <a:latin typeface="Arial Narrow" panose="020B0606020202030204" pitchFamily="34" charset="0"/>
            </a:endParaRPr>
          </a:p>
          <a:p>
            <a:pPr algn="just">
              <a:buFont typeface="Wingdings" panose="05000000000000000000" pitchFamily="2" charset="2"/>
              <a:buChar char="Ø"/>
            </a:pPr>
            <a:r>
              <a:rPr lang="pt-BR" sz="2000" dirty="0">
                <a:latin typeface="Arial Narrow" panose="020B0606020202030204" pitchFamily="34" charset="0"/>
              </a:rPr>
              <a:t>Quando fixado em decisão judicial ou por escritura pública (cartório) o pagamento de despesa com educação e despesas médicas poderão ser deduzidos dos rendimentos tributáveis na Declaração de Ajuste Anual.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Preencha a ficha Alimentandos, para informar o nome, data de nascimento e o CPF se maior de </a:t>
            </a:r>
            <a:r>
              <a:rPr lang="pt-BR" sz="2000" b="1" dirty="0">
                <a:solidFill>
                  <a:srgbClr val="FF0000"/>
                </a:solidFill>
                <a:latin typeface="Arial Narrow" panose="020B0606020202030204" pitchFamily="34" charset="0"/>
              </a:rPr>
              <a:t>08</a:t>
            </a:r>
            <a:r>
              <a:rPr lang="pt-BR" sz="2000" dirty="0">
                <a:latin typeface="Arial Narrow" panose="020B0606020202030204" pitchFamily="34" charset="0"/>
              </a:rPr>
              <a:t> anos. </a:t>
            </a:r>
          </a:p>
          <a:p>
            <a:pPr algn="just">
              <a:buFont typeface="Wingdings" panose="05000000000000000000" pitchFamily="2" charset="2"/>
              <a:buChar char="Ø"/>
            </a:pPr>
            <a:endParaRPr lang="pt-BR" sz="2000" dirty="0">
              <a:latin typeface="Arial Narrow" panose="020B0606020202030204" pitchFamily="34" charset="0"/>
            </a:endParaRPr>
          </a:p>
          <a:p>
            <a:pPr algn="just">
              <a:buFont typeface="Wingdings" panose="05000000000000000000" pitchFamily="2" charset="2"/>
              <a:buChar char="Ø"/>
            </a:pPr>
            <a:r>
              <a:rPr lang="pt-BR" sz="2000" dirty="0">
                <a:latin typeface="Arial Narrow" panose="020B0606020202030204" pitchFamily="34" charset="0"/>
              </a:rPr>
              <a:t>Os valores das despesas com educação e médica serão informados na Ficha Pagamentos Efetuados , indicando o Alimentando </a:t>
            </a:r>
          </a:p>
          <a:p>
            <a:pPr algn="just">
              <a:buFont typeface="Wingdings" panose="05000000000000000000" pitchFamily="2" charset="2"/>
              <a:buChar char="Ø"/>
            </a:pPr>
            <a:endParaRPr lang="pt-BR" sz="2000" dirty="0">
              <a:latin typeface="Arial Narrow" panose="020B0606020202030204" pitchFamily="34" charset="0"/>
            </a:endParaRPr>
          </a:p>
        </p:txBody>
      </p:sp>
    </p:spTree>
    <p:extLst>
      <p:ext uri="{BB962C8B-B14F-4D97-AF65-F5344CB8AC3E}">
        <p14:creationId xmlns:p14="http://schemas.microsoft.com/office/powerpoint/2010/main" val="531286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a:xfrm>
            <a:off x="467544" y="1340768"/>
            <a:ext cx="8229600" cy="4275593"/>
          </a:xfrm>
        </p:spPr>
        <p:txBody>
          <a:bodyPr/>
          <a:lstStyle/>
          <a:p>
            <a:pPr marL="0" indent="0" algn="ctr">
              <a:buNone/>
            </a:pPr>
            <a:r>
              <a:rPr lang="pt-BR" sz="2000" b="1" dirty="0">
                <a:latin typeface="Arial Narrow" panose="020B0606020202030204" pitchFamily="34" charset="0"/>
              </a:rPr>
              <a:t>Despesas Médicas </a:t>
            </a:r>
            <a:endParaRPr lang="pt-BR" sz="2000" dirty="0">
              <a:latin typeface="Arial Narrow" panose="020B0606020202030204" pitchFamily="34" charset="0"/>
            </a:endParaRPr>
          </a:p>
          <a:p>
            <a:pPr marL="0" indent="0">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Podem ser consideradas como despesas médicas, por exemplo: </a:t>
            </a:r>
          </a:p>
          <a:p>
            <a:pPr marL="0" indent="0" algn="just">
              <a:buNone/>
            </a:pPr>
            <a:r>
              <a:rPr lang="pt-BR" sz="2000" dirty="0">
                <a:latin typeface="Arial Narrow" panose="020B0606020202030204" pitchFamily="34" charset="0"/>
              </a:rPr>
              <a:t>- Aparelhos e próteses ortopédicas (receituário médico)</a:t>
            </a:r>
          </a:p>
          <a:p>
            <a:pPr marL="0" indent="0" algn="just">
              <a:buNone/>
            </a:pPr>
            <a:r>
              <a:rPr lang="pt-BR" sz="2000" dirty="0">
                <a:latin typeface="Arial Narrow" panose="020B0606020202030204" pitchFamily="34" charset="0"/>
              </a:rPr>
              <a:t>- Marca-passo, desde que consta da conta hospitalar </a:t>
            </a:r>
          </a:p>
          <a:p>
            <a:pPr marL="0" indent="0" algn="just">
              <a:buNone/>
            </a:pPr>
            <a:r>
              <a:rPr lang="pt-BR" sz="2000" dirty="0">
                <a:latin typeface="Arial Narrow" panose="020B0606020202030204" pitchFamily="34" charset="0"/>
              </a:rPr>
              <a:t>- Parafusos e placas, que integrem a conta hospitalar ou do profissional </a:t>
            </a:r>
          </a:p>
          <a:p>
            <a:pPr marL="0" indent="0" algn="just">
              <a:buNone/>
            </a:pPr>
            <a:r>
              <a:rPr lang="pt-BR" sz="2000" dirty="0">
                <a:latin typeface="Arial Narrow" panose="020B0606020202030204" pitchFamily="34" charset="0"/>
              </a:rPr>
              <a:t>- Próteses dentarias (receituário odontológico)</a:t>
            </a:r>
          </a:p>
          <a:p>
            <a:pPr marL="0" indent="0" algn="just">
              <a:buNone/>
            </a:pPr>
            <a:r>
              <a:rPr lang="pt-BR" sz="2000" dirty="0">
                <a:latin typeface="Arial Narrow" panose="020B0606020202030204" pitchFamily="34" charset="0"/>
              </a:rPr>
              <a:t>- Aparelhos ortodônticos (o aparelho deve constar da conta emitida pelo Dentista)</a:t>
            </a:r>
          </a:p>
          <a:p>
            <a:pPr marL="0" indent="0" algn="just">
              <a:buNone/>
            </a:pPr>
            <a:r>
              <a:rPr lang="pt-BR" sz="2000" dirty="0">
                <a:latin typeface="Arial Narrow" panose="020B0606020202030204" pitchFamily="34" charset="0"/>
              </a:rPr>
              <a:t>- Lente intraocular, desde que integra o recibo ou a nota fiscal médica </a:t>
            </a:r>
          </a:p>
          <a:p>
            <a:pPr marL="0" indent="0" algn="just">
              <a:buNone/>
            </a:pPr>
            <a:r>
              <a:rPr lang="pt-BR" sz="2000" dirty="0">
                <a:latin typeface="Arial Narrow" panose="020B0606020202030204" pitchFamily="34" charset="0"/>
              </a:rPr>
              <a:t>- Cirurgias plásticas. </a:t>
            </a:r>
          </a:p>
          <a:p>
            <a:pPr marL="0" indent="0" algn="just">
              <a:buNone/>
            </a:pPr>
            <a:r>
              <a:rPr lang="pt-BR" sz="2000" dirty="0">
                <a:latin typeface="Arial Narrow" panose="020B0606020202030204" pitchFamily="34" charset="0"/>
              </a:rPr>
              <a:t>- As próteses de silicone somente podem ser consideradas como despesa médica se o valor constar da conta emitida pelo hospital relativa a despesa médica. </a:t>
            </a:r>
          </a:p>
          <a:p>
            <a:pPr marL="0" indent="0" algn="just">
              <a:buNone/>
            </a:pPr>
            <a:endParaRPr lang="pt-BR" sz="1800" dirty="0"/>
          </a:p>
        </p:txBody>
      </p:sp>
    </p:spTree>
    <p:extLst>
      <p:ext uri="{BB962C8B-B14F-4D97-AF65-F5344CB8AC3E}">
        <p14:creationId xmlns:p14="http://schemas.microsoft.com/office/powerpoint/2010/main" val="119878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a:xfrm>
            <a:off x="467544" y="1484784"/>
            <a:ext cx="8229600" cy="4275593"/>
          </a:xfrm>
        </p:spPr>
        <p:txBody>
          <a:bodyPr/>
          <a:lstStyle/>
          <a:p>
            <a:pPr marL="0" indent="0" algn="ctr">
              <a:buNone/>
            </a:pPr>
            <a:r>
              <a:rPr lang="pt-BR" sz="2000" b="1" dirty="0">
                <a:latin typeface="Arial Narrow" panose="020B0606020202030204" pitchFamily="34" charset="0"/>
              </a:rPr>
              <a:t>Despesas Médicas </a:t>
            </a: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Os reembolsos de despesas médicas pagas por planos de saúde não podem ser computado como tal.</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Medicamentos não podem ser lançados como despesa médica, exceto se constar da conta do hospital. </a:t>
            </a:r>
          </a:p>
          <a:p>
            <a:pPr marL="0" indent="0" algn="just">
              <a:buNone/>
            </a:pP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Exame de DNA </a:t>
            </a:r>
            <a:r>
              <a:rPr lang="pt-BR" sz="2000">
                <a:latin typeface="Arial Narrow" panose="020B0606020202030204" pitchFamily="34" charset="0"/>
              </a:rPr>
              <a:t>e vacinas não </a:t>
            </a:r>
            <a:r>
              <a:rPr lang="pt-BR" sz="2000" dirty="0">
                <a:latin typeface="Arial Narrow" panose="020B0606020202030204" pitchFamily="34" charset="0"/>
              </a:rPr>
              <a:t>pode ser considerado como despesa médica </a:t>
            </a:r>
          </a:p>
          <a:p>
            <a:pPr marL="0" indent="0" algn="just">
              <a:buNone/>
            </a:pP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Despesas médica paga a pessoa não dependente não poderá ser deduzida, como por exemplo ajuda a menor pobre sem guarda judicial.</a:t>
            </a:r>
          </a:p>
          <a:p>
            <a:pPr marL="0" indent="0" algn="just">
              <a:buNone/>
            </a:pPr>
            <a:endParaRPr lang="pt-BR" sz="2000" dirty="0"/>
          </a:p>
        </p:txBody>
      </p:sp>
    </p:spTree>
    <p:extLst>
      <p:ext uri="{BB962C8B-B14F-4D97-AF65-F5344CB8AC3E}">
        <p14:creationId xmlns:p14="http://schemas.microsoft.com/office/powerpoint/2010/main" val="3679524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a:xfrm>
            <a:off x="358237" y="1484784"/>
            <a:ext cx="8229600" cy="4275593"/>
          </a:xfrm>
        </p:spPr>
        <p:txBody>
          <a:bodyPr/>
          <a:lstStyle/>
          <a:p>
            <a:pPr marL="0" indent="0" algn="ctr">
              <a:buNone/>
            </a:pPr>
            <a:r>
              <a:rPr lang="pt-BR" sz="2000" b="1" dirty="0">
                <a:latin typeface="Arial Narrow" panose="020B0606020202030204" pitchFamily="34" charset="0"/>
              </a:rPr>
              <a:t>Despesas Médicas - Parto </a:t>
            </a: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No caso de parto e declaração feita em separada pelos cônjuges, essa despesa poderá ser incluída em uma das declarações, ou seja, tanto do marido como da mulher ficando a escolha a critério do casal.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Veja que neste caso deve ser analisado a melhor forma de apresentar essa despesa, fazendo simulações das declarações em separado com e sem essa despesa ou mesmo em conjunto.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Pode-se verificar onde a despesa trará maior economia tributária para o casal</a:t>
            </a:r>
          </a:p>
        </p:txBody>
      </p:sp>
    </p:spTree>
    <p:extLst>
      <p:ext uri="{BB962C8B-B14F-4D97-AF65-F5344CB8AC3E}">
        <p14:creationId xmlns:p14="http://schemas.microsoft.com/office/powerpoint/2010/main" val="3502921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a:xfrm>
            <a:off x="467544" y="1484784"/>
            <a:ext cx="8229600" cy="4275593"/>
          </a:xfrm>
        </p:spPr>
        <p:txBody>
          <a:bodyPr/>
          <a:lstStyle/>
          <a:p>
            <a:pPr marL="0" indent="0" algn="ctr">
              <a:buNone/>
            </a:pPr>
            <a:r>
              <a:rPr lang="pt-BR" sz="2000" b="1" dirty="0">
                <a:latin typeface="Arial Narrow" panose="020B0606020202030204" pitchFamily="34" charset="0"/>
              </a:rPr>
              <a:t>Despesas Médicas </a:t>
            </a: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Gastos com acupuntura poderá ser considerada como despesa médica, desde que praticada por medico devidamente registrado no conselho de medicina.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Gastos com enfermeira, massagista e assistente social somente poderá ser considerado como despesa médica se constar da conta  hospitalar.</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Compra com óculos, lentes de contato aparelhos para surdez e similares, não são considerados como despesa médica.</a:t>
            </a:r>
          </a:p>
          <a:p>
            <a:pPr marL="0" indent="0">
              <a:buNone/>
            </a:pPr>
            <a:r>
              <a:rPr lang="pt-BR" sz="2000" dirty="0">
                <a:latin typeface="Arial Narrow" panose="020B0606020202030204" pitchFamily="34" charset="0"/>
              </a:rPr>
              <a:t>.</a:t>
            </a:r>
          </a:p>
          <a:p>
            <a:pPr marL="0" indent="0">
              <a:buNone/>
            </a:pPr>
            <a:endParaRPr lang="pt-BR" dirty="0"/>
          </a:p>
        </p:txBody>
      </p:sp>
    </p:spTree>
    <p:extLst>
      <p:ext uri="{BB962C8B-B14F-4D97-AF65-F5344CB8AC3E}">
        <p14:creationId xmlns:p14="http://schemas.microsoft.com/office/powerpoint/2010/main" val="2604844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909638"/>
          </a:xfrm>
        </p:spPr>
        <p:txBody>
          <a:bodyPr/>
          <a:lstStyle/>
          <a:p>
            <a:r>
              <a:rPr lang="pt-BR" sz="4000" b="1" i="1" dirty="0">
                <a:latin typeface="Arial Narrow" panose="020B0606020202030204" pitchFamily="34" charset="0"/>
              </a:rPr>
              <a:t>DEDUÇÕES DA BASE DE CÁLCULO</a:t>
            </a:r>
            <a:endParaRPr lang="pt-BR" dirty="0"/>
          </a:p>
        </p:txBody>
      </p:sp>
      <p:sp>
        <p:nvSpPr>
          <p:cNvPr id="3" name="Espaço Reservado para Conteúdo 2"/>
          <p:cNvSpPr>
            <a:spLocks noGrp="1"/>
          </p:cNvSpPr>
          <p:nvPr>
            <p:ph idx="1"/>
          </p:nvPr>
        </p:nvSpPr>
        <p:spPr>
          <a:xfrm>
            <a:off x="539552" y="1556792"/>
            <a:ext cx="8229600" cy="4275593"/>
          </a:xfrm>
        </p:spPr>
        <p:txBody>
          <a:bodyPr/>
          <a:lstStyle/>
          <a:p>
            <a:pPr marL="0" indent="0" algn="ctr">
              <a:buNone/>
            </a:pPr>
            <a:r>
              <a:rPr lang="pt-BR" sz="2000" b="1" dirty="0">
                <a:latin typeface="Arial Narrow" panose="020B0606020202030204" pitchFamily="34" charset="0"/>
              </a:rPr>
              <a:t>Despesas Médicas - Planos de Saúde </a:t>
            </a: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Quando a declaração é em conjunto e os filhos são dependentes, toda despesa médica paga com o plano de saúde poderá ser deduzida dos rendimentos tributáveis na Declaração de Ajuste Anual, devendo apenas observar na hora de preencher a Ficha Pagamentos Efetuados , qual o valor de cada despesa com titular e dependentes.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No caso de declaração em separado, o valor de cada dependente e do cônjuge deve ser informado em suas respectivas declarações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Por tratar-se de entidade familiar, não importa quem do casal esta suportando o ônus do plano para fins de inclusão como despesa medica em cada declaração</a:t>
            </a:r>
          </a:p>
        </p:txBody>
      </p:sp>
    </p:spTree>
    <p:extLst>
      <p:ext uri="{BB962C8B-B14F-4D97-AF65-F5344CB8AC3E}">
        <p14:creationId xmlns:p14="http://schemas.microsoft.com/office/powerpoint/2010/main" val="1246439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p:txBody>
          <a:bodyPr/>
          <a:lstStyle/>
          <a:p>
            <a:pPr marL="0" indent="0" algn="ctr">
              <a:buNone/>
            </a:pPr>
            <a:r>
              <a:rPr lang="pt-BR" sz="2400" b="1" dirty="0">
                <a:latin typeface="Arial Narrow" panose="020B0606020202030204" pitchFamily="34" charset="0"/>
              </a:rPr>
              <a:t>Despesas Médicas - Planos de Saúde </a:t>
            </a:r>
            <a:endParaRPr lang="pt-BR" sz="2400" dirty="0">
              <a:latin typeface="Arial Narrow" panose="020B0606020202030204" pitchFamily="34" charset="0"/>
            </a:endParaRPr>
          </a:p>
          <a:p>
            <a:pPr marL="0" indent="0" algn="just">
              <a:buNone/>
            </a:pPr>
            <a:r>
              <a:rPr lang="pt-BR" sz="2400" dirty="0">
                <a:latin typeface="Arial Narrow" panose="020B0606020202030204" pitchFamily="34" charset="0"/>
              </a:rPr>
              <a:t> </a:t>
            </a:r>
          </a:p>
          <a:p>
            <a:pPr marL="0" indent="0" algn="just">
              <a:buNone/>
            </a:pPr>
            <a:r>
              <a:rPr lang="pt-BR" sz="2400" dirty="0">
                <a:latin typeface="Arial Narrow" panose="020B0606020202030204" pitchFamily="34" charset="0"/>
              </a:rPr>
              <a:t>Quando o plano é descontado por empresa verifique no quadro 7 Informações Complementares do Comprovante de Rendimentos os valores destinados a cada dependente e ao próprio titular do plano para fins de informação na Ficha Pagamentos Efetuados.</a:t>
            </a:r>
          </a:p>
          <a:p>
            <a:pPr marL="0" indent="0">
              <a:buNone/>
            </a:pPr>
            <a:endParaRPr lang="pt-BR" dirty="0"/>
          </a:p>
        </p:txBody>
      </p:sp>
    </p:spTree>
    <p:extLst>
      <p:ext uri="{BB962C8B-B14F-4D97-AF65-F5344CB8AC3E}">
        <p14:creationId xmlns:p14="http://schemas.microsoft.com/office/powerpoint/2010/main" val="4027621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a:xfrm>
            <a:off x="467544" y="1340768"/>
            <a:ext cx="8229600" cy="4275593"/>
          </a:xfrm>
        </p:spPr>
        <p:txBody>
          <a:bodyPr/>
          <a:lstStyle/>
          <a:p>
            <a:pPr marL="0" indent="0" algn="ctr">
              <a:buNone/>
            </a:pPr>
            <a:r>
              <a:rPr lang="pt-BR" sz="1800" b="1" dirty="0">
                <a:latin typeface="Arial Narrow" panose="020B0606020202030204" pitchFamily="34" charset="0"/>
              </a:rPr>
              <a:t>Despesas com Educação </a:t>
            </a:r>
            <a:endParaRPr lang="pt-BR" sz="1800" dirty="0">
              <a:latin typeface="Arial Narrow" panose="020B0606020202030204" pitchFamily="34" charset="0"/>
            </a:endParaRPr>
          </a:p>
          <a:p>
            <a:pPr marL="0" indent="0" algn="just">
              <a:buNone/>
            </a:pPr>
            <a:r>
              <a:rPr lang="pt-BR" sz="1800" dirty="0">
                <a:latin typeface="Arial Narrow" panose="020B0606020202030204" pitchFamily="34" charset="0"/>
              </a:rPr>
              <a:t> </a:t>
            </a:r>
          </a:p>
          <a:p>
            <a:pPr marL="0" indent="0" algn="just">
              <a:buNone/>
            </a:pPr>
            <a:r>
              <a:rPr lang="pt-BR" sz="1800" dirty="0">
                <a:latin typeface="Arial Narrow" panose="020B0606020202030204" pitchFamily="34" charset="0"/>
              </a:rPr>
              <a:t>As despesas com educação própria e dos seus dependentes poderão ser deduzidas dos rendimentos tributáveis na declaração de ajuste anual, limitado a </a:t>
            </a:r>
            <a:r>
              <a:rPr lang="pt-BR" sz="1800" dirty="0">
                <a:solidFill>
                  <a:srgbClr val="FF0000"/>
                </a:solidFill>
                <a:latin typeface="Arial Narrow" panose="020B0606020202030204" pitchFamily="34" charset="0"/>
              </a:rPr>
              <a:t>R$ 3.561,50 </a:t>
            </a:r>
            <a:r>
              <a:rPr lang="pt-BR" sz="1800" dirty="0">
                <a:latin typeface="Arial Narrow" panose="020B0606020202030204" pitchFamily="34" charset="0"/>
              </a:rPr>
              <a:t>por pessoa. </a:t>
            </a:r>
          </a:p>
          <a:p>
            <a:pPr marL="0" indent="0" algn="just">
              <a:buNone/>
            </a:pPr>
            <a:r>
              <a:rPr lang="pt-BR" sz="1800" dirty="0">
                <a:latin typeface="Arial Narrow" panose="020B0606020202030204" pitchFamily="34" charset="0"/>
              </a:rPr>
              <a:t> </a:t>
            </a:r>
          </a:p>
          <a:p>
            <a:pPr marL="0" indent="0" algn="just">
              <a:buNone/>
            </a:pPr>
            <a:r>
              <a:rPr lang="pt-BR" sz="1800" dirty="0">
                <a:latin typeface="Arial Narrow" panose="020B0606020202030204" pitchFamily="34" charset="0"/>
              </a:rPr>
              <a:t>As despesas permitidas são: </a:t>
            </a:r>
          </a:p>
          <a:p>
            <a:pPr marL="0" indent="0" algn="just">
              <a:buNone/>
            </a:pPr>
            <a:r>
              <a:rPr lang="pt-BR" sz="1800" dirty="0">
                <a:latin typeface="Arial Narrow" panose="020B0606020202030204" pitchFamily="34" charset="0"/>
              </a:rPr>
              <a:t>- Educação Infantil (creches e pré-escolas) </a:t>
            </a:r>
          </a:p>
          <a:p>
            <a:pPr marL="0" indent="0" algn="just">
              <a:buNone/>
            </a:pPr>
            <a:r>
              <a:rPr lang="pt-BR" sz="1800" dirty="0">
                <a:latin typeface="Arial Narrow" panose="020B0606020202030204" pitchFamily="34" charset="0"/>
              </a:rPr>
              <a:t>- Ensino Fundamental </a:t>
            </a:r>
          </a:p>
          <a:p>
            <a:pPr marL="0" indent="0" algn="just">
              <a:buNone/>
            </a:pPr>
            <a:r>
              <a:rPr lang="pt-BR" sz="1800" dirty="0">
                <a:latin typeface="Arial Narrow" panose="020B0606020202030204" pitchFamily="34" charset="0"/>
              </a:rPr>
              <a:t>- Ensino Médio </a:t>
            </a:r>
          </a:p>
          <a:p>
            <a:pPr marL="0" indent="0" algn="just">
              <a:buNone/>
            </a:pPr>
            <a:r>
              <a:rPr lang="pt-BR" sz="1800" dirty="0">
                <a:latin typeface="Arial Narrow" panose="020B0606020202030204" pitchFamily="34" charset="0"/>
              </a:rPr>
              <a:t>- Ensino Superior  (graduação e pós-graduação)</a:t>
            </a:r>
          </a:p>
          <a:p>
            <a:pPr marL="0" indent="0" algn="just">
              <a:buNone/>
            </a:pPr>
            <a:r>
              <a:rPr lang="pt-BR" sz="1800" dirty="0">
                <a:latin typeface="Arial Narrow" panose="020B0606020202030204" pitchFamily="34" charset="0"/>
              </a:rPr>
              <a:t>- Educação profissional (técnico e tecnológico) </a:t>
            </a:r>
          </a:p>
          <a:p>
            <a:pPr marL="0" indent="0" algn="just">
              <a:buNone/>
            </a:pPr>
            <a:r>
              <a:rPr lang="pt-BR" sz="1800" dirty="0">
                <a:latin typeface="Arial Narrow" panose="020B0606020202030204" pitchFamily="34" charset="0"/>
              </a:rPr>
              <a:t> </a:t>
            </a:r>
          </a:p>
          <a:p>
            <a:pPr marL="0" indent="0" algn="just">
              <a:buNone/>
            </a:pPr>
            <a:r>
              <a:rPr lang="pt-BR" sz="1800" dirty="0">
                <a:latin typeface="Arial Narrow" panose="020B0606020202030204" pitchFamily="34" charset="0"/>
              </a:rPr>
              <a:t>Verifica-se que curso profissionalizante é aquele realizado após a conclusão dos 11 anos curriculares normais </a:t>
            </a:r>
          </a:p>
          <a:p>
            <a:pPr marL="0" indent="0" algn="just">
              <a:buNone/>
            </a:pPr>
            <a:endParaRPr lang="pt-BR" sz="2000" dirty="0"/>
          </a:p>
        </p:txBody>
      </p:sp>
    </p:spTree>
    <p:extLst>
      <p:ext uri="{BB962C8B-B14F-4D97-AF65-F5344CB8AC3E}">
        <p14:creationId xmlns:p14="http://schemas.microsoft.com/office/powerpoint/2010/main" val="121011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188640"/>
            <a:ext cx="7056784" cy="909638"/>
          </a:xfrm>
        </p:spPr>
        <p:txBody>
          <a:bodyPr/>
          <a:lstStyle/>
          <a:p>
            <a:pPr algn="ctr"/>
            <a:r>
              <a:rPr lang="pt-BR" dirty="0"/>
              <a:t>Motivos</a:t>
            </a:r>
          </a:p>
        </p:txBody>
      </p:sp>
      <p:sp>
        <p:nvSpPr>
          <p:cNvPr id="4" name="Retângulo 3"/>
          <p:cNvSpPr/>
          <p:nvPr/>
        </p:nvSpPr>
        <p:spPr>
          <a:xfrm>
            <a:off x="395536" y="1844824"/>
            <a:ext cx="8424936" cy="3693319"/>
          </a:xfrm>
          <a:prstGeom prst="rect">
            <a:avLst/>
          </a:prstGeom>
        </p:spPr>
        <p:txBody>
          <a:bodyPr wrap="square">
            <a:spAutoFit/>
          </a:bodyPr>
          <a:lstStyle/>
          <a:p>
            <a:pPr marL="342900" indent="-342900" algn="just">
              <a:buFont typeface="Wingdings" panose="05000000000000000000" pitchFamily="2" charset="2"/>
              <a:buChar char="ü"/>
            </a:pPr>
            <a:r>
              <a:rPr lang="pt-BR" dirty="0"/>
              <a:t>Omissão de rendimentos do titular ou dependentes. (180.755 declarações, que corresponderam a 29,3% do total retido),</a:t>
            </a:r>
          </a:p>
          <a:p>
            <a:pPr marL="342900" indent="-342900" algn="just">
              <a:buFont typeface="Wingdings" panose="05000000000000000000" pitchFamily="2" charset="2"/>
              <a:buChar char="ü"/>
            </a:pPr>
            <a:endParaRPr lang="pt-BR" dirty="0"/>
          </a:p>
          <a:p>
            <a:pPr marL="342900" indent="-342900" algn="just">
              <a:buFont typeface="Wingdings" panose="05000000000000000000" pitchFamily="2" charset="2"/>
              <a:buChar char="ü"/>
            </a:pPr>
            <a:r>
              <a:rPr lang="pt-BR" dirty="0"/>
              <a:t>Divergência de informações sobre despesas com previdência oficial ou privada (24%),</a:t>
            </a:r>
          </a:p>
          <a:p>
            <a:pPr marL="342900" indent="-342900" algn="just">
              <a:buFont typeface="Wingdings" panose="05000000000000000000" pitchFamily="2" charset="2"/>
              <a:buChar char="ü"/>
            </a:pPr>
            <a:endParaRPr lang="pt-BR" dirty="0"/>
          </a:p>
          <a:p>
            <a:pPr marL="342900" indent="-342900" algn="just">
              <a:buFont typeface="Wingdings" panose="05000000000000000000" pitchFamily="2" charset="2"/>
              <a:buChar char="ü"/>
            </a:pPr>
            <a:r>
              <a:rPr lang="pt-BR" dirty="0"/>
              <a:t>Despesas médicas (21%), </a:t>
            </a:r>
          </a:p>
          <a:p>
            <a:pPr marL="342900" indent="-342900" algn="just">
              <a:buFont typeface="Wingdings" panose="05000000000000000000" pitchFamily="2" charset="2"/>
              <a:buChar char="ü"/>
            </a:pPr>
            <a:endParaRPr lang="pt-BR" dirty="0"/>
          </a:p>
          <a:p>
            <a:pPr marL="342900" indent="-342900" algn="just">
              <a:buFont typeface="Wingdings" panose="05000000000000000000" pitchFamily="2" charset="2"/>
              <a:buChar char="ü"/>
            </a:pPr>
            <a:r>
              <a:rPr lang="pt-BR" dirty="0"/>
              <a:t>Não comprovação da retenção na fonte do IR pela fonte pagadora (7,1%), </a:t>
            </a:r>
          </a:p>
          <a:p>
            <a:pPr marL="342900" indent="-342900" algn="just">
              <a:buFont typeface="Wingdings" panose="05000000000000000000" pitchFamily="2" charset="2"/>
              <a:buChar char="ü"/>
            </a:pPr>
            <a:endParaRPr lang="pt-BR" dirty="0"/>
          </a:p>
          <a:p>
            <a:pPr marL="342900" indent="-342900" algn="just">
              <a:buFont typeface="Wingdings" panose="05000000000000000000" pitchFamily="2" charset="2"/>
              <a:buChar char="ü"/>
            </a:pPr>
            <a:r>
              <a:rPr lang="pt-BR" dirty="0"/>
              <a:t>Omissão de rendimentos de aluguel (5,6%) e</a:t>
            </a:r>
          </a:p>
          <a:p>
            <a:pPr marL="342900" indent="-342900" algn="just">
              <a:buFont typeface="Wingdings" panose="05000000000000000000" pitchFamily="2" charset="2"/>
              <a:buChar char="ü"/>
            </a:pPr>
            <a:endParaRPr lang="pt-BR" dirty="0"/>
          </a:p>
          <a:p>
            <a:pPr marL="342900" indent="-342900" algn="just">
              <a:buFont typeface="Wingdings" panose="05000000000000000000" pitchFamily="2" charset="2"/>
              <a:buChar char="ü"/>
            </a:pPr>
            <a:r>
              <a:rPr lang="pt-BR" dirty="0"/>
              <a:t> Pensão alimentícia com indícios de falsidade (5,3%).</a:t>
            </a:r>
          </a:p>
        </p:txBody>
      </p:sp>
    </p:spTree>
    <p:extLst>
      <p:ext uri="{BB962C8B-B14F-4D97-AF65-F5344CB8AC3E}">
        <p14:creationId xmlns:p14="http://schemas.microsoft.com/office/powerpoint/2010/main" val="2442559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a:xfrm>
            <a:off x="467544" y="1412776"/>
            <a:ext cx="8229600" cy="4275593"/>
          </a:xfrm>
        </p:spPr>
        <p:txBody>
          <a:bodyPr/>
          <a:lstStyle/>
          <a:p>
            <a:pPr marL="0" indent="0" algn="ctr">
              <a:buNone/>
            </a:pPr>
            <a:r>
              <a:rPr lang="pt-BR" sz="2000" b="1" dirty="0">
                <a:latin typeface="Arial Narrow" panose="020B0606020202030204" pitchFamily="34" charset="0"/>
              </a:rPr>
              <a:t>Despesas - Livro Caixa </a:t>
            </a: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A pessoa física que recebe rendimento do trabalho não assalariado, o titular de serviços notariais e o leiloeiro podem deduzir dos rendimentos tributáveis as seguintes despesas: </a:t>
            </a:r>
          </a:p>
          <a:p>
            <a:pPr marL="0" indent="0" algn="just">
              <a:buNone/>
            </a:pPr>
            <a:r>
              <a:rPr lang="pt-BR" sz="2000" dirty="0">
                <a:latin typeface="Arial Narrow" panose="020B0606020202030204" pitchFamily="34" charset="0"/>
              </a:rPr>
              <a:t>- remuneração de empregados e os respectivos encargos trabalhistas e previdenciários </a:t>
            </a:r>
          </a:p>
          <a:p>
            <a:pPr marL="0" indent="0" algn="just">
              <a:buNone/>
            </a:pPr>
            <a:r>
              <a:rPr lang="pt-BR" sz="2000" dirty="0">
                <a:latin typeface="Arial Narrow" panose="020B0606020202030204" pitchFamily="34" charset="0"/>
              </a:rPr>
              <a:t>- emolumentos (cartório) </a:t>
            </a:r>
          </a:p>
          <a:p>
            <a:pPr marL="0" indent="0" algn="just">
              <a:buNone/>
            </a:pPr>
            <a:r>
              <a:rPr lang="pt-BR" sz="2000" dirty="0">
                <a:latin typeface="Arial Narrow" panose="020B0606020202030204" pitchFamily="34" charset="0"/>
              </a:rPr>
              <a:t>- despesas de custeio necessárias à percepção da receita e à manutenção da fonte produtora.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Caso a despesa seja maior que os rendimentos do mês, o excesso poderá ser utilizado até o mês de dezembro não podendo ser utilizado no ano seguinte. </a:t>
            </a:r>
          </a:p>
          <a:p>
            <a:pPr marL="0" indent="0">
              <a:buNone/>
            </a:pPr>
            <a:endParaRPr lang="pt-BR" dirty="0"/>
          </a:p>
        </p:txBody>
      </p:sp>
    </p:spTree>
    <p:extLst>
      <p:ext uri="{BB962C8B-B14F-4D97-AF65-F5344CB8AC3E}">
        <p14:creationId xmlns:p14="http://schemas.microsoft.com/office/powerpoint/2010/main" val="429391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a:xfrm>
            <a:off x="467544" y="1556792"/>
            <a:ext cx="8229600" cy="4275593"/>
          </a:xfrm>
        </p:spPr>
        <p:txBody>
          <a:bodyPr/>
          <a:lstStyle/>
          <a:p>
            <a:pPr marL="0" indent="0" algn="ctr">
              <a:buNone/>
            </a:pPr>
            <a:r>
              <a:rPr lang="pt-BR" sz="2000" b="1" dirty="0">
                <a:latin typeface="Arial Narrow" panose="020B0606020202030204" pitchFamily="34" charset="0"/>
              </a:rPr>
              <a:t>Despesas - Livro Caixa </a:t>
            </a: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Despesas de custeio são aquelas necessárias para a prestação dos serviços, tais como: </a:t>
            </a:r>
          </a:p>
          <a:p>
            <a:pPr marL="0" indent="0" algn="just">
              <a:buNone/>
            </a:pPr>
            <a:r>
              <a:rPr lang="pt-BR" sz="2000" dirty="0">
                <a:latin typeface="Arial Narrow" panose="020B0606020202030204" pitchFamily="34" charset="0"/>
              </a:rPr>
              <a:t>- Aluguel </a:t>
            </a:r>
          </a:p>
          <a:p>
            <a:pPr marL="0" indent="0" algn="just">
              <a:buNone/>
            </a:pPr>
            <a:r>
              <a:rPr lang="pt-BR" sz="2000" dirty="0">
                <a:latin typeface="Arial Narrow" panose="020B0606020202030204" pitchFamily="34" charset="0"/>
              </a:rPr>
              <a:t>- Água </a:t>
            </a:r>
          </a:p>
          <a:p>
            <a:pPr marL="0" indent="0" algn="just">
              <a:buNone/>
            </a:pPr>
            <a:r>
              <a:rPr lang="pt-BR" sz="2000" dirty="0">
                <a:latin typeface="Arial Narrow" panose="020B0606020202030204" pitchFamily="34" charset="0"/>
              </a:rPr>
              <a:t>- Luz </a:t>
            </a:r>
          </a:p>
          <a:p>
            <a:pPr marL="0" indent="0" algn="just">
              <a:buNone/>
            </a:pPr>
            <a:r>
              <a:rPr lang="pt-BR" sz="2000" dirty="0">
                <a:latin typeface="Arial Narrow" panose="020B0606020202030204" pitchFamily="34" charset="0"/>
              </a:rPr>
              <a:t>- Telefone </a:t>
            </a:r>
          </a:p>
          <a:p>
            <a:pPr marL="0" indent="0" algn="just">
              <a:buNone/>
            </a:pPr>
            <a:r>
              <a:rPr lang="pt-BR" sz="2000" dirty="0">
                <a:latin typeface="Arial Narrow" panose="020B0606020202030204" pitchFamily="34" charset="0"/>
              </a:rPr>
              <a:t>- Material de expediente </a:t>
            </a:r>
          </a:p>
          <a:p>
            <a:pPr marL="0" indent="0" algn="just">
              <a:buNone/>
            </a:pPr>
            <a:r>
              <a:rPr lang="pt-BR" sz="2000" dirty="0">
                <a:latin typeface="Arial Narrow" panose="020B0606020202030204" pitchFamily="34" charset="0"/>
              </a:rPr>
              <a:t>- Material de consumo </a:t>
            </a:r>
          </a:p>
          <a:p>
            <a:pPr marL="0" indent="0" algn="just">
              <a:buNone/>
            </a:pPr>
            <a:r>
              <a:rPr lang="pt-BR" sz="2000" dirty="0">
                <a:latin typeface="Arial Narrow" panose="020B0606020202030204" pitchFamily="34" charset="0"/>
              </a:rPr>
              <a:t>- Benfeitorias em imóveis locados (tratado como valor locativo) </a:t>
            </a:r>
          </a:p>
          <a:p>
            <a:pPr marL="0" indent="0" algn="just">
              <a:buNone/>
            </a:pPr>
            <a:endParaRPr lang="pt-BR" sz="2000" dirty="0"/>
          </a:p>
        </p:txBody>
      </p:sp>
    </p:spTree>
    <p:extLst>
      <p:ext uri="{BB962C8B-B14F-4D97-AF65-F5344CB8AC3E}">
        <p14:creationId xmlns:p14="http://schemas.microsoft.com/office/powerpoint/2010/main" val="1162314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p:txBody>
          <a:bodyPr/>
          <a:lstStyle/>
          <a:p>
            <a:pPr marL="0" indent="0" algn="ctr">
              <a:buNone/>
            </a:pPr>
            <a:r>
              <a:rPr lang="pt-BR" sz="2000" b="1" dirty="0">
                <a:latin typeface="Arial Narrow" panose="020B0606020202030204" pitchFamily="34" charset="0"/>
              </a:rPr>
              <a:t>Despesas - Livro Caixa </a:t>
            </a: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Não podem ser utilizadas como despesa dedutíveis: </a:t>
            </a:r>
          </a:p>
          <a:p>
            <a:pPr marL="0" indent="0" algn="just">
              <a:buNone/>
            </a:pPr>
            <a:r>
              <a:rPr lang="pt-BR" sz="2000" dirty="0">
                <a:latin typeface="Arial Narrow" panose="020B0606020202030204" pitchFamily="34" charset="0"/>
              </a:rPr>
              <a:t>- Depreciação de instalações, maquinas e equipamentos </a:t>
            </a:r>
          </a:p>
          <a:p>
            <a:pPr marL="0" indent="0" algn="just">
              <a:buNone/>
            </a:pPr>
            <a:r>
              <a:rPr lang="pt-BR" sz="2000" dirty="0">
                <a:latin typeface="Arial Narrow" panose="020B0606020202030204" pitchFamily="34" charset="0"/>
              </a:rPr>
              <a:t>- Despesas de leasing </a:t>
            </a:r>
          </a:p>
          <a:p>
            <a:pPr marL="0" indent="0" algn="just">
              <a:buNone/>
            </a:pPr>
            <a:r>
              <a:rPr lang="pt-BR" sz="2000" dirty="0">
                <a:latin typeface="Arial Narrow" panose="020B0606020202030204" pitchFamily="34" charset="0"/>
              </a:rPr>
              <a:t>- Despesas de locomoção e transporte, exceto no caso de representante comercial </a:t>
            </a:r>
          </a:p>
          <a:p>
            <a:pPr marL="0" indent="0" algn="just">
              <a:buNone/>
            </a:pPr>
            <a:r>
              <a:rPr lang="pt-BR" sz="2000" dirty="0">
                <a:latin typeface="Arial Narrow" panose="020B0606020202030204" pitchFamily="34" charset="0"/>
              </a:rPr>
              <a:t>- Despesas relacionadas a prestação de serviços de transporte e aos rendimentos auferidos pelos garimpeiro </a:t>
            </a:r>
          </a:p>
          <a:p>
            <a:pPr marL="0" indent="0">
              <a:buNone/>
            </a:pPr>
            <a:endParaRPr lang="pt-BR" dirty="0"/>
          </a:p>
        </p:txBody>
      </p:sp>
    </p:spTree>
    <p:extLst>
      <p:ext uri="{BB962C8B-B14F-4D97-AF65-F5344CB8AC3E}">
        <p14:creationId xmlns:p14="http://schemas.microsoft.com/office/powerpoint/2010/main" val="945889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a:xfrm>
            <a:off x="467544" y="1484784"/>
            <a:ext cx="8229600" cy="4275593"/>
          </a:xfrm>
        </p:spPr>
        <p:txBody>
          <a:bodyPr/>
          <a:lstStyle/>
          <a:p>
            <a:pPr marL="0" indent="0" algn="ctr">
              <a:buNone/>
            </a:pPr>
            <a:r>
              <a:rPr lang="pt-BR" sz="2000" b="1" dirty="0">
                <a:latin typeface="Arial Narrow" panose="020B0606020202030204" pitchFamily="34" charset="0"/>
              </a:rPr>
              <a:t>Outras Despesas </a:t>
            </a:r>
            <a:endParaRPr lang="pt-BR" sz="2000" dirty="0">
              <a:latin typeface="Arial Narrow" panose="020B0606020202030204" pitchFamily="34" charset="0"/>
            </a:endParaRPr>
          </a:p>
          <a:p>
            <a:pPr marL="0" indent="0">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Do valor do aluguel recebido quando o gasto fica por conta do locador poderá ser deduzido: </a:t>
            </a:r>
          </a:p>
          <a:p>
            <a:pPr algn="just">
              <a:buFontTx/>
              <a:buChar char="-"/>
            </a:pPr>
            <a:r>
              <a:rPr lang="pt-BR" sz="2000" dirty="0">
                <a:latin typeface="Arial Narrow" panose="020B0606020202030204" pitchFamily="34" charset="0"/>
              </a:rPr>
              <a:t>Imposto, taxas e emolumentos (exemplo IPTU) </a:t>
            </a:r>
          </a:p>
          <a:p>
            <a:pPr algn="just">
              <a:buFontTx/>
              <a:buChar char="-"/>
            </a:pPr>
            <a:r>
              <a:rPr lang="pt-BR" sz="2000" dirty="0">
                <a:latin typeface="Arial Narrow" panose="020B0606020202030204" pitchFamily="34" charset="0"/>
              </a:rPr>
              <a:t>Aluguel pago pela locação de imóvel sublocado </a:t>
            </a:r>
          </a:p>
          <a:p>
            <a:pPr algn="just">
              <a:buFontTx/>
              <a:buChar char="-"/>
            </a:pPr>
            <a:r>
              <a:rPr lang="pt-BR" sz="2000" dirty="0">
                <a:latin typeface="Arial Narrow" panose="020B0606020202030204" pitchFamily="34" charset="0"/>
              </a:rPr>
              <a:t>Despesas pagas para a cobrança do aluguel (imobiliária) </a:t>
            </a:r>
          </a:p>
          <a:p>
            <a:pPr marL="0" indent="0" algn="just">
              <a:buNone/>
            </a:pPr>
            <a:r>
              <a:rPr lang="pt-BR" sz="2000" dirty="0">
                <a:latin typeface="Arial Narrow" panose="020B0606020202030204" pitchFamily="34" charset="0"/>
              </a:rPr>
              <a:t>-     Despesas de condomínio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Os honorários advocatícios e as despesas judiciais podem ser deduzido dos rendimentos recebidos por decisão judicial ou de rendimentos recebidos acumuladamente. </a:t>
            </a:r>
          </a:p>
          <a:p>
            <a:pPr marL="0" indent="0">
              <a:buNone/>
            </a:pPr>
            <a:endParaRPr lang="pt-BR" dirty="0"/>
          </a:p>
        </p:txBody>
      </p:sp>
    </p:spTree>
    <p:extLst>
      <p:ext uri="{BB962C8B-B14F-4D97-AF65-F5344CB8AC3E}">
        <p14:creationId xmlns:p14="http://schemas.microsoft.com/office/powerpoint/2010/main" val="1476347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909638"/>
          </a:xfrm>
        </p:spPr>
        <p:txBody>
          <a:bodyPr/>
          <a:lstStyle/>
          <a:p>
            <a:r>
              <a:rPr lang="pt-BR" sz="4000" b="1" i="1" dirty="0">
                <a:latin typeface="Arial Narrow" panose="020B0606020202030204" pitchFamily="34" charset="0"/>
              </a:rPr>
              <a:t>DEDUÇÕES DA BASE DE CÁLCULO</a:t>
            </a:r>
            <a:endParaRPr lang="pt-BR" sz="4000" dirty="0"/>
          </a:p>
        </p:txBody>
      </p:sp>
      <p:sp>
        <p:nvSpPr>
          <p:cNvPr id="3" name="Espaço Reservado para Conteúdo 2"/>
          <p:cNvSpPr>
            <a:spLocks noGrp="1"/>
          </p:cNvSpPr>
          <p:nvPr>
            <p:ph idx="1"/>
          </p:nvPr>
        </p:nvSpPr>
        <p:spPr/>
        <p:txBody>
          <a:bodyPr/>
          <a:lstStyle/>
          <a:p>
            <a:pPr marL="0" indent="0" algn="ctr">
              <a:buNone/>
            </a:pPr>
            <a:r>
              <a:rPr lang="pt-BR" sz="2000" b="1" dirty="0">
                <a:latin typeface="Arial Narrow" panose="020B0606020202030204" pitchFamily="34" charset="0"/>
              </a:rPr>
              <a:t>Dependente </a:t>
            </a: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Podem ser considerados dependentes as pessoas que, de acordo com a tabela de relação de dependência que consta na Declaração de Ajuste Anual, mantiveram relação de dependência com o declarante, mesmo que por menos de doze meses no ano-calendário de 2017, como nos casos de nascimento e falecimento. O valor da dedução anual é de </a:t>
            </a:r>
            <a:r>
              <a:rPr lang="pt-BR" sz="2000" b="1" dirty="0">
                <a:solidFill>
                  <a:srgbClr val="FF0000"/>
                </a:solidFill>
                <a:latin typeface="Arial Narrow" panose="020B0606020202030204" pitchFamily="34" charset="0"/>
              </a:rPr>
              <a:t>R$ 2.275,08 </a:t>
            </a:r>
            <a:r>
              <a:rPr lang="pt-BR" sz="2000" dirty="0">
                <a:latin typeface="Arial Narrow" panose="020B0606020202030204" pitchFamily="34" charset="0"/>
              </a:rPr>
              <a:t>por dependente. </a:t>
            </a:r>
          </a:p>
          <a:p>
            <a:pPr marL="0" indent="0" algn="just">
              <a:buNone/>
            </a:pPr>
            <a:endParaRPr lang="pt-BR" sz="2000" dirty="0"/>
          </a:p>
        </p:txBody>
      </p:sp>
    </p:spTree>
    <p:extLst>
      <p:ext uri="{BB962C8B-B14F-4D97-AF65-F5344CB8AC3E}">
        <p14:creationId xmlns:p14="http://schemas.microsoft.com/office/powerpoint/2010/main" val="1046202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332656"/>
            <a:ext cx="8229600" cy="864096"/>
          </a:xfrm>
        </p:spPr>
        <p:txBody>
          <a:bodyPr>
            <a:noAutofit/>
          </a:bodyPr>
          <a:lstStyle/>
          <a:p>
            <a:r>
              <a:rPr lang="pt-BR" sz="3600" b="1" i="1" dirty="0">
                <a:solidFill>
                  <a:schemeClr val="bg1"/>
                </a:solidFill>
              </a:rPr>
              <a:t>DEPENDENTES</a:t>
            </a:r>
          </a:p>
        </p:txBody>
      </p:sp>
      <p:sp>
        <p:nvSpPr>
          <p:cNvPr id="52227" name="Rectangle 3"/>
          <p:cNvSpPr>
            <a:spLocks noGrp="1" noChangeArrowheads="1"/>
          </p:cNvSpPr>
          <p:nvPr>
            <p:ph idx="1"/>
          </p:nvPr>
        </p:nvSpPr>
        <p:spPr>
          <a:xfrm>
            <a:off x="-108520" y="1092089"/>
            <a:ext cx="8229600" cy="5257800"/>
          </a:xfrm>
        </p:spPr>
        <p:txBody>
          <a:bodyPr/>
          <a:lstStyle/>
          <a:p>
            <a:pPr marL="0" indent="0" algn="just">
              <a:lnSpc>
                <a:spcPct val="80000"/>
              </a:lnSpc>
              <a:buNone/>
            </a:pPr>
            <a:endParaRPr lang="pt-BR" sz="2000" dirty="0">
              <a:latin typeface="Arial Narrow" panose="020B0606020202030204" pitchFamily="34" charset="0"/>
            </a:endParaRPr>
          </a:p>
          <a:p>
            <a:pPr lvl="2" algn="just">
              <a:lnSpc>
                <a:spcPct val="80000"/>
              </a:lnSpc>
              <a:buFont typeface="Wingdings" panose="05000000000000000000" pitchFamily="2" charset="2"/>
              <a:buChar char="Ø"/>
            </a:pPr>
            <a:r>
              <a:rPr lang="pt-BR" sz="1700" dirty="0">
                <a:latin typeface="Arial Narrow" panose="020B0606020202030204" pitchFamily="34" charset="0"/>
              </a:rPr>
              <a:t>Companheiro(a) com o qual o(a) contribuinte tenha filho ou viva há mais de cinco anos, ou cônjuge</a:t>
            </a:r>
          </a:p>
          <a:p>
            <a:pPr lvl="2" algn="just">
              <a:lnSpc>
                <a:spcPct val="80000"/>
              </a:lnSpc>
              <a:buFont typeface="Wingdings" panose="05000000000000000000" pitchFamily="2" charset="2"/>
              <a:buChar char="Ø"/>
            </a:pPr>
            <a:r>
              <a:rPr lang="pt-BR" sz="1700" dirty="0">
                <a:latin typeface="Arial Narrow" panose="020B0606020202030204" pitchFamily="34" charset="0"/>
              </a:rPr>
              <a:t> Filho(a) ou enteado(a) até 21 (vinte e um) anos</a:t>
            </a:r>
          </a:p>
          <a:p>
            <a:pPr lvl="2" algn="just">
              <a:lnSpc>
                <a:spcPct val="80000"/>
              </a:lnSpc>
              <a:buFont typeface="Wingdings" panose="05000000000000000000" pitchFamily="2" charset="2"/>
              <a:buChar char="Ø"/>
            </a:pPr>
            <a:r>
              <a:rPr lang="pt-BR" sz="1700" dirty="0">
                <a:latin typeface="Arial Narrow" panose="020B0606020202030204" pitchFamily="34" charset="0"/>
              </a:rPr>
              <a:t>Filho(a) ou enteado(a) universitário(a) ou cursando escola técnica de 2º grau, até 24 anos </a:t>
            </a:r>
          </a:p>
          <a:p>
            <a:pPr lvl="2" algn="just">
              <a:lnSpc>
                <a:spcPct val="80000"/>
              </a:lnSpc>
              <a:buFont typeface="Wingdings" panose="05000000000000000000" pitchFamily="2" charset="2"/>
              <a:buChar char="Ø"/>
            </a:pPr>
            <a:r>
              <a:rPr lang="pt-BR" sz="1700" dirty="0">
                <a:latin typeface="Arial Narrow" panose="020B0606020202030204" pitchFamily="34" charset="0"/>
              </a:rPr>
              <a:t>Filho(a) ou enteado(a) em qualquer idade, quando incapacitado física e/ou mentalmente para o trabalho</a:t>
            </a:r>
          </a:p>
          <a:p>
            <a:pPr lvl="2" algn="just">
              <a:lnSpc>
                <a:spcPct val="80000"/>
              </a:lnSpc>
              <a:buFont typeface="Wingdings" panose="05000000000000000000" pitchFamily="2" charset="2"/>
              <a:buChar char="Ø"/>
            </a:pPr>
            <a:r>
              <a:rPr lang="pt-BR" sz="1700" dirty="0">
                <a:latin typeface="Arial Narrow" panose="020B0606020202030204" pitchFamily="34" charset="0"/>
              </a:rPr>
              <a:t>Irmão(ã), neto(a) ou bisneto(a) sem arrimo dos pais, do(a) qual o contribuinte detém a guarda judicial, até 21 (vinte e um) anos</a:t>
            </a:r>
          </a:p>
          <a:p>
            <a:pPr lvl="2" algn="just">
              <a:lnSpc>
                <a:spcPct val="80000"/>
              </a:lnSpc>
              <a:buFont typeface="Wingdings" panose="05000000000000000000" pitchFamily="2" charset="2"/>
              <a:buChar char="Ø"/>
            </a:pPr>
            <a:r>
              <a:rPr lang="pt-BR" sz="1700" dirty="0">
                <a:latin typeface="Arial Narrow" panose="020B0606020202030204" pitchFamily="34" charset="0"/>
              </a:rPr>
              <a:t>Irmão(ã), neto(a) ou bisneto(a) sem arrimo dos pais, com idade de 21 até 24 anos, se ainda estiver cursando estabelecimento de nível superior ou escola técnica de 2º grau, desde que o contribuinte tenha detido a guarda judicial até os 21 anos</a:t>
            </a:r>
          </a:p>
          <a:p>
            <a:pPr lvl="2" algn="just">
              <a:lnSpc>
                <a:spcPct val="80000"/>
              </a:lnSpc>
              <a:buFont typeface="Wingdings" panose="05000000000000000000" pitchFamily="2" charset="2"/>
              <a:buChar char="Ø"/>
            </a:pPr>
            <a:r>
              <a:rPr lang="pt-BR" sz="1700" dirty="0">
                <a:latin typeface="Arial Narrow" panose="020B0606020202030204" pitchFamily="34" charset="0"/>
              </a:rPr>
              <a:t>Irmão(ã), neto(a) ou bisneto(a) sem arrimo dos pais, do qual o contribuinte detém a guarda judicial, em qualquer idade, quando incapacitado física e/ou mentalmente para o trabalho</a:t>
            </a:r>
          </a:p>
          <a:p>
            <a:pPr lvl="2" algn="just">
              <a:lnSpc>
                <a:spcPct val="80000"/>
              </a:lnSpc>
              <a:buFont typeface="Wingdings" panose="05000000000000000000" pitchFamily="2" charset="2"/>
              <a:buChar char="Ø"/>
            </a:pPr>
            <a:r>
              <a:rPr lang="pt-BR" sz="1700" dirty="0">
                <a:latin typeface="Arial Narrow" panose="020B0606020202030204" pitchFamily="34" charset="0"/>
              </a:rPr>
              <a:t>Pais, avós e bisavós que, em 2017, tenham recebido rendimentos, tributáveis ou não, até R$ 22.847,76</a:t>
            </a:r>
          </a:p>
          <a:p>
            <a:pPr lvl="2" algn="just">
              <a:lnSpc>
                <a:spcPct val="80000"/>
              </a:lnSpc>
              <a:buFont typeface="Wingdings" panose="05000000000000000000" pitchFamily="2" charset="2"/>
              <a:buChar char="Ø"/>
            </a:pPr>
            <a:r>
              <a:rPr lang="pt-BR" sz="1700" dirty="0">
                <a:latin typeface="Arial Narrow" panose="020B0606020202030204" pitchFamily="34" charset="0"/>
              </a:rPr>
              <a:t>Menor pobre, até 21 (vinte e um) anos, que o contribuinte crie e eduque e do qual detenha a guarda judicial</a:t>
            </a:r>
          </a:p>
          <a:p>
            <a:pPr lvl="2" algn="just">
              <a:lnSpc>
                <a:spcPct val="80000"/>
              </a:lnSpc>
              <a:buFont typeface="Wingdings" panose="05000000000000000000" pitchFamily="2" charset="2"/>
              <a:buChar char="Ø"/>
            </a:pPr>
            <a:r>
              <a:rPr lang="pt-BR" sz="1800" dirty="0">
                <a:latin typeface="Arial Narrow" panose="020B0606020202030204" pitchFamily="34" charset="0"/>
              </a:rPr>
              <a:t>A pessoa absolutamente incapaz, da qual o contribuinte seja tutor ou curador</a:t>
            </a:r>
          </a:p>
          <a:p>
            <a:pPr lvl="2" algn="just">
              <a:lnSpc>
                <a:spcPct val="80000"/>
              </a:lnSpc>
              <a:buFont typeface="Wingdings" panose="05000000000000000000" pitchFamily="2" charset="2"/>
              <a:buChar char="Ø"/>
            </a:pPr>
            <a:endParaRPr lang="pt-BR" sz="1800"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a:p>
            <a:endParaRPr lang="pt-BR" dirty="0"/>
          </a:p>
          <a:p>
            <a:endParaRPr lang="pt-BR" dirty="0"/>
          </a:p>
        </p:txBody>
      </p:sp>
    </p:spTree>
    <p:extLst>
      <p:ext uri="{BB962C8B-B14F-4D97-AF65-F5344CB8AC3E}">
        <p14:creationId xmlns:p14="http://schemas.microsoft.com/office/powerpoint/2010/main" val="467131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332656"/>
            <a:ext cx="8229600" cy="864096"/>
          </a:xfrm>
        </p:spPr>
        <p:txBody>
          <a:bodyPr>
            <a:noAutofit/>
          </a:bodyPr>
          <a:lstStyle/>
          <a:p>
            <a:r>
              <a:rPr lang="pt-BR" sz="3600" b="1" i="1" dirty="0">
                <a:solidFill>
                  <a:schemeClr val="bg1"/>
                </a:solidFill>
              </a:rPr>
              <a:t>DEPENDENTES</a:t>
            </a:r>
          </a:p>
        </p:txBody>
      </p:sp>
      <p:sp>
        <p:nvSpPr>
          <p:cNvPr id="52227" name="Rectangle 3"/>
          <p:cNvSpPr>
            <a:spLocks noGrp="1" noChangeArrowheads="1"/>
          </p:cNvSpPr>
          <p:nvPr>
            <p:ph idx="1"/>
          </p:nvPr>
        </p:nvSpPr>
        <p:spPr>
          <a:xfrm>
            <a:off x="323528" y="1700808"/>
            <a:ext cx="8229600" cy="5257800"/>
          </a:xfrm>
        </p:spPr>
        <p:txBody>
          <a:bodyPr>
            <a:normAutofit/>
          </a:bodyPr>
          <a:lstStyle/>
          <a:p>
            <a:pPr algn="just">
              <a:lnSpc>
                <a:spcPct val="80000"/>
              </a:lnSpc>
              <a:buFont typeface="Wingdings" panose="05000000000000000000" pitchFamily="2" charset="2"/>
              <a:buChar char="Ø"/>
            </a:pPr>
            <a:r>
              <a:rPr lang="pt-BR" sz="2400" b="1" dirty="0">
                <a:latin typeface="Arial Narrow" panose="020B0606020202030204" pitchFamily="34" charset="0"/>
              </a:rPr>
              <a:t>FILHO DE PAIS DIVORCIADOS OU SEPARADOS JUDICIALMENTE</a:t>
            </a:r>
          </a:p>
          <a:p>
            <a:pPr algn="just">
              <a:lnSpc>
                <a:spcPct val="80000"/>
              </a:lnSpc>
              <a:buFont typeface="Wingdings" panose="05000000000000000000" pitchFamily="2" charset="2"/>
              <a:buChar char="Ø"/>
            </a:pPr>
            <a:endParaRPr lang="pt-BR" sz="2400"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Somente pode constar como dependente na declaração daquele que detém a sua guarda judicial;</a:t>
            </a:r>
          </a:p>
          <a:p>
            <a:pPr lvl="2" algn="just">
              <a:lnSpc>
                <a:spcPct val="80000"/>
              </a:lnSpc>
              <a:buFont typeface="Wingdings" panose="05000000000000000000" pitchFamily="2" charset="2"/>
              <a:buChar char="Ø"/>
            </a:pPr>
            <a:endParaRPr lang="pt-BR" sz="2200"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Se o filho declarar em separado, não pode constar como dependente na declaração do responsável;</a:t>
            </a:r>
          </a:p>
          <a:p>
            <a:pPr lvl="2" algn="just">
              <a:lnSpc>
                <a:spcPct val="80000"/>
              </a:lnSpc>
              <a:buFont typeface="Wingdings" panose="05000000000000000000" pitchFamily="2" charset="2"/>
              <a:buChar char="Ø"/>
            </a:pPr>
            <a:endParaRPr lang="pt-BR" sz="2200"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O contribuinte que não detém a guarda judicial pode considerar seus filhos como dependentes e deduzir a pensão alimentícia judicial paga somente em relação ao ano-calendário que se refere.</a:t>
            </a:r>
          </a:p>
          <a:p>
            <a:pPr lvl="2" algn="just">
              <a:lnSpc>
                <a:spcPct val="80000"/>
              </a:lnSpc>
              <a:buFont typeface="Wingdings" panose="05000000000000000000" pitchFamily="2" charset="2"/>
              <a:buChar char="Ø"/>
            </a:pPr>
            <a:endParaRPr lang="pt-BR" sz="2200" dirty="0">
              <a:latin typeface="Arial Narrow" panose="020B0606020202030204" pitchFamily="34" charset="0"/>
            </a:endParaRPr>
          </a:p>
          <a:p>
            <a:pPr lvl="2" algn="just">
              <a:lnSpc>
                <a:spcPct val="80000"/>
              </a:lnSpc>
              <a:buFont typeface="Wingdings" panose="05000000000000000000" pitchFamily="2" charset="2"/>
              <a:buChar char="Ø"/>
            </a:pPr>
            <a:endParaRPr lang="pt-BR" sz="2200" dirty="0">
              <a:latin typeface="Arial Narrow" panose="020B0606020202030204" pitchFamily="34" charset="0"/>
            </a:endParaRPr>
          </a:p>
          <a:p>
            <a:pPr lvl="2" algn="just">
              <a:lnSpc>
                <a:spcPct val="80000"/>
              </a:lnSpc>
              <a:buFont typeface="Wingdings" panose="05000000000000000000" pitchFamily="2" charset="2"/>
              <a:buChar char="Ø"/>
            </a:pPr>
            <a:endParaRPr lang="pt-BR" sz="2200"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3425535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332656"/>
            <a:ext cx="8229600" cy="864096"/>
          </a:xfrm>
        </p:spPr>
        <p:txBody>
          <a:bodyPr>
            <a:noAutofit/>
          </a:bodyPr>
          <a:lstStyle/>
          <a:p>
            <a:r>
              <a:rPr lang="pt-BR" sz="3600" b="1" i="1" dirty="0">
                <a:solidFill>
                  <a:schemeClr val="bg1"/>
                </a:solidFill>
              </a:rPr>
              <a:t>DOAÇÕES EFETUADAS</a:t>
            </a:r>
          </a:p>
        </p:txBody>
      </p:sp>
      <p:sp>
        <p:nvSpPr>
          <p:cNvPr id="52227" name="Rectangle 3"/>
          <p:cNvSpPr>
            <a:spLocks noGrp="1" noChangeArrowheads="1"/>
          </p:cNvSpPr>
          <p:nvPr>
            <p:ph idx="1"/>
          </p:nvPr>
        </p:nvSpPr>
        <p:spPr>
          <a:xfrm>
            <a:off x="467544" y="1340768"/>
            <a:ext cx="8229600" cy="5257800"/>
          </a:xfrm>
        </p:spPr>
        <p:txBody>
          <a:bodyPr>
            <a:normAutofit/>
          </a:bodyPr>
          <a:lstStyle/>
          <a:p>
            <a:pPr algn="just">
              <a:lnSpc>
                <a:spcPct val="80000"/>
              </a:lnSpc>
              <a:buFont typeface="Wingdings" panose="05000000000000000000" pitchFamily="2" charset="2"/>
              <a:buChar char="Ø"/>
            </a:pPr>
            <a:endParaRPr lang="pt-BR" sz="2400" b="1" dirty="0">
              <a:latin typeface="Arial Narrow" panose="020B0606020202030204" pitchFamily="34" charset="0"/>
            </a:endParaRPr>
          </a:p>
          <a:p>
            <a:pPr algn="just">
              <a:lnSpc>
                <a:spcPct val="80000"/>
              </a:lnSpc>
              <a:buFont typeface="Wingdings" panose="05000000000000000000" pitchFamily="2" charset="2"/>
              <a:buChar char="Ø"/>
            </a:pPr>
            <a:endParaRPr lang="pt-BR" sz="2400" b="1" dirty="0">
              <a:latin typeface="Arial Narrow" panose="020B0606020202030204" pitchFamily="34" charset="0"/>
            </a:endParaRPr>
          </a:p>
          <a:p>
            <a:pPr algn="just">
              <a:lnSpc>
                <a:spcPct val="80000"/>
              </a:lnSpc>
              <a:buFont typeface="Wingdings" panose="05000000000000000000" pitchFamily="2" charset="2"/>
              <a:buChar char="Ø"/>
            </a:pPr>
            <a:r>
              <a:rPr lang="pt-BR" sz="2400" b="1" dirty="0">
                <a:latin typeface="Arial Narrow" panose="020B0606020202030204" pitchFamily="34" charset="0"/>
              </a:rPr>
              <a:t>VERIFICAR CADA CASO A DEDUTIBILIDADE;</a:t>
            </a:r>
          </a:p>
          <a:p>
            <a:pPr algn="just">
              <a:lnSpc>
                <a:spcPct val="80000"/>
              </a:lnSpc>
              <a:buFont typeface="Wingdings" panose="05000000000000000000" pitchFamily="2" charset="2"/>
              <a:buChar char="Ø"/>
            </a:pPr>
            <a:endParaRPr lang="pt-BR" sz="2400" b="1" dirty="0">
              <a:latin typeface="Arial Narrow" panose="020B0606020202030204" pitchFamily="34" charset="0"/>
            </a:endParaRPr>
          </a:p>
          <a:p>
            <a:pPr algn="just">
              <a:lnSpc>
                <a:spcPct val="80000"/>
              </a:lnSpc>
              <a:buFont typeface="Wingdings" panose="05000000000000000000" pitchFamily="2" charset="2"/>
              <a:buChar char="Ø"/>
            </a:pPr>
            <a:endParaRPr lang="pt-BR" sz="2400" b="1" dirty="0">
              <a:latin typeface="Arial Narrow" panose="020B0606020202030204" pitchFamily="34" charset="0"/>
            </a:endParaRPr>
          </a:p>
          <a:p>
            <a:pPr algn="just">
              <a:lnSpc>
                <a:spcPct val="80000"/>
              </a:lnSpc>
              <a:buFont typeface="Wingdings" panose="05000000000000000000" pitchFamily="2" charset="2"/>
              <a:buChar char="Ø"/>
            </a:pPr>
            <a:r>
              <a:rPr lang="pt-BR" sz="2400" b="1" dirty="0">
                <a:latin typeface="Arial Narrow" panose="020B0606020202030204" pitchFamily="34" charset="0"/>
              </a:rPr>
              <a:t>CUIDADOS À TOMAR:</a:t>
            </a:r>
          </a:p>
          <a:p>
            <a:pPr algn="just">
              <a:lnSpc>
                <a:spcPct val="80000"/>
              </a:lnSpc>
              <a:buFont typeface="Wingdings" panose="05000000000000000000" pitchFamily="2" charset="2"/>
              <a:buChar char="Ø"/>
            </a:pPr>
            <a:endParaRPr lang="pt-BR" sz="2400" b="1"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Verificar e informar o contribuinte que recebeu a doação para que declare também;</a:t>
            </a:r>
          </a:p>
          <a:p>
            <a:pPr lvl="2" algn="just">
              <a:lnSpc>
                <a:spcPct val="80000"/>
              </a:lnSpc>
              <a:buFont typeface="Wingdings" panose="05000000000000000000" pitchFamily="2" charset="2"/>
              <a:buChar char="Ø"/>
            </a:pPr>
            <a:endParaRPr lang="pt-BR" sz="2200"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Todos os dados são cruzados com as informações de cartórios e do ICMS para pagamento do ITCMD (Imposto sobre Transmissão </a:t>
            </a:r>
            <a:r>
              <a:rPr lang="pt-BR" sz="2200" i="1" dirty="0">
                <a:latin typeface="Arial Narrow" panose="020B0606020202030204" pitchFamily="34" charset="0"/>
              </a:rPr>
              <a:t>Causa Mortis e </a:t>
            </a:r>
            <a:r>
              <a:rPr lang="pt-BR" sz="2200" dirty="0">
                <a:latin typeface="Arial Narrow" panose="020B0606020202030204" pitchFamily="34" charset="0"/>
              </a:rPr>
              <a:t>Doações)</a:t>
            </a:r>
            <a:endParaRPr lang="pt-BR" sz="2200" i="1" dirty="0">
              <a:latin typeface="Arial Narrow" panose="020B0606020202030204" pitchFamily="34" charset="0"/>
            </a:endParaRPr>
          </a:p>
          <a:p>
            <a:pPr lvl="2" algn="just">
              <a:lnSpc>
                <a:spcPct val="80000"/>
              </a:lnSpc>
              <a:buFont typeface="Wingdings" panose="05000000000000000000" pitchFamily="2" charset="2"/>
              <a:buChar char="Ø"/>
            </a:pPr>
            <a:endParaRPr lang="pt-BR" sz="2200"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2877708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b="1" i="1" dirty="0">
                <a:latin typeface="Arial Narrow" panose="020B0606020202030204" pitchFamily="34" charset="0"/>
              </a:rPr>
              <a:t>VALORES DEDUTÍVEIS DO IMPOSTO DEVIDO</a:t>
            </a:r>
            <a:endParaRPr lang="pt-BR" sz="3600" dirty="0"/>
          </a:p>
        </p:txBody>
      </p:sp>
      <p:sp>
        <p:nvSpPr>
          <p:cNvPr id="3" name="Espaço Reservado para Conteúdo 2"/>
          <p:cNvSpPr>
            <a:spLocks noGrp="1"/>
          </p:cNvSpPr>
          <p:nvPr>
            <p:ph idx="1"/>
          </p:nvPr>
        </p:nvSpPr>
        <p:spPr>
          <a:xfrm>
            <a:off x="457200" y="1484784"/>
            <a:ext cx="8229600" cy="4275593"/>
          </a:xfrm>
        </p:spPr>
        <p:txBody>
          <a:bodyPr/>
          <a:lstStyle/>
          <a:p>
            <a:pPr marL="0" indent="0" algn="ctr">
              <a:buNone/>
            </a:pPr>
            <a:r>
              <a:rPr lang="pt-BR" sz="2000" b="1" dirty="0">
                <a:latin typeface="Arial Narrow" panose="020B0606020202030204" pitchFamily="34" charset="0"/>
              </a:rPr>
              <a:t>Contribuição Patronal - Empregado Domestico </a:t>
            </a:r>
            <a:endParaRPr lang="pt-BR" sz="2000" dirty="0">
              <a:latin typeface="Arial Narrow" panose="020B0606020202030204" pitchFamily="34" charset="0"/>
            </a:endParaRPr>
          </a:p>
          <a:p>
            <a:pPr marL="0" indent="0" algn="just">
              <a:buNone/>
            </a:pPr>
            <a:endParaRPr lang="pt-BR" sz="2000" dirty="0">
              <a:latin typeface="Arial Narrow" panose="020B0606020202030204" pitchFamily="34" charset="0"/>
            </a:endParaRPr>
          </a:p>
          <a:p>
            <a:pPr algn="just">
              <a:buFont typeface="Wingdings" panose="05000000000000000000" pitchFamily="2" charset="2"/>
              <a:buChar char="Ø"/>
            </a:pPr>
            <a:r>
              <a:rPr lang="pt-BR" sz="2000" dirty="0">
                <a:latin typeface="Arial Narrow" panose="020B0606020202030204" pitchFamily="34" charset="0"/>
              </a:rPr>
              <a:t>Quantias pagas, no ano-calendário de 2017, pela pessoa física a título de contribuição patronal à Previdência Social como empregador doméstico. </a:t>
            </a:r>
          </a:p>
          <a:p>
            <a:pPr marL="0" indent="0" algn="just">
              <a:buNone/>
            </a:pPr>
            <a:endParaRPr lang="pt-BR" sz="2000" dirty="0">
              <a:latin typeface="Arial Narrow" panose="020B0606020202030204" pitchFamily="34" charset="0"/>
            </a:endParaRPr>
          </a:p>
          <a:p>
            <a:pPr algn="just">
              <a:buFont typeface="Wingdings" panose="05000000000000000000" pitchFamily="2" charset="2"/>
              <a:buChar char="Ø"/>
            </a:pPr>
            <a:r>
              <a:rPr lang="pt-BR" sz="2000" dirty="0">
                <a:latin typeface="Arial Narrow" panose="020B0606020202030204" pitchFamily="34" charset="0"/>
              </a:rPr>
              <a:t>Valor da contribuição patronal é calculada a razão de 12% (janeiro a setembro) e 8% (outubro a dezembro) sobre um salário mínimo mensal, sobre o décimo terceiro salário e sobre 1/3 constitucional das férias, também sobre um salário mínimo.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O valor desta linha é limitado a </a:t>
            </a:r>
            <a:r>
              <a:rPr lang="pt-BR" sz="2000" b="1" dirty="0">
                <a:solidFill>
                  <a:srgbClr val="FF0000"/>
                </a:solidFill>
                <a:latin typeface="Arial Narrow" panose="020B0606020202030204" pitchFamily="34" charset="0"/>
              </a:rPr>
              <a:t>R$ 1.171,84</a:t>
            </a:r>
          </a:p>
          <a:p>
            <a:pPr marL="0" indent="0">
              <a:buNone/>
            </a:pPr>
            <a:endParaRPr lang="pt-BR" b="1" dirty="0"/>
          </a:p>
        </p:txBody>
      </p:sp>
    </p:spTree>
    <p:extLst>
      <p:ext uri="{BB962C8B-B14F-4D97-AF65-F5344CB8AC3E}">
        <p14:creationId xmlns:p14="http://schemas.microsoft.com/office/powerpoint/2010/main" val="1495389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b="1" i="1" dirty="0">
                <a:latin typeface="Arial Narrow" panose="020B0606020202030204" pitchFamily="34" charset="0"/>
              </a:rPr>
              <a:t>VALORES DEDUTÍVEIS DO IMPOSTO DEVIDO</a:t>
            </a:r>
          </a:p>
        </p:txBody>
      </p:sp>
      <p:sp>
        <p:nvSpPr>
          <p:cNvPr id="3" name="Espaço Reservado para Conteúdo 2"/>
          <p:cNvSpPr>
            <a:spLocks noGrp="1"/>
          </p:cNvSpPr>
          <p:nvPr>
            <p:ph idx="1"/>
          </p:nvPr>
        </p:nvSpPr>
        <p:spPr>
          <a:xfrm>
            <a:off x="444070" y="1556792"/>
            <a:ext cx="8229600" cy="4275593"/>
          </a:xfrm>
        </p:spPr>
        <p:txBody>
          <a:bodyPr/>
          <a:lstStyle/>
          <a:p>
            <a:pPr marL="0" indent="0" algn="ctr">
              <a:buNone/>
            </a:pPr>
            <a:r>
              <a:rPr lang="pt-BR" sz="2000" b="1" dirty="0">
                <a:latin typeface="Arial Narrow" panose="020B0606020202030204" pitchFamily="34" charset="0"/>
              </a:rPr>
              <a:t>Incentivos </a:t>
            </a:r>
            <a:endParaRPr lang="pt-BR" sz="2000" dirty="0">
              <a:latin typeface="Arial Narrow" panose="020B0606020202030204" pitchFamily="34" charset="0"/>
            </a:endParaRPr>
          </a:p>
          <a:p>
            <a:pPr algn="just">
              <a:buFont typeface="Wingdings" panose="05000000000000000000" pitchFamily="2" charset="2"/>
              <a:buChar char="Ø"/>
            </a:pPr>
            <a:r>
              <a:rPr lang="pt-BR" sz="2000" dirty="0">
                <a:latin typeface="Arial Narrow" panose="020B0606020202030204" pitchFamily="34" charset="0"/>
              </a:rPr>
              <a:t>Poderá ser deduzido do imposto devido apurado na Declaração de Ajuste Anual os seguintes incentivos: </a:t>
            </a:r>
          </a:p>
          <a:p>
            <a:pPr marL="0" indent="0">
              <a:buNone/>
            </a:pPr>
            <a:endParaRPr lang="pt-BR" dirty="0"/>
          </a:p>
          <a:p>
            <a:pPr marL="0" indent="0">
              <a:buNone/>
            </a:pP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178764532"/>
              </p:ext>
            </p:extLst>
          </p:nvPr>
        </p:nvGraphicFramePr>
        <p:xfrm>
          <a:off x="1510870" y="2887405"/>
          <a:ext cx="6096000" cy="2966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pt-BR" dirty="0">
                          <a:solidFill>
                            <a:schemeClr val="tx1"/>
                          </a:solidFill>
                        </a:rPr>
                        <a:t>Incentivo</a:t>
                      </a:r>
                    </a:p>
                  </a:txBody>
                  <a:tcPr/>
                </a:tc>
                <a:tc>
                  <a:txBody>
                    <a:bodyPr/>
                    <a:lstStyle/>
                    <a:p>
                      <a:pPr algn="ctr"/>
                      <a:r>
                        <a:rPr lang="pt-BR" dirty="0">
                          <a:solidFill>
                            <a:schemeClr val="tx1"/>
                          </a:solidFill>
                        </a:rPr>
                        <a:t>Limite</a:t>
                      </a:r>
                    </a:p>
                  </a:txBody>
                  <a:tcPr/>
                </a:tc>
                <a:extLst>
                  <a:ext uri="{0D108BD9-81ED-4DB2-BD59-A6C34878D82A}">
                    <a16:rowId xmlns:a16="http://schemas.microsoft.com/office/drawing/2014/main" val="10000"/>
                  </a:ext>
                </a:extLst>
              </a:tr>
              <a:tr h="370840">
                <a:tc>
                  <a:txBody>
                    <a:bodyPr/>
                    <a:lstStyle/>
                    <a:p>
                      <a:r>
                        <a:rPr lang="pt-BR" b="1" dirty="0">
                          <a:solidFill>
                            <a:schemeClr val="accent6">
                              <a:lumMod val="75000"/>
                            </a:schemeClr>
                          </a:solidFill>
                        </a:rPr>
                        <a:t>ECA (até 31.12.2016)</a:t>
                      </a:r>
                    </a:p>
                  </a:txBody>
                  <a:tcPr/>
                </a:tc>
                <a:tc>
                  <a:txBody>
                    <a:bodyPr/>
                    <a:lstStyle/>
                    <a:p>
                      <a:pPr algn="ctr"/>
                      <a:endParaRPr lang="pt-BR" b="1" dirty="0">
                        <a:solidFill>
                          <a:schemeClr val="accent6">
                            <a:lumMod val="75000"/>
                          </a:schemeClr>
                        </a:solidFill>
                      </a:endParaRPr>
                    </a:p>
                  </a:txBody>
                  <a:tcPr/>
                </a:tc>
                <a:extLst>
                  <a:ext uri="{0D108BD9-81ED-4DB2-BD59-A6C34878D82A}">
                    <a16:rowId xmlns:a16="http://schemas.microsoft.com/office/drawing/2014/main" val="10001"/>
                  </a:ext>
                </a:extLst>
              </a:tr>
              <a:tr h="370840">
                <a:tc>
                  <a:txBody>
                    <a:bodyPr/>
                    <a:lstStyle/>
                    <a:p>
                      <a:r>
                        <a:rPr lang="pt-BR" b="1" dirty="0">
                          <a:solidFill>
                            <a:schemeClr val="accent6">
                              <a:lumMod val="75000"/>
                            </a:schemeClr>
                          </a:solidFill>
                        </a:rPr>
                        <a:t>Cultura</a:t>
                      </a:r>
                    </a:p>
                  </a:txBody>
                  <a:tcPr/>
                </a:tc>
                <a:tc>
                  <a:txBody>
                    <a:bodyPr/>
                    <a:lstStyle/>
                    <a:p>
                      <a:pPr algn="ctr"/>
                      <a:endParaRPr lang="pt-BR" b="1" dirty="0">
                        <a:solidFill>
                          <a:schemeClr val="accent6">
                            <a:lumMod val="75000"/>
                          </a:schemeClr>
                        </a:solidFill>
                      </a:endParaRPr>
                    </a:p>
                  </a:txBody>
                  <a:tcPr/>
                </a:tc>
                <a:extLst>
                  <a:ext uri="{0D108BD9-81ED-4DB2-BD59-A6C34878D82A}">
                    <a16:rowId xmlns:a16="http://schemas.microsoft.com/office/drawing/2014/main" val="10002"/>
                  </a:ext>
                </a:extLst>
              </a:tr>
              <a:tr h="370840">
                <a:tc>
                  <a:txBody>
                    <a:bodyPr/>
                    <a:lstStyle/>
                    <a:p>
                      <a:r>
                        <a:rPr lang="pt-BR" b="1" dirty="0">
                          <a:solidFill>
                            <a:schemeClr val="accent6">
                              <a:lumMod val="75000"/>
                            </a:schemeClr>
                          </a:solidFill>
                        </a:rPr>
                        <a:t>Audiovisual</a:t>
                      </a:r>
                    </a:p>
                  </a:txBody>
                  <a:tcPr/>
                </a:tc>
                <a:tc>
                  <a:txBody>
                    <a:bodyPr/>
                    <a:lstStyle/>
                    <a:p>
                      <a:pPr algn="ctr"/>
                      <a:r>
                        <a:rPr lang="pt-BR" b="1" dirty="0">
                          <a:solidFill>
                            <a:schemeClr val="accent6">
                              <a:lumMod val="75000"/>
                            </a:schemeClr>
                          </a:solidFill>
                        </a:rPr>
                        <a:t>6%</a:t>
                      </a:r>
                    </a:p>
                  </a:txBody>
                  <a:tcPr/>
                </a:tc>
                <a:extLst>
                  <a:ext uri="{0D108BD9-81ED-4DB2-BD59-A6C34878D82A}">
                    <a16:rowId xmlns:a16="http://schemas.microsoft.com/office/drawing/2014/main" val="10003"/>
                  </a:ext>
                </a:extLst>
              </a:tr>
              <a:tr h="370840">
                <a:tc>
                  <a:txBody>
                    <a:bodyPr/>
                    <a:lstStyle/>
                    <a:p>
                      <a:r>
                        <a:rPr lang="pt-BR" b="1" dirty="0">
                          <a:solidFill>
                            <a:schemeClr val="accent6">
                              <a:lumMod val="75000"/>
                            </a:schemeClr>
                          </a:solidFill>
                        </a:rPr>
                        <a:t>Desporto</a:t>
                      </a:r>
                    </a:p>
                  </a:txBody>
                  <a:tcPr/>
                </a:tc>
                <a:tc>
                  <a:txBody>
                    <a:bodyPr/>
                    <a:lstStyle/>
                    <a:p>
                      <a:pPr algn="ctr"/>
                      <a:endParaRPr lang="pt-BR" b="1" dirty="0">
                        <a:solidFill>
                          <a:schemeClr val="accent6">
                            <a:lumMod val="75000"/>
                          </a:schemeClr>
                        </a:solidFill>
                      </a:endParaRPr>
                    </a:p>
                  </a:txBody>
                  <a:tcPr/>
                </a:tc>
                <a:extLst>
                  <a:ext uri="{0D108BD9-81ED-4DB2-BD59-A6C34878D82A}">
                    <a16:rowId xmlns:a16="http://schemas.microsoft.com/office/drawing/2014/main" val="10004"/>
                  </a:ext>
                </a:extLst>
              </a:tr>
              <a:tr h="370840">
                <a:tc>
                  <a:txBody>
                    <a:bodyPr/>
                    <a:lstStyle/>
                    <a:p>
                      <a:r>
                        <a:rPr lang="pt-BR" b="1" dirty="0">
                          <a:solidFill>
                            <a:schemeClr val="accent6">
                              <a:lumMod val="75000"/>
                            </a:schemeClr>
                          </a:solidFill>
                        </a:rPr>
                        <a:t>Estatuto do Idoso</a:t>
                      </a:r>
                    </a:p>
                  </a:txBody>
                  <a:tcPr/>
                </a:tc>
                <a:tc>
                  <a:txBody>
                    <a:bodyPr/>
                    <a:lstStyle/>
                    <a:p>
                      <a:pPr algn="ctr"/>
                      <a:endParaRPr lang="pt-BR" b="1" dirty="0">
                        <a:solidFill>
                          <a:schemeClr val="accent6">
                            <a:lumMod val="75000"/>
                          </a:schemeClr>
                        </a:solidFill>
                      </a:endParaRPr>
                    </a:p>
                  </a:txBody>
                  <a:tcPr/>
                </a:tc>
                <a:extLst>
                  <a:ext uri="{0D108BD9-81ED-4DB2-BD59-A6C34878D82A}">
                    <a16:rowId xmlns:a16="http://schemas.microsoft.com/office/drawing/2014/main" val="10005"/>
                  </a:ext>
                </a:extLst>
              </a:tr>
              <a:tr h="370840">
                <a:tc>
                  <a:txBody>
                    <a:bodyPr/>
                    <a:lstStyle/>
                    <a:p>
                      <a:r>
                        <a:rPr lang="pt-BR" b="1" dirty="0">
                          <a:solidFill>
                            <a:schemeClr val="accent3">
                              <a:lumMod val="75000"/>
                            </a:schemeClr>
                          </a:solidFill>
                        </a:rPr>
                        <a:t>Pronas (deficiente)</a:t>
                      </a:r>
                    </a:p>
                  </a:txBody>
                  <a:tcPr/>
                </a:tc>
                <a:tc>
                  <a:txBody>
                    <a:bodyPr/>
                    <a:lstStyle/>
                    <a:p>
                      <a:pPr algn="ctr"/>
                      <a:r>
                        <a:rPr lang="pt-BR" b="1" dirty="0">
                          <a:solidFill>
                            <a:schemeClr val="accent3">
                              <a:lumMod val="75000"/>
                            </a:schemeClr>
                          </a:solidFill>
                        </a:rPr>
                        <a:t>1%</a:t>
                      </a:r>
                    </a:p>
                  </a:txBody>
                  <a:tcPr/>
                </a:tc>
                <a:extLst>
                  <a:ext uri="{0D108BD9-81ED-4DB2-BD59-A6C34878D82A}">
                    <a16:rowId xmlns:a16="http://schemas.microsoft.com/office/drawing/2014/main" val="10006"/>
                  </a:ext>
                </a:extLst>
              </a:tr>
              <a:tr h="370840">
                <a:tc>
                  <a:txBody>
                    <a:bodyPr/>
                    <a:lstStyle/>
                    <a:p>
                      <a:r>
                        <a:rPr lang="pt-BR" b="1" dirty="0" err="1">
                          <a:solidFill>
                            <a:schemeClr val="accent3">
                              <a:lumMod val="75000"/>
                            </a:schemeClr>
                          </a:solidFill>
                        </a:rPr>
                        <a:t>Pronon</a:t>
                      </a:r>
                      <a:r>
                        <a:rPr lang="pt-BR" b="1" dirty="0">
                          <a:solidFill>
                            <a:schemeClr val="accent3">
                              <a:lumMod val="75000"/>
                            </a:schemeClr>
                          </a:solidFill>
                        </a:rPr>
                        <a:t> (câncer)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b="1" dirty="0">
                          <a:solidFill>
                            <a:schemeClr val="accent3">
                              <a:lumMod val="75000"/>
                            </a:schemeClr>
                          </a:solidFill>
                        </a:rPr>
                        <a:t>1%</a:t>
                      </a:r>
                    </a:p>
                  </a:txBody>
                  <a:tcPr/>
                </a:tc>
                <a:extLst>
                  <a:ext uri="{0D108BD9-81ED-4DB2-BD59-A6C34878D82A}">
                    <a16:rowId xmlns:a16="http://schemas.microsoft.com/office/drawing/2014/main" val="10007"/>
                  </a:ext>
                </a:extLst>
              </a:tr>
            </a:tbl>
          </a:graphicData>
        </a:graphic>
      </p:graphicFrame>
      <p:sp>
        <p:nvSpPr>
          <p:cNvPr id="4" name="Chave direita 3"/>
          <p:cNvSpPr/>
          <p:nvPr/>
        </p:nvSpPr>
        <p:spPr>
          <a:xfrm>
            <a:off x="3851920" y="3284984"/>
            <a:ext cx="504056" cy="1800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77776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hcentral.com.br/howto/img/shutterstock_1187415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700" y="1772816"/>
            <a:ext cx="5832648" cy="389620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259632" y="188640"/>
            <a:ext cx="7056784" cy="909638"/>
          </a:xfrm>
        </p:spPr>
        <p:txBody>
          <a:bodyPr/>
          <a:lstStyle/>
          <a:p>
            <a:pPr algn="ctr"/>
            <a:r>
              <a:rPr lang="pt-BR" dirty="0"/>
              <a:t>De quem é a culpa???</a:t>
            </a:r>
          </a:p>
        </p:txBody>
      </p:sp>
    </p:spTree>
    <p:extLst>
      <p:ext uri="{BB962C8B-B14F-4D97-AF65-F5344CB8AC3E}">
        <p14:creationId xmlns:p14="http://schemas.microsoft.com/office/powerpoint/2010/main" val="108286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b="1" i="1" dirty="0">
                <a:latin typeface="Arial Narrow" panose="020B0606020202030204" pitchFamily="34" charset="0"/>
              </a:rPr>
              <a:t>VALORES DEDUTÍVEIS DO IMPOSTO DEVIDO</a:t>
            </a:r>
            <a:endParaRPr lang="pt-BR" sz="3600" dirty="0"/>
          </a:p>
        </p:txBody>
      </p:sp>
      <p:sp>
        <p:nvSpPr>
          <p:cNvPr id="3" name="Espaço Reservado para Conteúdo 2"/>
          <p:cNvSpPr>
            <a:spLocks noGrp="1"/>
          </p:cNvSpPr>
          <p:nvPr>
            <p:ph idx="1"/>
          </p:nvPr>
        </p:nvSpPr>
        <p:spPr>
          <a:xfrm>
            <a:off x="447197" y="1556792"/>
            <a:ext cx="8229600" cy="4275593"/>
          </a:xfrm>
        </p:spPr>
        <p:txBody>
          <a:bodyPr/>
          <a:lstStyle/>
          <a:p>
            <a:pPr marL="0" indent="0" algn="ctr">
              <a:buNone/>
            </a:pPr>
            <a:r>
              <a:rPr lang="pt-BR" sz="2000" b="1" dirty="0">
                <a:latin typeface="Arial Narrow" panose="020B0606020202030204" pitchFamily="34" charset="0"/>
              </a:rPr>
              <a:t>Estatuto da Criança e do Adolescente - ECA </a:t>
            </a:r>
            <a:endParaRPr lang="pt-BR" sz="2000" dirty="0">
              <a:latin typeface="Arial Narrow" panose="020B0606020202030204" pitchFamily="34" charset="0"/>
            </a:endParaRPr>
          </a:p>
          <a:p>
            <a:pPr marL="0" indent="0">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A pessoa física que quiser destinar parte do imposto devido para o  Fundo do ECA poderá fazer na Declaração de Ajuste Anual até 30.04.2018. </a:t>
            </a:r>
          </a:p>
          <a:p>
            <a:pPr>
              <a:buFont typeface="Wingdings" panose="05000000000000000000" pitchFamily="2" charset="2"/>
              <a:buChar char="Ø"/>
            </a:pPr>
            <a:endParaRPr lang="pt-BR" sz="2000" dirty="0">
              <a:latin typeface="Arial Narrow" panose="020B0606020202030204" pitchFamily="34" charset="0"/>
            </a:endParaRPr>
          </a:p>
          <a:p>
            <a:pPr algn="just">
              <a:buFont typeface="Wingdings" panose="05000000000000000000" pitchFamily="2" charset="2"/>
              <a:buChar char="Ø"/>
            </a:pPr>
            <a:r>
              <a:rPr lang="pt-BR" sz="2000" dirty="0">
                <a:latin typeface="Arial Narrow" panose="020B0606020202030204" pitchFamily="34" charset="0"/>
              </a:rPr>
              <a:t>Esta doação esta limitada a 3% individualmente e a 6% junto com os demais incentivos </a:t>
            </a:r>
          </a:p>
          <a:p>
            <a:pPr marL="0" indent="0">
              <a:buNone/>
            </a:pPr>
            <a:endParaRPr lang="pt-BR" sz="2000" dirty="0"/>
          </a:p>
        </p:txBody>
      </p:sp>
    </p:spTree>
    <p:extLst>
      <p:ext uri="{BB962C8B-B14F-4D97-AF65-F5344CB8AC3E}">
        <p14:creationId xmlns:p14="http://schemas.microsoft.com/office/powerpoint/2010/main" val="126575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b="1" i="1" dirty="0">
                <a:latin typeface="Arial Narrow" panose="020B0606020202030204" pitchFamily="34" charset="0"/>
              </a:rPr>
              <a:t>VALORES DEDUTÍVEIS DO IMPOSTO DEVIDO</a:t>
            </a:r>
            <a:endParaRPr lang="pt-BR" sz="3600" dirty="0"/>
          </a:p>
        </p:txBody>
      </p:sp>
      <p:sp>
        <p:nvSpPr>
          <p:cNvPr id="3" name="Espaço Reservado para Conteúdo 2"/>
          <p:cNvSpPr>
            <a:spLocks noGrp="1"/>
          </p:cNvSpPr>
          <p:nvPr>
            <p:ph idx="1"/>
          </p:nvPr>
        </p:nvSpPr>
        <p:spPr>
          <a:xfrm>
            <a:off x="457200" y="1556792"/>
            <a:ext cx="8229600" cy="4275593"/>
          </a:xfrm>
        </p:spPr>
        <p:txBody>
          <a:bodyPr/>
          <a:lstStyle/>
          <a:p>
            <a:pPr marL="0" indent="0" algn="ctr">
              <a:buNone/>
            </a:pPr>
            <a:r>
              <a:rPr lang="pt-BR" sz="2000" b="1" dirty="0">
                <a:latin typeface="Arial Narrow" panose="020B0606020202030204" pitchFamily="34" charset="0"/>
              </a:rPr>
              <a:t>Estatuto da Criança e do Adolescente - ECA </a:t>
            </a:r>
            <a:endParaRPr lang="pt-BR" sz="2000" dirty="0">
              <a:latin typeface="Arial Narrow" panose="020B0606020202030204" pitchFamily="34" charset="0"/>
            </a:endParaRP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Para exercer a opção preencha a Ficha Doações Diretamente na Declaração - ECA, indicando o tipo de Fundo (Nacional, Estadual/DF ou municipal)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O pagamento da doação será feito até 30.04.2018 em DARF especifico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Caso não efetue o pagamento no prazo, será glosado, ou seja, será tratado todo o valor como imposto devido, devendo o contribuinte pagar o complemento do imposto com juros e multa.</a:t>
            </a:r>
          </a:p>
        </p:txBody>
      </p:sp>
    </p:spTree>
    <p:extLst>
      <p:ext uri="{BB962C8B-B14F-4D97-AF65-F5344CB8AC3E}">
        <p14:creationId xmlns:p14="http://schemas.microsoft.com/office/powerpoint/2010/main" val="2646843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332656"/>
            <a:ext cx="8229600" cy="864096"/>
          </a:xfrm>
        </p:spPr>
        <p:txBody>
          <a:bodyPr>
            <a:noAutofit/>
          </a:bodyPr>
          <a:lstStyle/>
          <a:p>
            <a:r>
              <a:rPr lang="pt-BR" sz="3600" b="1" i="1" dirty="0">
                <a:solidFill>
                  <a:schemeClr val="bg1"/>
                </a:solidFill>
              </a:rPr>
              <a:t>BENS E DIREITOS</a:t>
            </a:r>
          </a:p>
        </p:txBody>
      </p:sp>
      <p:sp>
        <p:nvSpPr>
          <p:cNvPr id="52227" name="Rectangle 3"/>
          <p:cNvSpPr>
            <a:spLocks noGrp="1" noChangeArrowheads="1"/>
          </p:cNvSpPr>
          <p:nvPr>
            <p:ph idx="1"/>
          </p:nvPr>
        </p:nvSpPr>
        <p:spPr>
          <a:xfrm>
            <a:off x="457200" y="987425"/>
            <a:ext cx="8229600" cy="5257800"/>
          </a:xfrm>
        </p:spPr>
        <p:txBody>
          <a:bodyPr>
            <a:normAutofit/>
          </a:bodyPr>
          <a:lstStyle/>
          <a:p>
            <a:pPr indent="0" algn="just">
              <a:lnSpc>
                <a:spcPct val="80000"/>
              </a:lnSpc>
              <a:buNone/>
            </a:pPr>
            <a:endParaRPr lang="pt-BR" sz="2400" b="1" dirty="0">
              <a:latin typeface="Arial Narrow" panose="020B0606020202030204" pitchFamily="34" charset="0"/>
            </a:endParaRPr>
          </a:p>
          <a:p>
            <a:pPr algn="just">
              <a:lnSpc>
                <a:spcPct val="80000"/>
              </a:lnSpc>
              <a:buFont typeface="Wingdings" panose="05000000000000000000" pitchFamily="2" charset="2"/>
              <a:buChar char="Ø"/>
            </a:pPr>
            <a:r>
              <a:rPr lang="pt-BR" sz="2400" b="1" dirty="0">
                <a:latin typeface="Arial Narrow" panose="020B0606020202030204" pitchFamily="34" charset="0"/>
              </a:rPr>
              <a:t>BENS E DIREITOS À DECLARAR:</a:t>
            </a:r>
          </a:p>
          <a:p>
            <a:pPr algn="just">
              <a:lnSpc>
                <a:spcPct val="80000"/>
              </a:lnSpc>
              <a:buFont typeface="Wingdings" panose="05000000000000000000" pitchFamily="2" charset="2"/>
              <a:buChar char="Ø"/>
            </a:pPr>
            <a:endParaRPr lang="pt-BR" sz="2400" b="1"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Automóveis, casas, terrenos, contas bancárias, apartamentos, quotas em empresas, empréstimos efetuados, etc.</a:t>
            </a:r>
          </a:p>
          <a:p>
            <a:pPr algn="just">
              <a:lnSpc>
                <a:spcPct val="80000"/>
              </a:lnSpc>
              <a:buFont typeface="Wingdings" panose="05000000000000000000" pitchFamily="2" charset="2"/>
              <a:buChar char="Ø"/>
            </a:pPr>
            <a:endParaRPr lang="pt-BR" sz="2400" b="1" dirty="0">
              <a:latin typeface="Arial Narrow" panose="020B0606020202030204" pitchFamily="34" charset="0"/>
            </a:endParaRPr>
          </a:p>
          <a:p>
            <a:pPr algn="just">
              <a:lnSpc>
                <a:spcPct val="80000"/>
              </a:lnSpc>
              <a:buFont typeface="Wingdings" panose="05000000000000000000" pitchFamily="2" charset="2"/>
              <a:buChar char="Ø"/>
            </a:pPr>
            <a:r>
              <a:rPr lang="pt-BR" sz="2400" b="1" dirty="0">
                <a:latin typeface="Arial Narrow" panose="020B0606020202030204" pitchFamily="34" charset="0"/>
              </a:rPr>
              <a:t>CUIDADOS À TOMAR:</a:t>
            </a:r>
          </a:p>
          <a:p>
            <a:pPr algn="just">
              <a:lnSpc>
                <a:spcPct val="80000"/>
              </a:lnSpc>
              <a:buFont typeface="Wingdings" panose="05000000000000000000" pitchFamily="2" charset="2"/>
              <a:buChar char="Ø"/>
            </a:pPr>
            <a:endParaRPr lang="pt-BR" sz="2400" b="1"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Se houver rendimentos de aluguel deve haver pelo menos um bem que justifique;</a:t>
            </a:r>
          </a:p>
          <a:p>
            <a:pPr lvl="2" algn="just">
              <a:lnSpc>
                <a:spcPct val="80000"/>
              </a:lnSpc>
              <a:buFont typeface="Wingdings" panose="05000000000000000000" pitchFamily="2" charset="2"/>
              <a:buChar char="Ø"/>
            </a:pPr>
            <a:endParaRPr lang="pt-BR" sz="2200"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Se houver rendimentos de poupança ou aplicação financeira, deve haver alguma conta com as características;</a:t>
            </a:r>
          </a:p>
          <a:p>
            <a:pPr lvl="2" algn="just">
              <a:lnSpc>
                <a:spcPct val="80000"/>
              </a:lnSpc>
              <a:buFont typeface="Wingdings" panose="05000000000000000000" pitchFamily="2" charset="2"/>
              <a:buChar char="Ø"/>
            </a:pPr>
            <a:endParaRPr lang="pt-BR" sz="2200" i="1"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Benfeitorias.</a:t>
            </a:r>
          </a:p>
          <a:p>
            <a:pPr lvl="2" algn="just">
              <a:lnSpc>
                <a:spcPct val="80000"/>
              </a:lnSpc>
              <a:buFont typeface="Wingdings" panose="05000000000000000000" pitchFamily="2" charset="2"/>
              <a:buChar char="Ø"/>
            </a:pPr>
            <a:endParaRPr lang="pt-BR" sz="2200"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3709630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332656"/>
            <a:ext cx="8229600" cy="864096"/>
          </a:xfrm>
        </p:spPr>
        <p:txBody>
          <a:bodyPr>
            <a:noAutofit/>
          </a:bodyPr>
          <a:lstStyle/>
          <a:p>
            <a:r>
              <a:rPr lang="pt-BR" sz="3600" b="1" i="1" dirty="0">
                <a:solidFill>
                  <a:schemeClr val="bg1"/>
                </a:solidFill>
              </a:rPr>
              <a:t>BENS E DIREITOS</a:t>
            </a:r>
          </a:p>
        </p:txBody>
      </p:sp>
      <p:sp>
        <p:nvSpPr>
          <p:cNvPr id="52227" name="Rectangle 3"/>
          <p:cNvSpPr>
            <a:spLocks noGrp="1" noChangeArrowheads="1"/>
          </p:cNvSpPr>
          <p:nvPr>
            <p:ph idx="1"/>
          </p:nvPr>
        </p:nvSpPr>
        <p:spPr>
          <a:xfrm>
            <a:off x="251520" y="1109024"/>
            <a:ext cx="8229600" cy="5257800"/>
          </a:xfrm>
        </p:spPr>
        <p:txBody>
          <a:bodyPr>
            <a:normAutofit/>
          </a:bodyPr>
          <a:lstStyle/>
          <a:p>
            <a:pPr indent="0" algn="just">
              <a:lnSpc>
                <a:spcPct val="80000"/>
              </a:lnSpc>
              <a:buNone/>
            </a:pPr>
            <a:endParaRPr lang="pt-BR" sz="2200" dirty="0">
              <a:latin typeface="Arial Narrow" panose="020B0606020202030204" pitchFamily="34" charset="0"/>
            </a:endParaRPr>
          </a:p>
          <a:p>
            <a:pPr marL="0" indent="0" algn="just">
              <a:buNone/>
            </a:pPr>
            <a:r>
              <a:rPr lang="pt-BR" sz="2400" dirty="0">
                <a:latin typeface="Arial Narrow" panose="020B0606020202030204" pitchFamily="34" charset="0"/>
              </a:rPr>
              <a:t>Fica dispensada, em relação a valores existentes em 31 de dezembro de 2017, a inclusão de:</a:t>
            </a:r>
          </a:p>
          <a:p>
            <a:pPr marL="0" indent="0" algn="just">
              <a:buNone/>
            </a:pPr>
            <a:r>
              <a:rPr lang="pt-BR" sz="2400" dirty="0">
                <a:latin typeface="Arial Narrow" panose="020B0606020202030204" pitchFamily="34" charset="0"/>
              </a:rPr>
              <a:t>I - saldos de contas correntes bancárias e demais aplicações financeiras, cujo valor unitário não exceda R$ 140,00 (cento e quarenta reais);</a:t>
            </a:r>
          </a:p>
          <a:p>
            <a:pPr marL="0" indent="0" algn="just">
              <a:buNone/>
            </a:pPr>
            <a:r>
              <a:rPr lang="pt-BR" sz="2400" dirty="0">
                <a:latin typeface="Arial Narrow" panose="020B0606020202030204" pitchFamily="34" charset="0"/>
              </a:rPr>
              <a:t>II - bens móveis, exceto veículos automotores, embarcações e aeronaves, bem como os direitos, cujo valor unitário de aquisição seja inferior a R$ 5.000,00 (cinco mil reais);</a:t>
            </a:r>
          </a:p>
          <a:p>
            <a:pPr marL="0" indent="0" algn="just">
              <a:buNone/>
            </a:pPr>
            <a:r>
              <a:rPr lang="pt-BR" sz="2400" dirty="0">
                <a:latin typeface="Arial Narrow" panose="020B0606020202030204" pitchFamily="34" charset="0"/>
              </a:rPr>
              <a:t>III - conjunto de ações e quotas de uma mesma empresa, negociadas ou não em bolsa de valores, bem como ouro, ativo financeiro, cujo valor de constituição ou de aquisição seja inferior a R$ 1.000,00 (um mil reais); </a:t>
            </a:r>
          </a:p>
          <a:p>
            <a:pPr indent="0" algn="just">
              <a:lnSpc>
                <a:spcPct val="80000"/>
              </a:lnSpc>
              <a:buNone/>
            </a:pPr>
            <a:endParaRPr lang="pt-BR" sz="2400" b="1"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2655367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332656"/>
            <a:ext cx="8229600" cy="864096"/>
          </a:xfrm>
        </p:spPr>
        <p:txBody>
          <a:bodyPr>
            <a:noAutofit/>
          </a:bodyPr>
          <a:lstStyle/>
          <a:p>
            <a:r>
              <a:rPr lang="pt-BR" sz="3600" b="1" i="1" dirty="0">
                <a:solidFill>
                  <a:schemeClr val="bg1"/>
                </a:solidFill>
              </a:rPr>
              <a:t>BENS E DIREITOS</a:t>
            </a:r>
          </a:p>
        </p:txBody>
      </p:sp>
      <p:sp>
        <p:nvSpPr>
          <p:cNvPr id="52227" name="Rectangle 3"/>
          <p:cNvSpPr>
            <a:spLocks noGrp="1" noChangeArrowheads="1"/>
          </p:cNvSpPr>
          <p:nvPr>
            <p:ph idx="1"/>
          </p:nvPr>
        </p:nvSpPr>
        <p:spPr>
          <a:xfrm>
            <a:off x="251520" y="1109024"/>
            <a:ext cx="8229600" cy="5257800"/>
          </a:xfrm>
        </p:spPr>
        <p:txBody>
          <a:bodyPr>
            <a:normAutofit/>
          </a:bodyPr>
          <a:lstStyle/>
          <a:p>
            <a:pPr indent="0" algn="just">
              <a:lnSpc>
                <a:spcPct val="80000"/>
              </a:lnSpc>
              <a:buNone/>
            </a:pPr>
            <a:endParaRPr lang="pt-BR" sz="2200" dirty="0">
              <a:latin typeface="Arial Narrow" panose="020B0606020202030204" pitchFamily="34" charset="0"/>
            </a:endParaRPr>
          </a:p>
          <a:p>
            <a:pPr marL="0" indent="0" algn="just">
              <a:buNone/>
            </a:pPr>
            <a:r>
              <a:rPr lang="pt-BR" sz="2400" dirty="0"/>
              <a:t>Incluídos campos para preenchimento com informações complementares relacionadas a alguns tipos de bens, tais como: </a:t>
            </a:r>
          </a:p>
          <a:p>
            <a:pPr marL="0" indent="0" algn="just">
              <a:buNone/>
            </a:pPr>
            <a:r>
              <a:rPr lang="pt-BR" sz="2400" dirty="0"/>
              <a:t>Imóveis – data de aquisição, área do imóvel, registro de inscrição no órgão público e registro no Cartório de Imóveis; </a:t>
            </a:r>
          </a:p>
          <a:p>
            <a:pPr marL="0" indent="0" algn="just">
              <a:buNone/>
            </a:pPr>
            <a:endParaRPr lang="pt-BR" sz="2400" dirty="0"/>
          </a:p>
          <a:p>
            <a:pPr marL="0" indent="0" algn="just">
              <a:buNone/>
            </a:pPr>
            <a:r>
              <a:rPr lang="pt-BR" sz="2400" dirty="0"/>
              <a:t>Veículos, Aeronaves e Embarcações – número do RENAVAM e/ou registro no correspondente órgão fiscalizador; </a:t>
            </a:r>
          </a:p>
          <a:p>
            <a:pPr marL="0" indent="0" algn="just">
              <a:buNone/>
            </a:pPr>
            <a:endParaRPr lang="pt-BR" sz="2400" dirty="0"/>
          </a:p>
          <a:p>
            <a:pPr marL="0" indent="0" algn="just">
              <a:buNone/>
            </a:pPr>
            <a:r>
              <a:rPr lang="pt-BR" sz="2400" dirty="0"/>
              <a:t>Contas correntes/aplicações financeiras – CNPJ da instituição financeira</a:t>
            </a:r>
            <a:endParaRPr lang="pt-BR" sz="2400" b="1"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1404032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332656"/>
            <a:ext cx="8229600" cy="864096"/>
          </a:xfrm>
        </p:spPr>
        <p:txBody>
          <a:bodyPr>
            <a:noAutofit/>
          </a:bodyPr>
          <a:lstStyle/>
          <a:p>
            <a:r>
              <a:rPr lang="pt-BR" sz="3600" b="1" i="1" dirty="0">
                <a:solidFill>
                  <a:schemeClr val="bg1"/>
                </a:solidFill>
              </a:rPr>
              <a:t>DÍVIDAS E ÔNUS REAIS</a:t>
            </a:r>
          </a:p>
        </p:txBody>
      </p:sp>
      <p:sp>
        <p:nvSpPr>
          <p:cNvPr id="52227" name="Rectangle 3"/>
          <p:cNvSpPr>
            <a:spLocks noGrp="1" noChangeArrowheads="1"/>
          </p:cNvSpPr>
          <p:nvPr>
            <p:ph idx="1"/>
          </p:nvPr>
        </p:nvSpPr>
        <p:spPr>
          <a:xfrm>
            <a:off x="457200" y="1225550"/>
            <a:ext cx="8229600" cy="5257800"/>
          </a:xfrm>
        </p:spPr>
        <p:txBody>
          <a:bodyPr>
            <a:normAutofit lnSpcReduction="10000"/>
          </a:bodyPr>
          <a:lstStyle/>
          <a:p>
            <a:pPr indent="0" algn="just">
              <a:lnSpc>
                <a:spcPct val="80000"/>
              </a:lnSpc>
              <a:buNone/>
            </a:pPr>
            <a:endParaRPr lang="pt-BR" sz="2400" b="1" dirty="0">
              <a:latin typeface="Arial Narrow" panose="020B0606020202030204" pitchFamily="34" charset="0"/>
            </a:endParaRPr>
          </a:p>
          <a:p>
            <a:pPr algn="just">
              <a:lnSpc>
                <a:spcPct val="80000"/>
              </a:lnSpc>
              <a:buFont typeface="Wingdings" panose="05000000000000000000" pitchFamily="2" charset="2"/>
              <a:buChar char="Ø"/>
            </a:pPr>
            <a:r>
              <a:rPr lang="pt-BR" sz="2400" b="1" dirty="0">
                <a:latin typeface="Arial Narrow" panose="020B0606020202030204" pitchFamily="34" charset="0"/>
              </a:rPr>
              <a:t>DÍVIDAS E ÔNUS À DECLARAR:</a:t>
            </a:r>
          </a:p>
          <a:p>
            <a:pPr algn="just">
              <a:lnSpc>
                <a:spcPct val="80000"/>
              </a:lnSpc>
              <a:buFont typeface="Wingdings" panose="05000000000000000000" pitchFamily="2" charset="2"/>
              <a:buChar char="Ø"/>
            </a:pPr>
            <a:endParaRPr lang="pt-BR" sz="2400" b="1"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Empréstimos, financiamentos e dívidas em geral com pessoas físicas, jurídicas ou instituições financeiras.</a:t>
            </a:r>
          </a:p>
          <a:p>
            <a:pPr algn="just">
              <a:lnSpc>
                <a:spcPct val="80000"/>
              </a:lnSpc>
              <a:buFont typeface="Wingdings" panose="05000000000000000000" pitchFamily="2" charset="2"/>
              <a:buChar char="Ø"/>
            </a:pPr>
            <a:endParaRPr lang="pt-BR" sz="2400" b="1" dirty="0">
              <a:latin typeface="Arial Narrow" panose="020B0606020202030204" pitchFamily="34" charset="0"/>
            </a:endParaRPr>
          </a:p>
          <a:p>
            <a:pPr algn="just">
              <a:lnSpc>
                <a:spcPct val="80000"/>
              </a:lnSpc>
              <a:buFont typeface="Wingdings" panose="05000000000000000000" pitchFamily="2" charset="2"/>
              <a:buChar char="Ø"/>
            </a:pPr>
            <a:r>
              <a:rPr lang="pt-BR" sz="2400" b="1" dirty="0">
                <a:latin typeface="Arial Narrow" panose="020B0606020202030204" pitchFamily="34" charset="0"/>
              </a:rPr>
              <a:t>CUIDADOS À TOMAR:</a:t>
            </a:r>
          </a:p>
          <a:p>
            <a:pPr algn="just">
              <a:lnSpc>
                <a:spcPct val="80000"/>
              </a:lnSpc>
              <a:buFont typeface="Wingdings" panose="05000000000000000000" pitchFamily="2" charset="2"/>
              <a:buChar char="Ø"/>
            </a:pPr>
            <a:endParaRPr lang="pt-BR" sz="2400" b="1"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Se informar o financiamento de algum bem, nos bens e direitos é que se deve informar o valor total do bem e a parcela remanescente da dívida (não preencher essa ficha);</a:t>
            </a:r>
          </a:p>
          <a:p>
            <a:pPr lvl="2" algn="just">
              <a:lnSpc>
                <a:spcPct val="80000"/>
              </a:lnSpc>
              <a:buFont typeface="Wingdings" panose="05000000000000000000" pitchFamily="2" charset="2"/>
              <a:buChar char="Ø"/>
            </a:pPr>
            <a:endParaRPr lang="pt-BR" sz="2200"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Empréstimos com outras pessoas físicas ou jurídicas deverão também ser declarados pela outra parte;</a:t>
            </a:r>
          </a:p>
          <a:p>
            <a:pPr lvl="2" algn="just">
              <a:lnSpc>
                <a:spcPct val="80000"/>
              </a:lnSpc>
              <a:buFont typeface="Wingdings" panose="05000000000000000000" pitchFamily="2" charset="2"/>
              <a:buChar char="Ø"/>
            </a:pPr>
            <a:endParaRPr lang="pt-BR" sz="2200" i="1" dirty="0">
              <a:latin typeface="Arial Narrow" panose="020B0606020202030204" pitchFamily="34" charset="0"/>
            </a:endParaRPr>
          </a:p>
          <a:p>
            <a:pPr lvl="2" algn="just">
              <a:lnSpc>
                <a:spcPct val="80000"/>
              </a:lnSpc>
              <a:buFont typeface="Wingdings" panose="05000000000000000000" pitchFamily="2" charset="2"/>
              <a:buChar char="Ø"/>
            </a:pPr>
            <a:r>
              <a:rPr lang="pt-BR" sz="2200" dirty="0">
                <a:latin typeface="Arial Narrow" panose="020B0606020202030204" pitchFamily="34" charset="0"/>
              </a:rPr>
              <a:t>Dados bancários são cruzados com as informações financeiras prestadas pelos bancos.</a:t>
            </a:r>
          </a:p>
          <a:p>
            <a:pPr lvl="2" algn="just">
              <a:lnSpc>
                <a:spcPct val="80000"/>
              </a:lnSpc>
              <a:buFont typeface="Wingdings" panose="05000000000000000000" pitchFamily="2" charset="2"/>
              <a:buChar char="Ø"/>
            </a:pPr>
            <a:endParaRPr lang="pt-BR" sz="2200"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434598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332656"/>
            <a:ext cx="8229600" cy="864096"/>
          </a:xfrm>
        </p:spPr>
        <p:txBody>
          <a:bodyPr>
            <a:noAutofit/>
          </a:bodyPr>
          <a:lstStyle/>
          <a:p>
            <a:r>
              <a:rPr lang="pt-BR" sz="3600" b="1" i="1" dirty="0">
                <a:solidFill>
                  <a:schemeClr val="bg1"/>
                </a:solidFill>
              </a:rPr>
              <a:t>DÍVIDAS E ÔNUS REAIS</a:t>
            </a:r>
          </a:p>
        </p:txBody>
      </p:sp>
      <p:sp>
        <p:nvSpPr>
          <p:cNvPr id="52227" name="Rectangle 3"/>
          <p:cNvSpPr>
            <a:spLocks noGrp="1" noChangeArrowheads="1"/>
          </p:cNvSpPr>
          <p:nvPr>
            <p:ph idx="1"/>
          </p:nvPr>
        </p:nvSpPr>
        <p:spPr>
          <a:xfrm>
            <a:off x="457200" y="1225550"/>
            <a:ext cx="8229600" cy="5257800"/>
          </a:xfrm>
        </p:spPr>
        <p:txBody>
          <a:bodyPr>
            <a:normAutofit/>
          </a:bodyPr>
          <a:lstStyle/>
          <a:p>
            <a:pPr indent="0" algn="just">
              <a:lnSpc>
                <a:spcPct val="80000"/>
              </a:lnSpc>
              <a:buNone/>
            </a:pPr>
            <a:endParaRPr lang="pt-BR" sz="2400" b="1" dirty="0">
              <a:latin typeface="Arial Narrow" panose="020B0606020202030204" pitchFamily="34" charset="0"/>
            </a:endParaRPr>
          </a:p>
          <a:p>
            <a:pPr indent="0" algn="just">
              <a:lnSpc>
                <a:spcPct val="80000"/>
              </a:lnSpc>
              <a:buNone/>
            </a:pPr>
            <a:r>
              <a:rPr lang="pt-BR" sz="2400" dirty="0">
                <a:latin typeface="Arial Narrow" panose="020B0606020202030204" pitchFamily="34" charset="0"/>
              </a:rPr>
              <a:t>Fica dispensada, em relação a valores existentes em 31 de dezembro de 2017, a inclusão de:</a:t>
            </a:r>
          </a:p>
          <a:p>
            <a:pPr indent="0" algn="just">
              <a:lnSpc>
                <a:spcPct val="80000"/>
              </a:lnSpc>
              <a:buNone/>
            </a:pPr>
            <a:endParaRPr lang="pt-BR" sz="2400" b="1" dirty="0">
              <a:latin typeface="Arial Narrow" panose="020B0606020202030204" pitchFamily="34" charset="0"/>
            </a:endParaRPr>
          </a:p>
          <a:p>
            <a:pPr indent="0" algn="just">
              <a:lnSpc>
                <a:spcPct val="80000"/>
              </a:lnSpc>
              <a:buNone/>
            </a:pPr>
            <a:r>
              <a:rPr lang="pt-BR" sz="2400" dirty="0">
                <a:latin typeface="Arial Narrow" panose="020B0606020202030204" pitchFamily="34" charset="0"/>
              </a:rPr>
              <a:t>IV - dívidas e ônus reais, cujo valor seja igual ou inferior a R$ 5.000,00 (cinco mil reais).</a:t>
            </a:r>
            <a:endParaRPr lang="pt-BR" sz="2400" b="1"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spTree>
    <p:extLst>
      <p:ext uri="{BB962C8B-B14F-4D97-AF65-F5344CB8AC3E}">
        <p14:creationId xmlns:p14="http://schemas.microsoft.com/office/powerpoint/2010/main" val="586874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8229600" cy="633412"/>
          </a:xfrm>
        </p:spPr>
        <p:txBody>
          <a:bodyPr>
            <a:noAutofit/>
          </a:bodyPr>
          <a:lstStyle/>
          <a:p>
            <a:r>
              <a:rPr lang="pt-BR" sz="3600" b="1" i="1" dirty="0">
                <a:solidFill>
                  <a:schemeClr val="bg1"/>
                </a:solidFill>
                <a:latin typeface="Arial Narrow" panose="020B0606020202030204" pitchFamily="34" charset="0"/>
              </a:rPr>
              <a:t>CÁLCULO DO IMPOSTO DEVIDO</a:t>
            </a:r>
          </a:p>
        </p:txBody>
      </p:sp>
      <p:sp>
        <p:nvSpPr>
          <p:cNvPr id="81923" name="Rectangle 3"/>
          <p:cNvSpPr>
            <a:spLocks noGrp="1" noChangeArrowheads="1"/>
          </p:cNvSpPr>
          <p:nvPr>
            <p:ph idx="1"/>
          </p:nvPr>
        </p:nvSpPr>
        <p:spPr>
          <a:xfrm>
            <a:off x="457200" y="1318264"/>
            <a:ext cx="8229600" cy="5145088"/>
          </a:xfrm>
        </p:spPr>
        <p:txBody>
          <a:bodyPr/>
          <a:lstStyle/>
          <a:p>
            <a:pPr algn="just">
              <a:buFont typeface="Wingdings" pitchFamily="2" charset="2"/>
              <a:buNone/>
            </a:pPr>
            <a:r>
              <a:rPr lang="pt-BR" sz="2400" b="1" dirty="0">
                <a:latin typeface="Arial Narrow" panose="020B0606020202030204" pitchFamily="34" charset="0"/>
              </a:rPr>
              <a:t>TABELA PROGRESSIVA ANUAL PARA CÁLCULO DO IMPOSTO – VALORES PARA EXERCÍCIO 2018 (ANO CALENDÁRIO 2017)</a:t>
            </a:r>
          </a:p>
          <a:p>
            <a:pPr algn="just">
              <a:buFont typeface="Wingdings" pitchFamily="2" charset="2"/>
              <a:buNone/>
            </a:pPr>
            <a:endParaRPr lang="pt-BR" sz="2400" b="1" dirty="0">
              <a:latin typeface="Arial Narrow" panose="020B0606020202030204" pitchFamily="34" charset="0"/>
            </a:endParaRPr>
          </a:p>
          <a:p>
            <a:pPr algn="just">
              <a:buFont typeface="Wingdings" pitchFamily="2" charset="2"/>
              <a:buNone/>
            </a:pPr>
            <a:endParaRPr lang="pt-BR" sz="2000" dirty="0">
              <a:latin typeface="Arial Narrow" panose="020B0606020202030204" pitchFamily="34" charset="0"/>
            </a:endParaRPr>
          </a:p>
        </p:txBody>
      </p:sp>
      <p:sp>
        <p:nvSpPr>
          <p:cNvPr id="2" name="Espaço Reservado para Número de Slide 1"/>
          <p:cNvSpPr>
            <a:spLocks noGrp="1"/>
          </p:cNvSpPr>
          <p:nvPr>
            <p:ph type="sldNum" sz="quarter" idx="4294967295"/>
          </p:nvPr>
        </p:nvSpPr>
        <p:spPr>
          <a:xfrm>
            <a:off x="6553200" y="6245225"/>
            <a:ext cx="2133600" cy="476250"/>
          </a:xfrm>
          <a:prstGeom prst="rect">
            <a:avLst/>
          </a:prstGeom>
        </p:spPr>
        <p:txBody>
          <a:bodyPr/>
          <a:lstStyle/>
          <a:p>
            <a:endParaRPr lang="pt-BR" dirty="0"/>
          </a:p>
        </p:txBody>
      </p:sp>
      <p:pic>
        <p:nvPicPr>
          <p:cNvPr id="3" name="Imagem 2"/>
          <p:cNvPicPr>
            <a:picLocks noChangeAspect="1"/>
          </p:cNvPicPr>
          <p:nvPr/>
        </p:nvPicPr>
        <p:blipFill>
          <a:blip r:embed="rId2"/>
          <a:stretch>
            <a:fillRect/>
          </a:stretch>
        </p:blipFill>
        <p:spPr>
          <a:xfrm>
            <a:off x="899592" y="2357283"/>
            <a:ext cx="7488832" cy="3067050"/>
          </a:xfrm>
          <a:prstGeom prst="rect">
            <a:avLst/>
          </a:prstGeom>
        </p:spPr>
      </p:pic>
    </p:spTree>
    <p:extLst>
      <p:ext uri="{BB962C8B-B14F-4D97-AF65-F5344CB8AC3E}">
        <p14:creationId xmlns:p14="http://schemas.microsoft.com/office/powerpoint/2010/main" val="3365261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73" y="260648"/>
            <a:ext cx="8640960" cy="909638"/>
          </a:xfrm>
        </p:spPr>
        <p:txBody>
          <a:bodyPr/>
          <a:lstStyle/>
          <a:p>
            <a:r>
              <a:rPr lang="pt-BR" sz="3600" b="1" i="1" dirty="0">
                <a:latin typeface="Arial Narrow" panose="020B0606020202030204" pitchFamily="34" charset="0"/>
              </a:rPr>
              <a:t>DECLARAÇÃO EM CONJUNTO OU SEPARADO</a:t>
            </a:r>
          </a:p>
        </p:txBody>
      </p:sp>
      <p:sp>
        <p:nvSpPr>
          <p:cNvPr id="3" name="Espaço Reservado para Conteúdo 2"/>
          <p:cNvSpPr>
            <a:spLocks noGrp="1"/>
          </p:cNvSpPr>
          <p:nvPr>
            <p:ph idx="1"/>
          </p:nvPr>
        </p:nvSpPr>
        <p:spPr>
          <a:xfrm>
            <a:off x="488533" y="1412776"/>
            <a:ext cx="8229600" cy="4275593"/>
          </a:xfrm>
        </p:spPr>
        <p:txBody>
          <a:bodyPr/>
          <a:lstStyle/>
          <a:p>
            <a:pPr algn="just">
              <a:buFont typeface="Wingdings" panose="05000000000000000000" pitchFamily="2" charset="2"/>
              <a:buChar char="Ø"/>
            </a:pPr>
            <a:r>
              <a:rPr lang="pt-BR" sz="2000" dirty="0">
                <a:latin typeface="Arial Narrow" panose="020B0606020202030204" pitchFamily="34" charset="0"/>
              </a:rPr>
              <a:t> A declaração em conjunto somente pode ser feita entre o casal ou com os dependentes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 Não existe uma fórmula concreta para dizer que declarar em conjunto ou em separado é a melhor opção, tendo em vista que depende de cada caso.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 Embora não exista uma fórmula concreta o que se pode dizer é que quando os dois tem rendimentos tributáveis, recomenda-se primeiro fazer uma simulação da declaração em conjunto e depois fazer separadamente para verificar a situação do ajuste anual, se ira resultar em imposto a pagar ou a restituir e analisar a melhor economia tributária. </a:t>
            </a:r>
          </a:p>
          <a:p>
            <a:pPr marL="0" indent="0">
              <a:buNone/>
            </a:pPr>
            <a:endParaRPr lang="pt-BR" sz="2000" dirty="0"/>
          </a:p>
        </p:txBody>
      </p:sp>
    </p:spTree>
    <p:extLst>
      <p:ext uri="{BB962C8B-B14F-4D97-AF65-F5344CB8AC3E}">
        <p14:creationId xmlns:p14="http://schemas.microsoft.com/office/powerpoint/2010/main" val="1859665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3464" y="260648"/>
            <a:ext cx="8640960" cy="909638"/>
          </a:xfrm>
        </p:spPr>
        <p:txBody>
          <a:bodyPr/>
          <a:lstStyle/>
          <a:p>
            <a:r>
              <a:rPr lang="pt-BR" sz="3600" b="1" i="1" dirty="0">
                <a:latin typeface="Arial Narrow" panose="020B0606020202030204" pitchFamily="34" charset="0"/>
              </a:rPr>
              <a:t>DECLARAÇÃO EM CONJUNTO OU SEPARADO</a:t>
            </a:r>
            <a:endParaRPr lang="pt-BR" sz="3600" dirty="0"/>
          </a:p>
        </p:txBody>
      </p:sp>
      <p:sp>
        <p:nvSpPr>
          <p:cNvPr id="3" name="Espaço Reservado para Conteúdo 2"/>
          <p:cNvSpPr>
            <a:spLocks noGrp="1"/>
          </p:cNvSpPr>
          <p:nvPr>
            <p:ph idx="1"/>
          </p:nvPr>
        </p:nvSpPr>
        <p:spPr>
          <a:xfrm>
            <a:off x="449144" y="1628800"/>
            <a:ext cx="8229600" cy="4275593"/>
          </a:xfrm>
        </p:spPr>
        <p:txBody>
          <a:bodyPr/>
          <a:lstStyle/>
          <a:p>
            <a:pPr algn="just">
              <a:buFont typeface="Wingdings" panose="05000000000000000000" pitchFamily="2" charset="2"/>
              <a:buChar char="Ø"/>
            </a:pPr>
            <a:r>
              <a:rPr lang="pt-BR" sz="2000" dirty="0">
                <a:latin typeface="Arial Narrow" panose="020B0606020202030204" pitchFamily="34" charset="0"/>
              </a:rPr>
              <a:t>Outro ponto é verificar o total das despesas do casal, bem como dos dependentes para saber se é vantagem concentrar as despesas em uma ou outra declaração, fazendo simulação das declarações em separado e em conjunto. O que deve buscar sempre é a economia tributária de forma legal, ou seja, pagar menos imposto de renda ou ter restituição maior. </a:t>
            </a:r>
          </a:p>
          <a:p>
            <a:pPr marL="0" indent="0" algn="just">
              <a:buNone/>
            </a:pPr>
            <a:r>
              <a:rPr lang="pt-BR" sz="2000" dirty="0">
                <a:latin typeface="Arial Narrow" panose="020B0606020202030204" pitchFamily="34" charset="0"/>
              </a:rPr>
              <a:t> </a:t>
            </a:r>
          </a:p>
          <a:p>
            <a:pPr algn="just">
              <a:buFont typeface="Wingdings" panose="05000000000000000000" pitchFamily="2" charset="2"/>
              <a:buChar char="Ø"/>
            </a:pPr>
            <a:r>
              <a:rPr lang="pt-BR" sz="2000" dirty="0">
                <a:latin typeface="Arial Narrow" panose="020B0606020202030204" pitchFamily="34" charset="0"/>
              </a:rPr>
              <a:t> Uma coisa é certa: quando simular a declaração em conjunto e houver mudança de alíquota,, como por exemplo ambos os cônjuges estão na faixa de 15% e ao fazer a declaração em conjunto a faixa passa para 22,5%, não é vantagem optar pela declaração em conjunto a melhor forma e fazer em separado. </a:t>
            </a:r>
          </a:p>
          <a:p>
            <a:pPr marL="0" indent="0">
              <a:buNone/>
            </a:pPr>
            <a:endParaRPr lang="pt-BR" dirty="0"/>
          </a:p>
        </p:txBody>
      </p:sp>
    </p:spTree>
    <p:extLst>
      <p:ext uri="{BB962C8B-B14F-4D97-AF65-F5344CB8AC3E}">
        <p14:creationId xmlns:p14="http://schemas.microsoft.com/office/powerpoint/2010/main" val="265861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Qual o valor cobrado???</a:t>
            </a:r>
          </a:p>
        </p:txBody>
      </p:sp>
      <p:pic>
        <p:nvPicPr>
          <p:cNvPr id="4" name="Imagem 3"/>
          <p:cNvPicPr>
            <a:picLocks noChangeAspect="1"/>
          </p:cNvPicPr>
          <p:nvPr/>
        </p:nvPicPr>
        <p:blipFill>
          <a:blip r:embed="rId2"/>
          <a:stretch>
            <a:fillRect/>
          </a:stretch>
        </p:blipFill>
        <p:spPr>
          <a:xfrm>
            <a:off x="457200" y="1340768"/>
            <a:ext cx="8507288" cy="4648200"/>
          </a:xfrm>
          <a:prstGeom prst="rect">
            <a:avLst/>
          </a:prstGeom>
        </p:spPr>
      </p:pic>
    </p:spTree>
    <p:extLst>
      <p:ext uri="{BB962C8B-B14F-4D97-AF65-F5344CB8AC3E}">
        <p14:creationId xmlns:p14="http://schemas.microsoft.com/office/powerpoint/2010/main" val="2551175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679" y="260648"/>
            <a:ext cx="8229600" cy="909638"/>
          </a:xfrm>
        </p:spPr>
        <p:txBody>
          <a:bodyPr/>
          <a:lstStyle/>
          <a:p>
            <a:r>
              <a:rPr lang="pt-BR" sz="3600" b="1" i="1" dirty="0">
                <a:latin typeface="Arial Narrow" panose="020B0606020202030204" pitchFamily="34" charset="0"/>
              </a:rPr>
              <a:t>RENDIMENTOS DE BENS COMUNS</a:t>
            </a:r>
          </a:p>
        </p:txBody>
      </p:sp>
      <p:sp>
        <p:nvSpPr>
          <p:cNvPr id="3" name="Espaço Reservado para Conteúdo 2"/>
          <p:cNvSpPr>
            <a:spLocks noGrp="1"/>
          </p:cNvSpPr>
          <p:nvPr>
            <p:ph idx="1"/>
          </p:nvPr>
        </p:nvSpPr>
        <p:spPr>
          <a:xfrm>
            <a:off x="438498" y="1700808"/>
            <a:ext cx="8229600" cy="4275593"/>
          </a:xfrm>
        </p:spPr>
        <p:txBody>
          <a:bodyPr/>
          <a:lstStyle/>
          <a:p>
            <a:pPr marL="0" indent="0" algn="just">
              <a:buNone/>
            </a:pPr>
            <a:r>
              <a:rPr lang="pt-BR" sz="2000" dirty="0">
                <a:latin typeface="Arial Narrow" panose="020B0606020202030204" pitchFamily="34" charset="0"/>
              </a:rPr>
              <a:t>Os rendimentos comuns do casal casado pelo regime de comunhão de bens a principio podem ser incluídos na declaração de cada um a razão de 50% dos rendimentos produzidos por este bem ou optar pela inclusão dos 100% em uma das declarações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Exemplo de rendimentos comuns são aqueles produzidos por aluguel de um imóvel do casal. </a:t>
            </a:r>
          </a:p>
          <a:p>
            <a:pPr marL="0" indent="0" algn="just">
              <a:buNone/>
            </a:pPr>
            <a:r>
              <a:rPr lang="pt-BR" sz="2000" dirty="0">
                <a:latin typeface="Arial Narrow" panose="020B0606020202030204" pitchFamily="34" charset="0"/>
              </a:rPr>
              <a:t> </a:t>
            </a:r>
          </a:p>
          <a:p>
            <a:pPr marL="0" indent="0" algn="just">
              <a:buNone/>
            </a:pPr>
            <a:r>
              <a:rPr lang="pt-BR" sz="2000" dirty="0"/>
              <a:t> </a:t>
            </a:r>
          </a:p>
          <a:p>
            <a:pPr marL="0" indent="0" algn="just">
              <a:buNone/>
            </a:pPr>
            <a:endParaRPr lang="pt-BR" sz="2000" dirty="0"/>
          </a:p>
        </p:txBody>
      </p:sp>
    </p:spTree>
    <p:extLst>
      <p:ext uri="{BB962C8B-B14F-4D97-AF65-F5344CB8AC3E}">
        <p14:creationId xmlns:p14="http://schemas.microsoft.com/office/powerpoint/2010/main" val="32824071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909638"/>
          </a:xfrm>
        </p:spPr>
        <p:txBody>
          <a:bodyPr/>
          <a:lstStyle/>
          <a:p>
            <a:r>
              <a:rPr lang="pt-BR" sz="3600" b="1" i="1" dirty="0">
                <a:latin typeface="Arial Narrow" panose="020B0606020202030204" pitchFamily="34" charset="0"/>
              </a:rPr>
              <a:t>VARIAÇÃO PATRIMONIAL</a:t>
            </a:r>
            <a:br>
              <a:rPr lang="pt-BR" sz="3600" b="1" i="1" dirty="0">
                <a:latin typeface="Arial Narrow" panose="020B0606020202030204" pitchFamily="34" charset="0"/>
              </a:rPr>
            </a:br>
            <a:endParaRPr lang="pt-BR" sz="3600" b="1" i="1" dirty="0">
              <a:latin typeface="Arial Narrow" panose="020B0606020202030204" pitchFamily="34" charset="0"/>
            </a:endParaRPr>
          </a:p>
        </p:txBody>
      </p:sp>
      <p:sp>
        <p:nvSpPr>
          <p:cNvPr id="3" name="Espaço Reservado para Conteúdo 2"/>
          <p:cNvSpPr>
            <a:spLocks noGrp="1"/>
          </p:cNvSpPr>
          <p:nvPr>
            <p:ph idx="1"/>
          </p:nvPr>
        </p:nvSpPr>
        <p:spPr>
          <a:xfrm>
            <a:off x="457200" y="1340768"/>
            <a:ext cx="8229600" cy="4275593"/>
          </a:xfrm>
        </p:spPr>
        <p:txBody>
          <a:bodyPr/>
          <a:lstStyle/>
          <a:p>
            <a:pPr marL="0" indent="0" algn="just">
              <a:buNone/>
            </a:pPr>
            <a:r>
              <a:rPr lang="pt-BR" sz="1800" dirty="0">
                <a:latin typeface="Arial Narrow" panose="020B0606020202030204" pitchFamily="34" charset="0"/>
              </a:rPr>
              <a:t> Verificar a variação patrimonial é um ponto importante para saber se teve caixa suficiente para sua movimentação financeira durante o ano- calendário de 2017. </a:t>
            </a:r>
          </a:p>
          <a:p>
            <a:pPr marL="0" indent="0" algn="just">
              <a:buNone/>
            </a:pPr>
            <a:r>
              <a:rPr lang="pt-BR" sz="1800" dirty="0">
                <a:latin typeface="Arial Narrow" panose="020B0606020202030204" pitchFamily="34" charset="0"/>
              </a:rPr>
              <a:t> </a:t>
            </a:r>
          </a:p>
          <a:p>
            <a:pPr marL="0" indent="0" algn="just">
              <a:buNone/>
            </a:pPr>
            <a:r>
              <a:rPr lang="pt-BR" sz="1800" dirty="0">
                <a:latin typeface="Arial Narrow" panose="020B0606020202030204" pitchFamily="34" charset="0"/>
              </a:rPr>
              <a:t>A variação patrimonial pode ser verificada pela aplicação de uma formula simples que são as origens dos recursos menos as despesas e aquisições durante o ano. </a:t>
            </a:r>
          </a:p>
          <a:p>
            <a:pPr marL="0" indent="0" algn="just">
              <a:buNone/>
            </a:pPr>
            <a:r>
              <a:rPr lang="pt-BR" sz="1800" dirty="0">
                <a:latin typeface="Arial Narrow" panose="020B0606020202030204" pitchFamily="34" charset="0"/>
              </a:rPr>
              <a:t> </a:t>
            </a:r>
          </a:p>
          <a:p>
            <a:pPr marL="0" indent="0" algn="just">
              <a:buNone/>
            </a:pPr>
            <a:r>
              <a:rPr lang="pt-BR" sz="1800" b="1" dirty="0">
                <a:latin typeface="Arial Narrow" panose="020B0606020202030204" pitchFamily="34" charset="0"/>
              </a:rPr>
              <a:t>Exemplo: </a:t>
            </a:r>
            <a:endParaRPr lang="pt-BR" sz="1800" dirty="0">
              <a:latin typeface="Arial Narrow" panose="020B0606020202030204" pitchFamily="34" charset="0"/>
            </a:endParaRPr>
          </a:p>
          <a:p>
            <a:pPr marL="0" indent="0" algn="just">
              <a:buNone/>
            </a:pPr>
            <a:r>
              <a:rPr lang="pt-BR" sz="1800" dirty="0">
                <a:latin typeface="Arial Narrow" panose="020B0606020202030204" pitchFamily="34" charset="0"/>
              </a:rPr>
              <a:t> Rendimentos Tributáveis </a:t>
            </a:r>
          </a:p>
          <a:p>
            <a:pPr marL="0" indent="0" algn="just">
              <a:buNone/>
            </a:pPr>
            <a:r>
              <a:rPr lang="pt-BR" sz="1800" dirty="0">
                <a:latin typeface="Arial Narrow" panose="020B0606020202030204" pitchFamily="34" charset="0"/>
              </a:rPr>
              <a:t>(+) Rendimentos Exclusivo na Fonte </a:t>
            </a:r>
          </a:p>
          <a:p>
            <a:pPr marL="0" indent="0" algn="just">
              <a:buNone/>
            </a:pPr>
            <a:r>
              <a:rPr lang="pt-BR" sz="1800" dirty="0">
                <a:latin typeface="Arial Narrow" panose="020B0606020202030204" pitchFamily="34" charset="0"/>
              </a:rPr>
              <a:t>(+) Rendimentos Isentos e Não Tributáveis </a:t>
            </a:r>
          </a:p>
          <a:p>
            <a:pPr marL="0" indent="0" algn="just">
              <a:buNone/>
            </a:pPr>
            <a:r>
              <a:rPr lang="pt-BR" sz="1800" dirty="0">
                <a:latin typeface="Arial Narrow" panose="020B0606020202030204" pitchFamily="34" charset="0"/>
              </a:rPr>
              <a:t>(+) Rendimentos do Cônjuge (quando declaração em separado) </a:t>
            </a:r>
          </a:p>
          <a:p>
            <a:pPr marL="0" indent="0" algn="just">
              <a:buNone/>
            </a:pPr>
            <a:r>
              <a:rPr lang="pt-BR" sz="1800" dirty="0">
                <a:latin typeface="Arial Narrow" panose="020B0606020202030204" pitchFamily="34" charset="0"/>
              </a:rPr>
              <a:t>(-) Deduções </a:t>
            </a:r>
          </a:p>
          <a:p>
            <a:pPr marL="0" indent="0" algn="just">
              <a:buNone/>
            </a:pPr>
            <a:r>
              <a:rPr lang="pt-BR" sz="1800" dirty="0">
                <a:solidFill>
                  <a:srgbClr val="FF0000"/>
                </a:solidFill>
                <a:latin typeface="Arial Narrow" panose="020B0606020202030204" pitchFamily="34" charset="0"/>
              </a:rPr>
              <a:t>(=) Origens </a:t>
            </a:r>
          </a:p>
          <a:p>
            <a:pPr marL="0" indent="0" algn="just">
              <a:buNone/>
            </a:pPr>
            <a:endParaRPr lang="pt-BR" sz="2000" dirty="0"/>
          </a:p>
        </p:txBody>
      </p:sp>
    </p:spTree>
    <p:extLst>
      <p:ext uri="{BB962C8B-B14F-4D97-AF65-F5344CB8AC3E}">
        <p14:creationId xmlns:p14="http://schemas.microsoft.com/office/powerpoint/2010/main" val="1185472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830" y="260648"/>
            <a:ext cx="8229600" cy="909638"/>
          </a:xfrm>
        </p:spPr>
        <p:txBody>
          <a:bodyPr/>
          <a:lstStyle/>
          <a:p>
            <a:r>
              <a:rPr lang="pt-BR" sz="3600" b="1" i="1" dirty="0">
                <a:latin typeface="Arial Narrow" panose="020B0606020202030204" pitchFamily="34" charset="0"/>
              </a:rPr>
              <a:t>VARIAÇÃO PATRIMONIAL</a:t>
            </a:r>
          </a:p>
        </p:txBody>
      </p:sp>
      <p:sp>
        <p:nvSpPr>
          <p:cNvPr id="3" name="Espaço Reservado para Conteúdo 2"/>
          <p:cNvSpPr>
            <a:spLocks noGrp="1"/>
          </p:cNvSpPr>
          <p:nvPr>
            <p:ph idx="1"/>
          </p:nvPr>
        </p:nvSpPr>
        <p:spPr>
          <a:xfrm>
            <a:off x="443946" y="1484784"/>
            <a:ext cx="8229600" cy="4275593"/>
          </a:xfrm>
        </p:spPr>
        <p:txBody>
          <a:bodyPr/>
          <a:lstStyle/>
          <a:p>
            <a:pPr marL="0" indent="0" algn="just">
              <a:buNone/>
            </a:pPr>
            <a:r>
              <a:rPr lang="pt-BR" sz="1800" dirty="0">
                <a:latin typeface="Arial Narrow" panose="020B0606020202030204" pitchFamily="34" charset="0"/>
              </a:rPr>
              <a:t>Bens e Direitos - 2017</a:t>
            </a:r>
          </a:p>
          <a:p>
            <a:pPr marL="0" indent="0" algn="just">
              <a:buNone/>
            </a:pPr>
            <a:r>
              <a:rPr lang="pt-BR" sz="1800" dirty="0">
                <a:latin typeface="Arial Narrow" panose="020B0606020202030204" pitchFamily="34" charset="0"/>
              </a:rPr>
              <a:t>(+) Dividas e ônus Reais - 2016</a:t>
            </a:r>
          </a:p>
          <a:p>
            <a:pPr marL="0" indent="0" algn="just">
              <a:buNone/>
            </a:pPr>
            <a:r>
              <a:rPr lang="pt-BR" sz="1800" dirty="0">
                <a:latin typeface="Arial Narrow" panose="020B0606020202030204" pitchFamily="34" charset="0"/>
              </a:rPr>
              <a:t>(-) Bens e direitos - 2016</a:t>
            </a:r>
          </a:p>
          <a:p>
            <a:pPr marL="0" indent="0" algn="just">
              <a:buNone/>
            </a:pPr>
            <a:r>
              <a:rPr lang="pt-BR" sz="1800" dirty="0">
                <a:latin typeface="Arial Narrow" panose="020B0606020202030204" pitchFamily="34" charset="0"/>
              </a:rPr>
              <a:t>(-) Dividas e ônus Reais - 2017</a:t>
            </a:r>
          </a:p>
          <a:p>
            <a:pPr marL="0" indent="0" algn="just">
              <a:buNone/>
            </a:pPr>
            <a:r>
              <a:rPr lang="pt-BR" sz="1800" dirty="0">
                <a:solidFill>
                  <a:srgbClr val="FF0000"/>
                </a:solidFill>
                <a:latin typeface="Arial Narrow" panose="020B0606020202030204" pitchFamily="34" charset="0"/>
              </a:rPr>
              <a:t>(=) Aplicações </a:t>
            </a:r>
          </a:p>
          <a:p>
            <a:pPr marL="0" indent="0" algn="just">
              <a:buNone/>
            </a:pPr>
            <a:r>
              <a:rPr lang="pt-BR" sz="1800" dirty="0">
                <a:latin typeface="Arial Narrow" panose="020B0606020202030204" pitchFamily="34" charset="0"/>
              </a:rPr>
              <a:t> </a:t>
            </a:r>
          </a:p>
          <a:p>
            <a:pPr marL="0" indent="0" algn="just">
              <a:buNone/>
            </a:pPr>
            <a:r>
              <a:rPr lang="pt-BR" sz="1800" dirty="0">
                <a:latin typeface="Arial Narrow" panose="020B0606020202030204" pitchFamily="34" charset="0"/>
              </a:rPr>
              <a:t>Origens </a:t>
            </a:r>
          </a:p>
          <a:p>
            <a:pPr marL="0" indent="0" algn="just">
              <a:buNone/>
            </a:pPr>
            <a:r>
              <a:rPr lang="pt-BR" sz="1800" dirty="0">
                <a:latin typeface="Arial Narrow" panose="020B0606020202030204" pitchFamily="34" charset="0"/>
              </a:rPr>
              <a:t>(-) Aplicações </a:t>
            </a:r>
          </a:p>
          <a:p>
            <a:pPr marL="0" indent="0" algn="just">
              <a:buNone/>
            </a:pPr>
            <a:r>
              <a:rPr lang="pt-BR" sz="1800" dirty="0">
                <a:solidFill>
                  <a:srgbClr val="FF0000"/>
                </a:solidFill>
                <a:latin typeface="Arial Narrow" panose="020B0606020202030204" pitchFamily="34" charset="0"/>
              </a:rPr>
              <a:t>(=) Resultado da variação patrimonial </a:t>
            </a:r>
          </a:p>
          <a:p>
            <a:pPr marL="0" indent="0" algn="just">
              <a:buNone/>
            </a:pPr>
            <a:r>
              <a:rPr lang="pt-BR" sz="1800" dirty="0">
                <a:solidFill>
                  <a:srgbClr val="FF0000"/>
                </a:solidFill>
                <a:latin typeface="Arial Narrow" panose="020B0606020202030204" pitchFamily="34" charset="0"/>
              </a:rPr>
              <a:t> </a:t>
            </a:r>
          </a:p>
          <a:p>
            <a:pPr marL="0" indent="0" algn="just">
              <a:buNone/>
            </a:pPr>
            <a:r>
              <a:rPr lang="pt-BR" sz="1800" dirty="0">
                <a:latin typeface="Arial Narrow" panose="020B0606020202030204" pitchFamily="34" charset="0"/>
              </a:rPr>
              <a:t>Quando o resultado da variação for negativo você teve um acréscimo patrimonial não justificado, pode ter ocorrido porque você não incluiu todos os seus rendimentos recebidos no ano, inclusivo se contraiu empréstimos. </a:t>
            </a:r>
          </a:p>
          <a:p>
            <a:pPr marL="0" indent="0" algn="just">
              <a:buNone/>
            </a:pPr>
            <a:endParaRPr lang="pt-BR" sz="2000" dirty="0">
              <a:latin typeface="Arial Narrow" panose="020B0606020202030204" pitchFamily="34" charset="0"/>
            </a:endParaRPr>
          </a:p>
        </p:txBody>
      </p:sp>
    </p:spTree>
    <p:extLst>
      <p:ext uri="{BB962C8B-B14F-4D97-AF65-F5344CB8AC3E}">
        <p14:creationId xmlns:p14="http://schemas.microsoft.com/office/powerpoint/2010/main" val="2159563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909638"/>
          </a:xfrm>
        </p:spPr>
        <p:txBody>
          <a:bodyPr/>
          <a:lstStyle/>
          <a:p>
            <a:r>
              <a:rPr lang="pt-BR" sz="3600" b="1" i="1" dirty="0">
                <a:latin typeface="Arial Narrow" panose="020B0606020202030204" pitchFamily="34" charset="0"/>
              </a:rPr>
              <a:t>POSSÍVEIS CRUZAMENTOS REALIZADOS PELA RFB</a:t>
            </a:r>
          </a:p>
        </p:txBody>
      </p:sp>
      <p:sp>
        <p:nvSpPr>
          <p:cNvPr id="3" name="Espaço Reservado para Conteúdo 2"/>
          <p:cNvSpPr>
            <a:spLocks noGrp="1"/>
          </p:cNvSpPr>
          <p:nvPr>
            <p:ph idx="1"/>
          </p:nvPr>
        </p:nvSpPr>
        <p:spPr/>
        <p:txBody>
          <a:bodyPr/>
          <a:lstStyle/>
          <a:p>
            <a:pPr marL="0" indent="0" algn="just">
              <a:buNone/>
            </a:pPr>
            <a:r>
              <a:rPr lang="pt-BR" sz="2800" dirty="0">
                <a:latin typeface="Arial Narrow" panose="020B0606020202030204" pitchFamily="34" charset="0"/>
              </a:rPr>
              <a:t>Para evitar a malha fina, você deve ficar atento as informações prestadas na sua declaração, tendo em vista que a Receita Federal tem meios de cruzar as informações prestadas com outras informações declarações apresentadas pelas pessoas jurídicas. </a:t>
            </a:r>
          </a:p>
          <a:p>
            <a:pPr marL="0" indent="0" algn="just">
              <a:buNone/>
            </a:pPr>
            <a:r>
              <a:rPr lang="pt-BR" sz="2800" dirty="0">
                <a:latin typeface="Arial Narrow" panose="020B0606020202030204" pitchFamily="34" charset="0"/>
              </a:rPr>
              <a:t> </a:t>
            </a:r>
          </a:p>
          <a:p>
            <a:pPr marL="0" indent="0" algn="just">
              <a:buNone/>
            </a:pPr>
            <a:r>
              <a:rPr lang="pt-BR" sz="2800" dirty="0">
                <a:latin typeface="Arial Narrow" panose="020B0606020202030204" pitchFamily="34" charset="0"/>
              </a:rPr>
              <a:t>Agora vamos tratar das principais declarações para cruzamento </a:t>
            </a:r>
          </a:p>
          <a:p>
            <a:pPr marL="0" indent="0">
              <a:buNone/>
            </a:pPr>
            <a:endParaRPr lang="pt-BR" dirty="0"/>
          </a:p>
        </p:txBody>
      </p:sp>
    </p:spTree>
    <p:extLst>
      <p:ext uri="{BB962C8B-B14F-4D97-AF65-F5344CB8AC3E}">
        <p14:creationId xmlns:p14="http://schemas.microsoft.com/office/powerpoint/2010/main" val="75576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b="1" i="1" dirty="0">
                <a:latin typeface="Arial Narrow" panose="020B0606020202030204" pitchFamily="34" charset="0"/>
                <a:cs typeface="Simplified Arabic" panose="02020603050405020304" pitchFamily="18" charset="-78"/>
              </a:rPr>
              <a:t>DIRF – Declaração do Imposto sobre a Renda Retido na Fonte</a:t>
            </a:r>
          </a:p>
        </p:txBody>
      </p:sp>
      <p:sp>
        <p:nvSpPr>
          <p:cNvPr id="3" name="Espaço Reservado para Conteúdo 2"/>
          <p:cNvSpPr>
            <a:spLocks noGrp="1"/>
          </p:cNvSpPr>
          <p:nvPr>
            <p:ph idx="1"/>
          </p:nvPr>
        </p:nvSpPr>
        <p:spPr/>
        <p:txBody>
          <a:bodyPr/>
          <a:lstStyle/>
          <a:p>
            <a:pPr marL="0" indent="0" algn="just">
              <a:buNone/>
            </a:pPr>
            <a:r>
              <a:rPr lang="pt-BR" sz="2800" dirty="0">
                <a:latin typeface="Arial Narrow" panose="020B0606020202030204" pitchFamily="34" charset="0"/>
              </a:rPr>
              <a:t>A DIRF é a principal declaração para cruzamento com a Declaração de Ajuste Anual, pois todas as retenções na fonte efetuadas pelas pessoas jurídicas estão informado nesta declaração </a:t>
            </a:r>
          </a:p>
          <a:p>
            <a:pPr marL="0" indent="0" algn="just">
              <a:buNone/>
            </a:pPr>
            <a:r>
              <a:rPr lang="pt-BR" sz="2800" dirty="0">
                <a:latin typeface="Arial Narrow" panose="020B0606020202030204" pitchFamily="34" charset="0"/>
              </a:rPr>
              <a:t> </a:t>
            </a:r>
          </a:p>
          <a:p>
            <a:pPr marL="0" indent="0" algn="just">
              <a:buNone/>
            </a:pPr>
            <a:r>
              <a:rPr lang="pt-BR" sz="2800" dirty="0">
                <a:latin typeface="Arial Narrow" panose="020B0606020202030204" pitchFamily="34" charset="0"/>
              </a:rPr>
              <a:t>O comprovante de Rendimentos fornecidos pelas pessoas jurídicas deve espelhar o que foi informado na DIRF </a:t>
            </a:r>
          </a:p>
          <a:p>
            <a:pPr marL="0" indent="0">
              <a:buNone/>
            </a:pPr>
            <a:endParaRPr lang="pt-BR" dirty="0">
              <a:latin typeface="Arial Narrow" panose="020B0606020202030204" pitchFamily="34" charset="0"/>
            </a:endParaRPr>
          </a:p>
          <a:p>
            <a:pPr marL="0" indent="0">
              <a:buNone/>
            </a:pPr>
            <a:endParaRPr lang="pt-BR" dirty="0">
              <a:latin typeface="Arial Narrow" panose="020B0606020202030204" pitchFamily="34" charset="0"/>
            </a:endParaRPr>
          </a:p>
        </p:txBody>
      </p:sp>
    </p:spTree>
    <p:extLst>
      <p:ext uri="{BB962C8B-B14F-4D97-AF65-F5344CB8AC3E}">
        <p14:creationId xmlns:p14="http://schemas.microsoft.com/office/powerpoint/2010/main" val="28707060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sz="2800" b="1" i="1" dirty="0">
                <a:latin typeface="Arial Narrow" panose="020B0606020202030204" pitchFamily="34" charset="0"/>
              </a:rPr>
              <a:t>e-Financeira (Antiga DIMOF - Declaração de Informações sobre Movimentação Financeira)</a:t>
            </a:r>
          </a:p>
        </p:txBody>
      </p:sp>
      <p:sp>
        <p:nvSpPr>
          <p:cNvPr id="3" name="Espaço Reservado para Conteúdo 2"/>
          <p:cNvSpPr>
            <a:spLocks noGrp="1"/>
          </p:cNvSpPr>
          <p:nvPr>
            <p:ph idx="1"/>
          </p:nvPr>
        </p:nvSpPr>
        <p:spPr>
          <a:xfrm>
            <a:off x="457200" y="1556792"/>
            <a:ext cx="8229600" cy="4275593"/>
          </a:xfrm>
        </p:spPr>
        <p:txBody>
          <a:bodyPr/>
          <a:lstStyle/>
          <a:p>
            <a:pPr marL="0" indent="0" algn="just">
              <a:buNone/>
            </a:pPr>
            <a:r>
              <a:rPr lang="pt-BR" sz="2800" dirty="0">
                <a:latin typeface="Arial Narrow" panose="020B0606020202030204" pitchFamily="34" charset="0"/>
              </a:rPr>
              <a:t>A e-Financeira é uma declaração obrigatória que deve ser entregue a Receita Federal pelas Instituições financeiras quando o montante global movimentado ou o saldo, em cada mês, por tipo de operação financeira, for superior a R$ 2.000,00 pelas pessoas físicas . </a:t>
            </a:r>
          </a:p>
          <a:p>
            <a:pPr marL="0" indent="0" algn="just">
              <a:buNone/>
            </a:pPr>
            <a:r>
              <a:rPr lang="pt-BR" sz="2800" dirty="0">
                <a:latin typeface="Arial Narrow" panose="020B0606020202030204" pitchFamily="34" charset="0"/>
              </a:rPr>
              <a:t> </a:t>
            </a:r>
          </a:p>
          <a:p>
            <a:pPr marL="0" indent="0" algn="just">
              <a:buNone/>
            </a:pPr>
            <a:r>
              <a:rPr lang="pt-BR" sz="2800" dirty="0">
                <a:latin typeface="Arial Narrow" panose="020B0606020202030204" pitchFamily="34" charset="0"/>
              </a:rPr>
              <a:t>Dessa forma, essas informações poderão ser cruzadas com as informações prestadas na Declaração de Ajuste Anual para checar se ambas coincidem.</a:t>
            </a:r>
          </a:p>
        </p:txBody>
      </p:sp>
    </p:spTree>
    <p:extLst>
      <p:ext uri="{BB962C8B-B14F-4D97-AF65-F5344CB8AC3E}">
        <p14:creationId xmlns:p14="http://schemas.microsoft.com/office/powerpoint/2010/main" val="32531828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b="1" i="1" dirty="0">
                <a:latin typeface="Arial Narrow" panose="020B0606020202030204" pitchFamily="34" charset="0"/>
              </a:rPr>
              <a:t>DECRED  - Declaração de Operações com Cartão de Crédito</a:t>
            </a:r>
          </a:p>
        </p:txBody>
      </p:sp>
      <p:sp>
        <p:nvSpPr>
          <p:cNvPr id="3" name="Espaço Reservado para Conteúdo 2"/>
          <p:cNvSpPr>
            <a:spLocks noGrp="1"/>
          </p:cNvSpPr>
          <p:nvPr>
            <p:ph idx="1"/>
          </p:nvPr>
        </p:nvSpPr>
        <p:spPr>
          <a:xfrm>
            <a:off x="457200" y="1628800"/>
            <a:ext cx="8229600" cy="4275593"/>
          </a:xfrm>
        </p:spPr>
        <p:txBody>
          <a:bodyPr/>
          <a:lstStyle/>
          <a:p>
            <a:pPr marL="0" indent="0" algn="just">
              <a:buNone/>
            </a:pPr>
            <a:r>
              <a:rPr lang="pt-BR" sz="2400" dirty="0">
                <a:latin typeface="Arial Narrow" panose="020B0606020202030204" pitchFamily="34" charset="0"/>
              </a:rPr>
              <a:t>A DECRED é uma declaração obrigatória que deve ser entregue pelas administradoras de cartão de crédito com informações de movimentação mensal realizada pelas pessoas físicas de valor superior a R$ 5.000,00 </a:t>
            </a:r>
          </a:p>
          <a:p>
            <a:pPr marL="0" indent="0" algn="just">
              <a:buNone/>
            </a:pPr>
            <a:r>
              <a:rPr lang="pt-BR" sz="2400" dirty="0">
                <a:latin typeface="Arial Narrow" panose="020B0606020202030204" pitchFamily="34" charset="0"/>
              </a:rPr>
              <a:t> </a:t>
            </a:r>
          </a:p>
          <a:p>
            <a:pPr marL="0" indent="0" algn="just">
              <a:buNone/>
            </a:pPr>
            <a:r>
              <a:rPr lang="pt-BR" sz="2400" dirty="0">
                <a:latin typeface="Arial Narrow" panose="020B0606020202030204" pitchFamily="34" charset="0"/>
              </a:rPr>
              <a:t>Nesta situação poderá haver o cruzamento por parte da Receita Federal para verificar se os rendimentos informados na Declaração de Ajuste Anual são condizentes com as operações realizadas no cartão de credito. </a:t>
            </a:r>
          </a:p>
          <a:p>
            <a:pPr marL="0" indent="0">
              <a:buNone/>
            </a:pPr>
            <a:endParaRPr lang="pt-BR" dirty="0">
              <a:latin typeface="Arial Narrow" panose="020B0606020202030204" pitchFamily="34" charset="0"/>
            </a:endParaRPr>
          </a:p>
        </p:txBody>
      </p:sp>
    </p:spTree>
    <p:extLst>
      <p:ext uri="{BB962C8B-B14F-4D97-AF65-F5344CB8AC3E}">
        <p14:creationId xmlns:p14="http://schemas.microsoft.com/office/powerpoint/2010/main" val="3320539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b="1" i="1" dirty="0">
                <a:latin typeface="Arial Narrow" panose="020B0606020202030204" pitchFamily="34" charset="0"/>
              </a:rPr>
              <a:t>DIMOB - Declaração de Informações sobre Atividades Imobiliárias </a:t>
            </a:r>
          </a:p>
        </p:txBody>
      </p:sp>
      <p:sp>
        <p:nvSpPr>
          <p:cNvPr id="3" name="Espaço Reservado para Conteúdo 2"/>
          <p:cNvSpPr>
            <a:spLocks noGrp="1"/>
          </p:cNvSpPr>
          <p:nvPr>
            <p:ph idx="1"/>
          </p:nvPr>
        </p:nvSpPr>
        <p:spPr>
          <a:xfrm>
            <a:off x="459416" y="1556792"/>
            <a:ext cx="8229600" cy="4275593"/>
          </a:xfrm>
        </p:spPr>
        <p:txBody>
          <a:bodyPr/>
          <a:lstStyle/>
          <a:p>
            <a:pPr marL="0" indent="0" algn="just">
              <a:buNone/>
            </a:pPr>
            <a:r>
              <a:rPr lang="pt-BR" sz="2000" dirty="0">
                <a:latin typeface="Arial Narrow" panose="020B0606020202030204" pitchFamily="34" charset="0"/>
              </a:rPr>
              <a:t> A DIMOB deve ser apresentada pelas empresas que: </a:t>
            </a:r>
          </a:p>
          <a:p>
            <a:pPr algn="just">
              <a:buFont typeface="Wingdings" panose="05000000000000000000" pitchFamily="2" charset="2"/>
              <a:buChar char="Ø"/>
            </a:pPr>
            <a:r>
              <a:rPr lang="pt-BR" sz="2000" dirty="0">
                <a:latin typeface="Arial Narrow" panose="020B0606020202030204" pitchFamily="34" charset="0"/>
              </a:rPr>
              <a:t>vende imóveis construído, promovam loteamento ou incorporação imobiliária </a:t>
            </a:r>
          </a:p>
          <a:p>
            <a:pPr algn="just">
              <a:buFont typeface="Wingdings" panose="05000000000000000000" pitchFamily="2" charset="2"/>
              <a:buChar char="Ø"/>
            </a:pPr>
            <a:r>
              <a:rPr lang="pt-BR" sz="2000" dirty="0">
                <a:latin typeface="Arial Narrow" panose="020B0606020202030204" pitchFamily="34" charset="0"/>
              </a:rPr>
              <a:t>realize intermediação na compra e venda de imóveis, de aluguel de imóveis e sublocação de imóveis </a:t>
            </a:r>
          </a:p>
          <a:p>
            <a:pPr algn="just">
              <a:buFont typeface="Wingdings" panose="05000000000000000000" pitchFamily="2" charset="2"/>
              <a:buChar char="Ø"/>
            </a:pPr>
            <a:r>
              <a:rPr lang="pt-BR" sz="2000" dirty="0">
                <a:latin typeface="Arial Narrow" panose="020B0606020202030204" pitchFamily="34" charset="0"/>
              </a:rPr>
              <a:t>constituídas para a construção, administração, locação ou venda do patrimônio próprio, de seus condôminos ou sócios.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Esta é outra declaração que pode ser utilizada pela receita federal para fazer cruzamento com dados informados na declaração de ajuste anual, principalmente com a Declaração de Bens e Direitos e os rendimentos de aluguel. </a:t>
            </a:r>
          </a:p>
          <a:p>
            <a:pPr marL="0" indent="0" algn="just">
              <a:buNone/>
            </a:pPr>
            <a:endParaRPr lang="pt-BR" sz="2000" dirty="0"/>
          </a:p>
        </p:txBody>
      </p:sp>
    </p:spTree>
    <p:extLst>
      <p:ext uri="{BB962C8B-B14F-4D97-AF65-F5344CB8AC3E}">
        <p14:creationId xmlns:p14="http://schemas.microsoft.com/office/powerpoint/2010/main" val="11330414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4217" y="332656"/>
            <a:ext cx="8229600" cy="909638"/>
          </a:xfrm>
        </p:spPr>
        <p:txBody>
          <a:bodyPr/>
          <a:lstStyle/>
          <a:p>
            <a:r>
              <a:rPr lang="pt-BR" sz="2800" b="1" i="1" dirty="0">
                <a:latin typeface="Arial Narrow" panose="020B0606020202030204" pitchFamily="34" charset="0"/>
              </a:rPr>
              <a:t>DOI - Declaração de Operações Imobiliárias</a:t>
            </a:r>
          </a:p>
        </p:txBody>
      </p:sp>
      <p:sp>
        <p:nvSpPr>
          <p:cNvPr id="3" name="Espaço Reservado para Conteúdo 2"/>
          <p:cNvSpPr>
            <a:spLocks noGrp="1"/>
          </p:cNvSpPr>
          <p:nvPr>
            <p:ph idx="1"/>
          </p:nvPr>
        </p:nvSpPr>
        <p:spPr/>
        <p:txBody>
          <a:bodyPr/>
          <a:lstStyle/>
          <a:p>
            <a:pPr marL="0" indent="0" algn="just">
              <a:buNone/>
            </a:pPr>
            <a:r>
              <a:rPr lang="pt-BR" sz="2800" dirty="0">
                <a:latin typeface="Arial Narrow" panose="020B0606020202030204" pitchFamily="34" charset="0"/>
              </a:rPr>
              <a:t>A DOI é uma declaração enviada à Receita Federal pelos cartório de registro de imóveis, toda vez que há uma transação de compra e venda de imóveis. </a:t>
            </a:r>
          </a:p>
          <a:p>
            <a:pPr marL="0" indent="0" algn="just">
              <a:buNone/>
            </a:pPr>
            <a:r>
              <a:rPr lang="pt-BR" sz="2800" dirty="0">
                <a:latin typeface="Arial Narrow" panose="020B0606020202030204" pitchFamily="34" charset="0"/>
              </a:rPr>
              <a:t> </a:t>
            </a:r>
          </a:p>
          <a:p>
            <a:pPr marL="0" indent="0" algn="just">
              <a:buNone/>
            </a:pPr>
            <a:r>
              <a:rPr lang="pt-BR" sz="2800" dirty="0">
                <a:latin typeface="Arial Narrow" panose="020B0606020202030204" pitchFamily="34" charset="0"/>
              </a:rPr>
              <a:t>Esta declaração poderá ser cruzada com as informações prestadas na sua Declaração de Bens e Direitos e no Demonstrativo de Ganhos de Capital. </a:t>
            </a:r>
          </a:p>
          <a:p>
            <a:pPr marL="0" indent="0" algn="just">
              <a:buNone/>
            </a:pPr>
            <a:r>
              <a:rPr lang="pt-BR" sz="2800" dirty="0"/>
              <a:t> </a:t>
            </a:r>
          </a:p>
          <a:p>
            <a:pPr marL="0" indent="0">
              <a:buNone/>
            </a:pPr>
            <a:endParaRPr lang="pt-BR" sz="2800" dirty="0"/>
          </a:p>
        </p:txBody>
      </p:sp>
    </p:spTree>
    <p:extLst>
      <p:ext uri="{BB962C8B-B14F-4D97-AF65-F5344CB8AC3E}">
        <p14:creationId xmlns:p14="http://schemas.microsoft.com/office/powerpoint/2010/main" val="503231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909638"/>
          </a:xfrm>
        </p:spPr>
        <p:txBody>
          <a:bodyPr/>
          <a:lstStyle/>
          <a:p>
            <a:r>
              <a:rPr lang="pt-BR" sz="2800" b="1" i="1" dirty="0">
                <a:latin typeface="Arial Narrow" panose="020B0606020202030204" pitchFamily="34" charset="0"/>
              </a:rPr>
              <a:t>DMED - Declaração de Serviços Médicos e de Saúde </a:t>
            </a:r>
          </a:p>
        </p:txBody>
      </p:sp>
      <p:sp>
        <p:nvSpPr>
          <p:cNvPr id="3" name="Espaço Reservado para Conteúdo 2"/>
          <p:cNvSpPr>
            <a:spLocks noGrp="1"/>
          </p:cNvSpPr>
          <p:nvPr>
            <p:ph idx="1"/>
          </p:nvPr>
        </p:nvSpPr>
        <p:spPr/>
        <p:txBody>
          <a:bodyPr/>
          <a:lstStyle/>
          <a:p>
            <a:pPr marL="0" indent="0" algn="just">
              <a:buNone/>
            </a:pPr>
            <a:r>
              <a:rPr lang="pt-BR" sz="2000" dirty="0">
                <a:latin typeface="Arial Narrow" panose="020B0606020202030204" pitchFamily="34" charset="0"/>
              </a:rPr>
              <a:t>A DMED passou a ser uma das principais declarações entregue a Receita Federal pelos hospitais, laboratórios, clinicas e operadoras de planos privados de assistência à saúde.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Esse foi o meio encontrado pela Receita Federal de cruzar as despesas médicas informadas na Declaração de Ajuste Anual , evitando assim informações desencontradas e muita vezes incompatível com os rendimentos recebidos pelas pessoas físicas.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Esse cruzamento é um dos principais motivos da declaração ficar retida na malha fina. </a:t>
            </a:r>
          </a:p>
          <a:p>
            <a:pPr marL="0" indent="0" algn="just">
              <a:buNone/>
            </a:pPr>
            <a:endParaRPr lang="pt-BR" sz="2000" dirty="0"/>
          </a:p>
        </p:txBody>
      </p:sp>
    </p:spTree>
    <p:extLst>
      <p:ext uri="{BB962C8B-B14F-4D97-AF65-F5344CB8AC3E}">
        <p14:creationId xmlns:p14="http://schemas.microsoft.com/office/powerpoint/2010/main" val="410643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dirty="0"/>
              <a:t>Quantas declarações são feitas???</a:t>
            </a:r>
          </a:p>
        </p:txBody>
      </p:sp>
      <p:pic>
        <p:nvPicPr>
          <p:cNvPr id="3" name="Imagem 2"/>
          <p:cNvPicPr>
            <a:picLocks noChangeAspect="1"/>
          </p:cNvPicPr>
          <p:nvPr/>
        </p:nvPicPr>
        <p:blipFill>
          <a:blip r:embed="rId2"/>
          <a:stretch>
            <a:fillRect/>
          </a:stretch>
        </p:blipFill>
        <p:spPr>
          <a:xfrm>
            <a:off x="323528" y="1412776"/>
            <a:ext cx="8568952" cy="4600575"/>
          </a:xfrm>
          <a:prstGeom prst="rect">
            <a:avLst/>
          </a:prstGeom>
        </p:spPr>
      </p:pic>
    </p:spTree>
    <p:extLst>
      <p:ext uri="{BB962C8B-B14F-4D97-AF65-F5344CB8AC3E}">
        <p14:creationId xmlns:p14="http://schemas.microsoft.com/office/powerpoint/2010/main" val="11193324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b="1" i="1" dirty="0">
                <a:latin typeface="Arial Narrow" panose="020B0606020202030204" pitchFamily="34" charset="0"/>
              </a:rPr>
              <a:t>DPREV - Declaração sobre a Opção de Tributação de Planos Previdenciários </a:t>
            </a:r>
          </a:p>
        </p:txBody>
      </p:sp>
      <p:sp>
        <p:nvSpPr>
          <p:cNvPr id="3" name="Espaço Reservado para Conteúdo 2"/>
          <p:cNvSpPr>
            <a:spLocks noGrp="1"/>
          </p:cNvSpPr>
          <p:nvPr>
            <p:ph idx="1"/>
          </p:nvPr>
        </p:nvSpPr>
        <p:spPr/>
        <p:txBody>
          <a:bodyPr/>
          <a:lstStyle/>
          <a:p>
            <a:pPr marL="0" indent="0" algn="just">
              <a:buNone/>
            </a:pPr>
            <a:r>
              <a:rPr lang="pt-BR" sz="2000" dirty="0">
                <a:latin typeface="Arial Narrow" panose="020B0606020202030204" pitchFamily="34" charset="0"/>
              </a:rPr>
              <a:t>A DPREV, entregue a Receita Federal pelas entidades de previdência complementar, pelas sociedades seguradoras ou por administradores do FAPI .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Essa declaração passou a ser muito importante para a Receita Federal nos cruzamentos das informações das contribuições previdenciária complementar que da direito a dedução de 12% sobre os rendimentos tributáveis informados na Declaração de Ajuste Anual </a:t>
            </a:r>
          </a:p>
          <a:p>
            <a:pPr marL="0" indent="0" algn="just">
              <a:buNone/>
            </a:pPr>
            <a:r>
              <a:rPr lang="pt-BR" sz="2000" dirty="0">
                <a:latin typeface="Arial Narrow" panose="020B0606020202030204" pitchFamily="34" charset="0"/>
              </a:rPr>
              <a:t> </a:t>
            </a:r>
          </a:p>
          <a:p>
            <a:pPr marL="0" indent="0" algn="just">
              <a:buNone/>
            </a:pPr>
            <a:r>
              <a:rPr lang="pt-BR" sz="2000" dirty="0">
                <a:latin typeface="Arial Narrow" panose="020B0606020202030204" pitchFamily="34" charset="0"/>
              </a:rPr>
              <a:t>Nos últimos dois anos foi motivo de muitas declarações ficarem retidas na malha fina. </a:t>
            </a:r>
          </a:p>
        </p:txBody>
      </p:sp>
    </p:spTree>
    <p:extLst>
      <p:ext uri="{BB962C8B-B14F-4D97-AF65-F5344CB8AC3E}">
        <p14:creationId xmlns:p14="http://schemas.microsoft.com/office/powerpoint/2010/main" val="25766434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Reflexão</a:t>
            </a:r>
          </a:p>
        </p:txBody>
      </p:sp>
      <p:sp>
        <p:nvSpPr>
          <p:cNvPr id="5" name="Rectangle 3"/>
          <p:cNvSpPr txBox="1">
            <a:spLocks noChangeArrowheads="1"/>
          </p:cNvSpPr>
          <p:nvPr/>
        </p:nvSpPr>
        <p:spPr>
          <a:xfrm>
            <a:off x="215516" y="1363235"/>
            <a:ext cx="8712968" cy="4514037"/>
          </a:xfrm>
          <a:prstGeom prst="rect">
            <a:avLst/>
          </a:prstGeom>
        </p:spPr>
        <p:txBody>
          <a:bodyPr/>
          <a:lstStyle/>
          <a:p>
            <a:br>
              <a:rPr lang="pt-BR" sz="1400" dirty="0"/>
            </a:br>
            <a:endParaRPr lang="pt-BR" sz="1400" dirty="0"/>
          </a:p>
        </p:txBody>
      </p:sp>
      <p:sp>
        <p:nvSpPr>
          <p:cNvPr id="7" name="Rectangle 3"/>
          <p:cNvSpPr txBox="1">
            <a:spLocks noChangeArrowheads="1"/>
          </p:cNvSpPr>
          <p:nvPr/>
        </p:nvSpPr>
        <p:spPr>
          <a:xfrm>
            <a:off x="367916" y="1515635"/>
            <a:ext cx="8712968" cy="4514037"/>
          </a:xfrm>
          <a:prstGeom prst="rect">
            <a:avLst/>
          </a:prstGeom>
        </p:spPr>
        <p:txBody>
          <a:bodyPr/>
          <a:lstStyle/>
          <a:p>
            <a:pPr algn="just"/>
            <a:endParaRPr lang="pt-BR" sz="2000" dirty="0"/>
          </a:p>
          <a:p>
            <a:br>
              <a:rPr lang="pt-BR" sz="1400" dirty="0"/>
            </a:br>
            <a:endParaRPr lang="pt-BR" sz="1400" dirty="0"/>
          </a:p>
        </p:txBody>
      </p:sp>
      <p:pic>
        <p:nvPicPr>
          <p:cNvPr id="4" name="Imagem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700808"/>
            <a:ext cx="4553191" cy="3968824"/>
          </a:xfrm>
          <a:prstGeom prst="rect">
            <a:avLst/>
          </a:prstGeom>
        </p:spPr>
      </p:pic>
    </p:spTree>
    <p:extLst>
      <p:ext uri="{BB962C8B-B14F-4D97-AF65-F5344CB8AC3E}">
        <p14:creationId xmlns:p14="http://schemas.microsoft.com/office/powerpoint/2010/main" val="5167086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a:xfrm>
            <a:off x="251520" y="260648"/>
            <a:ext cx="3816350" cy="1039091"/>
          </a:xfrm>
        </p:spPr>
        <p:txBody>
          <a:bodyPr/>
          <a:lstStyle/>
          <a:p>
            <a:pPr eaLnBrk="1" hangingPunct="1"/>
            <a:r>
              <a:rPr lang="pt-BR" sz="4200" dirty="0"/>
              <a:t>Agradecimento</a:t>
            </a:r>
          </a:p>
        </p:txBody>
      </p:sp>
      <p:sp>
        <p:nvSpPr>
          <p:cNvPr id="3" name="Espaço Reservado para Conteúdo 2"/>
          <p:cNvSpPr>
            <a:spLocks noGrp="1"/>
          </p:cNvSpPr>
          <p:nvPr>
            <p:ph idx="1"/>
          </p:nvPr>
        </p:nvSpPr>
        <p:spPr>
          <a:xfrm>
            <a:off x="4604667" y="4653136"/>
            <a:ext cx="4320480" cy="1944216"/>
          </a:xfrm>
        </p:spPr>
        <p:txBody>
          <a:bodyPr rtlCol="0">
            <a:normAutofit/>
          </a:bodyPr>
          <a:lstStyle/>
          <a:p>
            <a:pPr algn="ctr" eaLnBrk="1" fontAlgn="auto" hangingPunct="1">
              <a:spcAft>
                <a:spcPts val="0"/>
              </a:spcAft>
              <a:buFont typeface="Arial" pitchFamily="34" charset="0"/>
              <a:buNone/>
              <a:defRPr/>
            </a:pPr>
            <a:endParaRPr lang="pt-BR" sz="1800" b="1" dirty="0"/>
          </a:p>
          <a:p>
            <a:pPr marL="0" indent="0" eaLnBrk="1" fontAlgn="auto" hangingPunct="1">
              <a:spcAft>
                <a:spcPts val="0"/>
              </a:spcAft>
              <a:buFont typeface="Arial" pitchFamily="34" charset="0"/>
              <a:buNone/>
              <a:defRPr/>
            </a:pPr>
            <a:r>
              <a:rPr lang="pt-BR" sz="4800" dirty="0"/>
              <a:t>Obrigado !!!</a:t>
            </a:r>
          </a:p>
          <a:p>
            <a:pPr marL="0" indent="0" eaLnBrk="1" fontAlgn="auto" hangingPunct="1">
              <a:spcAft>
                <a:spcPts val="0"/>
              </a:spcAft>
              <a:buFont typeface="Arial" pitchFamily="34" charset="0"/>
              <a:buNone/>
              <a:defRPr/>
            </a:pPr>
            <a:endParaRPr lang="pt-BR" sz="4800" dirty="0"/>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532" y="1555229"/>
            <a:ext cx="38100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492896"/>
            <a:ext cx="3725987" cy="3096344"/>
          </a:xfrm>
          <a:prstGeom prst="rect">
            <a:avLst/>
          </a:prstGeom>
        </p:spPr>
      </p:pic>
    </p:spTree>
    <p:extLst>
      <p:ext uri="{BB962C8B-B14F-4D97-AF65-F5344CB8AC3E}">
        <p14:creationId xmlns:p14="http://schemas.microsoft.com/office/powerpoint/2010/main" val="383311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90514"/>
            <a:ext cx="8363272" cy="909638"/>
          </a:xfrm>
        </p:spPr>
        <p:txBody>
          <a:bodyPr/>
          <a:lstStyle/>
          <a:p>
            <a:r>
              <a:rPr lang="pt-BR" sz="3200" dirty="0"/>
              <a:t>Quantos profissionais na empresa fazem???</a:t>
            </a:r>
          </a:p>
        </p:txBody>
      </p:sp>
      <p:pic>
        <p:nvPicPr>
          <p:cNvPr id="3" name="Imagem 2"/>
          <p:cNvPicPr>
            <a:picLocks noChangeAspect="1"/>
          </p:cNvPicPr>
          <p:nvPr/>
        </p:nvPicPr>
        <p:blipFill>
          <a:blip r:embed="rId2"/>
          <a:stretch>
            <a:fillRect/>
          </a:stretch>
        </p:blipFill>
        <p:spPr>
          <a:xfrm>
            <a:off x="251520" y="1268760"/>
            <a:ext cx="8435280" cy="4676775"/>
          </a:xfrm>
          <a:prstGeom prst="rect">
            <a:avLst/>
          </a:prstGeom>
        </p:spPr>
      </p:pic>
    </p:spTree>
    <p:extLst>
      <p:ext uri="{BB962C8B-B14F-4D97-AF65-F5344CB8AC3E}">
        <p14:creationId xmlns:p14="http://schemas.microsoft.com/office/powerpoint/2010/main" val="293047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Livro Caixa – IN 1692/2017</a:t>
            </a:r>
          </a:p>
        </p:txBody>
      </p:sp>
      <p:sp>
        <p:nvSpPr>
          <p:cNvPr id="10" name="Retângulo 9"/>
          <p:cNvSpPr/>
          <p:nvPr/>
        </p:nvSpPr>
        <p:spPr>
          <a:xfrm>
            <a:off x="683568" y="1484784"/>
            <a:ext cx="8003232" cy="2585323"/>
          </a:xfrm>
          <a:prstGeom prst="rect">
            <a:avLst/>
          </a:prstGeom>
        </p:spPr>
        <p:txBody>
          <a:bodyPr wrap="square">
            <a:spAutoFit/>
          </a:bodyPr>
          <a:lstStyle/>
          <a:p>
            <a:pPr algn="just"/>
            <a:r>
              <a:rPr lang="pt-BR" dirty="0">
                <a:solidFill>
                  <a:srgbClr val="000000"/>
                </a:solidFill>
                <a:latin typeface="Arial" panose="020B0604020202020204" pitchFamily="34" charset="0"/>
              </a:rPr>
              <a:t>A partir do ano-calendário de 2015, para fins de utilização do programa </a:t>
            </a:r>
            <a:r>
              <a:rPr lang="pt-BR" dirty="0" err="1">
                <a:solidFill>
                  <a:srgbClr val="000000"/>
                </a:solidFill>
                <a:latin typeface="Arial" panose="020B0604020202020204" pitchFamily="34" charset="0"/>
              </a:rPr>
              <a:t>multiplataforma</a:t>
            </a:r>
            <a:r>
              <a:rPr lang="pt-BR" dirty="0">
                <a:solidFill>
                  <a:srgbClr val="000000"/>
                </a:solidFill>
                <a:latin typeface="Arial" panose="020B0604020202020204" pitchFamily="34" charset="0"/>
              </a:rPr>
              <a:t> Recolhimento Mensal Obrigatório (Carnê-Leão) relativo ao Imposto sobre a Renda da Pessoa Física, deverá ser informado o número do registro profissional dos contribuintes relacionados no Anexo Único por Código de Ocupação Principal, bem como identificado, pelo número de inscrição no Cadastro de Pessoas Físicas (CPF), cada titular do pagamento pelos serviços por eles prestados.</a:t>
            </a:r>
          </a:p>
          <a:p>
            <a:br>
              <a:rPr lang="pt-BR" dirty="0"/>
            </a:br>
            <a:endParaRPr lang="pt-BR" dirty="0"/>
          </a:p>
        </p:txBody>
      </p:sp>
      <p:pic>
        <p:nvPicPr>
          <p:cNvPr id="3" name="Imagem 2">
            <a:extLst>
              <a:ext uri="{FF2B5EF4-FFF2-40B4-BE49-F238E27FC236}">
                <a16:creationId xmlns:a16="http://schemas.microsoft.com/office/drawing/2014/main" id="{51A5C448-FEE5-41A6-8F46-69E36B8E3657}"/>
              </a:ext>
            </a:extLst>
          </p:cNvPr>
          <p:cNvPicPr>
            <a:picLocks noChangeAspect="1"/>
          </p:cNvPicPr>
          <p:nvPr/>
        </p:nvPicPr>
        <p:blipFill>
          <a:blip r:embed="rId2"/>
          <a:stretch>
            <a:fillRect/>
          </a:stretch>
        </p:blipFill>
        <p:spPr>
          <a:xfrm>
            <a:off x="1026617" y="3789040"/>
            <a:ext cx="7317134" cy="1740024"/>
          </a:xfrm>
          <a:prstGeom prst="rect">
            <a:avLst/>
          </a:prstGeom>
        </p:spPr>
      </p:pic>
    </p:spTree>
    <p:extLst>
      <p:ext uri="{BB962C8B-B14F-4D97-AF65-F5344CB8AC3E}">
        <p14:creationId xmlns:p14="http://schemas.microsoft.com/office/powerpoint/2010/main" val="1768917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5773</TotalTime>
  <Words>2902</Words>
  <Application>Microsoft Office PowerPoint</Application>
  <PresentationFormat>Apresentação na tela (4:3)</PresentationFormat>
  <Paragraphs>560</Paragraphs>
  <Slides>72</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72</vt:i4>
      </vt:variant>
    </vt:vector>
  </HeadingPairs>
  <TitlesOfParts>
    <vt:vector size="81" baseType="lpstr">
      <vt:lpstr>Arial</vt:lpstr>
      <vt:lpstr>Arial Narrow</vt:lpstr>
      <vt:lpstr>Calibri</vt:lpstr>
      <vt:lpstr>Helvetica</vt:lpstr>
      <vt:lpstr>Simplified Arabic</vt:lpstr>
      <vt:lpstr>Trebuchet MS</vt:lpstr>
      <vt:lpstr>Trebuchet MS Bold</vt:lpstr>
      <vt:lpstr>Wingdings</vt:lpstr>
      <vt:lpstr>Office Theme</vt:lpstr>
      <vt:lpstr> IRPF 2018 Cuidados especiais para não cair na "Malha Fina”</vt:lpstr>
      <vt:lpstr>Apresentação do PowerPoint</vt:lpstr>
      <vt:lpstr>Por que se preocupar???</vt:lpstr>
      <vt:lpstr>Motivos</vt:lpstr>
      <vt:lpstr>De quem é a culpa???</vt:lpstr>
      <vt:lpstr>Qual o valor cobrado???</vt:lpstr>
      <vt:lpstr>Quantas declarações são feitas???</vt:lpstr>
      <vt:lpstr>Quantos profissionais na empresa fazem???</vt:lpstr>
      <vt:lpstr>Livro Caixa – IN 1692/2017</vt:lpstr>
      <vt:lpstr>OBRIGATORIEDADE DE APRESENTAÇÃO</vt:lpstr>
      <vt:lpstr>COMPROVANTE DE RENDIMENTOS</vt:lpstr>
      <vt:lpstr>APRESENTAÇÃO FACULTATIVA</vt:lpstr>
      <vt:lpstr>MODELOS DE DECLARAÇÃO</vt:lpstr>
      <vt:lpstr>MODELOS DE DECLARAÇÃO</vt:lpstr>
      <vt:lpstr>PRAZOS E PENALIDADES</vt:lpstr>
      <vt:lpstr>FORMAS DE ENTREGA</vt:lpstr>
      <vt:lpstr>Certificação Digital </vt:lpstr>
      <vt:lpstr>Declaração Pré-Preenchida</vt:lpstr>
      <vt:lpstr>Declaração via dispositivos móveis</vt:lpstr>
      <vt:lpstr>DOCUMENTOS NECESSÁRIOS</vt:lpstr>
      <vt:lpstr>DOCUMENTOS NECESSÁRIOS</vt:lpstr>
      <vt:lpstr>PAGAMENTO DO IMPOSTO</vt:lpstr>
      <vt:lpstr>PAGAMENTO DO IMPOSTO</vt:lpstr>
      <vt:lpstr>RENDIMENTOS TRIBUTÁVEIS</vt:lpstr>
      <vt:lpstr>RENDIMENTOS TRIBUTÁVEIS</vt:lpstr>
      <vt:lpstr>RENDIMENTOS ISENTOS E NÃO TRIBUTÁVEIS</vt:lpstr>
      <vt:lpstr>RENDIMENTOS ISENTOS E NÃO TRIBUTÁVEIS</vt:lpstr>
      <vt:lpstr>RENDIMENTOS SUJEITOS À TRIBUTAÇÃO EXCLUSIVA E DEFINITIVA</vt:lpstr>
      <vt:lpstr>DEDUÇÕES DA BASE DE CÁLCULO</vt:lpstr>
      <vt:lpstr>DEDUÇÕES DA BASE DE CÁLCULO</vt:lpstr>
      <vt:lpstr>DEDUÇÕES DA BASE DE CÁLCULO</vt:lpstr>
      <vt:lpstr>DEDUÇÕES DA BASE DE CÁLCULO</vt:lpstr>
      <vt:lpstr>DEDUÇÕES DA BASE DE CÁLCULO</vt:lpstr>
      <vt:lpstr>DEDUÇÕES DA BASE DE CÁLCULO</vt:lpstr>
      <vt:lpstr>DEDUÇÕES DA BASE DE CÁLCULO</vt:lpstr>
      <vt:lpstr>DEDUÇÕES DA BASE DE CÁLCULO</vt:lpstr>
      <vt:lpstr>DEDUÇÕES DA BASE DE CÁLCULO</vt:lpstr>
      <vt:lpstr>DEDUÇÕES DA BASE DE CÁLCULO</vt:lpstr>
      <vt:lpstr>DEDUÇÕES DA BASE DE CÁLCULO</vt:lpstr>
      <vt:lpstr>DEDUÇÕES DA BASE DE CÁLCULO</vt:lpstr>
      <vt:lpstr>DEDUÇÕES DA BASE DE CÁLCULO</vt:lpstr>
      <vt:lpstr>DEDUÇÕES DA BASE DE CÁLCULO</vt:lpstr>
      <vt:lpstr>DEDUÇÕES DA BASE DE CÁLCULO</vt:lpstr>
      <vt:lpstr>DEDUÇÕES DA BASE DE CÁLCULO</vt:lpstr>
      <vt:lpstr>DEPENDENTES</vt:lpstr>
      <vt:lpstr>DEPENDENTES</vt:lpstr>
      <vt:lpstr>DOAÇÕES EFETUADAS</vt:lpstr>
      <vt:lpstr>VALORES DEDUTÍVEIS DO IMPOSTO DEVIDO</vt:lpstr>
      <vt:lpstr>VALORES DEDUTÍVEIS DO IMPOSTO DEVIDO</vt:lpstr>
      <vt:lpstr>VALORES DEDUTÍVEIS DO IMPOSTO DEVIDO</vt:lpstr>
      <vt:lpstr>VALORES DEDUTÍVEIS DO IMPOSTO DEVIDO</vt:lpstr>
      <vt:lpstr>BENS E DIREITOS</vt:lpstr>
      <vt:lpstr>BENS E DIREITOS</vt:lpstr>
      <vt:lpstr>BENS E DIREITOS</vt:lpstr>
      <vt:lpstr>DÍVIDAS E ÔNUS REAIS</vt:lpstr>
      <vt:lpstr>DÍVIDAS E ÔNUS REAIS</vt:lpstr>
      <vt:lpstr>CÁLCULO DO IMPOSTO DEVIDO</vt:lpstr>
      <vt:lpstr>DECLARAÇÃO EM CONJUNTO OU SEPARADO</vt:lpstr>
      <vt:lpstr>DECLARAÇÃO EM CONJUNTO OU SEPARADO</vt:lpstr>
      <vt:lpstr>RENDIMENTOS DE BENS COMUNS</vt:lpstr>
      <vt:lpstr>VARIAÇÃO PATRIMONIAL </vt:lpstr>
      <vt:lpstr>VARIAÇÃO PATRIMONIAL</vt:lpstr>
      <vt:lpstr>POSSÍVEIS CRUZAMENTOS REALIZADOS PELA RFB</vt:lpstr>
      <vt:lpstr>DIRF – Declaração do Imposto sobre a Renda Retido na Fonte</vt:lpstr>
      <vt:lpstr>e-Financeira (Antiga DIMOF - Declaração de Informações sobre Movimentação Financeira)</vt:lpstr>
      <vt:lpstr>DECRED  - Declaração de Operações com Cartão de Crédito</vt:lpstr>
      <vt:lpstr>DIMOB - Declaração de Informações sobre Atividades Imobiliárias </vt:lpstr>
      <vt:lpstr>DOI - Declaração de Operações Imobiliárias</vt:lpstr>
      <vt:lpstr>DMED - Declaração de Serviços Médicos e de Saúde </vt:lpstr>
      <vt:lpstr>DPREV - Declaração sobre a Opção de Tributação de Planos Previdenciários </vt:lpstr>
      <vt:lpstr>Reflexão</vt:lpstr>
      <vt:lpstr>Agradecimento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10104</dc:creator>
  <cp:lastModifiedBy>danil</cp:lastModifiedBy>
  <cp:revision>589</cp:revision>
  <cp:lastPrinted>2015-02-04T17:15:10Z</cp:lastPrinted>
  <dcterms:created xsi:type="dcterms:W3CDTF">2011-07-28T17:25:51Z</dcterms:created>
  <dcterms:modified xsi:type="dcterms:W3CDTF">2018-04-03T21:57:56Z</dcterms:modified>
</cp:coreProperties>
</file>