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5"/>
  </p:handoutMasterIdLst>
  <p:sldIdLst>
    <p:sldId id="263" r:id="rId2"/>
    <p:sldId id="262" r:id="rId3"/>
    <p:sldId id="261" r:id="rId4"/>
    <p:sldId id="259" r:id="rId5"/>
    <p:sldId id="264" r:id="rId6"/>
    <p:sldId id="265" r:id="rId7"/>
    <p:sldId id="266" r:id="rId8"/>
    <p:sldId id="267" r:id="rId9"/>
    <p:sldId id="268" r:id="rId10"/>
    <p:sldId id="269"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8" r:id="rId28"/>
    <p:sldId id="289" r:id="rId29"/>
    <p:sldId id="290" r:id="rId30"/>
    <p:sldId id="291" r:id="rId31"/>
    <p:sldId id="292" r:id="rId32"/>
    <p:sldId id="293" r:id="rId33"/>
    <p:sldId id="294" r:id="rId34"/>
  </p:sldIdLst>
  <p:sldSz cx="12192000" cy="6858000"/>
  <p:notesSz cx="6858000"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98056"/>
          </a:xfrm>
          <a:prstGeom prst="rect">
            <a:avLst/>
          </a:prstGeom>
        </p:spPr>
        <p:txBody>
          <a:bodyPr vert="horz" lIns="91440" tIns="45720" rIns="91440" bIns="45720" rtlCol="0"/>
          <a:lstStyle>
            <a:lvl1pPr algn="r">
              <a:defRPr sz="1200"/>
            </a:lvl1pPr>
          </a:lstStyle>
          <a:p>
            <a:fld id="{DD98A181-3DAD-4918-AA46-1F3D28564616}" type="datetimeFigureOut">
              <a:rPr lang="pt-BR" smtClean="0"/>
              <a:t>04/08/2017</a:t>
            </a:fld>
            <a:endParaRPr lang="pt-BR"/>
          </a:p>
        </p:txBody>
      </p:sp>
      <p:sp>
        <p:nvSpPr>
          <p:cNvPr id="4" name="Espaço Reservado para Rodapé 3"/>
          <p:cNvSpPr>
            <a:spLocks noGrp="1"/>
          </p:cNvSpPr>
          <p:nvPr>
            <p:ph type="ftr" sz="quarter" idx="2"/>
          </p:nvPr>
        </p:nvSpPr>
        <p:spPr>
          <a:xfrm>
            <a:off x="0" y="9428584"/>
            <a:ext cx="2971800" cy="498055"/>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9428584"/>
            <a:ext cx="2971800" cy="498055"/>
          </a:xfrm>
          <a:prstGeom prst="rect">
            <a:avLst/>
          </a:prstGeom>
        </p:spPr>
        <p:txBody>
          <a:bodyPr vert="horz" lIns="91440" tIns="45720" rIns="91440" bIns="45720" rtlCol="0" anchor="b"/>
          <a:lstStyle>
            <a:lvl1pPr algn="r">
              <a:defRPr sz="1200"/>
            </a:lvl1pPr>
          </a:lstStyle>
          <a:p>
            <a:fld id="{C5CE3006-BBEF-47FC-B5A2-8873133C6183}" type="slidenum">
              <a:rPr lang="pt-BR" smtClean="0"/>
              <a:t>‹nº›</a:t>
            </a:fld>
            <a:endParaRPr lang="pt-BR"/>
          </a:p>
        </p:txBody>
      </p:sp>
    </p:spTree>
    <p:extLst>
      <p:ext uri="{BB962C8B-B14F-4D97-AF65-F5344CB8AC3E}">
        <p14:creationId xmlns:p14="http://schemas.microsoft.com/office/powerpoint/2010/main" val="7308476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pt-BR" smtClean="0"/>
              <a:t>Clique para editar o título mestre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1703379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F5107374-C0FD-4EF5-B307-4A57742F1CB4}" type="datetimeFigureOut">
              <a:rPr lang="pt-BR" smtClean="0"/>
              <a:t>04/08/2017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845933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pt-BR" smtClean="0"/>
              <a:t>Clique para editar o título mestre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91531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pt-BR" smtClean="0"/>
              <a:t>Clique para editar o título mestre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pt-BR" smtClean="0"/>
              <a:t>Clique para editar o texto mestre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2642496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74758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smtClean="0"/>
              <a:t>Clique para editar o título mestre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4"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26752855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smtClean="0"/>
              <a:t>Clique para editar o título mestre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4"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621436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nchorCtr="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28069938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182077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4036019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141269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F5107374-C0FD-4EF5-B307-4A57742F1CB4}" type="datetimeFigureOut">
              <a:rPr lang="pt-BR" smtClean="0"/>
              <a:t>04/08/2017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3303389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F5107374-C0FD-4EF5-B307-4A57742F1CB4}" type="datetimeFigureOut">
              <a:rPr lang="pt-BR" smtClean="0"/>
              <a:t>04/08/2017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3213564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7" name="Date Placeholder 2"/>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3"/>
          <p:cNvSpPr>
            <a:spLocks noGrp="1"/>
          </p:cNvSpPr>
          <p:nvPr>
            <p:ph type="ftr" sz="quarter" idx="11"/>
          </p:nvPr>
        </p:nvSpPr>
        <p:spPr/>
        <p:txBody>
          <a:bodyPr/>
          <a:lstStyle/>
          <a:p>
            <a:endParaRPr lang="pt-BR"/>
          </a:p>
        </p:txBody>
      </p:sp>
      <p:sp>
        <p:nvSpPr>
          <p:cNvPr id="6" name="Slide Number Placeholder 4"/>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1489691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2"/>
          <p:cNvSpPr>
            <a:spLocks noGrp="1"/>
          </p:cNvSpPr>
          <p:nvPr>
            <p:ph type="ftr" sz="quarter" idx="11"/>
          </p:nvPr>
        </p:nvSpPr>
        <p:spPr/>
        <p:txBody>
          <a:bodyPr/>
          <a:lstStyle/>
          <a:p>
            <a:endParaRPr lang="pt-BR"/>
          </a:p>
        </p:txBody>
      </p:sp>
      <p:sp>
        <p:nvSpPr>
          <p:cNvPr id="6" name="Slide Number Placeholder 3"/>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1838014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7" name="Date Placeholder 4"/>
          <p:cNvSpPr>
            <a:spLocks noGrp="1"/>
          </p:cNvSpPr>
          <p:nvPr>
            <p:ph type="dt" sz="half" idx="10"/>
          </p:nvPr>
        </p:nvSpPr>
        <p:spPr/>
        <p:txBody>
          <a:bodyPr/>
          <a:lstStyle/>
          <a:p>
            <a:fld id="{F5107374-C0FD-4EF5-B307-4A57742F1CB4}" type="datetimeFigureOut">
              <a:rPr lang="pt-BR" smtClean="0"/>
              <a:t>04/08/2017</a:t>
            </a:fld>
            <a:endParaRPr lang="pt-BR"/>
          </a:p>
        </p:txBody>
      </p:sp>
      <p:sp>
        <p:nvSpPr>
          <p:cNvPr id="5" name="Footer Placeholder 5"/>
          <p:cNvSpPr>
            <a:spLocks noGrp="1"/>
          </p:cNvSpPr>
          <p:nvPr>
            <p:ph type="ftr" sz="quarter" idx="11"/>
          </p:nvPr>
        </p:nvSpPr>
        <p:spPr/>
        <p:txBody>
          <a:bodyPr/>
          <a:lstStyle/>
          <a:p>
            <a:endParaRPr lang="pt-BR"/>
          </a:p>
        </p:txBody>
      </p:sp>
      <p:sp>
        <p:nvSpPr>
          <p:cNvPr id="6" name="Slide Number Placeholder 6"/>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1057186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F5107374-C0FD-4EF5-B307-4A57742F1CB4}" type="datetimeFigureOut">
              <a:rPr lang="pt-BR" smtClean="0"/>
              <a:t>04/08/2017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8BF5848-AEDF-4A23-9222-FC2D94B5A9B7}" type="slidenum">
              <a:rPr lang="pt-BR" smtClean="0"/>
              <a:t>‹nº›</a:t>
            </a:fld>
            <a:endParaRPr lang="pt-BR"/>
          </a:p>
        </p:txBody>
      </p:sp>
    </p:spTree>
    <p:extLst>
      <p:ext uri="{BB962C8B-B14F-4D97-AF65-F5344CB8AC3E}">
        <p14:creationId xmlns:p14="http://schemas.microsoft.com/office/powerpoint/2010/main" val="2645148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107374-C0FD-4EF5-B307-4A57742F1CB4}" type="datetimeFigureOut">
              <a:rPr lang="pt-BR" smtClean="0"/>
              <a:t>04/08/2017</a:t>
            </a:fld>
            <a:endParaRPr lang="pt-B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pt-B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8BF5848-AEDF-4A23-9222-FC2D94B5A9B7}" type="slidenum">
              <a:rPr lang="pt-BR" smtClean="0"/>
              <a:t>‹nº›</a:t>
            </a:fld>
            <a:endParaRPr lang="pt-BR"/>
          </a:p>
        </p:txBody>
      </p:sp>
    </p:spTree>
    <p:extLst>
      <p:ext uri="{BB962C8B-B14F-4D97-AF65-F5344CB8AC3E}">
        <p14:creationId xmlns:p14="http://schemas.microsoft.com/office/powerpoint/2010/main" val="6625176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jusbrasil.com.br/topicos/11146406/artigo-1-da-lei-n-10260-de-12-de-julho-de-2001" TargetMode="External"/><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www.jusbrasil.com.br/topicos/11146406/artigo-1-da-lei-n-10260-de-12-de-julho-de-2001" TargetMode="External"/><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www.jusbrasil.com.br/topicos/158229427/art-1-inc-ii-da-medida-provisoria-785-17" TargetMode="External"/><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www.jusbrasil.com.br/legislacao/475975477/medida-provisoria-785-17" TargetMode="External"/><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hyperlink" Target="mailto:bai&#227;o@bai&#227;o.com.br"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www.jusbrasil.com.br/legislacao/110849/lei-8436-92" TargetMode="External"/><Relationship Id="rId2" Type="http://schemas.openxmlformats.org/officeDocument/2006/relationships/hyperlink" Target="http://www.jusbrasil.com.br/legislacao/101329/fundo-de-financiamento-ao-estudante-do-ensino-superior-lei-10260-01"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129" y="492369"/>
            <a:ext cx="10705514" cy="5542671"/>
          </a:xfrm>
          <a:prstGeom prst="rect">
            <a:avLst/>
          </a:prstGeom>
        </p:spPr>
      </p:pic>
    </p:spTree>
    <p:extLst>
      <p:ext uri="{BB962C8B-B14F-4D97-AF65-F5344CB8AC3E}">
        <p14:creationId xmlns:p14="http://schemas.microsoft.com/office/powerpoint/2010/main" val="39814066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CG FIES</a:t>
            </a:r>
            <a:endParaRPr lang="pt-BR" b="1" dirty="0"/>
          </a:p>
        </p:txBody>
      </p:sp>
      <p:sp>
        <p:nvSpPr>
          <p:cNvPr id="3" name="CaixaDeTexto 2"/>
          <p:cNvSpPr txBox="1"/>
          <p:nvPr/>
        </p:nvSpPr>
        <p:spPr>
          <a:xfrm>
            <a:off x="293077" y="1225689"/>
            <a:ext cx="11774657" cy="5016758"/>
          </a:xfrm>
          <a:prstGeom prst="rect">
            <a:avLst/>
          </a:prstGeom>
          <a:noFill/>
        </p:spPr>
        <p:txBody>
          <a:bodyPr wrap="square" rtlCol="0">
            <a:spAutoFit/>
          </a:bodyPr>
          <a:lstStyle/>
          <a:p>
            <a:pPr algn="just"/>
            <a:endParaRPr lang="pt-BR" sz="4000" u="sng" dirty="0" smtClean="0"/>
          </a:p>
          <a:p>
            <a:pPr algn="ctr"/>
            <a:r>
              <a:rPr lang="pt-BR" sz="4000" dirty="0" smtClean="0"/>
              <a:t>EDITAR NORMAS SOBRE CADA MODALIDADE DO FIES</a:t>
            </a:r>
          </a:p>
          <a:p>
            <a:pPr algn="ctr"/>
            <a:endParaRPr lang="pt-BR" sz="4000" dirty="0" smtClean="0"/>
          </a:p>
          <a:p>
            <a:pPr algn="ctr"/>
            <a:r>
              <a:rPr lang="pt-BR" sz="4000" dirty="0" smtClean="0"/>
              <a:t>ALÉM DO CG FIES, O MEC PODERÁ CRIAR OUTRAS REGRAS (QUALIDADE E REQUISITOS) PARA ADESÃO AO FIES PELAS IES</a:t>
            </a:r>
          </a:p>
          <a:p>
            <a:pPr algn="just"/>
            <a:endParaRPr lang="pt-BR" sz="4000" u="sng" dirty="0"/>
          </a:p>
        </p:txBody>
      </p:sp>
    </p:spTree>
    <p:extLst>
      <p:ext uri="{BB962C8B-B14F-4D97-AF65-F5344CB8AC3E}">
        <p14:creationId xmlns:p14="http://schemas.microsoft.com/office/powerpoint/2010/main" val="15762322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CONCEITO</a:t>
            </a:r>
            <a:endParaRPr lang="pt-BR" b="1" dirty="0"/>
          </a:p>
        </p:txBody>
      </p:sp>
      <p:sp>
        <p:nvSpPr>
          <p:cNvPr id="3" name="CaixaDeTexto 2"/>
          <p:cNvSpPr txBox="1"/>
          <p:nvPr/>
        </p:nvSpPr>
        <p:spPr>
          <a:xfrm>
            <a:off x="293077" y="1225689"/>
            <a:ext cx="11774657" cy="5016758"/>
          </a:xfrm>
          <a:prstGeom prst="rect">
            <a:avLst/>
          </a:prstGeom>
          <a:noFill/>
        </p:spPr>
        <p:txBody>
          <a:bodyPr wrap="square" rtlCol="0">
            <a:spAutoFit/>
          </a:bodyPr>
          <a:lstStyle/>
          <a:p>
            <a:pPr algn="ctr"/>
            <a:r>
              <a:rPr lang="pt-BR" sz="4000" dirty="0" smtClean="0"/>
              <a:t>Desconto </a:t>
            </a:r>
            <a:r>
              <a:rPr lang="pt-BR" sz="4000" dirty="0"/>
              <a:t>em folha - ato de responsabilidade do empregador, efetivado por meio da retenção de percentual da remuneração bruta do empregado ou do servidor, devidamente consignado em folha de pagamento, destinado à amortização de financiamento do </a:t>
            </a:r>
            <a:r>
              <a:rPr lang="pt-BR" sz="4000" dirty="0">
                <a:hlinkClick r:id="rId2" tooltip="Lei no 10.260, de 12 de julho de 2001."/>
              </a:rPr>
              <a:t>Fies</a:t>
            </a:r>
            <a:r>
              <a:rPr lang="pt-BR" sz="4000" dirty="0"/>
              <a:t>, na forma estabelecida pelo § 5o do art. 5o-C;</a:t>
            </a:r>
            <a:endParaRPr lang="pt-BR" sz="4000" u="sng" dirty="0"/>
          </a:p>
        </p:txBody>
      </p:sp>
    </p:spTree>
    <p:extLst>
      <p:ext uri="{BB962C8B-B14F-4D97-AF65-F5344CB8AC3E}">
        <p14:creationId xmlns:p14="http://schemas.microsoft.com/office/powerpoint/2010/main" val="21373149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PEDAGOGIA E LICENCIATURAS</a:t>
            </a:r>
            <a:endParaRPr lang="pt-BR" b="1" dirty="0"/>
          </a:p>
        </p:txBody>
      </p:sp>
      <p:sp>
        <p:nvSpPr>
          <p:cNvPr id="3" name="CaixaDeTexto 2"/>
          <p:cNvSpPr txBox="1"/>
          <p:nvPr/>
        </p:nvSpPr>
        <p:spPr>
          <a:xfrm>
            <a:off x="293077" y="1225689"/>
            <a:ext cx="11774657" cy="5478423"/>
          </a:xfrm>
          <a:prstGeom prst="rect">
            <a:avLst/>
          </a:prstGeom>
          <a:noFill/>
        </p:spPr>
        <p:txBody>
          <a:bodyPr wrap="square" rtlCol="0">
            <a:spAutoFit/>
          </a:bodyPr>
          <a:lstStyle/>
          <a:p>
            <a:pPr algn="ctr"/>
            <a:r>
              <a:rPr lang="pt-BR" sz="5000" dirty="0"/>
              <a:t>requisitos e os critérios específicos para adesão e financiamento de cursos de pedagogia e licenciatura como parte das políticas educacionais de fomento à qualidade da formação de professores.</a:t>
            </a:r>
            <a:endParaRPr lang="pt-BR" sz="5000" u="sng" dirty="0"/>
          </a:p>
        </p:txBody>
      </p:sp>
    </p:spTree>
    <p:extLst>
      <p:ext uri="{BB962C8B-B14F-4D97-AF65-F5344CB8AC3E}">
        <p14:creationId xmlns:p14="http://schemas.microsoft.com/office/powerpoint/2010/main" val="3169478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QUALQUER INSTITUIÇÃO FINANCEIRA</a:t>
            </a:r>
            <a:endParaRPr lang="pt-BR" b="1" dirty="0"/>
          </a:p>
        </p:txBody>
      </p:sp>
      <p:sp>
        <p:nvSpPr>
          <p:cNvPr id="3" name="CaixaDeTexto 2"/>
          <p:cNvSpPr txBox="1"/>
          <p:nvPr/>
        </p:nvSpPr>
        <p:spPr>
          <a:xfrm>
            <a:off x="222739" y="1732126"/>
            <a:ext cx="11774657" cy="4247317"/>
          </a:xfrm>
          <a:prstGeom prst="rect">
            <a:avLst/>
          </a:prstGeom>
          <a:noFill/>
        </p:spPr>
        <p:txBody>
          <a:bodyPr wrap="square" rtlCol="0">
            <a:spAutoFit/>
          </a:bodyPr>
          <a:lstStyle/>
          <a:p>
            <a:pPr algn="ctr"/>
            <a:r>
              <a:rPr lang="pt-BR" sz="3500" dirty="0" smtClean="0"/>
              <a:t>De </a:t>
            </a:r>
            <a:r>
              <a:rPr lang="pt-BR" sz="3500" dirty="0"/>
              <a:t>acordo com os limites de crédito estabelecidos pelo </a:t>
            </a:r>
            <a:r>
              <a:rPr lang="pt-BR" sz="3500" dirty="0" smtClean="0"/>
              <a:t>MEC, </a:t>
            </a:r>
            <a:r>
              <a:rPr lang="pt-BR" sz="3500" dirty="0"/>
              <a:t>nos termos do que for aprovado pelo CG-</a:t>
            </a:r>
            <a:r>
              <a:rPr lang="pt-BR" sz="3500" dirty="0">
                <a:hlinkClick r:id="rId2" tooltip="Lei no 10.260, de 12 de julho de 2001."/>
              </a:rPr>
              <a:t>Fies</a:t>
            </a:r>
            <a:r>
              <a:rPr lang="pt-BR" sz="3500" dirty="0"/>
              <a:t>, as instituições financeiras autorizadas a funcionar pelo Banco Central do Brasil poderão, na qualidade de agente financeiro, conceder financiamentos com recursos do </a:t>
            </a:r>
            <a:r>
              <a:rPr lang="pt-BR" sz="3500" dirty="0" smtClean="0">
                <a:hlinkClick r:id="rId2" tooltip="Lei no 10.260, de 12 de julho de 2001."/>
              </a:rPr>
              <a:t>Fies</a:t>
            </a:r>
            <a:endParaRPr lang="pt-BR" sz="3500" dirty="0" smtClean="0"/>
          </a:p>
          <a:p>
            <a:pPr algn="ctr"/>
            <a:endParaRPr lang="pt-BR" sz="3000" u="sng" dirty="0" smtClean="0"/>
          </a:p>
          <a:p>
            <a:pPr algn="ctr"/>
            <a:r>
              <a:rPr lang="pt-BR" sz="3000" u="sng" dirty="0" smtClean="0"/>
              <a:t>VAMOS CONSEGUIR BAIXAR OS 2% PAGOS ATUALMENTE?</a:t>
            </a:r>
            <a:endParaRPr lang="pt-BR" sz="3000" u="sng" dirty="0"/>
          </a:p>
        </p:txBody>
      </p:sp>
    </p:spTree>
    <p:extLst>
      <p:ext uri="{BB962C8B-B14F-4D97-AF65-F5344CB8AC3E}">
        <p14:creationId xmlns:p14="http://schemas.microsoft.com/office/powerpoint/2010/main" val="17638242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POLÍTICA DE DESCONTOS</a:t>
            </a:r>
            <a:endParaRPr lang="pt-BR" b="1" dirty="0"/>
          </a:p>
        </p:txBody>
      </p:sp>
      <p:sp>
        <p:nvSpPr>
          <p:cNvPr id="3" name="CaixaDeTexto 2"/>
          <p:cNvSpPr txBox="1"/>
          <p:nvPr/>
        </p:nvSpPr>
        <p:spPr>
          <a:xfrm>
            <a:off x="222739" y="1732126"/>
            <a:ext cx="11774657" cy="4770537"/>
          </a:xfrm>
          <a:prstGeom prst="rect">
            <a:avLst/>
          </a:prstGeom>
          <a:noFill/>
        </p:spPr>
        <p:txBody>
          <a:bodyPr wrap="square" rtlCol="0">
            <a:spAutoFit/>
          </a:bodyPr>
          <a:lstStyle/>
          <a:p>
            <a:pPr algn="ctr"/>
            <a:r>
              <a:rPr lang="pt-BR" sz="3000" dirty="0"/>
              <a:t>Para os efeitos do disposto nesta Lei, os encargos educacionais referidos no caput considerarão todos os descontos aplicados pela instituição, regulares ou temporários, de caráter coletivo ou decorrente de convênios com instituições públicas ou privadas, incluídos os descontos concedidos devido ao seu pagamento pontual, respeitada a proporcionalidade da carga horária</a:t>
            </a:r>
            <a:r>
              <a:rPr lang="pt-BR" sz="3000" dirty="0" smtClean="0"/>
              <a:t>.</a:t>
            </a:r>
          </a:p>
          <a:p>
            <a:pPr algn="ctr"/>
            <a:endParaRPr lang="pt-BR" sz="3000" dirty="0"/>
          </a:p>
          <a:p>
            <a:pPr algn="ctr"/>
            <a:r>
              <a:rPr lang="pt-BR" sz="3200" u="sng" dirty="0" smtClean="0"/>
              <a:t>HOJE O MEC JÁ EXIGE 5% DE DESCONTO, RETÉM O FGDUC E OS 2% DE DESPESA FINANCEIRA. EM MÉDIA 15%</a:t>
            </a:r>
            <a:endParaRPr lang="pt-BR" sz="3200" u="sng" dirty="0"/>
          </a:p>
        </p:txBody>
      </p:sp>
    </p:spTree>
    <p:extLst>
      <p:ext uri="{BB962C8B-B14F-4D97-AF65-F5344CB8AC3E}">
        <p14:creationId xmlns:p14="http://schemas.microsoft.com/office/powerpoint/2010/main" val="26506694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EXCLUSÃO DO PROGRAMA E MULTA</a:t>
            </a:r>
            <a:endParaRPr lang="pt-BR" b="1" dirty="0"/>
          </a:p>
        </p:txBody>
      </p:sp>
      <p:sp>
        <p:nvSpPr>
          <p:cNvPr id="3" name="CaixaDeTexto 2"/>
          <p:cNvSpPr txBox="1"/>
          <p:nvPr/>
        </p:nvSpPr>
        <p:spPr>
          <a:xfrm>
            <a:off x="222739" y="1732126"/>
            <a:ext cx="11774657" cy="5016758"/>
          </a:xfrm>
          <a:prstGeom prst="rect">
            <a:avLst/>
          </a:prstGeom>
          <a:noFill/>
        </p:spPr>
        <p:txBody>
          <a:bodyPr wrap="square" rtlCol="0">
            <a:spAutoFit/>
          </a:bodyPr>
          <a:lstStyle/>
          <a:p>
            <a:pPr algn="ctr"/>
            <a:r>
              <a:rPr lang="pt-BR" sz="3200" dirty="0"/>
              <a:t>exclusão da instituição de ensino como beneficiária de novas vagas no âmbito do </a:t>
            </a:r>
            <a:r>
              <a:rPr lang="pt-BR" sz="3200" dirty="0">
                <a:hlinkClick r:id="rId2" tooltip="Lei no 10.260, de 12 de julho de 2001."/>
              </a:rPr>
              <a:t>Fies</a:t>
            </a:r>
            <a:r>
              <a:rPr lang="pt-BR" sz="3200" dirty="0"/>
              <a:t> na hipótese de não atendimento aos critérios de qualidade de crédito e dos requisitos de que trata o § 9o do art. </a:t>
            </a:r>
            <a:r>
              <a:rPr lang="pt-BR" sz="3200" dirty="0">
                <a:hlinkClick r:id="rId3" tooltip="Artigo 1 da Lei nº 10.260 de 12 de Julho de 2001"/>
              </a:rPr>
              <a:t>1o</a:t>
            </a:r>
            <a:r>
              <a:rPr lang="pt-BR" sz="3200" dirty="0"/>
              <a:t> por mais de dois ciclos de avaliação consecutivos, de acordo com a periodicidade definida pelo CG-</a:t>
            </a:r>
            <a:r>
              <a:rPr lang="pt-BR" sz="3200" dirty="0">
                <a:hlinkClick r:id="rId2" tooltip="Lei no 10.260, de 12 de julho de 2001."/>
              </a:rPr>
              <a:t>Fies</a:t>
            </a:r>
            <a:r>
              <a:rPr lang="pt-BR" sz="3200" dirty="0"/>
              <a:t>, sem prejuízo da manutenção dos estudantes já financiados, inclusive no que diz respeito à obrigação de sanar as irregularidades relativas à qualidade dos serviços prestados sob pena de </a:t>
            </a:r>
            <a:r>
              <a:rPr lang="pt-BR" sz="3200" u="sng" dirty="0"/>
              <a:t>multa</a:t>
            </a:r>
            <a:r>
              <a:rPr lang="pt-BR" sz="3200" dirty="0"/>
              <a:t>.</a:t>
            </a:r>
            <a:endParaRPr lang="pt-BR" sz="3200" u="sng" dirty="0"/>
          </a:p>
        </p:txBody>
      </p:sp>
    </p:spTree>
    <p:extLst>
      <p:ext uri="{BB962C8B-B14F-4D97-AF65-F5344CB8AC3E}">
        <p14:creationId xmlns:p14="http://schemas.microsoft.com/office/powerpoint/2010/main" val="42705268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EXCLUSÃO DO PROGRAMA E MULTA</a:t>
            </a:r>
            <a:endParaRPr lang="pt-BR" b="1" dirty="0"/>
          </a:p>
        </p:txBody>
      </p:sp>
      <p:sp>
        <p:nvSpPr>
          <p:cNvPr id="3" name="CaixaDeTexto 2"/>
          <p:cNvSpPr txBox="1"/>
          <p:nvPr/>
        </p:nvSpPr>
        <p:spPr>
          <a:xfrm>
            <a:off x="222739" y="1732126"/>
            <a:ext cx="11774657" cy="5016758"/>
          </a:xfrm>
          <a:prstGeom prst="rect">
            <a:avLst/>
          </a:prstGeom>
          <a:noFill/>
        </p:spPr>
        <p:txBody>
          <a:bodyPr wrap="square" rtlCol="0">
            <a:spAutoFit/>
          </a:bodyPr>
          <a:lstStyle/>
          <a:p>
            <a:pPr algn="ctr"/>
            <a:r>
              <a:rPr lang="pt-BR" sz="3200" dirty="0"/>
              <a:t>exclusão da instituição de ensino como beneficiária de novas vagas no âmbito do </a:t>
            </a:r>
            <a:r>
              <a:rPr lang="pt-BR" sz="3200" dirty="0">
                <a:hlinkClick r:id="rId2" tooltip="Lei no 10.260, de 12 de julho de 2001."/>
              </a:rPr>
              <a:t>Fies</a:t>
            </a:r>
            <a:r>
              <a:rPr lang="pt-BR" sz="3200" dirty="0"/>
              <a:t> na hipótese de não atendimento aos critérios de qualidade de crédito e dos requisitos de que trata o § 9o do art. </a:t>
            </a:r>
            <a:r>
              <a:rPr lang="pt-BR" sz="3200" dirty="0">
                <a:hlinkClick r:id="rId3" tooltip="Artigo 1 da Lei nº 10.260 de 12 de Julho de 2001"/>
              </a:rPr>
              <a:t>1o</a:t>
            </a:r>
            <a:r>
              <a:rPr lang="pt-BR" sz="3200" dirty="0"/>
              <a:t> por mais de dois ciclos de avaliação consecutivos, de acordo com a periodicidade definida pelo CG-</a:t>
            </a:r>
            <a:r>
              <a:rPr lang="pt-BR" sz="3200" dirty="0">
                <a:hlinkClick r:id="rId2" tooltip="Lei no 10.260, de 12 de julho de 2001."/>
              </a:rPr>
              <a:t>Fies</a:t>
            </a:r>
            <a:r>
              <a:rPr lang="pt-BR" sz="3200" dirty="0"/>
              <a:t>, sem prejuízo da manutenção dos estudantes já financiados, inclusive no que diz respeito à obrigação de sanar as irregularidades relativas à qualidade dos serviços prestados sob pena de </a:t>
            </a:r>
            <a:r>
              <a:rPr lang="pt-BR" sz="3200" u="sng" dirty="0"/>
              <a:t>multa</a:t>
            </a:r>
            <a:r>
              <a:rPr lang="pt-BR" sz="3200" dirty="0"/>
              <a:t>.</a:t>
            </a:r>
            <a:endParaRPr lang="pt-BR" sz="3200" u="sng" dirty="0"/>
          </a:p>
        </p:txBody>
      </p:sp>
    </p:spTree>
    <p:extLst>
      <p:ext uri="{BB962C8B-B14F-4D97-AF65-F5344CB8AC3E}">
        <p14:creationId xmlns:p14="http://schemas.microsoft.com/office/powerpoint/2010/main" val="32972351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ADESÃO AO NOVO FIES</a:t>
            </a:r>
            <a:endParaRPr lang="pt-BR" b="1" dirty="0"/>
          </a:p>
        </p:txBody>
      </p:sp>
      <p:sp>
        <p:nvSpPr>
          <p:cNvPr id="3" name="CaixaDeTexto 2"/>
          <p:cNvSpPr txBox="1"/>
          <p:nvPr/>
        </p:nvSpPr>
        <p:spPr>
          <a:xfrm>
            <a:off x="222739" y="1732126"/>
            <a:ext cx="11774657" cy="4708981"/>
          </a:xfrm>
          <a:prstGeom prst="rect">
            <a:avLst/>
          </a:prstGeom>
          <a:noFill/>
        </p:spPr>
        <p:txBody>
          <a:bodyPr wrap="square" rtlCol="0">
            <a:spAutoFit/>
          </a:bodyPr>
          <a:lstStyle/>
          <a:p>
            <a:pPr algn="ctr"/>
            <a:r>
              <a:rPr lang="pt-BR" sz="5000" dirty="0"/>
              <a:t>Para aderir ao </a:t>
            </a:r>
            <a:r>
              <a:rPr lang="pt-BR" sz="5000" dirty="0">
                <a:hlinkClick r:id="rId2" tooltip="Lei no 10.260, de 12 de julho de 2001."/>
              </a:rPr>
              <a:t>Fies</a:t>
            </a:r>
            <a:r>
              <a:rPr lang="pt-BR" sz="5000" dirty="0"/>
              <a:t>, a instituição de ensino deverá comprometer-se em realizar aportes ao FG-</a:t>
            </a:r>
            <a:r>
              <a:rPr lang="pt-BR" sz="5000" dirty="0">
                <a:hlinkClick r:id="rId2" tooltip="Lei no 10.260, de 12 de julho de 2001."/>
              </a:rPr>
              <a:t>Fies</a:t>
            </a:r>
            <a:r>
              <a:rPr lang="pt-BR" sz="5000" dirty="0"/>
              <a:t> por meio da aplicação dos seguintes percentuais sobre os referidos encargos educacionais:</a:t>
            </a:r>
            <a:endParaRPr lang="pt-BR" sz="5000" u="sng" dirty="0"/>
          </a:p>
        </p:txBody>
      </p:sp>
    </p:spTree>
    <p:extLst>
      <p:ext uri="{BB962C8B-B14F-4D97-AF65-F5344CB8AC3E}">
        <p14:creationId xmlns:p14="http://schemas.microsoft.com/office/powerpoint/2010/main" val="10385803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ADESÃO AO NOVO FIES</a:t>
            </a:r>
            <a:endParaRPr lang="pt-BR" b="1" dirty="0"/>
          </a:p>
        </p:txBody>
      </p:sp>
      <p:sp>
        <p:nvSpPr>
          <p:cNvPr id="3" name="CaixaDeTexto 2"/>
          <p:cNvSpPr txBox="1"/>
          <p:nvPr/>
        </p:nvSpPr>
        <p:spPr>
          <a:xfrm>
            <a:off x="222739" y="1732126"/>
            <a:ext cx="11774657" cy="4247317"/>
          </a:xfrm>
          <a:prstGeom prst="rect">
            <a:avLst/>
          </a:prstGeom>
          <a:noFill/>
        </p:spPr>
        <p:txBody>
          <a:bodyPr wrap="square" rtlCol="0">
            <a:spAutoFit/>
          </a:bodyPr>
          <a:lstStyle/>
          <a:p>
            <a:r>
              <a:rPr lang="pt-BR" sz="3000" b="1" dirty="0"/>
              <a:t>I </a:t>
            </a:r>
            <a:r>
              <a:rPr lang="pt-BR" sz="3000" dirty="0"/>
              <a:t>- treze por cento no primeiro ano da entidade mantenedora no FG-</a:t>
            </a:r>
            <a:r>
              <a:rPr lang="pt-BR" sz="3000" dirty="0">
                <a:hlinkClick r:id="rId2" tooltip="Lei no 10.260, de 12 de julho de 2001."/>
              </a:rPr>
              <a:t>Fies</a:t>
            </a:r>
            <a:r>
              <a:rPr lang="pt-BR" sz="3000" dirty="0"/>
              <a:t>;</a:t>
            </a:r>
          </a:p>
          <a:p>
            <a:r>
              <a:rPr lang="pt-BR" sz="3000" b="1" dirty="0">
                <a:hlinkClick r:id="rId3" tooltip="Art. 1, inc. II da Medida Provisoria 785/17"/>
              </a:rPr>
              <a:t>II </a:t>
            </a:r>
            <a:r>
              <a:rPr lang="pt-BR" sz="3000" dirty="0"/>
              <a:t>- entre dez e vinte e cinco por cento, do segundo ao quinto ano da entidade mantenedora no FG-</a:t>
            </a:r>
            <a:r>
              <a:rPr lang="pt-BR" sz="3000" dirty="0">
                <a:hlinkClick r:id="rId2" tooltip="Lei no 10.260, de 12 de julho de 2001."/>
              </a:rPr>
              <a:t>Fies</a:t>
            </a:r>
            <a:r>
              <a:rPr lang="pt-BR" sz="3000" dirty="0"/>
              <a:t>, tendo em vista que o aporte poderá variar em função da evasão dos estudantes, do não pagamento da coparticipação ou do não pagamento de outros valores devidos pelo estudante financiado pelo </a:t>
            </a:r>
            <a:r>
              <a:rPr lang="pt-BR" sz="3000" dirty="0">
                <a:hlinkClick r:id="rId2" tooltip="Lei no 10.260, de 12 de julho de 2001."/>
              </a:rPr>
              <a:t>Fies</a:t>
            </a:r>
            <a:r>
              <a:rPr lang="pt-BR" sz="3000" dirty="0"/>
              <a:t>, na forma a ser estabelecida em regulamento, nos termos do que for aprovado pelo CG-</a:t>
            </a:r>
            <a:r>
              <a:rPr lang="pt-BR" sz="3000" dirty="0">
                <a:hlinkClick r:id="rId2" tooltip="Lei no 10.260, de 12 de julho de 2001."/>
              </a:rPr>
              <a:t>Fies</a:t>
            </a:r>
            <a:endParaRPr lang="pt-BR" sz="3000" dirty="0"/>
          </a:p>
        </p:txBody>
      </p:sp>
    </p:spTree>
    <p:extLst>
      <p:ext uri="{BB962C8B-B14F-4D97-AF65-F5344CB8AC3E}">
        <p14:creationId xmlns:p14="http://schemas.microsoft.com/office/powerpoint/2010/main" val="8122544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ADESÃO AO NOVO FIES</a:t>
            </a:r>
            <a:endParaRPr lang="pt-BR" b="1" dirty="0"/>
          </a:p>
        </p:txBody>
      </p:sp>
      <p:sp>
        <p:nvSpPr>
          <p:cNvPr id="3" name="CaixaDeTexto 2"/>
          <p:cNvSpPr txBox="1"/>
          <p:nvPr/>
        </p:nvSpPr>
        <p:spPr>
          <a:xfrm>
            <a:off x="222739" y="1732126"/>
            <a:ext cx="11774657" cy="3539430"/>
          </a:xfrm>
          <a:prstGeom prst="rect">
            <a:avLst/>
          </a:prstGeom>
          <a:noFill/>
        </p:spPr>
        <p:txBody>
          <a:bodyPr wrap="square" rtlCol="0">
            <a:spAutoFit/>
          </a:bodyPr>
          <a:lstStyle/>
          <a:p>
            <a:r>
              <a:rPr lang="pt-BR" sz="3200" b="1" dirty="0"/>
              <a:t>III </a:t>
            </a:r>
            <a:r>
              <a:rPr lang="pt-BR" sz="3200" dirty="0"/>
              <a:t>- a razão entre o valor apurado para pagamento da honra e o valor mensal esperado do pagamento pelo financiado, referentes ao ano anterior, da carteira da entidade mantenedora, na forma a ser estabelecida em regulamento, nos termos do que for aprovado pelo CG-</a:t>
            </a:r>
            <a:r>
              <a:rPr lang="pt-BR" sz="3200" dirty="0">
                <a:hlinkClick r:id="rId2" tooltip="Lei no 10.260, de 12 de julho de 2001."/>
              </a:rPr>
              <a:t>Fies</a:t>
            </a:r>
            <a:r>
              <a:rPr lang="pt-BR" sz="3200" dirty="0"/>
              <a:t>, após o quinto ano da entidade mantenedora no FG-</a:t>
            </a:r>
            <a:r>
              <a:rPr lang="pt-BR" sz="3200" dirty="0">
                <a:hlinkClick r:id="rId2" tooltip="Lei no 10.260, de 12 de julho de 2001."/>
              </a:rPr>
              <a:t>Fies</a:t>
            </a:r>
            <a:r>
              <a:rPr lang="pt-BR" sz="3200" dirty="0"/>
              <a:t>.</a:t>
            </a:r>
            <a:endParaRPr lang="pt-BR" sz="3000" dirty="0"/>
          </a:p>
        </p:txBody>
      </p:sp>
    </p:spTree>
    <p:extLst>
      <p:ext uri="{BB962C8B-B14F-4D97-AF65-F5344CB8AC3E}">
        <p14:creationId xmlns:p14="http://schemas.microsoft.com/office/powerpoint/2010/main" val="2084370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pPr algn="ctr"/>
            <a:r>
              <a:rPr lang="pt-BR" sz="8000" dirty="0">
                <a:solidFill>
                  <a:schemeClr val="bg1"/>
                </a:solidFill>
              </a:rPr>
              <a:t>IV Fórum Mineiro de Educadores em Ciências Contábeis </a:t>
            </a:r>
          </a:p>
        </p:txBody>
      </p:sp>
      <p:sp>
        <p:nvSpPr>
          <p:cNvPr id="3" name="Subtítulo 2"/>
          <p:cNvSpPr>
            <a:spLocks noGrp="1"/>
          </p:cNvSpPr>
          <p:nvPr>
            <p:ph type="subTitle" idx="1"/>
          </p:nvPr>
        </p:nvSpPr>
        <p:spPr>
          <a:xfrm>
            <a:off x="337625" y="3602038"/>
            <a:ext cx="11633981" cy="1655762"/>
          </a:xfrm>
        </p:spPr>
        <p:txBody>
          <a:bodyPr>
            <a:noAutofit/>
          </a:bodyPr>
          <a:lstStyle/>
          <a:p>
            <a:endParaRPr lang="pt-BR" sz="3000" dirty="0" smtClean="0"/>
          </a:p>
          <a:p>
            <a:endParaRPr lang="pt-BR" sz="3000" dirty="0"/>
          </a:p>
          <a:p>
            <a:r>
              <a:rPr lang="pt-BR" sz="3000" b="1" dirty="0" smtClean="0">
                <a:solidFill>
                  <a:schemeClr val="bg1"/>
                </a:solidFill>
              </a:rPr>
              <a:t>UMA GRANDE OPORTUNIDADE DE DISCUSSÃO, CRESCIMENTO E EVOLUÇÃO DAS CIÊNCIAS CONTÁBEIS</a:t>
            </a:r>
            <a:endParaRPr lang="pt-BR" sz="3000" b="1" dirty="0">
              <a:solidFill>
                <a:schemeClr val="bg1"/>
              </a:solidFill>
            </a:endParaRPr>
          </a:p>
        </p:txBody>
      </p:sp>
    </p:spTree>
    <p:extLst>
      <p:ext uri="{BB962C8B-B14F-4D97-AF65-F5344CB8AC3E}">
        <p14:creationId xmlns:p14="http://schemas.microsoft.com/office/powerpoint/2010/main" val="4233743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ADESÃO AO NOVO FIES</a:t>
            </a:r>
            <a:endParaRPr lang="pt-BR" b="1" dirty="0"/>
          </a:p>
        </p:txBody>
      </p:sp>
      <p:sp>
        <p:nvSpPr>
          <p:cNvPr id="3" name="CaixaDeTexto 2"/>
          <p:cNvSpPr txBox="1"/>
          <p:nvPr/>
        </p:nvSpPr>
        <p:spPr>
          <a:xfrm>
            <a:off x="222739" y="1732126"/>
            <a:ext cx="11774657" cy="4031873"/>
          </a:xfrm>
          <a:prstGeom prst="rect">
            <a:avLst/>
          </a:prstGeom>
          <a:noFill/>
        </p:spPr>
        <p:txBody>
          <a:bodyPr wrap="square" rtlCol="0">
            <a:spAutoFit/>
          </a:bodyPr>
          <a:lstStyle/>
          <a:p>
            <a:r>
              <a:rPr lang="pt-BR" sz="3200" b="1" dirty="0"/>
              <a:t>§ 12.</a:t>
            </a:r>
            <a:r>
              <a:rPr lang="pt-BR" sz="3200" dirty="0"/>
              <a:t> Para o sexto e o sétimo anos da entidade mantenedora no FG-</a:t>
            </a:r>
            <a:r>
              <a:rPr lang="pt-BR" sz="3200" dirty="0">
                <a:hlinkClick r:id="rId2" tooltip="Lei no 10.260, de 12 de julho de 2001."/>
              </a:rPr>
              <a:t>Fies</a:t>
            </a:r>
            <a:r>
              <a:rPr lang="pt-BR" sz="3200" dirty="0"/>
              <a:t>, a razão de que trata o inciso </a:t>
            </a:r>
            <a:r>
              <a:rPr lang="pt-BR" sz="3200" dirty="0" err="1"/>
              <a:t>IIIdo</a:t>
            </a:r>
            <a:r>
              <a:rPr lang="pt-BR" sz="3200" dirty="0"/>
              <a:t> § 11 não poderá ser inferior a dez por cento</a:t>
            </a:r>
            <a:r>
              <a:rPr lang="pt-BR" sz="3200" dirty="0" smtClean="0"/>
              <a:t>.</a:t>
            </a:r>
          </a:p>
          <a:p>
            <a:endParaRPr lang="pt-BR" sz="3200" dirty="0"/>
          </a:p>
          <a:p>
            <a:r>
              <a:rPr lang="pt-BR" sz="3200" b="1" dirty="0"/>
              <a:t>§ 13.</a:t>
            </a:r>
            <a:r>
              <a:rPr lang="pt-BR" sz="3200" dirty="0"/>
              <a:t> O percentual de contribuição ao FG-</a:t>
            </a:r>
            <a:r>
              <a:rPr lang="pt-BR" sz="3200" dirty="0">
                <a:hlinkClick r:id="rId2" tooltip="Lei no 10.260, de 12 de julho de 2001."/>
              </a:rPr>
              <a:t>Fies</a:t>
            </a:r>
            <a:r>
              <a:rPr lang="pt-BR" sz="3200" dirty="0"/>
              <a:t> de que trata o inciso Ido § 11 poderá variar em função do porte das instituições de ensino, nos termos do que for aprovado pelo CG-</a:t>
            </a:r>
            <a:r>
              <a:rPr lang="pt-BR" sz="3200" dirty="0">
                <a:hlinkClick r:id="rId2" tooltip="Lei no 10.260, de 12 de julho de 2001."/>
              </a:rPr>
              <a:t>Fies</a:t>
            </a:r>
            <a:r>
              <a:rPr lang="pt-BR" sz="3200" dirty="0" smtClean="0"/>
              <a:t>.</a:t>
            </a:r>
            <a:endParaRPr lang="pt-BR" sz="3200" dirty="0"/>
          </a:p>
        </p:txBody>
      </p:sp>
    </p:spTree>
    <p:extLst>
      <p:ext uri="{BB962C8B-B14F-4D97-AF65-F5344CB8AC3E}">
        <p14:creationId xmlns:p14="http://schemas.microsoft.com/office/powerpoint/2010/main" val="23239561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VALOR NÃO FINANCIADO</a:t>
            </a:r>
            <a:endParaRPr lang="pt-BR" b="1" dirty="0"/>
          </a:p>
        </p:txBody>
      </p:sp>
      <p:sp>
        <p:nvSpPr>
          <p:cNvPr id="3" name="CaixaDeTexto 2"/>
          <p:cNvSpPr txBox="1"/>
          <p:nvPr/>
        </p:nvSpPr>
        <p:spPr>
          <a:xfrm>
            <a:off x="222739" y="1732126"/>
            <a:ext cx="11774657" cy="5016758"/>
          </a:xfrm>
          <a:prstGeom prst="rect">
            <a:avLst/>
          </a:prstGeom>
          <a:noFill/>
        </p:spPr>
        <p:txBody>
          <a:bodyPr wrap="square" rtlCol="0">
            <a:spAutoFit/>
          </a:bodyPr>
          <a:lstStyle/>
          <a:p>
            <a:r>
              <a:rPr lang="pt-BR" sz="3200" b="1" dirty="0"/>
              <a:t>§ 14.</a:t>
            </a:r>
            <a:r>
              <a:rPr lang="pt-BR" sz="3200" dirty="0"/>
              <a:t> Para os financiamentos pelo </a:t>
            </a:r>
            <a:r>
              <a:rPr lang="pt-BR" sz="3200" dirty="0">
                <a:hlinkClick r:id="rId2" tooltip="Lei no 10.260, de 12 de julho de 2001."/>
              </a:rPr>
              <a:t>Fies</a:t>
            </a:r>
            <a:r>
              <a:rPr lang="pt-BR" sz="3200" dirty="0"/>
              <a:t> inferiores a cem por cento dos encargos educacionais, a parcela não financiada será paga pelo estudante financiado pelo </a:t>
            </a:r>
            <a:r>
              <a:rPr lang="pt-BR" sz="3200" dirty="0">
                <a:hlinkClick r:id="rId2" tooltip="Lei no 10.260, de 12 de julho de 2001."/>
              </a:rPr>
              <a:t>Fies</a:t>
            </a:r>
            <a:r>
              <a:rPr lang="pt-BR" sz="3200" dirty="0"/>
              <a:t> em boleto único ao agente financeiro, o qual fará os repasses devidos às entidades mantenedoras</a:t>
            </a:r>
            <a:r>
              <a:rPr lang="pt-BR" sz="3200" dirty="0" smtClean="0"/>
              <a:t>.</a:t>
            </a:r>
          </a:p>
          <a:p>
            <a:endParaRPr lang="pt-BR" sz="3200" dirty="0"/>
          </a:p>
          <a:p>
            <a:r>
              <a:rPr lang="pt-BR" sz="3200" dirty="0" smtClean="0"/>
              <a:t>Se o contrato com o aluno é semestral ou anual, quando será cobrado do aluno à vista? Ele pagará? E nosso fluxo de caixa? Além da lentidão do repasse pelo poder público..... Muito sem sentido essa norma!!!!</a:t>
            </a:r>
            <a:endParaRPr lang="pt-BR" sz="3200" dirty="0"/>
          </a:p>
        </p:txBody>
      </p:sp>
    </p:spTree>
    <p:extLst>
      <p:ext uri="{BB962C8B-B14F-4D97-AF65-F5344CB8AC3E}">
        <p14:creationId xmlns:p14="http://schemas.microsoft.com/office/powerpoint/2010/main" val="21463598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CONTRATOS DO FIES A PARTIR 2018</a:t>
            </a:r>
            <a:endParaRPr lang="pt-BR" b="1" dirty="0"/>
          </a:p>
        </p:txBody>
      </p:sp>
      <p:sp>
        <p:nvSpPr>
          <p:cNvPr id="3" name="CaixaDeTexto 2"/>
          <p:cNvSpPr txBox="1"/>
          <p:nvPr/>
        </p:nvSpPr>
        <p:spPr>
          <a:xfrm>
            <a:off x="180536" y="1267892"/>
            <a:ext cx="11774657" cy="5324535"/>
          </a:xfrm>
          <a:prstGeom prst="rect">
            <a:avLst/>
          </a:prstGeom>
          <a:noFill/>
        </p:spPr>
        <p:txBody>
          <a:bodyPr wrap="square" rtlCol="0">
            <a:spAutoFit/>
          </a:bodyPr>
          <a:lstStyle/>
          <a:p>
            <a:r>
              <a:rPr lang="pt-BR" sz="2800" b="1" dirty="0"/>
              <a:t>I </a:t>
            </a:r>
            <a:r>
              <a:rPr lang="pt-BR" sz="2800" dirty="0"/>
              <a:t>- o prazo definido em regulamento, nos termos do que for aprovado pelo CG-</a:t>
            </a:r>
            <a:r>
              <a:rPr lang="pt-BR" sz="2800" dirty="0">
                <a:hlinkClick r:id="rId2" tooltip="Lei no 10.260, de 12 de julho de 2001."/>
              </a:rPr>
              <a:t>Fies</a:t>
            </a:r>
            <a:r>
              <a:rPr lang="pt-BR" sz="2800" dirty="0"/>
              <a:t>, ressalvado o disposto no § 3o;</a:t>
            </a:r>
          </a:p>
          <a:p>
            <a:r>
              <a:rPr lang="pt-BR" sz="2800" b="1" dirty="0"/>
              <a:t>II </a:t>
            </a:r>
            <a:r>
              <a:rPr lang="pt-BR" sz="2800" dirty="0"/>
              <a:t>- os juros, capitalizados mensalmente, a serem estipulados pelo Conselho Monetário Nacional;</a:t>
            </a:r>
          </a:p>
          <a:p>
            <a:r>
              <a:rPr lang="pt-BR" sz="2800" b="1" dirty="0"/>
              <a:t>III </a:t>
            </a:r>
            <a:r>
              <a:rPr lang="pt-BR" sz="2800" dirty="0"/>
              <a:t>- o oferecimento de garantias pelo estudante financiado ou pela entidade mantenedora da instituição de ensino;</a:t>
            </a:r>
          </a:p>
          <a:p>
            <a:r>
              <a:rPr lang="pt-BR" sz="2800" b="1" dirty="0"/>
              <a:t>IV </a:t>
            </a:r>
            <a:r>
              <a:rPr lang="pt-BR" sz="2800" dirty="0"/>
              <a:t>- a ausência de carência para o início do pagamento do financiamento, que será iniciado a partir do mês imediatamente subsequente ao da conclusão do curso;</a:t>
            </a:r>
          </a:p>
          <a:p>
            <a:r>
              <a:rPr lang="pt-BR" sz="2800" b="1" dirty="0"/>
              <a:t>V </a:t>
            </a:r>
            <a:r>
              <a:rPr lang="pt-BR" sz="2800" dirty="0"/>
              <a:t>- as instituições de ensino participarão do risco do financiamento, na condição de devedoras solidárias ao FG-</a:t>
            </a:r>
            <a:r>
              <a:rPr lang="pt-BR" sz="2800" dirty="0">
                <a:hlinkClick r:id="rId2" tooltip="Lei no 10.260, de 12 de julho de 2001."/>
              </a:rPr>
              <a:t>Fies</a:t>
            </a:r>
            <a:r>
              <a:rPr lang="pt-BR" sz="2800" dirty="0"/>
              <a:t>, na proporção de suas contribuições </a:t>
            </a:r>
            <a:r>
              <a:rPr lang="pt-BR" sz="3200" dirty="0"/>
              <a:t>ao Fundo;</a:t>
            </a:r>
          </a:p>
        </p:txBody>
      </p:sp>
    </p:spTree>
    <p:extLst>
      <p:ext uri="{BB962C8B-B14F-4D97-AF65-F5344CB8AC3E}">
        <p14:creationId xmlns:p14="http://schemas.microsoft.com/office/powerpoint/2010/main" val="909311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CONTRATOS DO FIES A PARTIR 2018</a:t>
            </a:r>
            <a:endParaRPr lang="pt-BR" b="1" dirty="0"/>
          </a:p>
        </p:txBody>
      </p:sp>
      <p:sp>
        <p:nvSpPr>
          <p:cNvPr id="3" name="CaixaDeTexto 2"/>
          <p:cNvSpPr txBox="1"/>
          <p:nvPr/>
        </p:nvSpPr>
        <p:spPr>
          <a:xfrm>
            <a:off x="180536" y="1267892"/>
            <a:ext cx="11774657" cy="5232202"/>
          </a:xfrm>
          <a:prstGeom prst="rect">
            <a:avLst/>
          </a:prstGeom>
          <a:noFill/>
        </p:spPr>
        <p:txBody>
          <a:bodyPr wrap="square" rtlCol="0">
            <a:spAutoFit/>
          </a:bodyPr>
          <a:lstStyle/>
          <a:p>
            <a:r>
              <a:rPr lang="pt-BR" sz="2500" b="1" dirty="0"/>
              <a:t>VI </a:t>
            </a:r>
            <a:r>
              <a:rPr lang="pt-BR" sz="2500" dirty="0"/>
              <a:t>- a comprovação de idoneidade cadastral do fiador na assinatura dos contratos e dos termos aditivos, observado o disposto no § 4o;</a:t>
            </a:r>
          </a:p>
          <a:p>
            <a:r>
              <a:rPr lang="pt-BR" sz="2500" b="1" dirty="0"/>
              <a:t>VII </a:t>
            </a:r>
            <a:r>
              <a:rPr lang="pt-BR" sz="2500" dirty="0"/>
              <a:t>- a garantia obrigatória do FG-</a:t>
            </a:r>
            <a:r>
              <a:rPr lang="pt-BR" sz="2500" dirty="0">
                <a:hlinkClick r:id="rId2" tooltip="Lei no 10.260, de 12 de julho de 2001."/>
              </a:rPr>
              <a:t>Fies</a:t>
            </a:r>
            <a:r>
              <a:rPr lang="pt-BR" sz="2500" dirty="0"/>
              <a:t> para o estudante, no âmbito do </a:t>
            </a:r>
            <a:r>
              <a:rPr lang="pt-BR" sz="2500" dirty="0">
                <a:hlinkClick r:id="rId2" tooltip="Lei no 10.260, de 12 de julho de 2001."/>
              </a:rPr>
              <a:t>Fies</a:t>
            </a:r>
            <a:r>
              <a:rPr lang="pt-BR" sz="2500" dirty="0"/>
              <a:t>, cabendo ao CG-</a:t>
            </a:r>
            <a:r>
              <a:rPr lang="pt-BR" sz="2500" dirty="0">
                <a:hlinkClick r:id="rId2" tooltip="Lei no 10.260, de 12 de julho de 2001."/>
              </a:rPr>
              <a:t>Fies</a:t>
            </a:r>
            <a:r>
              <a:rPr lang="pt-BR" sz="2500" dirty="0"/>
              <a:t> dispor sobre as condições de sua ocorrência de forma exclusiva ou concomitante com as garantias previstas no inciso III;</a:t>
            </a:r>
          </a:p>
          <a:p>
            <a:r>
              <a:rPr lang="pt-BR" sz="2500" b="1" dirty="0"/>
              <a:t>VIII </a:t>
            </a:r>
            <a:r>
              <a:rPr lang="pt-BR" sz="2500" dirty="0"/>
              <a:t>- na forma do regulamento editado pelo Ministério da Educação e observado o que for aprovado pelo CG-</a:t>
            </a:r>
            <a:r>
              <a:rPr lang="pt-BR" sz="2500" dirty="0">
                <a:hlinkClick r:id="rId2" tooltip="Lei no 10.260, de 12 de julho de 2001."/>
              </a:rPr>
              <a:t>Fies</a:t>
            </a:r>
            <a:r>
              <a:rPr lang="pt-BR" sz="2500" dirty="0"/>
              <a:t>, o saldo devedor remanescente, após a conclusão do curso, será quitado em prestações mensais equivalentes ao maior valor entre o pagamento mínimo e o resultante da aplicação do percentual mensal vinculado à renda ou aos proventos mensais brutos do estudante financiado pelo </a:t>
            </a:r>
            <a:r>
              <a:rPr lang="pt-BR" sz="2500" dirty="0">
                <a:hlinkClick r:id="rId2" tooltip="Lei no 10.260, de 12 de julho de 2001."/>
              </a:rPr>
              <a:t>Fies</a:t>
            </a:r>
            <a:r>
              <a:rPr lang="pt-BR" sz="2500" dirty="0"/>
              <a:t>, e a obrigação do recolhimento das prestações mensais caberá aos seguintes agentes:</a:t>
            </a:r>
          </a:p>
        </p:txBody>
      </p:sp>
    </p:spTree>
    <p:extLst>
      <p:ext uri="{BB962C8B-B14F-4D97-AF65-F5344CB8AC3E}">
        <p14:creationId xmlns:p14="http://schemas.microsoft.com/office/powerpoint/2010/main" val="5189100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CONTRATOS DO FIES A PARTIR 2018</a:t>
            </a:r>
            <a:endParaRPr lang="pt-BR" b="1" dirty="0"/>
          </a:p>
        </p:txBody>
      </p:sp>
      <p:sp>
        <p:nvSpPr>
          <p:cNvPr id="3" name="CaixaDeTexto 2"/>
          <p:cNvSpPr txBox="1"/>
          <p:nvPr/>
        </p:nvSpPr>
        <p:spPr>
          <a:xfrm>
            <a:off x="180536" y="1267892"/>
            <a:ext cx="11774657" cy="4985980"/>
          </a:xfrm>
          <a:prstGeom prst="rect">
            <a:avLst/>
          </a:prstGeom>
          <a:noFill/>
        </p:spPr>
        <p:txBody>
          <a:bodyPr wrap="square" rtlCol="0">
            <a:spAutoFit/>
          </a:bodyPr>
          <a:lstStyle/>
          <a:p>
            <a:r>
              <a:rPr lang="pt-BR" sz="2500" b="1" dirty="0" smtClean="0"/>
              <a:t>EMPRESA OU CONTRATANTE</a:t>
            </a:r>
          </a:p>
          <a:p>
            <a:r>
              <a:rPr lang="pt-BR" sz="2500" b="1" dirty="0" smtClean="0"/>
              <a:t>NO CASO DE RESCISÃO DESCONTO LIMITADO A 5%</a:t>
            </a:r>
          </a:p>
          <a:p>
            <a:r>
              <a:rPr lang="pt-BR" sz="2500" b="1" dirty="0" smtClean="0"/>
              <a:t>SÓCIO DE EMPRESA  A PARCELA MENSAL SOBRE (LUCRO, DIVIDENDO E PRÓ LABORE)</a:t>
            </a:r>
          </a:p>
          <a:p>
            <a:r>
              <a:rPr lang="pt-BR" sz="2500" b="1" dirty="0" smtClean="0"/>
              <a:t>O PRÓPRIO AUTÔNOMO</a:t>
            </a:r>
          </a:p>
          <a:p>
            <a:endParaRPr lang="pt-BR" sz="2500" dirty="0" smtClean="0"/>
          </a:p>
          <a:p>
            <a:r>
              <a:rPr lang="pt-BR" sz="2800" dirty="0"/>
              <a:t>Ao longo do período de utilização do financiamento e do período de amortização, o estudante financiado pelo </a:t>
            </a:r>
            <a:r>
              <a:rPr lang="pt-BR" sz="2800" dirty="0">
                <a:hlinkClick r:id="rId2" tooltip="Lei no 10.260, de 12 de julho de 2001."/>
              </a:rPr>
              <a:t>Fies</a:t>
            </a:r>
            <a:r>
              <a:rPr lang="pt-BR" sz="2800" dirty="0"/>
              <a:t> fica obrigado a pagar diretamente ao agente financeiro parcelas mensais referentes aos gastos operacionais com o </a:t>
            </a:r>
            <a:r>
              <a:rPr lang="pt-BR" sz="2800" dirty="0">
                <a:hlinkClick r:id="rId2" tooltip="Lei no 10.260, de 12 de julho de 2001."/>
              </a:rPr>
              <a:t>Fies</a:t>
            </a:r>
            <a:r>
              <a:rPr lang="pt-BR" sz="2800" dirty="0"/>
              <a:t>, na forma estabelecida em regulamento editado pelo Ministério da Educação, nos termos do que for aprovado pelo CG-</a:t>
            </a:r>
            <a:r>
              <a:rPr lang="pt-BR" sz="2800" dirty="0">
                <a:hlinkClick r:id="rId2" tooltip="Lei no 10.260, de 12 de julho de 2001."/>
              </a:rPr>
              <a:t>Fies</a:t>
            </a:r>
            <a:r>
              <a:rPr lang="pt-BR" sz="2800" dirty="0"/>
              <a:t>.</a:t>
            </a:r>
            <a:endParaRPr lang="pt-BR" sz="2500" dirty="0"/>
          </a:p>
        </p:txBody>
      </p:sp>
    </p:spTree>
    <p:extLst>
      <p:ext uri="{BB962C8B-B14F-4D97-AF65-F5344CB8AC3E}">
        <p14:creationId xmlns:p14="http://schemas.microsoft.com/office/powerpoint/2010/main" val="33938341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DILATAÇÃO DO CONTRATO</a:t>
            </a:r>
            <a:endParaRPr lang="pt-BR" b="1" dirty="0"/>
          </a:p>
        </p:txBody>
      </p:sp>
      <p:sp>
        <p:nvSpPr>
          <p:cNvPr id="3" name="CaixaDeTexto 2"/>
          <p:cNvSpPr txBox="1"/>
          <p:nvPr/>
        </p:nvSpPr>
        <p:spPr>
          <a:xfrm>
            <a:off x="180536" y="1267892"/>
            <a:ext cx="11774657" cy="5478423"/>
          </a:xfrm>
          <a:prstGeom prst="rect">
            <a:avLst/>
          </a:prstGeom>
          <a:noFill/>
        </p:spPr>
        <p:txBody>
          <a:bodyPr wrap="square" rtlCol="0">
            <a:spAutoFit/>
          </a:bodyPr>
          <a:lstStyle/>
          <a:p>
            <a:pPr algn="ctr"/>
            <a:r>
              <a:rPr lang="pt-BR" sz="5000" dirty="0"/>
              <a:t>Excepcionalmente, por iniciativa do estudante financiado pelo </a:t>
            </a:r>
            <a:r>
              <a:rPr lang="pt-BR" sz="5000" dirty="0">
                <a:hlinkClick r:id="rId2" tooltip="Lei no 10.260, de 12 de julho de 2001."/>
              </a:rPr>
              <a:t>Fies</a:t>
            </a:r>
            <a:r>
              <a:rPr lang="pt-BR" sz="5000" dirty="0"/>
              <a:t>, a instituição de ensino à qual esteja vinculado poderá dilatar em até quatro semestres o prazo para a conclusão regular do curso financiado</a:t>
            </a:r>
            <a:r>
              <a:rPr lang="pt-BR" sz="2800" dirty="0"/>
              <a:t>.</a:t>
            </a:r>
            <a:endParaRPr lang="pt-BR" sz="2500" dirty="0"/>
          </a:p>
        </p:txBody>
      </p:sp>
    </p:spTree>
    <p:extLst>
      <p:ext uri="{BB962C8B-B14F-4D97-AF65-F5344CB8AC3E}">
        <p14:creationId xmlns:p14="http://schemas.microsoft.com/office/powerpoint/2010/main" val="31165663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ADITAMENTO, QUANDO NÃO OCORRERÁ</a:t>
            </a:r>
            <a:endParaRPr lang="pt-BR" b="1" dirty="0"/>
          </a:p>
        </p:txBody>
      </p:sp>
      <p:sp>
        <p:nvSpPr>
          <p:cNvPr id="3" name="CaixaDeTexto 2"/>
          <p:cNvSpPr txBox="1"/>
          <p:nvPr/>
        </p:nvSpPr>
        <p:spPr>
          <a:xfrm>
            <a:off x="166468" y="1774329"/>
            <a:ext cx="11774657" cy="4708981"/>
          </a:xfrm>
          <a:prstGeom prst="rect">
            <a:avLst/>
          </a:prstGeom>
          <a:noFill/>
        </p:spPr>
        <p:txBody>
          <a:bodyPr wrap="square" rtlCol="0">
            <a:spAutoFit/>
          </a:bodyPr>
          <a:lstStyle/>
          <a:p>
            <a:pPr algn="ctr"/>
            <a:r>
              <a:rPr lang="pt-BR" sz="3000" dirty="0"/>
              <a:t>Na hipótese de verificação de inadimplência do estudante em relação ao pagamento dos encargos operacionais ou da parcela não financiada de que trata o § 1o ou de inidoneidade cadastral do fiador após a assinatura do contrato, o aditamento do financiamento ficará</a:t>
            </a:r>
            <a:r>
              <a:rPr lang="pt-BR" sz="3000" i="1" u="sng" dirty="0"/>
              <a:t> </a:t>
            </a:r>
            <a:r>
              <a:rPr lang="pt-BR" sz="3000" i="1" u="sng" dirty="0" smtClean="0"/>
              <a:t>sobrestado (ATÉ QUANDO??) </a:t>
            </a:r>
            <a:r>
              <a:rPr lang="pt-BR" sz="3000" dirty="0" smtClean="0"/>
              <a:t>até </a:t>
            </a:r>
            <a:r>
              <a:rPr lang="pt-BR" sz="3000" dirty="0"/>
              <a:t>a comprovação da restauração da adimplência do estudante ou da idoneidade ou a substituição do fiador inidôneo, sem prejuízo das cobranças pelas formas legais admitidas e respeitado o prazo de suspensão temporária do contrato</a:t>
            </a:r>
            <a:r>
              <a:rPr lang="pt-BR" sz="2500" dirty="0"/>
              <a:t>.</a:t>
            </a:r>
          </a:p>
        </p:txBody>
      </p:sp>
    </p:spTree>
    <p:extLst>
      <p:ext uri="{BB962C8B-B14F-4D97-AF65-F5344CB8AC3E}">
        <p14:creationId xmlns:p14="http://schemas.microsoft.com/office/powerpoint/2010/main" val="21305031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TRANSFERÊNCIA DE CURSO</a:t>
            </a:r>
            <a:endParaRPr lang="pt-BR" b="1" dirty="0"/>
          </a:p>
        </p:txBody>
      </p:sp>
      <p:sp>
        <p:nvSpPr>
          <p:cNvPr id="3" name="CaixaDeTexto 2"/>
          <p:cNvSpPr txBox="1"/>
          <p:nvPr/>
        </p:nvSpPr>
        <p:spPr>
          <a:xfrm>
            <a:off x="166468" y="1774329"/>
            <a:ext cx="11774657" cy="3939540"/>
          </a:xfrm>
          <a:prstGeom prst="rect">
            <a:avLst/>
          </a:prstGeom>
          <a:noFill/>
        </p:spPr>
        <p:txBody>
          <a:bodyPr wrap="square" rtlCol="0">
            <a:spAutoFit/>
          </a:bodyPr>
          <a:lstStyle/>
          <a:p>
            <a:pPr algn="ctr"/>
            <a:r>
              <a:rPr lang="pt-BR" sz="5000" dirty="0"/>
              <a:t>Na hipótese de transferência de curso, serão aplicados ao financiamento os juros relativos ao curso de destino, a partir da data da transferência</a:t>
            </a:r>
          </a:p>
        </p:txBody>
      </p:sp>
    </p:spTree>
    <p:extLst>
      <p:ext uri="{BB962C8B-B14F-4D97-AF65-F5344CB8AC3E}">
        <p14:creationId xmlns:p14="http://schemas.microsoft.com/office/powerpoint/2010/main" val="11637406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VARIÁVEIS</a:t>
            </a:r>
            <a:endParaRPr lang="pt-BR" b="1" dirty="0"/>
          </a:p>
        </p:txBody>
      </p:sp>
      <p:sp>
        <p:nvSpPr>
          <p:cNvPr id="3" name="CaixaDeTexto 2"/>
          <p:cNvSpPr txBox="1"/>
          <p:nvPr/>
        </p:nvSpPr>
        <p:spPr>
          <a:xfrm>
            <a:off x="166468" y="1774329"/>
            <a:ext cx="11774657" cy="4401205"/>
          </a:xfrm>
          <a:prstGeom prst="rect">
            <a:avLst/>
          </a:prstGeom>
          <a:noFill/>
        </p:spPr>
        <p:txBody>
          <a:bodyPr wrap="square" rtlCol="0">
            <a:spAutoFit/>
          </a:bodyPr>
          <a:lstStyle/>
          <a:p>
            <a:pPr algn="ctr"/>
            <a:r>
              <a:rPr lang="pt-BR" sz="3500" dirty="0"/>
              <a:t>Os valores financiados considerarão a área do saber, a modalidade e a qualidade do curso financiado, a sua localização geográfica, a classe da instituição de ensino, observadas as condições definidas em ato do Ministro de Estado da Educação, nos termos do que for aprovado pelo CG-</a:t>
            </a:r>
            <a:r>
              <a:rPr lang="pt-BR" sz="3500" dirty="0">
                <a:hlinkClick r:id="rId2" tooltip="Lei no 10.260, de 12 de julho de 2001."/>
              </a:rPr>
              <a:t>Fies</a:t>
            </a:r>
            <a:r>
              <a:rPr lang="pt-BR" sz="3500" dirty="0"/>
              <a:t>, e os limites de financiamento a que se refere o § 2o do art. 3o.</a:t>
            </a:r>
          </a:p>
        </p:txBody>
      </p:sp>
    </p:spTree>
    <p:extLst>
      <p:ext uri="{BB962C8B-B14F-4D97-AF65-F5344CB8AC3E}">
        <p14:creationId xmlns:p14="http://schemas.microsoft.com/office/powerpoint/2010/main" val="35024830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SEGURO</a:t>
            </a:r>
            <a:endParaRPr lang="pt-BR" b="1" dirty="0"/>
          </a:p>
        </p:txBody>
      </p:sp>
      <p:sp>
        <p:nvSpPr>
          <p:cNvPr id="3" name="CaixaDeTexto 2"/>
          <p:cNvSpPr txBox="1"/>
          <p:nvPr/>
        </p:nvSpPr>
        <p:spPr>
          <a:xfrm>
            <a:off x="166468" y="1406769"/>
            <a:ext cx="11774657" cy="5078313"/>
          </a:xfrm>
          <a:prstGeom prst="rect">
            <a:avLst/>
          </a:prstGeom>
          <a:noFill/>
        </p:spPr>
        <p:txBody>
          <a:bodyPr wrap="square" rtlCol="0">
            <a:spAutoFit/>
          </a:bodyPr>
          <a:lstStyle/>
          <a:p>
            <a:pPr algn="ctr"/>
            <a:r>
              <a:rPr lang="pt-BR" sz="3600" dirty="0"/>
              <a:t>Nos casos de falecimento ou invalidez permanente do estudante financiado pelo </a:t>
            </a:r>
            <a:r>
              <a:rPr lang="pt-BR" sz="3600" dirty="0">
                <a:hlinkClick r:id="rId2" tooltip="Lei no 10.260, de 12 de julho de 2001."/>
              </a:rPr>
              <a:t>Fies</a:t>
            </a:r>
            <a:r>
              <a:rPr lang="pt-BR" sz="3600" dirty="0"/>
              <a:t>, o saldo devedor será absorvido por seguro prestamista obrigatório, a ser contratado pelo estudante logo após a assinatura do contrato de financiamento do </a:t>
            </a:r>
            <a:r>
              <a:rPr lang="pt-BR" sz="3600" dirty="0">
                <a:hlinkClick r:id="rId2" tooltip="Lei no 10.260, de 12 de julho de 2001."/>
              </a:rPr>
              <a:t>Fies</a:t>
            </a:r>
            <a:r>
              <a:rPr lang="pt-BR" sz="3600" dirty="0"/>
              <a:t>, no prazo estabelecido no contrato de financiamento, exceto quanto aos contratos firmados até a data de publicação da Medida Provisória no </a:t>
            </a:r>
            <a:r>
              <a:rPr lang="pt-BR" sz="3600" dirty="0">
                <a:hlinkClick r:id="rId3" tooltip="MEDIDA PROVISÓRIA Nº 785, DE 6 DE JULHO DE 2017."/>
              </a:rPr>
              <a:t>785</a:t>
            </a:r>
            <a:r>
              <a:rPr lang="pt-BR" sz="3600" dirty="0"/>
              <a:t>, de 6 de julho de 2017</a:t>
            </a:r>
            <a:endParaRPr lang="pt-BR" sz="3500" dirty="0"/>
          </a:p>
        </p:txBody>
      </p:sp>
    </p:spTree>
    <p:extLst>
      <p:ext uri="{BB962C8B-B14F-4D97-AF65-F5344CB8AC3E}">
        <p14:creationId xmlns:p14="http://schemas.microsoft.com/office/powerpoint/2010/main" val="33543382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943940" y="-113714"/>
            <a:ext cx="8825658" cy="3329581"/>
          </a:xfrm>
        </p:spPr>
        <p:txBody>
          <a:bodyPr>
            <a:normAutofit fontScale="90000"/>
          </a:bodyPr>
          <a:lstStyle/>
          <a:p>
            <a:r>
              <a:rPr lang="pt-BR" sz="8000" b="1" dirty="0" smtClean="0">
                <a:solidFill>
                  <a:schemeClr val="bg1"/>
                </a:solidFill>
              </a:rPr>
              <a:t>NOVO FIES MP 785 DE 06/07/2017</a:t>
            </a:r>
            <a:endParaRPr lang="pt-BR" sz="8000" b="1" dirty="0">
              <a:solidFill>
                <a:schemeClr val="bg1"/>
              </a:solidFill>
            </a:endParaRPr>
          </a:p>
        </p:txBody>
      </p:sp>
      <p:sp>
        <p:nvSpPr>
          <p:cNvPr id="3" name="Subtítulo 2"/>
          <p:cNvSpPr>
            <a:spLocks noGrp="1"/>
          </p:cNvSpPr>
          <p:nvPr>
            <p:ph type="subTitle" idx="1"/>
          </p:nvPr>
        </p:nvSpPr>
        <p:spPr>
          <a:xfrm>
            <a:off x="337625" y="3602038"/>
            <a:ext cx="11633981" cy="1655762"/>
          </a:xfrm>
        </p:spPr>
        <p:txBody>
          <a:bodyPr>
            <a:noAutofit/>
          </a:bodyPr>
          <a:lstStyle/>
          <a:p>
            <a:r>
              <a:rPr lang="pt-BR" sz="3000" b="1" dirty="0" smtClean="0">
                <a:solidFill>
                  <a:schemeClr val="bg1"/>
                </a:solidFill>
              </a:rPr>
              <a:t>BENEFÍCIOS E DESAFIOS DO NOVO FIES PARA AS “IES”</a:t>
            </a:r>
          </a:p>
          <a:p>
            <a:endParaRPr lang="pt-BR" sz="3000" b="1" dirty="0">
              <a:solidFill>
                <a:schemeClr val="bg1"/>
              </a:solidFill>
            </a:endParaRPr>
          </a:p>
          <a:p>
            <a:r>
              <a:rPr lang="pt-BR" sz="3000" b="1" dirty="0" smtClean="0">
                <a:solidFill>
                  <a:schemeClr val="bg1"/>
                </a:solidFill>
              </a:rPr>
              <a:t>Antônio Baião de Amorim</a:t>
            </a:r>
          </a:p>
          <a:p>
            <a:r>
              <a:rPr lang="pt-BR" sz="3000" b="1" dirty="0" smtClean="0">
                <a:solidFill>
                  <a:schemeClr val="bg1"/>
                </a:solidFill>
              </a:rPr>
              <a:t>Conselheiro do CRCMG</a:t>
            </a:r>
          </a:p>
          <a:p>
            <a:r>
              <a:rPr lang="pt-BR" sz="3000" b="1" dirty="0" smtClean="0">
                <a:solidFill>
                  <a:schemeClr val="bg1"/>
                </a:solidFill>
              </a:rPr>
              <a:t>Diretor e Mantenedor da FACISABH</a:t>
            </a:r>
            <a:endParaRPr lang="pt-BR" sz="3000" b="1" dirty="0">
              <a:solidFill>
                <a:schemeClr val="bg1"/>
              </a:solidFill>
            </a:endParaRPr>
          </a:p>
        </p:txBody>
      </p:sp>
    </p:spTree>
    <p:extLst>
      <p:ext uri="{BB962C8B-B14F-4D97-AF65-F5344CB8AC3E}">
        <p14:creationId xmlns:p14="http://schemas.microsoft.com/office/powerpoint/2010/main" val="34311604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FG FIES</a:t>
            </a:r>
            <a:endParaRPr lang="pt-BR" b="1" dirty="0"/>
          </a:p>
        </p:txBody>
      </p:sp>
      <p:sp>
        <p:nvSpPr>
          <p:cNvPr id="3" name="CaixaDeTexto 2"/>
          <p:cNvSpPr txBox="1"/>
          <p:nvPr/>
        </p:nvSpPr>
        <p:spPr>
          <a:xfrm>
            <a:off x="166468" y="1406769"/>
            <a:ext cx="11774657" cy="2862322"/>
          </a:xfrm>
          <a:prstGeom prst="rect">
            <a:avLst/>
          </a:prstGeom>
          <a:noFill/>
        </p:spPr>
        <p:txBody>
          <a:bodyPr wrap="square" rtlCol="0">
            <a:spAutoFit/>
          </a:bodyPr>
          <a:lstStyle/>
          <a:p>
            <a:pPr algn="ctr"/>
            <a:r>
              <a:rPr lang="pt-BR" sz="3600" dirty="0"/>
              <a:t>Fica a União autorizada a participar, no limite global de até R$ 2.000.000.000,00 (dois bilhões de reais), de fundo de natureza privada, denominado Fundo Garantidor do </a:t>
            </a:r>
            <a:r>
              <a:rPr lang="pt-BR" sz="3600" dirty="0">
                <a:hlinkClick r:id="rId2" tooltip="Lei no 10.260, de 12 de julho de 2001."/>
              </a:rPr>
              <a:t>Fies</a:t>
            </a:r>
            <a:r>
              <a:rPr lang="pt-BR" sz="3600" dirty="0"/>
              <a:t> - FG-</a:t>
            </a:r>
            <a:r>
              <a:rPr lang="pt-BR" sz="3600" dirty="0">
                <a:hlinkClick r:id="rId2" tooltip="Lei no 10.260, de 12 de julho de 2001."/>
              </a:rPr>
              <a:t>Fies</a:t>
            </a:r>
            <a:r>
              <a:rPr lang="pt-BR" sz="3600" dirty="0"/>
              <a:t>, que tenha por função garantir o crédito do </a:t>
            </a:r>
            <a:r>
              <a:rPr lang="pt-BR" sz="3600" dirty="0">
                <a:hlinkClick r:id="rId2" tooltip="Lei no 10.260, de 12 de julho de 2001."/>
              </a:rPr>
              <a:t>Fies</a:t>
            </a:r>
            <a:r>
              <a:rPr lang="pt-BR" sz="3600" dirty="0"/>
              <a:t>.</a:t>
            </a:r>
            <a:endParaRPr lang="pt-BR" sz="3500" dirty="0"/>
          </a:p>
        </p:txBody>
      </p:sp>
    </p:spTree>
    <p:extLst>
      <p:ext uri="{BB962C8B-B14F-4D97-AF65-F5344CB8AC3E}">
        <p14:creationId xmlns:p14="http://schemas.microsoft.com/office/powerpoint/2010/main" val="30628988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FG FIES</a:t>
            </a:r>
            <a:endParaRPr lang="pt-BR" b="1" dirty="0"/>
          </a:p>
        </p:txBody>
      </p:sp>
      <p:sp>
        <p:nvSpPr>
          <p:cNvPr id="3" name="CaixaDeTexto 2"/>
          <p:cNvSpPr txBox="1"/>
          <p:nvPr/>
        </p:nvSpPr>
        <p:spPr>
          <a:xfrm>
            <a:off x="166468" y="1406769"/>
            <a:ext cx="11774657" cy="2862322"/>
          </a:xfrm>
          <a:prstGeom prst="rect">
            <a:avLst/>
          </a:prstGeom>
          <a:noFill/>
        </p:spPr>
        <p:txBody>
          <a:bodyPr wrap="square" rtlCol="0">
            <a:spAutoFit/>
          </a:bodyPr>
          <a:lstStyle/>
          <a:p>
            <a:pPr algn="ctr"/>
            <a:r>
              <a:rPr lang="pt-BR" sz="3600" dirty="0"/>
              <a:t>Fica a União autorizada a participar, no limite global de até R$ 2.000.000.000,00 (dois bilhões de reais), de fundo de natureza privada, denominado Fundo Garantidor do </a:t>
            </a:r>
            <a:r>
              <a:rPr lang="pt-BR" sz="3600" dirty="0">
                <a:hlinkClick r:id="rId2" tooltip="Lei no 10.260, de 12 de julho de 2001."/>
              </a:rPr>
              <a:t>Fies</a:t>
            </a:r>
            <a:r>
              <a:rPr lang="pt-BR" sz="3600" dirty="0"/>
              <a:t> - FG-</a:t>
            </a:r>
            <a:r>
              <a:rPr lang="pt-BR" sz="3600" dirty="0">
                <a:hlinkClick r:id="rId2" tooltip="Lei no 10.260, de 12 de julho de 2001."/>
              </a:rPr>
              <a:t>Fies</a:t>
            </a:r>
            <a:r>
              <a:rPr lang="pt-BR" sz="3600" dirty="0"/>
              <a:t>, que tenha por função garantir o crédito do </a:t>
            </a:r>
            <a:r>
              <a:rPr lang="pt-BR" sz="3600" dirty="0">
                <a:hlinkClick r:id="rId2" tooltip="Lei no 10.260, de 12 de julho de 2001."/>
              </a:rPr>
              <a:t>Fies</a:t>
            </a:r>
            <a:r>
              <a:rPr lang="pt-BR" sz="3600" dirty="0"/>
              <a:t>.</a:t>
            </a:r>
            <a:endParaRPr lang="pt-BR" sz="3500" dirty="0"/>
          </a:p>
        </p:txBody>
      </p:sp>
    </p:spTree>
    <p:extLst>
      <p:ext uri="{BB962C8B-B14F-4D97-AF65-F5344CB8AC3E}">
        <p14:creationId xmlns:p14="http://schemas.microsoft.com/office/powerpoint/2010/main" val="19397027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RECOMENDAÇÃO</a:t>
            </a:r>
            <a:endParaRPr lang="pt-BR" b="1" dirty="0"/>
          </a:p>
        </p:txBody>
      </p:sp>
      <p:sp>
        <p:nvSpPr>
          <p:cNvPr id="3" name="CaixaDeTexto 2"/>
          <p:cNvSpPr txBox="1"/>
          <p:nvPr/>
        </p:nvSpPr>
        <p:spPr>
          <a:xfrm>
            <a:off x="166468" y="1406769"/>
            <a:ext cx="11774657" cy="3970318"/>
          </a:xfrm>
          <a:prstGeom prst="rect">
            <a:avLst/>
          </a:prstGeom>
          <a:noFill/>
        </p:spPr>
        <p:txBody>
          <a:bodyPr wrap="square" rtlCol="0">
            <a:spAutoFit/>
          </a:bodyPr>
          <a:lstStyle/>
          <a:p>
            <a:pPr algn="ctr"/>
            <a:r>
              <a:rPr lang="pt-BR" sz="3600" dirty="0" smtClean="0"/>
              <a:t>ESTUDAR A NORMA NA ÍNTEGRA, POIS DIVERSOS PONTOS IMPORTANTISSIMOS NÃO FORAM FALADOS, MAS IMPACTARÃO A PARTIR DE 2018 NA ADESÃO AO FIES, PRINCIPALMENTE IES DO CO/NE/NO DO BRASIL, REGIÕES PARA AS QUAIS FOI CRIADO FUNDOS ESPECÍFICOS COM VISTAS AO COMBATE DAS DIFERENÇAS REGIONAIS.</a:t>
            </a:r>
            <a:endParaRPr lang="pt-BR" sz="3500" dirty="0"/>
          </a:p>
        </p:txBody>
      </p:sp>
    </p:spTree>
    <p:extLst>
      <p:ext uri="{BB962C8B-B14F-4D97-AF65-F5344CB8AC3E}">
        <p14:creationId xmlns:p14="http://schemas.microsoft.com/office/powerpoint/2010/main" val="39801149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881345"/>
          </a:xfrm>
        </p:spPr>
        <p:txBody>
          <a:bodyPr/>
          <a:lstStyle/>
          <a:p>
            <a:pPr algn="ctr"/>
            <a:r>
              <a:rPr lang="pt-BR" b="1" dirty="0" smtClean="0"/>
              <a:t>OBRIGADO!</a:t>
            </a:r>
            <a:endParaRPr lang="pt-BR" b="1" dirty="0"/>
          </a:p>
        </p:txBody>
      </p:sp>
      <p:sp>
        <p:nvSpPr>
          <p:cNvPr id="3" name="CaixaDeTexto 2"/>
          <p:cNvSpPr txBox="1"/>
          <p:nvPr/>
        </p:nvSpPr>
        <p:spPr>
          <a:xfrm>
            <a:off x="166468" y="1406769"/>
            <a:ext cx="11774657" cy="2277547"/>
          </a:xfrm>
          <a:prstGeom prst="rect">
            <a:avLst/>
          </a:prstGeom>
          <a:noFill/>
        </p:spPr>
        <p:txBody>
          <a:bodyPr wrap="square" rtlCol="0">
            <a:spAutoFit/>
          </a:bodyPr>
          <a:lstStyle/>
          <a:p>
            <a:pPr algn="ctr"/>
            <a:r>
              <a:rPr lang="pt-BR" sz="3600" dirty="0" smtClean="0"/>
              <a:t>ANTÔNIO BAIÃO DE AMORIM</a:t>
            </a:r>
          </a:p>
          <a:p>
            <a:pPr algn="ctr"/>
            <a:r>
              <a:rPr lang="pt-BR" sz="3600" dirty="0" smtClean="0"/>
              <a:t>CONSELHEIRO DO CRCMG</a:t>
            </a:r>
          </a:p>
          <a:p>
            <a:pPr algn="ctr"/>
            <a:r>
              <a:rPr lang="pt-BR" sz="3500" dirty="0" smtClean="0">
                <a:hlinkClick r:id="rId2"/>
              </a:rPr>
              <a:t>baião@baião.com.br</a:t>
            </a:r>
            <a:endParaRPr lang="pt-BR" sz="3500" dirty="0" smtClean="0"/>
          </a:p>
          <a:p>
            <a:pPr algn="ctr"/>
            <a:r>
              <a:rPr lang="pt-BR" sz="3500" dirty="0" smtClean="0"/>
              <a:t>Telefone 31 9.8832-5238</a:t>
            </a:r>
            <a:endParaRPr lang="pt-BR" sz="3500" dirty="0"/>
          </a:p>
        </p:txBody>
      </p:sp>
    </p:spTree>
    <p:extLst>
      <p:ext uri="{BB962C8B-B14F-4D97-AF65-F5344CB8AC3E}">
        <p14:creationId xmlns:p14="http://schemas.microsoft.com/office/powerpoint/2010/main" val="1367923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056481" y="125437"/>
            <a:ext cx="8825658" cy="3329581"/>
          </a:xfrm>
        </p:spPr>
        <p:txBody>
          <a:bodyPr>
            <a:normAutofit/>
          </a:bodyPr>
          <a:lstStyle/>
          <a:p>
            <a:r>
              <a:rPr lang="pt-BR" sz="8000" dirty="0" smtClean="0">
                <a:solidFill>
                  <a:schemeClr val="bg1"/>
                </a:solidFill>
              </a:rPr>
              <a:t>CONSTANTES MUDANÇAS</a:t>
            </a:r>
            <a:endParaRPr lang="pt-BR" sz="8000" dirty="0">
              <a:solidFill>
                <a:schemeClr val="bg1"/>
              </a:solidFill>
            </a:endParaRPr>
          </a:p>
        </p:txBody>
      </p:sp>
      <p:sp>
        <p:nvSpPr>
          <p:cNvPr id="3" name="Subtítulo 2"/>
          <p:cNvSpPr>
            <a:spLocks noGrp="1"/>
          </p:cNvSpPr>
          <p:nvPr>
            <p:ph type="subTitle" idx="1"/>
          </p:nvPr>
        </p:nvSpPr>
        <p:spPr>
          <a:xfrm>
            <a:off x="337625" y="3602038"/>
            <a:ext cx="11633981" cy="1655762"/>
          </a:xfrm>
        </p:spPr>
        <p:txBody>
          <a:bodyPr>
            <a:noAutofit/>
          </a:bodyPr>
          <a:lstStyle/>
          <a:p>
            <a:r>
              <a:rPr lang="pt-BR" sz="3000" b="1" dirty="0" smtClean="0">
                <a:solidFill>
                  <a:schemeClr val="bg1"/>
                </a:solidFill>
              </a:rPr>
              <a:t>ATÉ 2010</a:t>
            </a:r>
          </a:p>
          <a:p>
            <a:r>
              <a:rPr lang="pt-BR" sz="3000" b="1" dirty="0" smtClean="0">
                <a:solidFill>
                  <a:schemeClr val="bg1"/>
                </a:solidFill>
              </a:rPr>
              <a:t>2010 – 2014 (SELF SERVICE)</a:t>
            </a:r>
          </a:p>
          <a:p>
            <a:r>
              <a:rPr lang="pt-BR" sz="3000" b="1" dirty="0" smtClean="0">
                <a:solidFill>
                  <a:schemeClr val="bg1"/>
                </a:solidFill>
              </a:rPr>
              <a:t>2015 INÍCIO DAS RESTRIÇÕES NO 1º SEMESTRE</a:t>
            </a:r>
          </a:p>
          <a:p>
            <a:r>
              <a:rPr lang="pt-BR" sz="3000" b="1" dirty="0" smtClean="0">
                <a:solidFill>
                  <a:schemeClr val="bg1"/>
                </a:solidFill>
              </a:rPr>
              <a:t>2015 A PARTIR 2º SEMESTRE O FIES SELEÇÃO/A PARTIR DOS CONCEITOS DO MEC (ENADE, CPC, CC)</a:t>
            </a:r>
          </a:p>
          <a:p>
            <a:r>
              <a:rPr lang="pt-BR" sz="3000" b="1" dirty="0" smtClean="0">
                <a:solidFill>
                  <a:schemeClr val="bg1"/>
                </a:solidFill>
              </a:rPr>
              <a:t>2018?????</a:t>
            </a:r>
          </a:p>
        </p:txBody>
      </p:sp>
    </p:spTree>
    <p:extLst>
      <p:ext uri="{BB962C8B-B14F-4D97-AF65-F5344CB8AC3E}">
        <p14:creationId xmlns:p14="http://schemas.microsoft.com/office/powerpoint/2010/main" val="2796979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b="1" dirty="0" smtClean="0"/>
              <a:t>PRINCIPAIS ALTERAÇÕES NO FIES</a:t>
            </a:r>
            <a:endParaRPr lang="pt-BR" b="1" dirty="0"/>
          </a:p>
        </p:txBody>
      </p:sp>
      <p:sp>
        <p:nvSpPr>
          <p:cNvPr id="3" name="CaixaDeTexto 2"/>
          <p:cNvSpPr txBox="1"/>
          <p:nvPr/>
        </p:nvSpPr>
        <p:spPr>
          <a:xfrm>
            <a:off x="208671" y="1225689"/>
            <a:ext cx="11774657" cy="4478149"/>
          </a:xfrm>
          <a:prstGeom prst="rect">
            <a:avLst/>
          </a:prstGeom>
          <a:noFill/>
        </p:spPr>
        <p:txBody>
          <a:bodyPr wrap="square" rtlCol="0">
            <a:spAutoFit/>
          </a:bodyPr>
          <a:lstStyle/>
          <a:p>
            <a:r>
              <a:rPr lang="pt-BR" sz="4000" i="1" dirty="0" smtClean="0"/>
              <a:t>altera </a:t>
            </a:r>
            <a:r>
              <a:rPr lang="pt-BR" sz="4000" i="1" dirty="0"/>
              <a:t>as formas de concessão e pagamento; </a:t>
            </a:r>
            <a:endParaRPr lang="pt-BR" sz="4000" i="1" dirty="0" smtClean="0"/>
          </a:p>
          <a:p>
            <a:r>
              <a:rPr lang="pt-BR" sz="4000" i="1" dirty="0" smtClean="0"/>
              <a:t>altera </a:t>
            </a:r>
            <a:r>
              <a:rPr lang="pt-BR" sz="4000" i="1" dirty="0"/>
              <a:t>o modelo de </a:t>
            </a:r>
            <a:r>
              <a:rPr lang="pt-BR" sz="4000" i="1" dirty="0" smtClean="0"/>
              <a:t>gestão</a:t>
            </a:r>
            <a:r>
              <a:rPr lang="pt-BR" sz="4000" i="1" dirty="0"/>
              <a:t>, criando o Comitê Gestor do Fundo de </a:t>
            </a:r>
            <a:r>
              <a:rPr lang="pt-BR" sz="4000" i="1" dirty="0" smtClean="0"/>
              <a:t>Financiamento</a:t>
            </a:r>
            <a:endParaRPr lang="pt-BR" sz="4000" i="1" dirty="0"/>
          </a:p>
          <a:p>
            <a:r>
              <a:rPr lang="pt-BR" sz="4000" i="1" dirty="0"/>
              <a:t>Estudantil–CG-Fies; </a:t>
            </a:r>
            <a:endParaRPr lang="pt-BR" sz="4000" i="1" dirty="0" smtClean="0"/>
          </a:p>
          <a:p>
            <a:r>
              <a:rPr lang="pt-BR" sz="4000" i="1" dirty="0" smtClean="0"/>
              <a:t>inclui </a:t>
            </a:r>
            <a:r>
              <a:rPr lang="pt-BR" sz="4000" i="1" dirty="0"/>
              <a:t>como fontes de recursos para o Fies os Fundos Constitucionais </a:t>
            </a:r>
            <a:r>
              <a:rPr lang="pt-BR" sz="4000" i="1" dirty="0" smtClean="0"/>
              <a:t>do Centro-Oeste </a:t>
            </a:r>
            <a:r>
              <a:rPr lang="pt-BR" sz="4000" i="1" dirty="0"/>
              <a:t>(FCO), Nordeste (FNE) e do Norte (FNO).</a:t>
            </a:r>
            <a:endParaRPr lang="pt-BR" sz="4000" dirty="0"/>
          </a:p>
        </p:txBody>
      </p:sp>
    </p:spTree>
    <p:extLst>
      <p:ext uri="{BB962C8B-B14F-4D97-AF65-F5344CB8AC3E}">
        <p14:creationId xmlns:p14="http://schemas.microsoft.com/office/powerpoint/2010/main" val="1129419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b="1" dirty="0" smtClean="0"/>
              <a:t>LEIS ALTERADAS</a:t>
            </a:r>
            <a:endParaRPr lang="pt-BR" b="1" dirty="0"/>
          </a:p>
        </p:txBody>
      </p:sp>
      <p:sp>
        <p:nvSpPr>
          <p:cNvPr id="3" name="CaixaDeTexto 2"/>
          <p:cNvSpPr txBox="1"/>
          <p:nvPr/>
        </p:nvSpPr>
        <p:spPr>
          <a:xfrm>
            <a:off x="208671" y="1225689"/>
            <a:ext cx="11774657" cy="5016758"/>
          </a:xfrm>
          <a:prstGeom prst="rect">
            <a:avLst/>
          </a:prstGeom>
          <a:noFill/>
        </p:spPr>
        <p:txBody>
          <a:bodyPr wrap="square" rtlCol="0">
            <a:spAutoFit/>
          </a:bodyPr>
          <a:lstStyle/>
          <a:p>
            <a:r>
              <a:rPr lang="pt-BR" sz="4000" dirty="0"/>
              <a:t>Lei nº </a:t>
            </a:r>
            <a:r>
              <a:rPr lang="pt-BR" sz="4000" u="sng" dirty="0"/>
              <a:t>10.260</a:t>
            </a:r>
            <a:r>
              <a:rPr lang="pt-BR" sz="4000" dirty="0"/>
              <a:t>, de 12 de julho de 2001, a Lei Complementar nº</a:t>
            </a:r>
            <a:r>
              <a:rPr lang="pt-BR" sz="4000" u="sng" dirty="0"/>
              <a:t> 129</a:t>
            </a:r>
            <a:r>
              <a:rPr lang="pt-BR" sz="4000" dirty="0"/>
              <a:t>, de 8 de janeiro de 2009, a Medida </a:t>
            </a:r>
            <a:r>
              <a:rPr lang="pt-BR" sz="4000" dirty="0" smtClean="0"/>
              <a:t>Provisória nº </a:t>
            </a:r>
            <a:r>
              <a:rPr lang="pt-BR" sz="4000" u="sng" dirty="0"/>
              <a:t>2.156-5</a:t>
            </a:r>
            <a:r>
              <a:rPr lang="pt-BR" sz="4000" dirty="0"/>
              <a:t>, de 24 de agosto de 2001, a Medida Provisória nº </a:t>
            </a:r>
            <a:r>
              <a:rPr lang="pt-BR" sz="4000" u="sng" dirty="0"/>
              <a:t>2.157-5</a:t>
            </a:r>
            <a:r>
              <a:rPr lang="pt-BR" sz="4000" dirty="0"/>
              <a:t>, de 24 de agosto de 2001, a Lei nº </a:t>
            </a:r>
            <a:r>
              <a:rPr lang="pt-BR" sz="4000" u="sng" dirty="0"/>
              <a:t>7.827</a:t>
            </a:r>
            <a:r>
              <a:rPr lang="pt-BR" sz="4000" dirty="0"/>
              <a:t>, de 27 </a:t>
            </a:r>
            <a:r>
              <a:rPr lang="pt-BR" sz="4000" dirty="0" smtClean="0"/>
              <a:t>de setembro </a:t>
            </a:r>
            <a:r>
              <a:rPr lang="pt-BR" sz="4000" dirty="0"/>
              <a:t>de 1989, a Lei nº </a:t>
            </a:r>
            <a:r>
              <a:rPr lang="pt-BR" sz="4000" u="sng" dirty="0"/>
              <a:t>9.394</a:t>
            </a:r>
            <a:r>
              <a:rPr lang="pt-BR" sz="4000" dirty="0"/>
              <a:t>, de 20 de dezembro de 1996, a Lei nº </a:t>
            </a:r>
            <a:r>
              <a:rPr lang="pt-BR" sz="4000" u="sng" dirty="0"/>
              <a:t>8.958</a:t>
            </a:r>
            <a:r>
              <a:rPr lang="pt-BR" sz="4000" dirty="0"/>
              <a:t>, de 20 de dezembro de 1994</a:t>
            </a:r>
          </a:p>
        </p:txBody>
      </p:sp>
    </p:spTree>
    <p:extLst>
      <p:ext uri="{BB962C8B-B14F-4D97-AF65-F5344CB8AC3E}">
        <p14:creationId xmlns:p14="http://schemas.microsoft.com/office/powerpoint/2010/main" val="197120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1400530"/>
          </a:xfrm>
        </p:spPr>
        <p:txBody>
          <a:bodyPr/>
          <a:lstStyle/>
          <a:p>
            <a:pPr algn="ctr"/>
            <a:r>
              <a:rPr lang="pt-BR" b="1" dirty="0" smtClean="0"/>
              <a:t>OBJETIVO DO FIES</a:t>
            </a:r>
            <a:endParaRPr lang="pt-BR" b="1" dirty="0"/>
          </a:p>
        </p:txBody>
      </p:sp>
      <p:sp>
        <p:nvSpPr>
          <p:cNvPr id="3" name="CaixaDeTexto 2"/>
          <p:cNvSpPr txBox="1"/>
          <p:nvPr/>
        </p:nvSpPr>
        <p:spPr>
          <a:xfrm>
            <a:off x="208671" y="1225689"/>
            <a:ext cx="11774657" cy="5632311"/>
          </a:xfrm>
          <a:prstGeom prst="rect">
            <a:avLst/>
          </a:prstGeom>
          <a:noFill/>
        </p:spPr>
        <p:txBody>
          <a:bodyPr wrap="square" rtlCol="0">
            <a:spAutoFit/>
          </a:bodyPr>
          <a:lstStyle/>
          <a:p>
            <a:pPr algn="just"/>
            <a:r>
              <a:rPr lang="pt-BR" sz="4000" dirty="0" smtClean="0"/>
              <a:t>Financiar para os alunos matriculados em cursos </a:t>
            </a:r>
            <a:r>
              <a:rPr lang="pt-BR" sz="4000" dirty="0"/>
              <a:t>superiores não gratuitos e com </a:t>
            </a:r>
            <a:r>
              <a:rPr lang="pt-BR" sz="4000" u="sng" dirty="0"/>
              <a:t>avaliação positiva </a:t>
            </a:r>
            <a:r>
              <a:rPr lang="pt-BR" sz="4000" dirty="0"/>
              <a:t>nos processos conduzidos pelo referido Ministério, de acordo com regulamentação própria</a:t>
            </a:r>
            <a:r>
              <a:rPr lang="pt-BR" sz="4000" dirty="0" smtClean="0"/>
              <a:t>.</a:t>
            </a:r>
          </a:p>
          <a:p>
            <a:pPr algn="just"/>
            <a:endParaRPr lang="pt-BR" sz="4000" dirty="0"/>
          </a:p>
          <a:p>
            <a:pPr algn="just"/>
            <a:r>
              <a:rPr lang="pt-BR" sz="4000" u="sng" dirty="0" smtClean="0"/>
              <a:t>Uma coisa é avaliação positiva outra coisa, avaliação satisfatória. Salvo engano, todas as IES tem avaliação positiva</a:t>
            </a:r>
            <a:r>
              <a:rPr lang="pt-BR" sz="4000" dirty="0" smtClean="0"/>
              <a:t>.</a:t>
            </a:r>
            <a:endParaRPr lang="pt-BR" sz="4000" dirty="0"/>
          </a:p>
        </p:txBody>
      </p:sp>
    </p:spTree>
    <p:extLst>
      <p:ext uri="{BB962C8B-B14F-4D97-AF65-F5344CB8AC3E}">
        <p14:creationId xmlns:p14="http://schemas.microsoft.com/office/powerpoint/2010/main" val="2187192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1400530"/>
          </a:xfrm>
        </p:spPr>
        <p:txBody>
          <a:bodyPr/>
          <a:lstStyle/>
          <a:p>
            <a:pPr algn="ctr"/>
            <a:r>
              <a:rPr lang="pt-BR" b="1" dirty="0" smtClean="0"/>
              <a:t>QUAIS CURSOS</a:t>
            </a:r>
            <a:endParaRPr lang="pt-BR" b="1" dirty="0"/>
          </a:p>
        </p:txBody>
      </p:sp>
      <p:sp>
        <p:nvSpPr>
          <p:cNvPr id="3" name="CaixaDeTexto 2"/>
          <p:cNvSpPr txBox="1"/>
          <p:nvPr/>
        </p:nvSpPr>
        <p:spPr>
          <a:xfrm>
            <a:off x="293077" y="1225689"/>
            <a:ext cx="11774657" cy="5170646"/>
          </a:xfrm>
          <a:prstGeom prst="rect">
            <a:avLst/>
          </a:prstGeom>
          <a:noFill/>
        </p:spPr>
        <p:txBody>
          <a:bodyPr wrap="square" rtlCol="0">
            <a:spAutoFit/>
          </a:bodyPr>
          <a:lstStyle/>
          <a:p>
            <a:pPr algn="just"/>
            <a:r>
              <a:rPr lang="pt-BR" sz="3500" dirty="0" smtClean="0"/>
              <a:t>Cursos da educação profissional e tecnológica, e em programas de mestrado e doutorado com </a:t>
            </a:r>
            <a:r>
              <a:rPr lang="pt-BR" sz="3500" u="sng" dirty="0" smtClean="0"/>
              <a:t>avaliação positiva</a:t>
            </a:r>
            <a:r>
              <a:rPr lang="pt-BR" sz="3500" dirty="0" smtClean="0"/>
              <a:t>, desde que haja disponibilidade de recursos, nos termos do que for aprovado pelo Comitê Gestor do Fundo de Financiamento Estudantil - CG-</a:t>
            </a:r>
            <a:r>
              <a:rPr lang="pt-BR" sz="3500" dirty="0" smtClean="0">
                <a:hlinkClick r:id="rId2" tooltip="Lei no 10.260, de 12 de julho de 2001."/>
              </a:rPr>
              <a:t>Fies</a:t>
            </a:r>
            <a:r>
              <a:rPr lang="pt-BR" sz="3500" dirty="0" smtClean="0"/>
              <a:t>.</a:t>
            </a:r>
          </a:p>
          <a:p>
            <a:pPr algn="just"/>
            <a:endParaRPr lang="pt-BR" sz="4000" dirty="0" smtClean="0"/>
          </a:p>
          <a:p>
            <a:pPr algn="just"/>
            <a:r>
              <a:rPr lang="pt-BR" sz="4000" u="sng" dirty="0" smtClean="0"/>
              <a:t>VAI HAVER RECURSOS PARA OS ALUNOS DO MESTRADO E DOUTORADO??</a:t>
            </a:r>
            <a:endParaRPr lang="pt-BR" sz="4000" u="sng" dirty="0"/>
          </a:p>
        </p:txBody>
      </p:sp>
    </p:spTree>
    <p:extLst>
      <p:ext uri="{BB962C8B-B14F-4D97-AF65-F5344CB8AC3E}">
        <p14:creationId xmlns:p14="http://schemas.microsoft.com/office/powerpoint/2010/main" val="29396186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0179" y="525424"/>
            <a:ext cx="9404723" cy="1400530"/>
          </a:xfrm>
        </p:spPr>
        <p:txBody>
          <a:bodyPr/>
          <a:lstStyle/>
          <a:p>
            <a:pPr algn="ctr"/>
            <a:r>
              <a:rPr lang="pt-BR" b="1" dirty="0" smtClean="0"/>
              <a:t>QUEM POD TER O FIES</a:t>
            </a:r>
            <a:endParaRPr lang="pt-BR" b="1" dirty="0"/>
          </a:p>
        </p:txBody>
      </p:sp>
      <p:sp>
        <p:nvSpPr>
          <p:cNvPr id="3" name="CaixaDeTexto 2"/>
          <p:cNvSpPr txBox="1"/>
          <p:nvPr/>
        </p:nvSpPr>
        <p:spPr>
          <a:xfrm>
            <a:off x="293077" y="1225689"/>
            <a:ext cx="11774657" cy="5078313"/>
          </a:xfrm>
          <a:prstGeom prst="rect">
            <a:avLst/>
          </a:prstGeom>
          <a:noFill/>
        </p:spPr>
        <p:txBody>
          <a:bodyPr wrap="square" rtlCol="0">
            <a:spAutoFit/>
          </a:bodyPr>
          <a:lstStyle/>
          <a:p>
            <a:pPr algn="just"/>
            <a:r>
              <a:rPr lang="pt-BR" sz="3600" u="sng" dirty="0"/>
              <a:t>prioritariamente</a:t>
            </a:r>
            <a:r>
              <a:rPr lang="pt-BR" sz="3600" dirty="0"/>
              <a:t> a estudantes que não tenham concluído o ensino superior e não tenham sido beneficiados pelo financiamento estudantil, </a:t>
            </a:r>
            <a:r>
              <a:rPr lang="pt-BR" sz="3600" u="sng" dirty="0"/>
              <a:t>vedada a concessão </a:t>
            </a:r>
            <a:r>
              <a:rPr lang="pt-BR" sz="3600" dirty="0"/>
              <a:t>de novo financiamento a estudante em período de utilização de financiamento pelo </a:t>
            </a:r>
            <a:r>
              <a:rPr lang="pt-BR" sz="3600" dirty="0">
                <a:hlinkClick r:id="rId2" tooltip="Lei no 10.260, de 12 de julho de 2001."/>
              </a:rPr>
              <a:t>Fies</a:t>
            </a:r>
            <a:r>
              <a:rPr lang="pt-BR" sz="3600" dirty="0"/>
              <a:t> ou que não tenha quitado financiamento anterior pelo </a:t>
            </a:r>
            <a:r>
              <a:rPr lang="pt-BR" sz="3600" dirty="0">
                <a:hlinkClick r:id="rId2" tooltip="Lei no 10.260, de 12 de julho de 2001."/>
              </a:rPr>
              <a:t>Fies</a:t>
            </a:r>
            <a:r>
              <a:rPr lang="pt-BR" sz="3600" dirty="0"/>
              <a:t> ou pelo Programa de Crédito Educativo, de que trata a Lei no </a:t>
            </a:r>
            <a:r>
              <a:rPr lang="pt-BR" sz="3600" dirty="0">
                <a:hlinkClick r:id="rId3" tooltip="Lei nº 8.436, de 25 de junho de 1992."/>
              </a:rPr>
              <a:t>8.436</a:t>
            </a:r>
            <a:r>
              <a:rPr lang="pt-BR" sz="3600" dirty="0"/>
              <a:t>, de 25 de junho de 1992.</a:t>
            </a:r>
            <a:endParaRPr lang="pt-BR" sz="4000" u="sng" dirty="0"/>
          </a:p>
        </p:txBody>
      </p:sp>
    </p:spTree>
    <p:extLst>
      <p:ext uri="{BB962C8B-B14F-4D97-AF65-F5344CB8AC3E}">
        <p14:creationId xmlns:p14="http://schemas.microsoft.com/office/powerpoint/2010/main" val="33921808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Íon">
  <a:themeElements>
    <a:clrScheme name="Í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Í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Í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124</TotalTime>
  <Words>1082</Words>
  <Application>Microsoft Office PowerPoint</Application>
  <PresentationFormat>Widescreen</PresentationFormat>
  <Paragraphs>107</Paragraphs>
  <Slides>33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33</vt:i4>
      </vt:variant>
    </vt:vector>
  </HeadingPairs>
  <TitlesOfParts>
    <vt:vector size="38" baseType="lpstr">
      <vt:lpstr>Arial</vt:lpstr>
      <vt:lpstr>Calibri</vt:lpstr>
      <vt:lpstr>Century Gothic</vt:lpstr>
      <vt:lpstr>Wingdings 3</vt:lpstr>
      <vt:lpstr>Íon</vt:lpstr>
      <vt:lpstr>Apresentação do PowerPoint</vt:lpstr>
      <vt:lpstr>IV Fórum Mineiro de Educadores em Ciências Contábeis </vt:lpstr>
      <vt:lpstr>NOVO FIES MP 785 DE 06/07/2017</vt:lpstr>
      <vt:lpstr>CONSTANTES MUDANÇAS</vt:lpstr>
      <vt:lpstr>PRINCIPAIS ALTERAÇÕES NO FIES</vt:lpstr>
      <vt:lpstr>LEIS ALTERADAS</vt:lpstr>
      <vt:lpstr>OBJETIVO DO FIES</vt:lpstr>
      <vt:lpstr>QUAIS CURSOS</vt:lpstr>
      <vt:lpstr>QUEM POD TER O FIES</vt:lpstr>
      <vt:lpstr>CG FIES</vt:lpstr>
      <vt:lpstr>CONCEITO</vt:lpstr>
      <vt:lpstr>PEDAGOGIA E LICENCIATURAS</vt:lpstr>
      <vt:lpstr>QUALQUER INSTITUIÇÃO FINANCEIRA</vt:lpstr>
      <vt:lpstr>POLÍTICA DE DESCONTOS</vt:lpstr>
      <vt:lpstr>EXCLUSÃO DO PROGRAMA E MULTA</vt:lpstr>
      <vt:lpstr>EXCLUSÃO DO PROGRAMA E MULTA</vt:lpstr>
      <vt:lpstr>ADESÃO AO NOVO FIES</vt:lpstr>
      <vt:lpstr>ADESÃO AO NOVO FIES</vt:lpstr>
      <vt:lpstr>ADESÃO AO NOVO FIES</vt:lpstr>
      <vt:lpstr>ADESÃO AO NOVO FIES</vt:lpstr>
      <vt:lpstr>VALOR NÃO FINANCIADO</vt:lpstr>
      <vt:lpstr>CONTRATOS DO FIES A PARTIR 2018</vt:lpstr>
      <vt:lpstr>CONTRATOS DO FIES A PARTIR 2018</vt:lpstr>
      <vt:lpstr>CONTRATOS DO FIES A PARTIR 2018</vt:lpstr>
      <vt:lpstr>DILATAÇÃO DO CONTRATO</vt:lpstr>
      <vt:lpstr>ADITAMENTO, QUANDO NÃO OCORRERÁ</vt:lpstr>
      <vt:lpstr>TRANSFERÊNCIA DE CURSO</vt:lpstr>
      <vt:lpstr>VARIÁVEIS</vt:lpstr>
      <vt:lpstr>SEGURO</vt:lpstr>
      <vt:lpstr>FG FIES</vt:lpstr>
      <vt:lpstr>FG FIES</vt:lpstr>
      <vt:lpstr>RECOMENDAÇÃO</vt:lpstr>
      <vt:lpstr>OBRIGADO!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NOVO FIES MP 785/17</dc:title>
  <dc:creator>Antônio Baião</dc:creator>
  <cp:lastModifiedBy>Antônio Baião</cp:lastModifiedBy>
  <cp:revision>32</cp:revision>
  <cp:lastPrinted>2017-08-04T15:54:03Z</cp:lastPrinted>
  <dcterms:created xsi:type="dcterms:W3CDTF">2017-08-04T03:57:58Z</dcterms:created>
  <dcterms:modified xsi:type="dcterms:W3CDTF">2017-08-04T16:00:49Z</dcterms:modified>
</cp:coreProperties>
</file>