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83" r:id="rId2"/>
    <p:sldId id="256" r:id="rId3"/>
    <p:sldId id="258" r:id="rId4"/>
    <p:sldId id="257" r:id="rId5"/>
    <p:sldId id="272" r:id="rId6"/>
    <p:sldId id="262" r:id="rId7"/>
    <p:sldId id="259" r:id="rId8"/>
    <p:sldId id="260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3" r:id="rId18"/>
    <p:sldId id="275" r:id="rId19"/>
    <p:sldId id="271" r:id="rId20"/>
    <p:sldId id="278" r:id="rId21"/>
    <p:sldId id="280" r:id="rId22"/>
    <p:sldId id="277" r:id="rId23"/>
    <p:sldId id="281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25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93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74723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024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4316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8686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00902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6719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255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9077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4275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1201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5786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378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442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3025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8ED63-ADC1-45D9-B637-46DB5704A8B7}" type="datetimeFigureOut">
              <a:rPr lang="pt-BR" smtClean="0"/>
              <a:t>19/07/2018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C8E1C5-C5B9-459D-8065-472FA60DB4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3709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m.org.br/" TargetMode="External"/><Relationship Id="rId2" Type="http://schemas.openxmlformats.org/officeDocument/2006/relationships/hyperlink" Target="http://www.tesouro.fazenda.gov.br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carlarenataleal@gamail.com" TargetMode="External"/><Relationship Id="rId4" Type="http://schemas.openxmlformats.org/officeDocument/2006/relationships/hyperlink" Target="http://www.cfc.org.br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607E67E-EA46-432A-B2D4-D15C309EE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8377"/>
            <a:ext cx="10515600" cy="5492336"/>
          </a:xfrm>
        </p:spPr>
        <p:txBody>
          <a:bodyPr>
            <a:normAutofit/>
          </a:bodyPr>
          <a:lstStyle/>
          <a:p>
            <a:pPr algn="ctr"/>
            <a:r>
              <a:rPr lang="pt-BR" sz="7200" dirty="0"/>
              <a:t>	</a:t>
            </a:r>
            <a:r>
              <a:rPr lang="pt-BR" sz="7200" dirty="0">
                <a:solidFill>
                  <a:srgbClr val="002060"/>
                </a:solidFill>
              </a:rPr>
              <a:t>Matriz de Saldos	Contábeis</a:t>
            </a:r>
            <a:br>
              <a:rPr lang="pt-BR" sz="7200" dirty="0">
                <a:solidFill>
                  <a:srgbClr val="002060"/>
                </a:solidFill>
              </a:rPr>
            </a:br>
            <a:br>
              <a:rPr lang="pt-BR" sz="7200" dirty="0">
                <a:solidFill>
                  <a:srgbClr val="002060"/>
                </a:solidFill>
              </a:rPr>
            </a:br>
            <a:r>
              <a:rPr lang="pt-BR" sz="7200" dirty="0">
                <a:solidFill>
                  <a:srgbClr val="002060"/>
                </a:solidFill>
              </a:rPr>
              <a:t>Carla Renata Leal</a:t>
            </a:r>
          </a:p>
        </p:txBody>
      </p:sp>
    </p:spTree>
    <p:extLst>
      <p:ext uri="{BB962C8B-B14F-4D97-AF65-F5344CB8AC3E}">
        <p14:creationId xmlns:p14="http://schemas.microsoft.com/office/powerpoint/2010/main" val="1331679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5D3B2D-F12C-48CB-9D91-BA8E65010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002060"/>
                </a:solidFill>
              </a:rPr>
              <a:t>Qual a estrutura da matriz?</a:t>
            </a:r>
            <a:r>
              <a:rPr lang="pt-BR" dirty="0">
                <a:solidFill>
                  <a:srgbClr val="002060"/>
                </a:solidFill>
              </a:rPr>
              <a:t> </a:t>
            </a:r>
            <a:br>
              <a:rPr lang="pt-BR" dirty="0">
                <a:solidFill>
                  <a:srgbClr val="002060"/>
                </a:solidFill>
              </a:rPr>
            </a:b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F80DD7-3AD0-4318-A8CD-6E32FCE20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656523"/>
            <a:ext cx="10520753" cy="43848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500" dirty="0">
                <a:solidFill>
                  <a:srgbClr val="002060"/>
                </a:solidFill>
              </a:rPr>
              <a:t>Para que a MSC seja capaz de gerar tanto os relatórios contábeis quanto os fiscais, algumas informações são necessárias;</a:t>
            </a:r>
          </a:p>
          <a:p>
            <a:pPr algn="just"/>
            <a:r>
              <a:rPr lang="pt-BR" sz="2500" b="1" dirty="0">
                <a:solidFill>
                  <a:srgbClr val="002060"/>
                </a:solidFill>
              </a:rPr>
              <a:t>Conta Contábil</a:t>
            </a:r>
          </a:p>
          <a:p>
            <a:pPr algn="just"/>
            <a:endParaRPr lang="pt-BR" sz="2500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pt-BR" sz="2500" b="1" dirty="0">
                <a:solidFill>
                  <a:srgbClr val="002060"/>
                </a:solidFill>
              </a:rPr>
              <a:t>O Município deve utilizar na MSC apenas contas de ultimo nível de detalhamento do  PCASP Estendido (que é obrigatório para o seu preenchimento).</a:t>
            </a:r>
          </a:p>
          <a:p>
            <a:pPr marL="0" indent="0" algn="just">
              <a:buNone/>
            </a:pPr>
            <a:r>
              <a:rPr lang="pt-BR" sz="2500" b="1" dirty="0">
                <a:solidFill>
                  <a:srgbClr val="002060"/>
                </a:solidFill>
              </a:rPr>
              <a:t>Caso exista no munícipio alguma extensão que não esteja prevista no </a:t>
            </a:r>
            <a:r>
              <a:rPr lang="pt-BR" sz="2500" b="1" dirty="0" err="1">
                <a:solidFill>
                  <a:srgbClr val="002060"/>
                </a:solidFill>
              </a:rPr>
              <a:t>Pcasp</a:t>
            </a:r>
            <a:r>
              <a:rPr lang="pt-BR" sz="2500" b="1" dirty="0">
                <a:solidFill>
                  <a:srgbClr val="002060"/>
                </a:solidFill>
              </a:rPr>
              <a:t> Estendido, o gestor municipal deverá fazer um “</a:t>
            </a:r>
            <a:r>
              <a:rPr lang="pt-BR" sz="2500" b="1" dirty="0" err="1">
                <a:solidFill>
                  <a:srgbClr val="002060"/>
                </a:solidFill>
              </a:rPr>
              <a:t>De-Para</a:t>
            </a:r>
            <a:r>
              <a:rPr lang="pt-BR" sz="2500" b="1" dirty="0">
                <a:solidFill>
                  <a:srgbClr val="002060"/>
                </a:solidFill>
              </a:rPr>
              <a:t>” no próprio </a:t>
            </a:r>
            <a:r>
              <a:rPr lang="pt-BR" sz="2500" b="1" dirty="0" err="1">
                <a:solidFill>
                  <a:srgbClr val="002060"/>
                </a:solidFill>
              </a:rPr>
              <a:t>Siconfi</a:t>
            </a:r>
            <a:r>
              <a:rPr lang="pt-BR" sz="2500" b="1" dirty="0">
                <a:solidFill>
                  <a:srgbClr val="002060"/>
                </a:solidFill>
              </a:rPr>
              <a:t>, utilizando a ferramenta “Mapear Contas”.</a:t>
            </a:r>
            <a:r>
              <a:rPr lang="pt-BR" sz="2500" dirty="0">
                <a:solidFill>
                  <a:srgbClr val="002060"/>
                </a:solidFill>
              </a:rPr>
              <a:t> </a:t>
            </a:r>
            <a:br>
              <a:rPr lang="pt-BR" sz="2500" dirty="0">
                <a:solidFill>
                  <a:srgbClr val="002060"/>
                </a:solidFill>
              </a:rPr>
            </a:br>
            <a:endParaRPr lang="pt-BR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338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63A2DE-DB4E-41DD-A415-9C540DEBC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002060"/>
                </a:solidFill>
              </a:rPr>
              <a:t>Informações complementares</a:t>
            </a:r>
            <a:r>
              <a:rPr lang="pt-BR" dirty="0">
                <a:solidFill>
                  <a:srgbClr val="002060"/>
                </a:solidFill>
              </a:rPr>
              <a:t>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E565F0-AC49-4DDF-B7D9-705FBD7C8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10189449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500" dirty="0">
                <a:solidFill>
                  <a:srgbClr val="002060"/>
                </a:solidFill>
              </a:rPr>
              <a:t>As informações complementares </a:t>
            </a:r>
            <a:r>
              <a:rPr lang="pt-BR" sz="2500" b="1" dirty="0">
                <a:solidFill>
                  <a:srgbClr val="002060"/>
                </a:solidFill>
              </a:rPr>
              <a:t>somente são necessárias quando a conta contábil não for suficiente para o preenchimento dos relatórios</a:t>
            </a:r>
            <a:r>
              <a:rPr lang="pt-BR" sz="2500" dirty="0">
                <a:solidFill>
                  <a:srgbClr val="002060"/>
                </a:solidFill>
              </a:rPr>
              <a:t>, principalmente os que envolvem informações fiscais.</a:t>
            </a:r>
          </a:p>
          <a:p>
            <a:pPr marL="0" indent="0">
              <a:buNone/>
            </a:pPr>
            <a:br>
              <a:rPr lang="pt-BR" sz="2500" dirty="0">
                <a:solidFill>
                  <a:srgbClr val="002060"/>
                </a:solidFill>
              </a:rPr>
            </a:br>
            <a:r>
              <a:rPr lang="pt-BR" sz="2500" dirty="0">
                <a:solidFill>
                  <a:srgbClr val="002060"/>
                </a:solidFill>
              </a:rPr>
              <a:t>Além das classificações padronizadas, serão utilizados os detalhamentos e as classificações definidas especificamente para o </a:t>
            </a:r>
            <a:r>
              <a:rPr lang="pt-BR" sz="2500" dirty="0" err="1">
                <a:solidFill>
                  <a:srgbClr val="002060"/>
                </a:solidFill>
              </a:rPr>
              <a:t>Siconfi</a:t>
            </a:r>
            <a:r>
              <a:rPr lang="pt-BR" sz="2500" dirty="0">
                <a:solidFill>
                  <a:srgbClr val="002060"/>
                </a:solidFill>
              </a:rPr>
              <a:t>, para permitir a geração de grande parte dos relatórios e demonstrativos a partir da matriz.</a:t>
            </a:r>
            <a:br>
              <a:rPr lang="pt-BR" sz="2500" dirty="0">
                <a:solidFill>
                  <a:srgbClr val="002060"/>
                </a:solidFill>
              </a:rPr>
            </a:br>
            <a:endParaRPr lang="pt-BR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849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139EF4-FA50-4BD3-9B67-67839272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002060"/>
                </a:solidFill>
              </a:rPr>
              <a:t>Saldos e movimentações contábeis</a:t>
            </a:r>
            <a:br>
              <a:rPr lang="pt-BR" dirty="0">
                <a:solidFill>
                  <a:srgbClr val="002060"/>
                </a:solidFill>
              </a:rPr>
            </a:b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0DBE3D-6379-4E27-8870-30495E10A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10958076" cy="388077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2500" dirty="0">
                <a:solidFill>
                  <a:srgbClr val="002060"/>
                </a:solidFill>
              </a:rPr>
              <a:t>Conforme alerta da STN, </a:t>
            </a:r>
            <a:r>
              <a:rPr lang="pt-BR" sz="2500" b="1" dirty="0">
                <a:solidFill>
                  <a:srgbClr val="002060"/>
                </a:solidFill>
              </a:rPr>
              <a:t>a natureza do valor é característica importante para geração dos relatórios sumarizados </a:t>
            </a:r>
            <a:r>
              <a:rPr lang="pt-BR" sz="2500" dirty="0">
                <a:solidFill>
                  <a:srgbClr val="002060"/>
                </a:solidFill>
              </a:rPr>
              <a:t>porque utiliza como base as contas contábeis, que possuem os atributos débito e crédito.</a:t>
            </a:r>
          </a:p>
          <a:p>
            <a:pPr marL="0" indent="0" algn="just">
              <a:buNone/>
            </a:pPr>
            <a:br>
              <a:rPr lang="pt-BR" sz="2500" dirty="0">
                <a:solidFill>
                  <a:srgbClr val="002060"/>
                </a:solidFill>
              </a:rPr>
            </a:br>
            <a:r>
              <a:rPr lang="pt-BR" sz="2500" dirty="0">
                <a:solidFill>
                  <a:srgbClr val="002060"/>
                </a:solidFill>
              </a:rPr>
              <a:t>Por esse motivo, a coluna “</a:t>
            </a:r>
            <a:r>
              <a:rPr lang="pt-BR" sz="2500" b="1" dirty="0" err="1">
                <a:solidFill>
                  <a:srgbClr val="002060"/>
                </a:solidFill>
              </a:rPr>
              <a:t>Natureza_Inicial</a:t>
            </a:r>
            <a:r>
              <a:rPr lang="pt-BR" sz="2500" b="1" dirty="0">
                <a:solidFill>
                  <a:srgbClr val="002060"/>
                </a:solidFill>
              </a:rPr>
              <a:t> e </a:t>
            </a:r>
            <a:r>
              <a:rPr lang="pt-BR" sz="2500" b="1" dirty="0" err="1">
                <a:solidFill>
                  <a:srgbClr val="002060"/>
                </a:solidFill>
              </a:rPr>
              <a:t>Natureza_Final</a:t>
            </a:r>
            <a:r>
              <a:rPr lang="pt-BR" sz="2500" dirty="0">
                <a:solidFill>
                  <a:srgbClr val="002060"/>
                </a:solidFill>
              </a:rPr>
              <a:t>” possui dois valores possíveis:</a:t>
            </a:r>
          </a:p>
          <a:p>
            <a:pPr marL="0" indent="0">
              <a:buNone/>
            </a:pPr>
            <a:br>
              <a:rPr lang="pt-BR" sz="2500" dirty="0">
                <a:solidFill>
                  <a:srgbClr val="002060"/>
                </a:solidFill>
              </a:rPr>
            </a:br>
            <a:r>
              <a:rPr lang="pt-BR" sz="2500" dirty="0">
                <a:solidFill>
                  <a:srgbClr val="002060"/>
                </a:solidFill>
              </a:rPr>
              <a:t>• débito – representado pela letra “</a:t>
            </a:r>
            <a:r>
              <a:rPr lang="pt-BR" sz="2500" b="1" dirty="0">
                <a:solidFill>
                  <a:srgbClr val="002060"/>
                </a:solidFill>
              </a:rPr>
              <a:t>D</a:t>
            </a:r>
            <a:r>
              <a:rPr lang="pt-BR" sz="2500" dirty="0">
                <a:solidFill>
                  <a:srgbClr val="002060"/>
                </a:solidFill>
              </a:rPr>
              <a:t>”;</a:t>
            </a:r>
            <a:br>
              <a:rPr lang="pt-BR" sz="2500" dirty="0">
                <a:solidFill>
                  <a:srgbClr val="002060"/>
                </a:solidFill>
              </a:rPr>
            </a:br>
            <a:r>
              <a:rPr lang="pt-BR" sz="2500" dirty="0">
                <a:solidFill>
                  <a:srgbClr val="002060"/>
                </a:solidFill>
              </a:rPr>
              <a:t>• crédito – representado pela letra “</a:t>
            </a:r>
            <a:r>
              <a:rPr lang="pt-BR" sz="2500" b="1" dirty="0">
                <a:solidFill>
                  <a:srgbClr val="002060"/>
                </a:solidFill>
              </a:rPr>
              <a:t>C</a:t>
            </a:r>
            <a:r>
              <a:rPr lang="pt-BR" sz="2500" dirty="0">
                <a:solidFill>
                  <a:srgbClr val="002060"/>
                </a:solidFill>
              </a:rPr>
              <a:t>”. </a:t>
            </a:r>
            <a:br>
              <a:rPr lang="pt-BR" sz="2500" dirty="0">
                <a:solidFill>
                  <a:srgbClr val="002060"/>
                </a:solidFill>
              </a:rPr>
            </a:br>
            <a:endParaRPr lang="pt-BR" sz="2500" dirty="0">
              <a:solidFill>
                <a:srgbClr val="002060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5635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82EEEC-0265-4B83-937B-1AF5B772C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84351"/>
            <a:ext cx="10744200" cy="1325563"/>
          </a:xfrm>
        </p:spPr>
        <p:txBody>
          <a:bodyPr>
            <a:noAutofit/>
          </a:bodyPr>
          <a:lstStyle/>
          <a:p>
            <a:pPr algn="just"/>
            <a:r>
              <a:rPr lang="pt-BR" sz="3000" dirty="0">
                <a:solidFill>
                  <a:srgbClr val="002060"/>
                </a:solidFill>
              </a:rPr>
              <a:t>De acordo com a Secretaria do Tesouro Nacional (STN), de forma simplificada, a Matriz apresentará a estrutura a seguir:</a:t>
            </a:r>
            <a:br>
              <a:rPr lang="pt-BR" sz="3000" dirty="0"/>
            </a:br>
            <a:endParaRPr lang="pt-BR" sz="3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1971DE9-5FD6-4383-B4CA-C423B5C0A0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977" t="23056" r="20237" b="11516"/>
          <a:stretch/>
        </p:blipFill>
        <p:spPr>
          <a:xfrm>
            <a:off x="1915886" y="1886858"/>
            <a:ext cx="6923314" cy="4484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50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379819-B423-4159-88AD-A15B377CB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002060"/>
                </a:solidFill>
              </a:rPr>
              <a:t>Penalidades	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0582D9-870D-42D9-B9E4-810EFA510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13588" cy="3880773"/>
          </a:xfrm>
        </p:spPr>
        <p:txBody>
          <a:bodyPr/>
          <a:lstStyle/>
          <a:p>
            <a:endParaRPr lang="pt-BR" dirty="0"/>
          </a:p>
          <a:p>
            <a:endParaRPr lang="pt-BR" dirty="0"/>
          </a:p>
          <a:p>
            <a:pPr algn="just"/>
            <a:r>
              <a:rPr lang="pt-BR" sz="2500" dirty="0">
                <a:solidFill>
                  <a:srgbClr val="002060"/>
                </a:solidFill>
              </a:rPr>
              <a:t>§4° do art. 48 da Lei Complementar N°101, de 2000, a inobservância das regras desta Portaria impedirá, até que a situação seja regularizada, que o ente da Federação receba transferências voluntárias e contrate operações de crédito.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076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706471-859B-4AF7-BCCC-CD5BCCAF7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002060"/>
                </a:solidFill>
              </a:rPr>
              <a:t>O que mais pode ser observado a partir da MSC?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EA3226-AE55-4D48-A768-32019A426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pPr marL="0" indent="0" algn="just">
              <a:buNone/>
            </a:pPr>
            <a:r>
              <a:rPr lang="pt-BR" sz="2500" dirty="0">
                <a:solidFill>
                  <a:srgbClr val="002060"/>
                </a:solidFill>
              </a:rPr>
              <a:t>A STN comunicará ao respectivo tribunal de contas e ao conselho competente caso identifique indícios de descumprimento do disposto nas regras do MCASP vigentes.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011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4C60FB-7562-435D-956C-61B1E7993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002060"/>
                </a:solidFill>
              </a:rPr>
              <a:t>Analisando as informações		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B927DA1-71A6-4171-B707-5DEE3A418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0504"/>
            <a:ext cx="10746040" cy="483704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500" dirty="0">
                <a:solidFill>
                  <a:srgbClr val="002060"/>
                </a:solidFill>
              </a:rPr>
              <a:t>	O </a:t>
            </a:r>
            <a:r>
              <a:rPr lang="pt-BR" sz="2500" dirty="0" err="1">
                <a:solidFill>
                  <a:srgbClr val="002060"/>
                </a:solidFill>
              </a:rPr>
              <a:t>Siconfi</a:t>
            </a:r>
            <a:r>
              <a:rPr lang="pt-BR" sz="2500" dirty="0">
                <a:solidFill>
                  <a:srgbClr val="002060"/>
                </a:solidFill>
              </a:rPr>
              <a:t> realizará de forma automática e por meio de equações 	visando assegurar a consistência das informações enviadas:</a:t>
            </a:r>
          </a:p>
          <a:p>
            <a:pPr lvl="1"/>
            <a:r>
              <a:rPr lang="pt-BR" sz="2500" dirty="0">
                <a:solidFill>
                  <a:srgbClr val="002060"/>
                </a:solidFill>
              </a:rPr>
              <a:t>Validações impeditivas:</a:t>
            </a:r>
          </a:p>
          <a:p>
            <a:pPr lvl="1"/>
            <a:r>
              <a:rPr lang="pt-BR" sz="2500" dirty="0">
                <a:solidFill>
                  <a:srgbClr val="002060"/>
                </a:solidFill>
              </a:rPr>
              <a:t>Indicadores qualitativos</a:t>
            </a:r>
          </a:p>
          <a:p>
            <a:pPr marL="457200" lvl="1" indent="0" algn="just">
              <a:buNone/>
            </a:pPr>
            <a:r>
              <a:rPr lang="pt-BR" sz="2500" dirty="0">
                <a:solidFill>
                  <a:srgbClr val="002060"/>
                </a:solidFill>
              </a:rPr>
              <a:t>Caso sejam detectadas inconsistências relevantes, não evidenciadas pelas validações impeditivas previstas, mesmo que em verificações posteriores, os entes serão comunicados para que procedam à retificação tempestiva sob pena de que a STN/MF não dê a devida quitação dos dados, sujeitando o ente da Federação às penalidades e restrições previstas na Lei Complementar 101/2000 e também na portaria 896/2017.</a:t>
            </a:r>
          </a:p>
        </p:txBody>
      </p:sp>
    </p:spTree>
    <p:extLst>
      <p:ext uri="{BB962C8B-B14F-4D97-AF65-F5344CB8AC3E}">
        <p14:creationId xmlns:p14="http://schemas.microsoft.com/office/powerpoint/2010/main" val="1663676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F9F1E6-2260-40AF-ABDE-7D45246F36F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609600"/>
            <a:ext cx="8596313" cy="1320800"/>
          </a:xfrm>
        </p:spPr>
        <p:txBody>
          <a:bodyPr/>
          <a:lstStyle/>
          <a:p>
            <a:r>
              <a:rPr lang="pt-BR" dirty="0">
                <a:solidFill>
                  <a:srgbClr val="002060"/>
                </a:solidFill>
              </a:rPr>
              <a:t>Principais Dúvidas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C171F92E-806C-4BD9-8FA5-803AC06BDEC2}"/>
              </a:ext>
            </a:extLst>
          </p:cNvPr>
          <p:cNvSpPr/>
          <p:nvPr/>
        </p:nvSpPr>
        <p:spPr>
          <a:xfrm>
            <a:off x="5082210" y="1782417"/>
            <a:ext cx="5992189" cy="2133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>
                <a:solidFill>
                  <a:srgbClr val="002060"/>
                </a:solidFill>
              </a:rPr>
              <a:t>A MSC deve ser enviada somente pelo poder </a:t>
            </a:r>
            <a:r>
              <a:rPr lang="pt-BR" sz="2500" u="sng" dirty="0">
                <a:solidFill>
                  <a:srgbClr val="002060"/>
                </a:solidFill>
              </a:rPr>
              <a:t>Executivo, </a:t>
            </a:r>
            <a:r>
              <a:rPr lang="pt-BR" sz="2500" b="1" dirty="0">
                <a:solidFill>
                  <a:srgbClr val="002060"/>
                </a:solidFill>
              </a:rPr>
              <a:t>agregando</a:t>
            </a:r>
            <a:r>
              <a:rPr lang="pt-BR" sz="2500" dirty="0">
                <a:solidFill>
                  <a:srgbClr val="002060"/>
                </a:solidFill>
              </a:rPr>
              <a:t> as informações dos demais poderes e órgãos,</a:t>
            </a:r>
            <a:endParaRPr lang="pt-BR" sz="2500" u="sng" dirty="0">
              <a:solidFill>
                <a:srgbClr val="002060"/>
              </a:solidFill>
            </a:endParaRP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49569A39-E2E6-461D-9FB0-1472A330B06F}"/>
              </a:ext>
            </a:extLst>
          </p:cNvPr>
          <p:cNvSpPr/>
          <p:nvPr/>
        </p:nvSpPr>
        <p:spPr>
          <a:xfrm>
            <a:off x="669235" y="1782417"/>
            <a:ext cx="3220278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>
                <a:solidFill>
                  <a:srgbClr val="002060"/>
                </a:solidFill>
              </a:rPr>
              <a:t>Quem envia a MSC?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647DEAC3-7556-4D02-B27A-29B6B7F05926}"/>
              </a:ext>
            </a:extLst>
          </p:cNvPr>
          <p:cNvSpPr/>
          <p:nvPr/>
        </p:nvSpPr>
        <p:spPr>
          <a:xfrm>
            <a:off x="669235" y="4286132"/>
            <a:ext cx="3220278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>
                <a:solidFill>
                  <a:srgbClr val="002060"/>
                </a:solidFill>
              </a:rPr>
              <a:t>A ferramenta do </a:t>
            </a:r>
            <a:r>
              <a:rPr lang="pt-BR" sz="2500" dirty="0" err="1">
                <a:solidFill>
                  <a:srgbClr val="002060"/>
                </a:solidFill>
              </a:rPr>
              <a:t>De-Para</a:t>
            </a:r>
            <a:r>
              <a:rPr lang="pt-BR" sz="2500" dirty="0">
                <a:solidFill>
                  <a:srgbClr val="002060"/>
                </a:solidFill>
              </a:rPr>
              <a:t> do </a:t>
            </a:r>
            <a:r>
              <a:rPr lang="pt-BR" sz="2500" dirty="0" err="1">
                <a:solidFill>
                  <a:srgbClr val="002060"/>
                </a:solidFill>
              </a:rPr>
              <a:t>Siconfi</a:t>
            </a:r>
            <a:r>
              <a:rPr lang="pt-BR" sz="2500" dirty="0">
                <a:solidFill>
                  <a:srgbClr val="002060"/>
                </a:solidFill>
              </a:rPr>
              <a:t> é automática?</a:t>
            </a:r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92B7F354-0602-4C25-9968-03E82104D8CE}"/>
              </a:ext>
            </a:extLst>
          </p:cNvPr>
          <p:cNvSpPr/>
          <p:nvPr/>
        </p:nvSpPr>
        <p:spPr>
          <a:xfrm>
            <a:off x="5082209" y="4286132"/>
            <a:ext cx="5992189" cy="2133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>
                <a:solidFill>
                  <a:srgbClr val="002060"/>
                </a:solidFill>
              </a:rPr>
              <a:t>A ferramenta do </a:t>
            </a:r>
            <a:r>
              <a:rPr lang="pt-BR" sz="2500" dirty="0" err="1">
                <a:solidFill>
                  <a:srgbClr val="002060"/>
                </a:solidFill>
              </a:rPr>
              <a:t>De-Para</a:t>
            </a:r>
            <a:r>
              <a:rPr lang="pt-BR" sz="2500" dirty="0">
                <a:solidFill>
                  <a:srgbClr val="002060"/>
                </a:solidFill>
              </a:rPr>
              <a:t> do </a:t>
            </a:r>
            <a:r>
              <a:rPr lang="pt-BR" sz="2500" dirty="0" err="1">
                <a:solidFill>
                  <a:srgbClr val="002060"/>
                </a:solidFill>
              </a:rPr>
              <a:t>Siconfi</a:t>
            </a:r>
            <a:r>
              <a:rPr lang="pt-BR" sz="2500" dirty="0">
                <a:solidFill>
                  <a:srgbClr val="002060"/>
                </a:solidFill>
              </a:rPr>
              <a:t> permite que se faça o mapeamento, mas não o realize automaticamente, já que esse processo depende do julgamento de quem o está fazendo.</a:t>
            </a:r>
          </a:p>
        </p:txBody>
      </p:sp>
    </p:spTree>
    <p:extLst>
      <p:ext uri="{BB962C8B-B14F-4D97-AF65-F5344CB8AC3E}">
        <p14:creationId xmlns:p14="http://schemas.microsoft.com/office/powerpoint/2010/main" val="4054814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F9F1E6-2260-40AF-ABDE-7D45246F36F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609600"/>
            <a:ext cx="8596313" cy="1320800"/>
          </a:xfrm>
        </p:spPr>
        <p:txBody>
          <a:bodyPr/>
          <a:lstStyle/>
          <a:p>
            <a:r>
              <a:rPr lang="pt-BR" dirty="0">
                <a:solidFill>
                  <a:srgbClr val="002060"/>
                </a:solidFill>
              </a:rPr>
              <a:t>Principais Dúvidas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C171F92E-806C-4BD9-8FA5-803AC06BDEC2}"/>
              </a:ext>
            </a:extLst>
          </p:cNvPr>
          <p:cNvSpPr/>
          <p:nvPr/>
        </p:nvSpPr>
        <p:spPr>
          <a:xfrm>
            <a:off x="5082210" y="1769165"/>
            <a:ext cx="6296990" cy="2133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>
                <a:solidFill>
                  <a:srgbClr val="002060"/>
                </a:solidFill>
              </a:rPr>
              <a:t>Apesar da estrutura do arquivo XBRL GL ser simples e genérica não é necessário nenhum conhecimento em XBRL para o envio da MSC, uma vez que ela também pode ser enviada no formato CSV.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49569A39-E2E6-461D-9FB0-1472A330B06F}"/>
              </a:ext>
            </a:extLst>
          </p:cNvPr>
          <p:cNvSpPr/>
          <p:nvPr/>
        </p:nvSpPr>
        <p:spPr>
          <a:xfrm>
            <a:off x="669235" y="1782417"/>
            <a:ext cx="3220278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>
                <a:solidFill>
                  <a:srgbClr val="002060"/>
                </a:solidFill>
              </a:rPr>
              <a:t>É preciso conhecimento em XBRL para o envio da MSC?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647DEAC3-7556-4D02-B27A-29B6B7F05926}"/>
              </a:ext>
            </a:extLst>
          </p:cNvPr>
          <p:cNvSpPr/>
          <p:nvPr/>
        </p:nvSpPr>
        <p:spPr>
          <a:xfrm>
            <a:off x="669235" y="4286132"/>
            <a:ext cx="3220278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>
                <a:solidFill>
                  <a:srgbClr val="002060"/>
                </a:solidFill>
              </a:rPr>
              <a:t>Caso não envie a MSC serei penalizado?</a:t>
            </a:r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92B7F354-0602-4C25-9968-03E82104D8CE}"/>
              </a:ext>
            </a:extLst>
          </p:cNvPr>
          <p:cNvSpPr/>
          <p:nvPr/>
        </p:nvSpPr>
        <p:spPr>
          <a:xfrm>
            <a:off x="5082209" y="4286132"/>
            <a:ext cx="6296990" cy="231786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>
                <a:solidFill>
                  <a:srgbClr val="002060"/>
                </a:solidFill>
              </a:rPr>
              <a:t>O não envio da MSC acarretará em </a:t>
            </a:r>
            <a:r>
              <a:rPr lang="pt-BR" sz="2500" b="1" dirty="0">
                <a:solidFill>
                  <a:srgbClr val="002060"/>
                </a:solidFill>
              </a:rPr>
              <a:t>pendencias no CAUC </a:t>
            </a:r>
            <a:r>
              <a:rPr lang="pt-BR" sz="2500" dirty="0">
                <a:solidFill>
                  <a:srgbClr val="002060"/>
                </a:solidFill>
              </a:rPr>
              <a:t>em item específico da Matriz.</a:t>
            </a:r>
          </a:p>
          <a:p>
            <a:pPr algn="ctr"/>
            <a:r>
              <a:rPr lang="pt-BR" sz="2500" dirty="0">
                <a:solidFill>
                  <a:srgbClr val="002060"/>
                </a:solidFill>
              </a:rPr>
              <a:t>Neste primeiro momento, não haverá rejeição da MSC relacionadas as informações complementares.</a:t>
            </a:r>
          </a:p>
        </p:txBody>
      </p:sp>
    </p:spTree>
    <p:extLst>
      <p:ext uri="{BB962C8B-B14F-4D97-AF65-F5344CB8AC3E}">
        <p14:creationId xmlns:p14="http://schemas.microsoft.com/office/powerpoint/2010/main" val="114621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ipse 11">
            <a:extLst>
              <a:ext uri="{FF2B5EF4-FFF2-40B4-BE49-F238E27FC236}">
                <a16:creationId xmlns:a16="http://schemas.microsoft.com/office/drawing/2014/main" id="{E79ADE67-9079-4BCE-B410-F875805C1959}"/>
              </a:ext>
            </a:extLst>
          </p:cNvPr>
          <p:cNvSpPr/>
          <p:nvPr/>
        </p:nvSpPr>
        <p:spPr>
          <a:xfrm>
            <a:off x="4071744" y="2173057"/>
            <a:ext cx="3239854" cy="2511887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/>
              <a:t>Qual a importância do Contador para o Ente?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78F167D-6D57-4A96-9C4B-6ECE762F6288}"/>
              </a:ext>
            </a:extLst>
          </p:cNvPr>
          <p:cNvSpPr txBox="1"/>
          <p:nvPr/>
        </p:nvSpPr>
        <p:spPr>
          <a:xfrm>
            <a:off x="1961322" y="722033"/>
            <a:ext cx="8167429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dirty="0">
                <a:solidFill>
                  <a:srgbClr val="002060"/>
                </a:solidFill>
              </a:rPr>
              <a:t>Padronização da Informação</a:t>
            </a:r>
          </a:p>
          <a:p>
            <a:r>
              <a:rPr lang="pt-BR" sz="2500" dirty="0">
                <a:solidFill>
                  <a:srgbClr val="002060"/>
                </a:solidFill>
              </a:rPr>
              <a:t>Importação de Dados</a:t>
            </a:r>
          </a:p>
          <a:p>
            <a:r>
              <a:rPr lang="pt-BR" sz="2500" dirty="0">
                <a:solidFill>
                  <a:srgbClr val="002060"/>
                </a:solidFill>
              </a:rPr>
              <a:t>Não necessidade de digitação da informação</a:t>
            </a:r>
          </a:p>
          <a:p>
            <a:r>
              <a:rPr lang="pt-BR" sz="2500" dirty="0">
                <a:solidFill>
                  <a:srgbClr val="002060"/>
                </a:solidFill>
              </a:rPr>
              <a:t>Relatórios e Demonstrativos sendo gerados automáticos</a:t>
            </a:r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AC0C6E99-5ECA-4AEF-9F5D-6F4721954951}"/>
              </a:ext>
            </a:extLst>
          </p:cNvPr>
          <p:cNvSpPr/>
          <p:nvPr/>
        </p:nvSpPr>
        <p:spPr>
          <a:xfrm>
            <a:off x="1626795" y="3772431"/>
            <a:ext cx="2400242" cy="22953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002060"/>
                </a:solidFill>
              </a:rPr>
              <a:t>Cumprimento de limites </a:t>
            </a: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41788D3A-0BC8-43E3-99E1-FA168C45A68E}"/>
              </a:ext>
            </a:extLst>
          </p:cNvPr>
          <p:cNvSpPr/>
          <p:nvPr/>
        </p:nvSpPr>
        <p:spPr>
          <a:xfrm>
            <a:off x="4491550" y="4424286"/>
            <a:ext cx="2400242" cy="22953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002060"/>
                </a:solidFill>
              </a:rPr>
              <a:t>Competências Tributárias </a:t>
            </a: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8029EFF4-E4A3-4A70-A1F4-57FBEB819DB9}"/>
              </a:ext>
            </a:extLst>
          </p:cNvPr>
          <p:cNvSpPr/>
          <p:nvPr/>
        </p:nvSpPr>
        <p:spPr>
          <a:xfrm>
            <a:off x="1657499" y="934845"/>
            <a:ext cx="2400242" cy="22953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>
                <a:solidFill>
                  <a:srgbClr val="002060"/>
                </a:solidFill>
              </a:rPr>
              <a:t>MSC</a:t>
            </a:r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0B7AF925-028D-401E-BDB3-5459301F43C2}"/>
              </a:ext>
            </a:extLst>
          </p:cNvPr>
          <p:cNvSpPr/>
          <p:nvPr/>
        </p:nvSpPr>
        <p:spPr>
          <a:xfrm>
            <a:off x="7165055" y="641568"/>
            <a:ext cx="2400242" cy="22953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>
                <a:solidFill>
                  <a:srgbClr val="002060"/>
                </a:solidFill>
              </a:rPr>
              <a:t>RREO</a:t>
            </a: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FA0001EE-DFF0-44F5-ABA7-2A62DF95CB37}"/>
              </a:ext>
            </a:extLst>
          </p:cNvPr>
          <p:cNvSpPr/>
          <p:nvPr/>
        </p:nvSpPr>
        <p:spPr>
          <a:xfrm>
            <a:off x="4434451" y="138342"/>
            <a:ext cx="2400242" cy="22953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>
                <a:solidFill>
                  <a:srgbClr val="002060"/>
                </a:solidFill>
              </a:rPr>
              <a:t>DCA</a:t>
            </a: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A4014945-C8D0-4232-A46A-E8851A61D57B}"/>
              </a:ext>
            </a:extLst>
          </p:cNvPr>
          <p:cNvSpPr/>
          <p:nvPr/>
        </p:nvSpPr>
        <p:spPr>
          <a:xfrm>
            <a:off x="7356305" y="3717358"/>
            <a:ext cx="2400242" cy="22953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>
                <a:solidFill>
                  <a:srgbClr val="002060"/>
                </a:solidFill>
              </a:rPr>
              <a:t>RGF</a:t>
            </a:r>
          </a:p>
        </p:txBody>
      </p:sp>
    </p:spTree>
    <p:extLst>
      <p:ext uri="{BB962C8B-B14F-4D97-AF65-F5344CB8AC3E}">
        <p14:creationId xmlns:p14="http://schemas.microsoft.com/office/powerpoint/2010/main" val="354086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9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607E67E-EA46-432A-B2D4-D15C309EE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8377"/>
            <a:ext cx="10515600" cy="5492336"/>
          </a:xfrm>
        </p:spPr>
        <p:txBody>
          <a:bodyPr>
            <a:normAutofit/>
          </a:bodyPr>
          <a:lstStyle/>
          <a:p>
            <a:pPr algn="ctr"/>
            <a:r>
              <a:rPr lang="pt-BR" sz="7200" dirty="0"/>
              <a:t>	</a:t>
            </a:r>
            <a:r>
              <a:rPr lang="pt-BR" sz="7200" dirty="0">
                <a:solidFill>
                  <a:srgbClr val="002060"/>
                </a:solidFill>
              </a:rPr>
              <a:t>Matriz de Saldos	Contábeis</a:t>
            </a:r>
            <a:br>
              <a:rPr lang="pt-BR" sz="7200" dirty="0">
                <a:solidFill>
                  <a:srgbClr val="002060"/>
                </a:solidFill>
              </a:rPr>
            </a:br>
            <a:r>
              <a:rPr lang="pt-BR" sz="7200" dirty="0">
                <a:solidFill>
                  <a:srgbClr val="002060"/>
                </a:solidFill>
              </a:rPr>
              <a:t>Orientação e impactos </a:t>
            </a:r>
            <a:br>
              <a:rPr lang="pt-BR" sz="7200" dirty="0">
                <a:solidFill>
                  <a:srgbClr val="002060"/>
                </a:solidFill>
              </a:rPr>
            </a:br>
            <a:r>
              <a:rPr lang="pt-BR" sz="7200" dirty="0">
                <a:solidFill>
                  <a:srgbClr val="002060"/>
                </a:solidFill>
              </a:rPr>
              <a:t>para os munícipios</a:t>
            </a:r>
          </a:p>
        </p:txBody>
      </p:sp>
    </p:spTree>
    <p:extLst>
      <p:ext uri="{BB962C8B-B14F-4D97-AF65-F5344CB8AC3E}">
        <p14:creationId xmlns:p14="http://schemas.microsoft.com/office/powerpoint/2010/main" val="381947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12218BF-652B-4632-9B10-ECD48041E241}"/>
              </a:ext>
            </a:extLst>
          </p:cNvPr>
          <p:cNvSpPr txBox="1"/>
          <p:nvPr/>
        </p:nvSpPr>
        <p:spPr>
          <a:xfrm>
            <a:off x="1190847" y="829340"/>
            <a:ext cx="8782493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dirty="0">
                <a:solidFill>
                  <a:srgbClr val="002060"/>
                </a:solidFill>
              </a:rPr>
              <a:t>DESAFIOS PARA OS MUNICÍPIOS:</a:t>
            </a:r>
          </a:p>
          <a:p>
            <a:endParaRPr lang="pt-BR" sz="25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500" dirty="0">
                <a:solidFill>
                  <a:srgbClr val="002060"/>
                </a:solidFill>
              </a:rPr>
              <a:t>Adoção do PCASP estendido evitando a utilização do “DE – PARA”;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sz="25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500" dirty="0">
                <a:solidFill>
                  <a:srgbClr val="002060"/>
                </a:solidFill>
              </a:rPr>
              <a:t>Padronização do </a:t>
            </a:r>
            <a:r>
              <a:rPr lang="pt-BR" sz="2500" dirty="0" err="1">
                <a:solidFill>
                  <a:srgbClr val="002060"/>
                </a:solidFill>
              </a:rPr>
              <a:t>subelementos</a:t>
            </a:r>
            <a:r>
              <a:rPr lang="pt-BR" sz="2500" dirty="0">
                <a:solidFill>
                  <a:srgbClr val="002060"/>
                </a:solidFill>
              </a:rPr>
              <a:t> de despesas e fontes de recursos, respeitando as necessidades dos órgãos de controle que utilizam dessas informações para outras necessidades além do acompanhamento de gestão fiscal e apreciação da contas;</a:t>
            </a:r>
          </a:p>
          <a:p>
            <a:endParaRPr lang="pt-BR" sz="25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500" dirty="0">
                <a:solidFill>
                  <a:srgbClr val="002060"/>
                </a:solidFill>
              </a:rPr>
              <a:t>Entendimento divergentes na aplicação das normas e regulamentos;</a:t>
            </a:r>
          </a:p>
          <a:p>
            <a:endParaRPr lang="pt-BR" sz="25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00086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12218BF-652B-4632-9B10-ECD48041E241}"/>
              </a:ext>
            </a:extLst>
          </p:cNvPr>
          <p:cNvSpPr txBox="1"/>
          <p:nvPr/>
        </p:nvSpPr>
        <p:spPr>
          <a:xfrm>
            <a:off x="1190847" y="829340"/>
            <a:ext cx="8782493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dirty="0">
                <a:solidFill>
                  <a:srgbClr val="002060"/>
                </a:solidFill>
              </a:rPr>
              <a:t>DESAFIOS PARA OS MUNICÍPIOS:</a:t>
            </a:r>
          </a:p>
          <a:p>
            <a:endParaRPr lang="pt-BR" sz="25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500" dirty="0">
                <a:solidFill>
                  <a:srgbClr val="002060"/>
                </a:solidFill>
              </a:rPr>
              <a:t>Definição de metodologia aplicável para homologação dos demonstrativos gerados a partir da MSC, possibilidade de retificação e utilização dessa informação para controles externos;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sz="25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500" dirty="0">
                <a:solidFill>
                  <a:srgbClr val="002060"/>
                </a:solidFill>
              </a:rPr>
              <a:t>Acompanhamento diário das rotinas pelos contadores dos órgãos;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sz="25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500" dirty="0">
                <a:solidFill>
                  <a:srgbClr val="002060"/>
                </a:solidFill>
              </a:rPr>
              <a:t>Conhecimento e domínio para a correta análise da informação.</a:t>
            </a:r>
          </a:p>
          <a:p>
            <a:endParaRPr lang="pt-BR" sz="25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3003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506996F-C6C5-4398-AA82-E93E46E3C570}"/>
              </a:ext>
            </a:extLst>
          </p:cNvPr>
          <p:cNvSpPr txBox="1"/>
          <p:nvPr/>
        </p:nvSpPr>
        <p:spPr>
          <a:xfrm>
            <a:off x="1148317" y="1339703"/>
            <a:ext cx="1056876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800" dirty="0">
                <a:solidFill>
                  <a:srgbClr val="002060"/>
                </a:solidFill>
              </a:rPr>
              <a:t>É na resiliência que nascem as vitórias  porque todos os caminhos são feitos de altos e baixos e é necessários persistir para se chegar ao fim.</a:t>
            </a:r>
          </a:p>
        </p:txBody>
      </p:sp>
    </p:spTree>
    <p:extLst>
      <p:ext uri="{BB962C8B-B14F-4D97-AF65-F5344CB8AC3E}">
        <p14:creationId xmlns:p14="http://schemas.microsoft.com/office/powerpoint/2010/main" val="2626257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81C969C6-68A3-4A55-888E-766DDB53A1E4}"/>
              </a:ext>
            </a:extLst>
          </p:cNvPr>
          <p:cNvSpPr txBox="1"/>
          <p:nvPr/>
        </p:nvSpPr>
        <p:spPr>
          <a:xfrm>
            <a:off x="2955851" y="119084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8706D2F-9942-4448-924F-9C4BEC9ED295}"/>
              </a:ext>
            </a:extLst>
          </p:cNvPr>
          <p:cNvSpPr txBox="1"/>
          <p:nvPr/>
        </p:nvSpPr>
        <p:spPr>
          <a:xfrm>
            <a:off x="1446027" y="1020726"/>
            <a:ext cx="8846289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srgbClr val="002060"/>
                </a:solidFill>
              </a:rPr>
              <a:t>OBRIGADO.</a:t>
            </a:r>
          </a:p>
          <a:p>
            <a:endParaRPr lang="pt-BR" sz="2500" dirty="0">
              <a:solidFill>
                <a:srgbClr val="002060"/>
              </a:solidFill>
            </a:endParaRPr>
          </a:p>
          <a:p>
            <a:endParaRPr lang="pt-BR" sz="2500" dirty="0">
              <a:solidFill>
                <a:srgbClr val="002060"/>
              </a:solidFill>
            </a:endParaRPr>
          </a:p>
          <a:p>
            <a:endParaRPr lang="pt-BR" sz="2500" dirty="0">
              <a:solidFill>
                <a:srgbClr val="002060"/>
              </a:solidFill>
            </a:endParaRPr>
          </a:p>
          <a:p>
            <a:r>
              <a:rPr lang="pt-BR" sz="2500" dirty="0">
                <a:solidFill>
                  <a:srgbClr val="002060"/>
                </a:solidFill>
              </a:rPr>
              <a:t>Fontes:</a:t>
            </a:r>
          </a:p>
          <a:p>
            <a:r>
              <a:rPr lang="pt-BR" sz="2000" i="1" dirty="0">
                <a:solidFill>
                  <a:srgbClr val="002060"/>
                </a:solidFill>
                <a:hlinkClick r:id="rId2"/>
              </a:rPr>
              <a:t>www.tesouro.fazenda.gov.br</a:t>
            </a:r>
            <a:endParaRPr lang="pt-BR" sz="2000" i="1" dirty="0">
              <a:solidFill>
                <a:srgbClr val="002060"/>
              </a:solidFill>
            </a:endParaRPr>
          </a:p>
          <a:p>
            <a:r>
              <a:rPr lang="pt-BR" sz="2000" i="1" dirty="0">
                <a:solidFill>
                  <a:srgbClr val="002060"/>
                </a:solidFill>
                <a:hlinkClick r:id="rId3"/>
              </a:rPr>
              <a:t>www.cnm.org.br</a:t>
            </a:r>
            <a:endParaRPr lang="pt-BR" sz="2000" i="1" dirty="0">
              <a:solidFill>
                <a:srgbClr val="002060"/>
              </a:solidFill>
            </a:endParaRPr>
          </a:p>
          <a:p>
            <a:r>
              <a:rPr lang="pt-BR" sz="2000" i="1" dirty="0">
                <a:solidFill>
                  <a:srgbClr val="002060"/>
                </a:solidFill>
                <a:hlinkClick r:id="rId4"/>
              </a:rPr>
              <a:t>www.cfc.org.br</a:t>
            </a:r>
            <a:endParaRPr lang="pt-BR" sz="2000" i="1" dirty="0">
              <a:solidFill>
                <a:srgbClr val="002060"/>
              </a:solidFill>
            </a:endParaRPr>
          </a:p>
          <a:p>
            <a:endParaRPr lang="pt-BR" sz="2000" dirty="0">
              <a:solidFill>
                <a:srgbClr val="002060"/>
              </a:solidFill>
            </a:endParaRPr>
          </a:p>
          <a:p>
            <a:r>
              <a:rPr lang="pt-BR" sz="2500" dirty="0">
                <a:solidFill>
                  <a:srgbClr val="002060"/>
                </a:solidFill>
              </a:rPr>
              <a:t>Contatos:</a:t>
            </a:r>
          </a:p>
          <a:p>
            <a:r>
              <a:rPr lang="pt-BR" sz="2500" dirty="0">
                <a:solidFill>
                  <a:srgbClr val="002060"/>
                </a:solidFill>
                <a:hlinkClick r:id="rId5"/>
              </a:rPr>
              <a:t>carlarenataleal@gamail.com</a:t>
            </a:r>
            <a:endParaRPr lang="pt-BR" sz="2500" dirty="0">
              <a:solidFill>
                <a:srgbClr val="002060"/>
              </a:solidFill>
            </a:endParaRPr>
          </a:p>
          <a:p>
            <a:r>
              <a:rPr lang="pt-BR" sz="2500" dirty="0">
                <a:solidFill>
                  <a:srgbClr val="002060"/>
                </a:solidFill>
              </a:rPr>
              <a:t>31 99385-5243</a:t>
            </a:r>
          </a:p>
        </p:txBody>
      </p:sp>
    </p:spTree>
    <p:extLst>
      <p:ext uri="{BB962C8B-B14F-4D97-AF65-F5344CB8AC3E}">
        <p14:creationId xmlns:p14="http://schemas.microsoft.com/office/powerpoint/2010/main" val="1954193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C2B9CD-CB7A-43D6-94FF-AF7E74CDA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002060"/>
                </a:solidFill>
              </a:rPr>
              <a:t>O que é a Matriz de Saldos Contábeis (MSC)?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A51F5B-9075-4259-8C5B-9EA728126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4653"/>
            <a:ext cx="10515600" cy="4638912"/>
          </a:xfrm>
        </p:spPr>
        <p:txBody>
          <a:bodyPr>
            <a:noAutofit/>
          </a:bodyPr>
          <a:lstStyle/>
          <a:p>
            <a:pPr algn="just"/>
            <a:r>
              <a:rPr lang="pt-BR" sz="2500" dirty="0">
                <a:solidFill>
                  <a:srgbClr val="002060"/>
                </a:solidFill>
              </a:rPr>
              <a:t>A Portaria 896, de 31 de outubro de 2017, da STN, estabelece em seu art. 7º que a Matriz de Saldos Contábeis (MSC) corresponde a uma </a:t>
            </a:r>
            <a:r>
              <a:rPr lang="pt-BR" sz="2500" b="1" dirty="0">
                <a:solidFill>
                  <a:srgbClr val="002060"/>
                </a:solidFill>
              </a:rPr>
              <a:t>estrutura padronizada para transferência de informações primárias de natureza contábil, orçamentária e </a:t>
            </a:r>
            <a:r>
              <a:rPr lang="pt-BR" sz="2500" b="1" dirty="0" err="1">
                <a:solidFill>
                  <a:srgbClr val="002060"/>
                </a:solidFill>
              </a:rPr>
              <a:t>fscal</a:t>
            </a:r>
            <a:r>
              <a:rPr lang="pt-BR" sz="2500" b="1" dirty="0">
                <a:solidFill>
                  <a:srgbClr val="002060"/>
                </a:solidFill>
              </a:rPr>
              <a:t> </a:t>
            </a:r>
            <a:r>
              <a:rPr lang="pt-BR" sz="2500" dirty="0">
                <a:solidFill>
                  <a:srgbClr val="002060"/>
                </a:solidFill>
              </a:rPr>
              <a:t>dos Entes da Federação, composta pela relação de contas contábeis do Plano de Contas Aplicado ao Setor Público.</a:t>
            </a:r>
          </a:p>
          <a:p>
            <a:pPr algn="just"/>
            <a:endParaRPr lang="pt-BR" sz="2500" dirty="0">
              <a:solidFill>
                <a:srgbClr val="002060"/>
              </a:solidFill>
            </a:endParaRPr>
          </a:p>
          <a:p>
            <a:r>
              <a:rPr lang="pt-BR" sz="2500" dirty="0">
                <a:solidFill>
                  <a:srgbClr val="002060"/>
                </a:solidFill>
              </a:rPr>
              <a:t>Na prática, será representada pelas informações detalhadas extraídas diretamente da contabilidade dos Municípios, com o objetivo de gerar </a:t>
            </a:r>
            <a:r>
              <a:rPr lang="pt-BR" sz="2500" b="1" dirty="0">
                <a:solidFill>
                  <a:srgbClr val="002060"/>
                </a:solidFill>
              </a:rPr>
              <a:t>relatórios contábeis e demonstrativos fiscais exigidos pela Lei de Responsabilidade Fiscal (LRF).</a:t>
            </a:r>
            <a:br>
              <a:rPr lang="pt-BR" sz="2500" dirty="0">
                <a:solidFill>
                  <a:srgbClr val="002060"/>
                </a:solidFill>
              </a:rPr>
            </a:br>
            <a:endParaRPr lang="pt-BR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88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AA2DF7D6-81BD-423D-A63E-5C96DD74B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198783"/>
            <a:ext cx="10255710" cy="1731617"/>
          </a:xfrm>
        </p:spPr>
        <p:txBody>
          <a:bodyPr>
            <a:noAutofit/>
          </a:bodyPr>
          <a:lstStyle/>
          <a:p>
            <a:pPr algn="just"/>
            <a:r>
              <a:rPr lang="pt-BR" sz="3000" b="1" dirty="0">
                <a:solidFill>
                  <a:srgbClr val="002060"/>
                </a:solidFill>
              </a:rPr>
              <a:t>Matriz de Saldos Contábeis possui estrutura padronizada de coleta de informações contábeis para fins de elaboração dos demonstrativos contábeis e fiscais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0D9E78D-D64D-4D2E-9BC7-2E0D8B650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73841"/>
            <a:ext cx="10454493" cy="42269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sz="2700" dirty="0">
                <a:solidFill>
                  <a:srgbClr val="002060"/>
                </a:solidFill>
              </a:rPr>
              <a:t>OBJETIVOS: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700" dirty="0">
                <a:solidFill>
                  <a:srgbClr val="002060"/>
                </a:solidFill>
              </a:rPr>
              <a:t>Otimizar a coleta de dados e informações dos entes da Federação, com vistas a Consolidação das Contas Nacionais;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700" dirty="0">
                <a:solidFill>
                  <a:srgbClr val="002060"/>
                </a:solidFill>
              </a:rPr>
              <a:t>Permitir a padronização da Consolidação das Contas Nacionais;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700" dirty="0">
                <a:solidFill>
                  <a:srgbClr val="002060"/>
                </a:solidFill>
              </a:rPr>
              <a:t>Facilitar a análise das informações contábeis e fiscais dos entes da Federação;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700" dirty="0">
                <a:solidFill>
                  <a:srgbClr val="002060"/>
                </a:solidFill>
              </a:rPr>
              <a:t> Melhorar a qualidade e aumentar a confiabilidade nas informações recebidas;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700" dirty="0">
                <a:solidFill>
                  <a:srgbClr val="002060"/>
                </a:solidFill>
              </a:rPr>
              <a:t> Evitar a manipulação de dados priorizando acesso direto à fonte. (visão futura) </a:t>
            </a:r>
          </a:p>
          <a:p>
            <a:endParaRPr lang="pt-BR" sz="2500" dirty="0"/>
          </a:p>
        </p:txBody>
      </p:sp>
    </p:spTree>
    <p:extLst>
      <p:ext uri="{BB962C8B-B14F-4D97-AF65-F5344CB8AC3E}">
        <p14:creationId xmlns:p14="http://schemas.microsoft.com/office/powerpoint/2010/main" val="284570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4373556-3D51-4D82-9388-75453E3658C9}"/>
              </a:ext>
            </a:extLst>
          </p:cNvPr>
          <p:cNvSpPr/>
          <p:nvPr/>
        </p:nvSpPr>
        <p:spPr>
          <a:xfrm>
            <a:off x="1205948" y="1088119"/>
            <a:ext cx="9515059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dirty="0">
                <a:solidFill>
                  <a:srgbClr val="002060"/>
                </a:solidFill>
              </a:rPr>
              <a:t>VANTAGENS: </a:t>
            </a:r>
          </a:p>
          <a:p>
            <a:endParaRPr lang="pt-BR" sz="2500" dirty="0">
              <a:solidFill>
                <a:srgbClr val="002060"/>
              </a:solidFill>
            </a:endParaRP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pt-BR" sz="2500" dirty="0">
                <a:solidFill>
                  <a:srgbClr val="002060"/>
                </a:solidFill>
              </a:rPr>
              <a:t>Criação de um repositório de dados federativos; </a:t>
            </a:r>
          </a:p>
          <a:p>
            <a:endParaRPr lang="pt-BR" sz="2500" dirty="0">
              <a:solidFill>
                <a:srgbClr val="002060"/>
              </a:solidFill>
            </a:endParaRP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pt-BR" sz="2500" dirty="0">
                <a:solidFill>
                  <a:srgbClr val="002060"/>
                </a:solidFill>
              </a:rPr>
              <a:t>Coleta de informações por meio eletrônico;</a:t>
            </a:r>
          </a:p>
          <a:p>
            <a:pPr>
              <a:buClr>
                <a:schemeClr val="accent1"/>
              </a:buClr>
            </a:pPr>
            <a:r>
              <a:rPr lang="pt-BR" sz="2500" dirty="0">
                <a:solidFill>
                  <a:srgbClr val="002060"/>
                </a:solidFill>
              </a:rPr>
              <a:t> 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pt-BR" sz="2500" dirty="0">
                <a:solidFill>
                  <a:srgbClr val="002060"/>
                </a:solidFill>
              </a:rPr>
              <a:t>Possibilidade de intercâmbio de informações entre outras esferas e órgãos de governo; </a:t>
            </a:r>
          </a:p>
          <a:p>
            <a:pPr>
              <a:buClr>
                <a:schemeClr val="accent1"/>
              </a:buClr>
            </a:pPr>
            <a:endParaRPr lang="pt-BR" sz="2500" dirty="0">
              <a:solidFill>
                <a:srgbClr val="002060"/>
              </a:solidFill>
            </a:endParaRP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pt-BR" sz="2500" dirty="0">
                <a:solidFill>
                  <a:srgbClr val="002060"/>
                </a:solidFill>
              </a:rPr>
              <a:t>Padronização da informação contábil; 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pt-BR" sz="2500" dirty="0">
              <a:solidFill>
                <a:srgbClr val="002060"/>
              </a:solidFill>
            </a:endParaRP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pt-BR" sz="2500" dirty="0">
                <a:solidFill>
                  <a:srgbClr val="002060"/>
                </a:solidFill>
              </a:rPr>
              <a:t>Aplicação de novas ferramentas tecnológicas (XBRL). 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pt-BR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10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CE2CE4C8-08BF-41ED-8F5E-3FF2A1D57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>
                <a:solidFill>
                  <a:srgbClr val="002060"/>
                </a:solidFill>
              </a:rPr>
              <a:t>	Matriz de Saldos Contábeis</a:t>
            </a:r>
            <a:br>
              <a:rPr lang="pt-BR" dirty="0"/>
            </a:b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86A0BB2-65BD-4F44-9220-F996BEBF1340}"/>
              </a:ext>
            </a:extLst>
          </p:cNvPr>
          <p:cNvSpPr txBox="1"/>
          <p:nvPr/>
        </p:nvSpPr>
        <p:spPr>
          <a:xfrm>
            <a:off x="1494550" y="2590296"/>
            <a:ext cx="9202899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500" dirty="0">
                <a:solidFill>
                  <a:srgbClr val="002060"/>
                </a:solidFill>
              </a:rPr>
              <a:t>	A Matriz é uma tabela compostas das informações de saldo inicial, natureza inicial, movimentos a débito e a crédito, saldo final e natureza final das contas contábeis e da associação destas contas com as informações complementares.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389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844E39-45DF-4869-A483-BDC6074D8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0332"/>
          </a:xfrm>
        </p:spPr>
        <p:txBody>
          <a:bodyPr>
            <a:normAutofit fontScale="90000"/>
          </a:bodyPr>
          <a:lstStyle/>
          <a:p>
            <a:r>
              <a:rPr lang="pt-BR" sz="2800" b="1" dirty="0">
                <a:solidFill>
                  <a:srgbClr val="002060"/>
                </a:solidFill>
              </a:rPr>
              <a:t>Alterações do Art.48 da LRF incluídas pela LC 156/2016.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594D65DA-5BC7-4C5C-B47F-EE2B61A674B5}"/>
              </a:ext>
            </a:extLst>
          </p:cNvPr>
          <p:cNvSpPr/>
          <p:nvPr/>
        </p:nvSpPr>
        <p:spPr>
          <a:xfrm>
            <a:off x="1099930" y="1272209"/>
            <a:ext cx="3697357" cy="4797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aseline="-25000" dirty="0">
                <a:solidFill>
                  <a:srgbClr val="002060"/>
                </a:solidFill>
              </a:rPr>
              <a:t>§2° A União, os Estados, o Distrito Federal e os Municípios disponibilizarão suas informações e dados contábeis, orçamentários e fiscais conforme periodicidade, formato e sistema estabelecidos pelo órgão central de contabilidade da União, os quais deverão ser divulgados em meio eletrônico de amplo acesso público. 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8F82886B-53E3-4D51-BF60-479F60C1BA12}"/>
              </a:ext>
            </a:extLst>
          </p:cNvPr>
          <p:cNvSpPr/>
          <p:nvPr/>
        </p:nvSpPr>
        <p:spPr>
          <a:xfrm>
            <a:off x="6215270" y="1234091"/>
            <a:ext cx="4876800" cy="490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>
                <a:solidFill>
                  <a:srgbClr val="002060"/>
                </a:solidFill>
              </a:rPr>
              <a:t>Onde pretendemos chegar:</a:t>
            </a:r>
          </a:p>
        </p:txBody>
      </p:sp>
      <p:sp>
        <p:nvSpPr>
          <p:cNvPr id="6" name="Seta: para a Direita 5">
            <a:extLst>
              <a:ext uri="{FF2B5EF4-FFF2-40B4-BE49-F238E27FC236}">
                <a16:creationId xmlns:a16="http://schemas.microsoft.com/office/drawing/2014/main" id="{97B9E5A9-C414-4A8B-B0C3-635C50339D0E}"/>
              </a:ext>
            </a:extLst>
          </p:cNvPr>
          <p:cNvSpPr/>
          <p:nvPr/>
        </p:nvSpPr>
        <p:spPr>
          <a:xfrm>
            <a:off x="5678553" y="2126726"/>
            <a:ext cx="1842053" cy="8216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rgbClr val="002060"/>
                </a:solidFill>
              </a:rPr>
              <a:t>Formato</a:t>
            </a:r>
          </a:p>
        </p:txBody>
      </p:sp>
      <p:sp>
        <p:nvSpPr>
          <p:cNvPr id="7" name="Seta: para a Direita 6">
            <a:extLst>
              <a:ext uri="{FF2B5EF4-FFF2-40B4-BE49-F238E27FC236}">
                <a16:creationId xmlns:a16="http://schemas.microsoft.com/office/drawing/2014/main" id="{7F5129F4-D096-42E4-9A4E-2BF7C1253D1F}"/>
              </a:ext>
            </a:extLst>
          </p:cNvPr>
          <p:cNvSpPr/>
          <p:nvPr/>
        </p:nvSpPr>
        <p:spPr>
          <a:xfrm>
            <a:off x="5678554" y="3603052"/>
            <a:ext cx="1842053" cy="8216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rgbClr val="002060"/>
                </a:solidFill>
              </a:rPr>
              <a:t>Sistema</a:t>
            </a:r>
          </a:p>
        </p:txBody>
      </p:sp>
      <p:sp>
        <p:nvSpPr>
          <p:cNvPr id="8" name="Seta: para a Direita 7">
            <a:extLst>
              <a:ext uri="{FF2B5EF4-FFF2-40B4-BE49-F238E27FC236}">
                <a16:creationId xmlns:a16="http://schemas.microsoft.com/office/drawing/2014/main" id="{9F86134A-DA01-4227-BE67-C6E868E1789E}"/>
              </a:ext>
            </a:extLst>
          </p:cNvPr>
          <p:cNvSpPr/>
          <p:nvPr/>
        </p:nvSpPr>
        <p:spPr>
          <a:xfrm>
            <a:off x="5678554" y="5213092"/>
            <a:ext cx="1842053" cy="8216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rgbClr val="002060"/>
                </a:solidFill>
              </a:rPr>
              <a:t>Periodicidade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A0925831-E66D-4C86-A2B0-D09B6DEC62EB}"/>
              </a:ext>
            </a:extLst>
          </p:cNvPr>
          <p:cNvSpPr/>
          <p:nvPr/>
        </p:nvSpPr>
        <p:spPr>
          <a:xfrm>
            <a:off x="8839201" y="1937138"/>
            <a:ext cx="2186608" cy="11652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rgbClr val="002060"/>
                </a:solidFill>
              </a:rPr>
              <a:t>Matriz de Saldos Contábeis, RREO, RGF, DCA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54640F6B-599A-4DFD-B0F6-FE4E697ED86B}"/>
              </a:ext>
            </a:extLst>
          </p:cNvPr>
          <p:cNvSpPr/>
          <p:nvPr/>
        </p:nvSpPr>
        <p:spPr>
          <a:xfrm>
            <a:off x="8905462" y="3431222"/>
            <a:ext cx="2186608" cy="11652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err="1">
                <a:solidFill>
                  <a:srgbClr val="002060"/>
                </a:solidFill>
              </a:rPr>
              <a:t>Siconfi</a:t>
            </a:r>
            <a:endParaRPr lang="pt-BR" sz="2400" dirty="0">
              <a:solidFill>
                <a:srgbClr val="002060"/>
              </a:solidFill>
            </a:endParaRPr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3DBAF720-E895-46C4-A149-C953A4BFF947}"/>
              </a:ext>
            </a:extLst>
          </p:cNvPr>
          <p:cNvSpPr/>
          <p:nvPr/>
        </p:nvSpPr>
        <p:spPr>
          <a:xfrm>
            <a:off x="8905462" y="5041262"/>
            <a:ext cx="2186608" cy="11652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rgbClr val="002060"/>
                </a:solidFill>
              </a:rPr>
              <a:t>Mensal, Bimestral, Quadrimestral, Anual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84B4556C-274D-4578-833C-DFEA3A592D05}"/>
              </a:ext>
            </a:extLst>
          </p:cNvPr>
          <p:cNvSpPr txBox="1"/>
          <p:nvPr/>
        </p:nvSpPr>
        <p:spPr>
          <a:xfrm>
            <a:off x="5804452" y="6349612"/>
            <a:ext cx="5549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Inserido na Portaria STN N° 896/2017.</a:t>
            </a:r>
          </a:p>
        </p:txBody>
      </p:sp>
    </p:spTree>
    <p:extLst>
      <p:ext uri="{BB962C8B-B14F-4D97-AF65-F5344CB8AC3E}">
        <p14:creationId xmlns:p14="http://schemas.microsoft.com/office/powerpoint/2010/main" val="3268441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EBDE06-3150-4E27-934F-4CE952F0E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002060"/>
                </a:solidFill>
              </a:rPr>
              <a:t>Formas de envios da MSC</a:t>
            </a:r>
            <a:br>
              <a:rPr lang="pt-BR" dirty="0">
                <a:solidFill>
                  <a:srgbClr val="002060"/>
                </a:solidFill>
              </a:rPr>
            </a:br>
            <a:r>
              <a:rPr lang="pt-BR" dirty="0">
                <a:solidFill>
                  <a:srgbClr val="002060"/>
                </a:solidFill>
              </a:rPr>
              <a:t>	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134AC6A2-0F18-4CD1-8B10-E0BF53F71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924405" cy="3880773"/>
          </a:xfrm>
        </p:spPr>
        <p:txBody>
          <a:bodyPr>
            <a:noAutofit/>
          </a:bodyPr>
          <a:lstStyle/>
          <a:p>
            <a:pPr algn="just"/>
            <a:r>
              <a:rPr lang="pt-BR" sz="2500" dirty="0">
                <a:solidFill>
                  <a:srgbClr val="002060"/>
                </a:solidFill>
              </a:rPr>
              <a:t>A Matriz de Saldos Contábeis foi baseada no padrão XBRL (</a:t>
            </a:r>
            <a:r>
              <a:rPr lang="pt-BR" sz="2500" i="1" dirty="0" err="1">
                <a:solidFill>
                  <a:srgbClr val="002060"/>
                </a:solidFill>
              </a:rPr>
              <a:t>eXtensible</a:t>
            </a:r>
            <a:r>
              <a:rPr lang="pt-BR" sz="2500" i="1" dirty="0">
                <a:solidFill>
                  <a:srgbClr val="002060"/>
                </a:solidFill>
              </a:rPr>
              <a:t> Business </a:t>
            </a:r>
            <a:r>
              <a:rPr lang="pt-BR" sz="2500" i="1" dirty="0" err="1">
                <a:solidFill>
                  <a:srgbClr val="002060"/>
                </a:solidFill>
              </a:rPr>
              <a:t>Reporting</a:t>
            </a:r>
            <a:r>
              <a:rPr lang="pt-BR" sz="2500" i="1" dirty="0">
                <a:solidFill>
                  <a:srgbClr val="002060"/>
                </a:solidFill>
              </a:rPr>
              <a:t> </a:t>
            </a:r>
            <a:r>
              <a:rPr lang="pt-BR" sz="2500" i="1" dirty="0" err="1">
                <a:solidFill>
                  <a:srgbClr val="002060"/>
                </a:solidFill>
              </a:rPr>
              <a:t>Language</a:t>
            </a:r>
            <a:r>
              <a:rPr lang="pt-BR" sz="2500" dirty="0">
                <a:solidFill>
                  <a:srgbClr val="002060"/>
                </a:solidFill>
              </a:rPr>
              <a:t>), mas o Sistema de Informações Contábeis e Fiscais do Setor Público Brasileiro (</a:t>
            </a:r>
            <a:r>
              <a:rPr lang="pt-BR" sz="2500" dirty="0" err="1">
                <a:solidFill>
                  <a:srgbClr val="002060"/>
                </a:solidFill>
              </a:rPr>
              <a:t>Siconf</a:t>
            </a:r>
            <a:r>
              <a:rPr lang="pt-BR" sz="2500" dirty="0">
                <a:solidFill>
                  <a:srgbClr val="002060"/>
                </a:solidFill>
              </a:rPr>
              <a:t>) disponibilizará duas formas de envio desses dados detalhados:</a:t>
            </a:r>
          </a:p>
          <a:p>
            <a:pPr marL="0" indent="0">
              <a:buNone/>
            </a:pPr>
            <a:br>
              <a:rPr lang="pt-BR" sz="2500" dirty="0">
                <a:solidFill>
                  <a:srgbClr val="002060"/>
                </a:solidFill>
              </a:rPr>
            </a:br>
            <a:r>
              <a:rPr lang="pt-BR" sz="2500" b="1" dirty="0">
                <a:solidFill>
                  <a:srgbClr val="002060"/>
                </a:solidFill>
              </a:rPr>
              <a:t>1) arquivo em formato “.</a:t>
            </a:r>
            <a:r>
              <a:rPr lang="pt-BR" sz="2500" b="1" dirty="0" err="1">
                <a:solidFill>
                  <a:srgbClr val="002060"/>
                </a:solidFill>
              </a:rPr>
              <a:t>csv</a:t>
            </a:r>
            <a:r>
              <a:rPr lang="pt-BR" sz="2500" b="1" dirty="0">
                <a:solidFill>
                  <a:srgbClr val="002060"/>
                </a:solidFill>
              </a:rPr>
              <a:t>” – </a:t>
            </a:r>
            <a:r>
              <a:rPr lang="pt-BR" sz="2500" dirty="0">
                <a:solidFill>
                  <a:srgbClr val="002060"/>
                </a:solidFill>
              </a:rPr>
              <a:t>já usual nos Municípios brasileiros;</a:t>
            </a:r>
          </a:p>
          <a:p>
            <a:pPr marL="0" indent="0">
              <a:buNone/>
            </a:pPr>
            <a:br>
              <a:rPr lang="pt-BR" sz="2500" dirty="0">
                <a:solidFill>
                  <a:srgbClr val="002060"/>
                </a:solidFill>
              </a:rPr>
            </a:br>
            <a:r>
              <a:rPr lang="pt-BR" sz="2500" b="1" dirty="0">
                <a:solidFill>
                  <a:srgbClr val="002060"/>
                </a:solidFill>
              </a:rPr>
              <a:t>2) instância </a:t>
            </a:r>
            <a:r>
              <a:rPr lang="pt-BR" sz="2500" b="1" i="1" dirty="0">
                <a:solidFill>
                  <a:srgbClr val="002060"/>
                </a:solidFill>
              </a:rPr>
              <a:t>XBRL Global </a:t>
            </a:r>
            <a:r>
              <a:rPr lang="pt-BR" sz="2500" b="1" i="1" dirty="0" err="1">
                <a:solidFill>
                  <a:srgbClr val="002060"/>
                </a:solidFill>
              </a:rPr>
              <a:t>Ledger</a:t>
            </a:r>
            <a:r>
              <a:rPr lang="pt-BR" sz="2500" b="1" i="1" dirty="0">
                <a:solidFill>
                  <a:srgbClr val="002060"/>
                </a:solidFill>
              </a:rPr>
              <a:t> </a:t>
            </a:r>
            <a:r>
              <a:rPr lang="pt-BR" sz="2500" b="1" dirty="0">
                <a:solidFill>
                  <a:srgbClr val="002060"/>
                </a:solidFill>
              </a:rPr>
              <a:t>(XBRL GL).</a:t>
            </a:r>
            <a:r>
              <a:rPr lang="pt-BR" sz="2500" dirty="0">
                <a:solidFill>
                  <a:srgbClr val="002060"/>
                </a:solidFill>
              </a:rPr>
              <a:t> </a:t>
            </a:r>
            <a:br>
              <a:rPr lang="pt-BR" sz="2500" dirty="0">
                <a:solidFill>
                  <a:srgbClr val="002060"/>
                </a:solidFill>
              </a:rPr>
            </a:br>
            <a:endParaRPr lang="pt-BR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50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AFF608-3259-4294-B546-55A46DAE2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752127" cy="1320800"/>
          </a:xfrm>
        </p:spPr>
        <p:txBody>
          <a:bodyPr/>
          <a:lstStyle/>
          <a:p>
            <a:r>
              <a:rPr lang="pt-BR" dirty="0">
                <a:solidFill>
                  <a:srgbClr val="002060"/>
                </a:solidFill>
              </a:rPr>
              <a:t>Qual o prazo para o envio das informações?	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C657A1E-4504-4D90-9097-61875A3A0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3108" y="1393929"/>
            <a:ext cx="9752126" cy="1320800"/>
          </a:xfrm>
        </p:spPr>
        <p:txBody>
          <a:bodyPr>
            <a:normAutofit fontScale="77500" lnSpcReduction="20000"/>
          </a:bodyPr>
          <a:lstStyle/>
          <a:p>
            <a:r>
              <a:rPr lang="pt-BR" sz="3200" dirty="0">
                <a:solidFill>
                  <a:srgbClr val="002060"/>
                </a:solidFill>
              </a:rPr>
              <a:t>O prazo para envio da Matriz de Saldos Contábeis é de </a:t>
            </a:r>
            <a:r>
              <a:rPr lang="pt-BR" sz="3200" b="1" dirty="0">
                <a:solidFill>
                  <a:srgbClr val="002060"/>
                </a:solidFill>
              </a:rPr>
              <a:t>até 30 dias após o término do mês de referência</a:t>
            </a:r>
            <a:r>
              <a:rPr lang="pt-BR" sz="3200" dirty="0">
                <a:solidFill>
                  <a:srgbClr val="002060"/>
                </a:solidFill>
              </a:rPr>
              <a:t>, conforme cronograma a seguir: </a:t>
            </a:r>
            <a:br>
              <a:rPr lang="pt-BR" sz="3200" dirty="0">
                <a:solidFill>
                  <a:srgbClr val="002060"/>
                </a:solidFill>
              </a:rPr>
            </a:br>
            <a:endParaRPr lang="pt-BR" sz="3200" dirty="0">
              <a:solidFill>
                <a:srgbClr val="002060"/>
              </a:solidFill>
            </a:endParaRPr>
          </a:p>
          <a:p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81E33A5-6422-47E1-BA62-AB03AFB102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045375"/>
              </p:ext>
            </p:extLst>
          </p:nvPr>
        </p:nvGraphicFramePr>
        <p:xfrm>
          <a:off x="768626" y="2843609"/>
          <a:ext cx="9660834" cy="3102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65388">
                  <a:extLst>
                    <a:ext uri="{9D8B030D-6E8A-4147-A177-3AD203B41FA5}">
                      <a16:colId xmlns:a16="http://schemas.microsoft.com/office/drawing/2014/main" val="738532128"/>
                    </a:ext>
                  </a:extLst>
                </a:gridCol>
                <a:gridCol w="3695446">
                  <a:extLst>
                    <a:ext uri="{9D8B030D-6E8A-4147-A177-3AD203B41FA5}">
                      <a16:colId xmlns:a16="http://schemas.microsoft.com/office/drawing/2014/main" val="3841195795"/>
                    </a:ext>
                  </a:extLst>
                </a:gridCol>
              </a:tblGrid>
              <a:tr h="775692">
                <a:tc>
                  <a:txBody>
                    <a:bodyPr/>
                    <a:lstStyle/>
                    <a:p>
                      <a:r>
                        <a:rPr lang="pt-BR" sz="2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ENTE FEDERATIVO</a:t>
                      </a:r>
                      <a:r>
                        <a:rPr lang="pt-BR" sz="2800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MÊS DE REFERÊNCIA</a:t>
                      </a:r>
                      <a:r>
                        <a:rPr lang="pt-BR" sz="2800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12076"/>
                  </a:ext>
                </a:extLst>
              </a:tr>
              <a:tr h="775692">
                <a:tc>
                  <a:txBody>
                    <a:bodyPr/>
                    <a:lstStyle/>
                    <a:p>
                      <a:r>
                        <a:rPr lang="pt-BR" sz="2800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Capitais</a:t>
                      </a:r>
                      <a:r>
                        <a:rPr lang="pt-BR" sz="2800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Janeiro de 2018</a:t>
                      </a:r>
                      <a:r>
                        <a:rPr lang="pt-BR" sz="2800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655612"/>
                  </a:ext>
                </a:extLst>
              </a:tr>
              <a:tr h="775692">
                <a:tc>
                  <a:txBody>
                    <a:bodyPr/>
                    <a:lstStyle/>
                    <a:p>
                      <a:r>
                        <a:rPr lang="pt-BR" sz="2800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Municípios que possuem RPPS</a:t>
                      </a:r>
                      <a:r>
                        <a:rPr lang="pt-BR" sz="2800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Julho de 2018</a:t>
                      </a:r>
                      <a:r>
                        <a:rPr lang="pt-BR" sz="2800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068167"/>
                  </a:ext>
                </a:extLst>
              </a:tr>
              <a:tr h="775692">
                <a:tc>
                  <a:txBody>
                    <a:bodyPr/>
                    <a:lstStyle/>
                    <a:p>
                      <a:r>
                        <a:rPr lang="pt-BR" sz="2800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Municípios que não possuem RPPS</a:t>
                      </a:r>
                      <a:r>
                        <a:rPr lang="pt-BR" sz="2800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Janeiro de 2019</a:t>
                      </a:r>
                      <a:r>
                        <a:rPr lang="pt-BR" sz="2800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010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467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462</TotalTime>
  <Words>1077</Words>
  <Application>Microsoft Office PowerPoint</Application>
  <PresentationFormat>Widescreen</PresentationFormat>
  <Paragraphs>125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8" baseType="lpstr">
      <vt:lpstr>Arial</vt:lpstr>
      <vt:lpstr>Trebuchet MS</vt:lpstr>
      <vt:lpstr>Wingdings</vt:lpstr>
      <vt:lpstr>Wingdings 3</vt:lpstr>
      <vt:lpstr>Facetado</vt:lpstr>
      <vt:lpstr> Matriz de Saldos Contábeis  Carla Renata Leal</vt:lpstr>
      <vt:lpstr> Matriz de Saldos Contábeis Orientação e impactos  para os munícipios</vt:lpstr>
      <vt:lpstr>O que é a Matriz de Saldos Contábeis (MSC)?</vt:lpstr>
      <vt:lpstr>Matriz de Saldos Contábeis possui estrutura padronizada de coleta de informações contábeis para fins de elaboração dos demonstrativos contábeis e fiscais</vt:lpstr>
      <vt:lpstr>Apresentação do PowerPoint</vt:lpstr>
      <vt:lpstr> Matriz de Saldos Contábeis </vt:lpstr>
      <vt:lpstr>Alterações do Art.48 da LRF incluídas pela LC 156/2016.</vt:lpstr>
      <vt:lpstr>Formas de envios da MSC  </vt:lpstr>
      <vt:lpstr>Qual o prazo para o envio das informações? </vt:lpstr>
      <vt:lpstr>Qual a estrutura da matriz?  </vt:lpstr>
      <vt:lpstr>Informações complementares  </vt:lpstr>
      <vt:lpstr>Saldos e movimentações contábeis </vt:lpstr>
      <vt:lpstr>De acordo com a Secretaria do Tesouro Nacional (STN), de forma simplificada, a Matriz apresentará a estrutura a seguir: </vt:lpstr>
      <vt:lpstr>Penalidades </vt:lpstr>
      <vt:lpstr>O que mais pode ser observado a partir da MSC?</vt:lpstr>
      <vt:lpstr>Analisando as informações  </vt:lpstr>
      <vt:lpstr>Principais Dúvidas</vt:lpstr>
      <vt:lpstr>Principais Dúvidas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Matriz  Saldo Contábil</dc:title>
  <dc:creator>Usuário do Windows</dc:creator>
  <cp:lastModifiedBy>Usuário do Windows</cp:lastModifiedBy>
  <cp:revision>39</cp:revision>
  <dcterms:created xsi:type="dcterms:W3CDTF">2018-07-16T15:35:44Z</dcterms:created>
  <dcterms:modified xsi:type="dcterms:W3CDTF">2018-07-19T22:32:55Z</dcterms:modified>
</cp:coreProperties>
</file>