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13" r:id="rId2"/>
    <p:sldId id="307" r:id="rId3"/>
    <p:sldId id="308" r:id="rId4"/>
    <p:sldId id="310" r:id="rId5"/>
    <p:sldId id="311" r:id="rId6"/>
    <p:sldId id="312" r:id="rId7"/>
    <p:sldId id="257" r:id="rId8"/>
    <p:sldId id="258" r:id="rId9"/>
    <p:sldId id="259" r:id="rId10"/>
    <p:sldId id="260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305" r:id="rId19"/>
    <p:sldId id="306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14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4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D6001-A5D1-9847-BE9F-65BC661DC9F3}" type="datetimeFigureOut">
              <a:rPr lang="en-US" smtClean="0"/>
              <a:t>26/08/16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AF98F-CA0E-AB4E-8EBC-32C6862F0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1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stockfresh_1370241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FF8E9-901D-4DB5-AE79-A5157C0361FD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649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stockfresh_1370241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FF8E9-901D-4DB5-AE79-A5157C0361FD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6497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5CC2-AA02-1544-B141-613821CC6A98}" type="datetimeFigureOut">
              <a:rPr lang="en-US" smtClean="0"/>
              <a:t>26/08/16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177B-FA0E-4D4F-BA69-961681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8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5CC2-AA02-1544-B141-613821CC6A98}" type="datetimeFigureOut">
              <a:rPr lang="en-US" smtClean="0"/>
              <a:t>26/08/16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177B-FA0E-4D4F-BA69-961681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8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5CC2-AA02-1544-B141-613821CC6A98}" type="datetimeFigureOut">
              <a:rPr lang="en-US" smtClean="0"/>
              <a:t>26/08/16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177B-FA0E-4D4F-BA69-961681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50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21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údo com Legenda">
    <p:bg>
      <p:bgPr>
        <a:pattFill prst="pct60">
          <a:fgClr>
            <a:srgbClr val="FFFFFF"/>
          </a:fgClr>
          <a:bgClr>
            <a:schemeClr val="tx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 descr="HD-ShadowShor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713151"/>
            <a:ext cx="1202248" cy="144270"/>
          </a:xfrm>
          <a:prstGeom prst="rect">
            <a:avLst/>
          </a:prstGeom>
        </p:spPr>
      </p:pic>
      <p:pic>
        <p:nvPicPr>
          <p:cNvPr id="7" name="Picture 14" descr="HD-ShadowLo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22205"/>
            <a:ext cx="7828359" cy="321164"/>
          </a:xfrm>
          <a:prstGeom prst="rect">
            <a:avLst/>
          </a:prstGeom>
        </p:spPr>
      </p:pic>
      <p:sp>
        <p:nvSpPr>
          <p:cNvPr id="11" name="Rectangle 16"/>
          <p:cNvSpPr/>
          <p:nvPr userDrawn="1"/>
        </p:nvSpPr>
        <p:spPr>
          <a:xfrm>
            <a:off x="0" y="361565"/>
            <a:ext cx="7828359" cy="136819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7"/>
          <p:cNvSpPr/>
          <p:nvPr userDrawn="1"/>
        </p:nvSpPr>
        <p:spPr>
          <a:xfrm>
            <a:off x="7939371" y="361565"/>
            <a:ext cx="1202248" cy="1368198"/>
          </a:xfrm>
          <a:prstGeom prst="rect">
            <a:avLst/>
          </a:prstGeom>
          <a:solidFill>
            <a:srgbClr val="F87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10241" y="505193"/>
            <a:ext cx="7210396" cy="1080938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  <a:lumOff val="25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4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5CC2-AA02-1544-B141-613821CC6A98}" type="datetimeFigureOut">
              <a:rPr lang="en-US" smtClean="0"/>
              <a:t>26/08/16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177B-FA0E-4D4F-BA69-961681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9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5CC2-AA02-1544-B141-613821CC6A98}" type="datetimeFigureOut">
              <a:rPr lang="en-US" smtClean="0"/>
              <a:t>26/08/16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177B-FA0E-4D4F-BA69-961681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8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5CC2-AA02-1544-B141-613821CC6A98}" type="datetimeFigureOut">
              <a:rPr lang="en-US" smtClean="0"/>
              <a:t>26/08/16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177B-FA0E-4D4F-BA69-961681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56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5CC2-AA02-1544-B141-613821CC6A98}" type="datetimeFigureOut">
              <a:rPr lang="en-US" smtClean="0"/>
              <a:t>26/08/16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177B-FA0E-4D4F-BA69-961681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8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5CC2-AA02-1544-B141-613821CC6A98}" type="datetimeFigureOut">
              <a:rPr lang="en-US" smtClean="0"/>
              <a:t>26/08/16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177B-FA0E-4D4F-BA69-961681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0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5CC2-AA02-1544-B141-613821CC6A98}" type="datetimeFigureOut">
              <a:rPr lang="en-US" smtClean="0"/>
              <a:t>26/08/16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177B-FA0E-4D4F-BA69-961681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0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5CC2-AA02-1544-B141-613821CC6A98}" type="datetimeFigureOut">
              <a:rPr lang="en-US" smtClean="0"/>
              <a:t>26/08/16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177B-FA0E-4D4F-BA69-961681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62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5CC2-AA02-1544-B141-613821CC6A98}" type="datetimeFigureOut">
              <a:rPr lang="en-US" smtClean="0"/>
              <a:t>26/08/16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177B-FA0E-4D4F-BA69-961681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3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85CC2-AA02-1544-B141-613821CC6A98}" type="datetimeFigureOut">
              <a:rPr lang="en-US" smtClean="0"/>
              <a:t>26/08/16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F177B-FA0E-4D4F-BA69-961681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3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pc-bh-001\E2l-2\01-SINGULAR\01-Institucional\Soluções em EAD\Elementos\imagens\stockfresh_1407849_students-on-campus-working-outdoors_size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5" b="799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1314056" y="2470184"/>
            <a:ext cx="6275292" cy="1575062"/>
            <a:chOff x="2773344" y="4257823"/>
            <a:chExt cx="6782888" cy="1575062"/>
          </a:xfrm>
        </p:grpSpPr>
        <p:pic>
          <p:nvPicPr>
            <p:cNvPr id="4" name="Picture 5" descr="HD-ShadowLon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3344" y="5511721"/>
              <a:ext cx="3391444" cy="321164"/>
            </a:xfrm>
            <a:prstGeom prst="rect">
              <a:avLst/>
            </a:prstGeom>
          </p:spPr>
        </p:pic>
        <p:pic>
          <p:nvPicPr>
            <p:cNvPr id="5" name="Picture 5" descr="HD-ShadowLon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164788" y="4257823"/>
              <a:ext cx="3391444" cy="200588"/>
            </a:xfrm>
            <a:prstGeom prst="rect">
              <a:avLst/>
            </a:prstGeom>
          </p:spPr>
        </p:pic>
        <p:pic>
          <p:nvPicPr>
            <p:cNvPr id="6" name="Picture 5" descr="HD-ShadowLon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788" y="5511721"/>
              <a:ext cx="3391444" cy="321164"/>
            </a:xfrm>
            <a:prstGeom prst="rect">
              <a:avLst/>
            </a:prstGeom>
          </p:spPr>
        </p:pic>
      </p:grp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0" y="4945369"/>
            <a:ext cx="5283296" cy="8971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585" indent="-228585" algn="l" defTabSz="91434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6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7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8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pt-BR" sz="2800" b="1" spc="100" dirty="0" smtClean="0">
                <a:latin typeface="Trebuchet MS" pitchFamily="34" charset="0"/>
              </a:rPr>
              <a:t>A </a:t>
            </a:r>
            <a:r>
              <a:rPr lang="pt-BR" sz="2800" b="1" spc="100" dirty="0" smtClean="0">
                <a:latin typeface="Trebuchet MS" pitchFamily="34" charset="0"/>
              </a:rPr>
              <a:t>SALA </a:t>
            </a:r>
            <a:r>
              <a:rPr lang="pt-BR" sz="2800" b="1" spc="100" dirty="0" smtClean="0">
                <a:latin typeface="Trebuchet MS" pitchFamily="34" charset="0"/>
              </a:rPr>
              <a:t>DE </a:t>
            </a:r>
            <a:r>
              <a:rPr lang="pt-BR" sz="2800" b="1" spc="100" dirty="0" smtClean="0">
                <a:latin typeface="Trebuchet MS" pitchFamily="34" charset="0"/>
              </a:rPr>
              <a:t>AULA </a:t>
            </a:r>
            <a:r>
              <a:rPr lang="pt-BR" sz="2800" b="1" spc="100" dirty="0" smtClean="0">
                <a:latin typeface="Trebuchet MS" pitchFamily="34" charset="0"/>
              </a:rPr>
              <a:t>INVERTIDA</a:t>
            </a:r>
            <a:r>
              <a:rPr lang="pt-BR" sz="2800" b="1" spc="100" dirty="0" smtClean="0">
                <a:latin typeface="Trebuchet MS" pitchFamily="34" charset="0"/>
              </a:rPr>
              <a:t> </a:t>
            </a:r>
            <a:r>
              <a:rPr lang="pt-BR" sz="2800" b="1" i="1" spc="100" dirty="0" smtClean="0">
                <a:latin typeface="Trebuchet MS" pitchFamily="34" charset="0"/>
              </a:rPr>
              <a:t>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pt-BR" sz="2800" b="1" i="1" spc="100" dirty="0" smtClean="0">
                <a:latin typeface="Trebuchet MS" pitchFamily="34" charset="0"/>
              </a:rPr>
              <a:t>Gustavo </a:t>
            </a:r>
            <a:r>
              <a:rPr lang="pt-BR" sz="2800" b="1" i="1" spc="100" dirty="0" smtClean="0">
                <a:latin typeface="Trebuchet MS" pitchFamily="34" charset="0"/>
              </a:rPr>
              <a:t>Hoffmann</a:t>
            </a:r>
            <a:endParaRPr lang="pt-BR" sz="2800" b="1" i="1" spc="1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58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2736"/>
            <a:ext cx="6901148" cy="43198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39752" y="2780928"/>
            <a:ext cx="4752528" cy="57606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CRCMG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2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27854" y="1385806"/>
            <a:ext cx="7755679" cy="972958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Pense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algo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você</a:t>
            </a:r>
            <a:r>
              <a:rPr lang="en-US" sz="2400" dirty="0" smtClean="0"/>
              <a:t> </a:t>
            </a:r>
            <a:r>
              <a:rPr lang="en-US" sz="2400" dirty="0" err="1" smtClean="0"/>
              <a:t>é</a:t>
            </a:r>
            <a:r>
              <a:rPr lang="en-US" sz="2400" dirty="0" smtClean="0"/>
              <a:t> </a:t>
            </a:r>
            <a:r>
              <a:rPr lang="en-US" sz="2400" dirty="0" err="1" smtClean="0"/>
              <a:t>realmente</a:t>
            </a:r>
            <a:r>
              <a:rPr lang="en-US" sz="2400" dirty="0" smtClean="0"/>
              <a:t> </a:t>
            </a:r>
            <a:r>
              <a:rPr lang="en-US" sz="2400" dirty="0" err="1" smtClean="0"/>
              <a:t>bom</a:t>
            </a:r>
            <a:r>
              <a:rPr lang="en-US" sz="2400" dirty="0" smtClean="0"/>
              <a:t>. </a:t>
            </a:r>
            <a:r>
              <a:rPr lang="en-US" sz="2400" dirty="0" err="1" smtClean="0"/>
              <a:t>Algo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você</a:t>
            </a:r>
            <a:r>
              <a:rPr lang="en-US" sz="2400" dirty="0" smtClean="0"/>
              <a:t> </a:t>
            </a:r>
            <a:r>
              <a:rPr lang="en-US" sz="2400" dirty="0" err="1" smtClean="0"/>
              <a:t>sabe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faz</a:t>
            </a:r>
            <a:r>
              <a:rPr lang="en-US" sz="2400" dirty="0" smtClean="0"/>
              <a:t> </a:t>
            </a:r>
            <a:r>
              <a:rPr lang="en-US" sz="2400" dirty="0" err="1" smtClean="0"/>
              <a:t>muito</a:t>
            </a:r>
            <a:r>
              <a:rPr lang="en-US" sz="2400" dirty="0" smtClean="0"/>
              <a:t> </a:t>
            </a:r>
            <a:r>
              <a:rPr lang="en-US" sz="2400" dirty="0" err="1" smtClean="0"/>
              <a:t>bem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112" y="2956411"/>
            <a:ext cx="37846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40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8559" y="459453"/>
            <a:ext cx="7755679" cy="972958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Como </a:t>
            </a:r>
            <a:r>
              <a:rPr lang="en-US" sz="2400" dirty="0" err="1" smtClean="0"/>
              <a:t>você</a:t>
            </a:r>
            <a:r>
              <a:rPr lang="en-US" sz="2400" dirty="0" smtClean="0"/>
              <a:t> </a:t>
            </a:r>
            <a:r>
              <a:rPr lang="en-US" sz="2400" dirty="0" err="1" smtClean="0"/>
              <a:t>ficou</a:t>
            </a:r>
            <a:r>
              <a:rPr lang="en-US" sz="2400" dirty="0" smtClean="0"/>
              <a:t> </a:t>
            </a:r>
            <a:r>
              <a:rPr lang="en-US" sz="2400" dirty="0" err="1" smtClean="0"/>
              <a:t>bom</a:t>
            </a:r>
            <a:r>
              <a:rPr lang="en-US" sz="2400" dirty="0" smtClean="0"/>
              <a:t> </a:t>
            </a:r>
            <a:r>
              <a:rPr lang="en-US" sz="2400" dirty="0" err="1" smtClean="0"/>
              <a:t>nisso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2286000" y="218233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000" b="1" dirty="0" err="1" smtClean="0"/>
              <a:t>Praticando</a:t>
            </a:r>
            <a:endParaRPr lang="en-US" sz="2000" b="1" dirty="0" smtClean="0"/>
          </a:p>
          <a:p>
            <a:endParaRPr lang="en-US" sz="2000" b="1" dirty="0"/>
          </a:p>
          <a:p>
            <a:pPr marL="457200" indent="-457200">
              <a:buFont typeface="+mj-lt"/>
              <a:buAutoNum type="alphaLcPeriod"/>
            </a:pPr>
            <a:r>
              <a:rPr lang="en-US" sz="2000" b="1" dirty="0" err="1"/>
              <a:t>Aulas</a:t>
            </a:r>
            <a:r>
              <a:rPr lang="en-US" sz="2000" b="1" dirty="0"/>
              <a:t> </a:t>
            </a:r>
            <a:r>
              <a:rPr lang="en-US" sz="2000" b="1" dirty="0" err="1" smtClean="0"/>
              <a:t>expositivas</a:t>
            </a:r>
            <a:endParaRPr lang="en-US" sz="2000" b="1" dirty="0" smtClean="0"/>
          </a:p>
          <a:p>
            <a:endParaRPr lang="en-US" sz="2000" b="1" dirty="0"/>
          </a:p>
          <a:p>
            <a:pPr marL="457200" indent="-457200">
              <a:buFont typeface="+mj-lt"/>
              <a:buAutoNum type="alphaLcPeriod"/>
            </a:pPr>
            <a:r>
              <a:rPr lang="en-US" sz="2000" b="1" dirty="0" err="1"/>
              <a:t>Tentativa</a:t>
            </a:r>
            <a:r>
              <a:rPr lang="en-US" sz="2000" b="1" dirty="0"/>
              <a:t> e </a:t>
            </a:r>
            <a:r>
              <a:rPr lang="en-US" sz="2000" b="1" dirty="0" err="1" smtClean="0"/>
              <a:t>erro</a:t>
            </a:r>
            <a:endParaRPr lang="en-US" sz="2000" b="1" dirty="0" smtClean="0"/>
          </a:p>
          <a:p>
            <a:endParaRPr lang="en-US" sz="2000" b="1" dirty="0"/>
          </a:p>
          <a:p>
            <a:pPr marL="457200" indent="-457200">
              <a:buFont typeface="+mj-lt"/>
              <a:buAutoNum type="alphaLcPeriod"/>
            </a:pPr>
            <a:r>
              <a:rPr lang="en-US" sz="2000" b="1" dirty="0" err="1"/>
              <a:t>Observando</a:t>
            </a:r>
            <a:r>
              <a:rPr lang="en-US" sz="2000" b="1" dirty="0"/>
              <a:t> </a:t>
            </a:r>
            <a:r>
              <a:rPr lang="en-US" sz="2000" b="1" dirty="0" err="1"/>
              <a:t>outras</a:t>
            </a:r>
            <a:r>
              <a:rPr lang="en-US" sz="2000" b="1" dirty="0"/>
              <a:t> </a:t>
            </a:r>
            <a:r>
              <a:rPr lang="en-US" sz="2000" b="1" dirty="0" err="1"/>
              <a:t>pessoas</a:t>
            </a:r>
            <a:r>
              <a:rPr lang="en-US" sz="2000" b="1" dirty="0"/>
              <a:t> </a:t>
            </a:r>
            <a:r>
              <a:rPr lang="en-US" sz="2000" b="1" dirty="0" err="1" smtClean="0"/>
              <a:t>fazendo</a:t>
            </a:r>
            <a:endParaRPr lang="en-US" sz="2000" b="1" dirty="0" smtClean="0"/>
          </a:p>
          <a:p>
            <a:endParaRPr lang="en-US" sz="2000" b="1" dirty="0"/>
          </a:p>
          <a:p>
            <a:pPr marL="457200" indent="-457200">
              <a:buFont typeface="+mj-lt"/>
              <a:buAutoNum type="alphaLcPeriod"/>
            </a:pPr>
            <a:r>
              <a:rPr lang="en-US" sz="2000" b="1" dirty="0"/>
              <a:t>Outros</a:t>
            </a:r>
          </a:p>
        </p:txBody>
      </p:sp>
    </p:spTree>
    <p:extLst>
      <p:ext uri="{BB962C8B-B14F-4D97-AF65-F5344CB8AC3E}">
        <p14:creationId xmlns:p14="http://schemas.microsoft.com/office/powerpoint/2010/main" val="173339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8559" y="459453"/>
            <a:ext cx="7755679" cy="972958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Sala</a:t>
            </a:r>
            <a:r>
              <a:rPr lang="en-US" sz="2400" dirty="0" smtClean="0"/>
              <a:t> de aula </a:t>
            </a:r>
            <a:r>
              <a:rPr lang="en-US" sz="2400" dirty="0" err="1" smtClean="0"/>
              <a:t>tradicional</a:t>
            </a:r>
            <a:endParaRPr lang="en-US" sz="2400" dirty="0"/>
          </a:p>
        </p:txBody>
      </p:sp>
      <p:sp>
        <p:nvSpPr>
          <p:cNvPr id="2" name="Rounded Rectangle 1"/>
          <p:cNvSpPr/>
          <p:nvPr/>
        </p:nvSpPr>
        <p:spPr>
          <a:xfrm>
            <a:off x="648559" y="2081047"/>
            <a:ext cx="7755679" cy="4268953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err="1" smtClean="0"/>
              <a:t>Prevalece</a:t>
            </a:r>
            <a:r>
              <a:rPr lang="en-US" sz="2400" dirty="0" smtClean="0"/>
              <a:t> a aula </a:t>
            </a:r>
            <a:r>
              <a:rPr lang="en-US" sz="2400" dirty="0" err="1" smtClean="0"/>
              <a:t>expositiva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err="1" smtClean="0"/>
              <a:t>Não</a:t>
            </a:r>
            <a:r>
              <a:rPr lang="en-US" sz="2400" dirty="0" smtClean="0"/>
              <a:t> </a:t>
            </a:r>
            <a:r>
              <a:rPr lang="en-US" sz="2400" dirty="0" err="1" smtClean="0"/>
              <a:t>respeita</a:t>
            </a:r>
            <a:r>
              <a:rPr lang="en-US" sz="2400" dirty="0" smtClean="0"/>
              <a:t> o </a:t>
            </a:r>
            <a:r>
              <a:rPr lang="en-US" sz="2400" dirty="0" err="1" smtClean="0"/>
              <a:t>ritmo</a:t>
            </a:r>
            <a:r>
              <a:rPr lang="en-US" sz="2400" dirty="0" smtClean="0"/>
              <a:t> de </a:t>
            </a:r>
            <a:r>
              <a:rPr lang="en-US" sz="2400" dirty="0" err="1" smtClean="0"/>
              <a:t>aprendizagem</a:t>
            </a:r>
            <a:r>
              <a:rPr lang="en-US" sz="2400" dirty="0" smtClean="0"/>
              <a:t> individual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err="1" smtClean="0"/>
              <a:t>Premia</a:t>
            </a:r>
            <a:r>
              <a:rPr lang="en-US" sz="2400" dirty="0" smtClean="0"/>
              <a:t> </a:t>
            </a:r>
            <a:r>
              <a:rPr lang="en-US" sz="2400" dirty="0" err="1" smtClean="0"/>
              <a:t>os</a:t>
            </a:r>
            <a:r>
              <a:rPr lang="en-US" sz="2400" dirty="0" smtClean="0"/>
              <a:t> </a:t>
            </a:r>
            <a:r>
              <a:rPr lang="en-US" sz="2400" dirty="0" err="1" smtClean="0"/>
              <a:t>acertos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err="1" smtClean="0"/>
              <a:t>Inibe</a:t>
            </a:r>
            <a:r>
              <a:rPr lang="en-US" sz="2400" dirty="0" smtClean="0"/>
              <a:t> </a:t>
            </a:r>
            <a:r>
              <a:rPr lang="en-US" sz="2400" dirty="0" err="1" smtClean="0"/>
              <a:t>os</a:t>
            </a:r>
            <a:r>
              <a:rPr lang="en-US" sz="2400" dirty="0" smtClean="0"/>
              <a:t> </a:t>
            </a:r>
            <a:r>
              <a:rPr lang="en-US" sz="2400" dirty="0" err="1" smtClean="0"/>
              <a:t>erros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err="1" smtClean="0"/>
              <a:t>Não</a:t>
            </a:r>
            <a:r>
              <a:rPr lang="en-US" sz="2400" dirty="0" smtClean="0"/>
              <a:t> </a:t>
            </a:r>
            <a:r>
              <a:rPr lang="en-US" sz="2400" dirty="0" err="1" smtClean="0"/>
              <a:t>estimula</a:t>
            </a:r>
            <a:r>
              <a:rPr lang="en-US" sz="2400" dirty="0" smtClean="0"/>
              <a:t> o </a:t>
            </a:r>
            <a:r>
              <a:rPr lang="en-US" sz="2400" dirty="0" err="1" smtClean="0"/>
              <a:t>risco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err="1" smtClean="0"/>
              <a:t>Não</a:t>
            </a:r>
            <a:r>
              <a:rPr lang="en-US" sz="2400" dirty="0" smtClean="0"/>
              <a:t> </a:t>
            </a:r>
            <a:r>
              <a:rPr lang="en-US" sz="2400" dirty="0" err="1" smtClean="0"/>
              <a:t>trabalha</a:t>
            </a:r>
            <a:r>
              <a:rPr lang="en-US" sz="2400" dirty="0" smtClean="0"/>
              <a:t> a </a:t>
            </a:r>
            <a:r>
              <a:rPr lang="en-US" sz="2400" dirty="0" err="1" smtClean="0"/>
              <a:t>resolução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problemas</a:t>
            </a:r>
            <a:r>
              <a:rPr lang="en-US" sz="2400" dirty="0" smtClean="0"/>
              <a:t> </a:t>
            </a:r>
            <a:r>
              <a:rPr lang="en-US" sz="2400" dirty="0" err="1" smtClean="0"/>
              <a:t>reais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err="1" smtClean="0"/>
              <a:t>Não</a:t>
            </a:r>
            <a:r>
              <a:rPr lang="en-US" sz="2400" dirty="0" smtClean="0"/>
              <a:t> </a:t>
            </a:r>
            <a:r>
              <a:rPr lang="en-US" sz="2400" dirty="0" err="1" smtClean="0"/>
              <a:t>favorece</a:t>
            </a:r>
            <a:r>
              <a:rPr lang="en-US" sz="2400" dirty="0" smtClean="0"/>
              <a:t> a </a:t>
            </a:r>
            <a:r>
              <a:rPr lang="en-US" sz="2400" dirty="0" err="1" smtClean="0"/>
              <a:t>inovação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152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8559" y="459453"/>
            <a:ext cx="7755679" cy="972958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Como </a:t>
            </a:r>
            <a:r>
              <a:rPr lang="en-US" sz="2400" dirty="0" err="1" smtClean="0"/>
              <a:t>nós</a:t>
            </a:r>
            <a:r>
              <a:rPr lang="en-US" sz="2400" dirty="0" smtClean="0"/>
              <a:t> </a:t>
            </a:r>
            <a:r>
              <a:rPr lang="en-US" sz="2400" dirty="0" err="1" smtClean="0"/>
              <a:t>ensinamos</a:t>
            </a:r>
            <a:r>
              <a:rPr lang="en-US" sz="2400" dirty="0" smtClean="0"/>
              <a:t> </a:t>
            </a:r>
            <a:r>
              <a:rPr lang="en-US" sz="2400" dirty="0" err="1" smtClean="0"/>
              <a:t>hoje</a:t>
            </a:r>
            <a:r>
              <a:rPr lang="en-US" sz="2400" dirty="0" smtClean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548" y="3675529"/>
            <a:ext cx="3319527" cy="2495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59" y="2269234"/>
            <a:ext cx="3125078" cy="24372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40096" y="1675511"/>
            <a:ext cx="3463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/>
              <a:t>Espaços</a:t>
            </a:r>
            <a:r>
              <a:rPr lang="en-US" sz="2400" b="1" dirty="0"/>
              <a:t> de </a:t>
            </a:r>
            <a:r>
              <a:rPr lang="en-US" sz="2400" b="1" dirty="0" err="1"/>
              <a:t>aprendizagem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9131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78" y="1231068"/>
            <a:ext cx="7500471" cy="561815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559" y="258110"/>
            <a:ext cx="7755679" cy="668243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E</a:t>
            </a:r>
            <a:r>
              <a:rPr lang="en-US" sz="2400" dirty="0" err="1" smtClean="0"/>
              <a:t>spaços</a:t>
            </a:r>
            <a:r>
              <a:rPr lang="en-US" sz="2400" dirty="0" smtClean="0"/>
              <a:t> de </a:t>
            </a:r>
            <a:r>
              <a:rPr lang="en-US" sz="2400" dirty="0" err="1" smtClean="0"/>
              <a:t>aprendizagem</a:t>
            </a:r>
            <a:r>
              <a:rPr lang="en-US" sz="2400" dirty="0"/>
              <a:t> </a:t>
            </a:r>
            <a:r>
              <a:rPr lang="en-US" sz="2400" dirty="0" smtClean="0"/>
              <a:t>- </a:t>
            </a:r>
            <a:r>
              <a:rPr lang="en-US" sz="2400" dirty="0" err="1" smtClean="0"/>
              <a:t>tendências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688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597"/>
            <a:ext cx="9144000" cy="51224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559" y="258110"/>
            <a:ext cx="7755679" cy="668243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E</a:t>
            </a:r>
            <a:r>
              <a:rPr lang="en-US" sz="2400" dirty="0" err="1" smtClean="0"/>
              <a:t>spaços</a:t>
            </a:r>
            <a:r>
              <a:rPr lang="en-US" sz="2400" dirty="0" smtClean="0"/>
              <a:t> de </a:t>
            </a:r>
            <a:r>
              <a:rPr lang="en-US" sz="2400" dirty="0" err="1" smtClean="0"/>
              <a:t>aprendizagem</a:t>
            </a:r>
            <a:r>
              <a:rPr lang="en-US" sz="2400" dirty="0"/>
              <a:t> </a:t>
            </a:r>
            <a:r>
              <a:rPr lang="en-US" sz="2400" dirty="0" smtClean="0"/>
              <a:t>- </a:t>
            </a:r>
            <a:r>
              <a:rPr lang="en-US" sz="2400" dirty="0" err="1" smtClean="0"/>
              <a:t>tendências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8846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9144000" cy="288404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559" y="258110"/>
            <a:ext cx="7755679" cy="668243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E</a:t>
            </a:r>
            <a:r>
              <a:rPr lang="en-US" sz="2400" dirty="0" err="1" smtClean="0"/>
              <a:t>spaços</a:t>
            </a:r>
            <a:r>
              <a:rPr lang="en-US" sz="2400" dirty="0" smtClean="0"/>
              <a:t> de </a:t>
            </a:r>
            <a:r>
              <a:rPr lang="en-US" sz="2400" dirty="0" err="1" smtClean="0"/>
              <a:t>aprendizagem</a:t>
            </a:r>
            <a:r>
              <a:rPr lang="en-US" sz="2400" dirty="0"/>
              <a:t> </a:t>
            </a:r>
            <a:r>
              <a:rPr lang="en-US" sz="2400" dirty="0" smtClean="0"/>
              <a:t>- </a:t>
            </a:r>
            <a:r>
              <a:rPr lang="en-US" sz="2400" dirty="0" err="1" smtClean="0"/>
              <a:t>tendências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977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925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9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3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09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Z:\Apresentacao_Debora\imagens\slide 24..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/>
          <a:stretch/>
        </p:blipFill>
        <p:spPr bwMode="auto">
          <a:xfrm>
            <a:off x="1988634" y="515164"/>
            <a:ext cx="5117267" cy="389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pc-bh-18\Desktop\Untitled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0" y="1626115"/>
            <a:ext cx="7729649" cy="473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96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8559" y="459453"/>
            <a:ext cx="7755679" cy="972958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Metodologias</a:t>
            </a:r>
            <a:r>
              <a:rPr lang="en-US" sz="2400" dirty="0" smtClean="0"/>
              <a:t> de </a:t>
            </a:r>
            <a:r>
              <a:rPr lang="en-US" sz="2400" dirty="0" err="1" smtClean="0"/>
              <a:t>ensino</a:t>
            </a:r>
            <a:r>
              <a:rPr lang="en-US" sz="2400" dirty="0" smtClean="0"/>
              <a:t> e </a:t>
            </a:r>
            <a:r>
              <a:rPr lang="en-US" sz="2400" dirty="0" err="1" smtClean="0"/>
              <a:t>aprendizagem</a:t>
            </a:r>
            <a:r>
              <a:rPr lang="en-US" sz="2400" dirty="0" smtClean="0"/>
              <a:t> - </a:t>
            </a:r>
            <a:r>
              <a:rPr lang="en-US" sz="2400" dirty="0" err="1" smtClean="0"/>
              <a:t>tendências</a:t>
            </a:r>
            <a:endParaRPr lang="en-US" sz="2400" dirty="0"/>
          </a:p>
        </p:txBody>
      </p:sp>
      <p:sp>
        <p:nvSpPr>
          <p:cNvPr id="3" name="Rounded Rectangle 2"/>
          <p:cNvSpPr/>
          <p:nvPr/>
        </p:nvSpPr>
        <p:spPr>
          <a:xfrm>
            <a:off x="648559" y="2088167"/>
            <a:ext cx="7755679" cy="4131116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smtClean="0"/>
              <a:t>Project Based Learning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Problem Based Learning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 smtClean="0"/>
              <a:t>Estudo</a:t>
            </a:r>
            <a:r>
              <a:rPr lang="en-US" sz="2400" dirty="0" smtClean="0"/>
              <a:t> de </a:t>
            </a:r>
            <a:r>
              <a:rPr lang="en-US" sz="2400" dirty="0" err="1" smtClean="0"/>
              <a:t>Caso</a:t>
            </a:r>
            <a:endParaRPr lang="en-US" sz="2400" dirty="0" smtClean="0"/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Team Based Learning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Peer instruction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5544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48559" y="579113"/>
            <a:ext cx="7755679" cy="972958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Peer instruction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48559" y="1973885"/>
            <a:ext cx="7755679" cy="3897998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250000"/>
              </a:lnSpc>
              <a:buFont typeface="Wingdings" charset="2"/>
              <a:buChar char="ü"/>
            </a:pPr>
            <a:r>
              <a:rPr lang="en-US" sz="2200" dirty="0" err="1" smtClean="0"/>
              <a:t>Metodologia</a:t>
            </a:r>
            <a:r>
              <a:rPr lang="en-US" sz="2200" dirty="0" smtClean="0"/>
              <a:t> </a:t>
            </a:r>
            <a:r>
              <a:rPr lang="en-US" sz="2200" dirty="0" err="1" smtClean="0"/>
              <a:t>concebida</a:t>
            </a:r>
            <a:r>
              <a:rPr lang="en-US" sz="2200" dirty="0" smtClean="0"/>
              <a:t> </a:t>
            </a:r>
            <a:r>
              <a:rPr lang="en-US" sz="2200" dirty="0" err="1" smtClean="0"/>
              <a:t>pelo</a:t>
            </a:r>
            <a:r>
              <a:rPr lang="en-US" sz="2200" dirty="0" smtClean="0"/>
              <a:t> prof. Eric Mazur (Harvard University)</a:t>
            </a:r>
          </a:p>
          <a:p>
            <a:pPr marL="285750" indent="-285750">
              <a:lnSpc>
                <a:spcPct val="250000"/>
              </a:lnSpc>
              <a:buFont typeface="Wingdings" charset="2"/>
              <a:buChar char="ü"/>
            </a:pPr>
            <a:r>
              <a:rPr lang="en-US" sz="2200" dirty="0" err="1" smtClean="0"/>
              <a:t>Dá</a:t>
            </a:r>
            <a:r>
              <a:rPr lang="en-US" sz="2200" dirty="0" smtClean="0"/>
              <a:t> </a:t>
            </a:r>
            <a:r>
              <a:rPr lang="en-US" sz="2200" dirty="0" err="1" smtClean="0"/>
              <a:t>ao</a:t>
            </a:r>
            <a:r>
              <a:rPr lang="en-US" sz="2200" dirty="0" smtClean="0"/>
              <a:t> </a:t>
            </a:r>
            <a:r>
              <a:rPr lang="en-US" sz="2200" dirty="0" err="1" smtClean="0"/>
              <a:t>aluno</a:t>
            </a:r>
            <a:r>
              <a:rPr lang="en-US" sz="2200" dirty="0" smtClean="0"/>
              <a:t> a </a:t>
            </a:r>
            <a:r>
              <a:rPr lang="en-US" sz="2200" dirty="0" err="1" smtClean="0"/>
              <a:t>responsabilidade</a:t>
            </a:r>
            <a:r>
              <a:rPr lang="en-US" sz="2200" dirty="0" smtClean="0"/>
              <a:t> </a:t>
            </a:r>
            <a:r>
              <a:rPr lang="en-US" sz="2200" dirty="0" err="1" smtClean="0"/>
              <a:t>pela</a:t>
            </a:r>
            <a:r>
              <a:rPr lang="en-US" sz="2200" dirty="0" smtClean="0"/>
              <a:t> </a:t>
            </a:r>
            <a:r>
              <a:rPr lang="en-US" sz="2200" dirty="0" err="1" smtClean="0"/>
              <a:t>busca</a:t>
            </a:r>
            <a:r>
              <a:rPr lang="en-US" sz="2200" dirty="0" smtClean="0"/>
              <a:t> das </a:t>
            </a:r>
            <a:r>
              <a:rPr lang="en-US" sz="2200" dirty="0" err="1" smtClean="0"/>
              <a:t>informações</a:t>
            </a:r>
            <a:endParaRPr lang="en-US" sz="2200" dirty="0" smtClean="0"/>
          </a:p>
          <a:p>
            <a:pPr marL="285750" indent="-285750">
              <a:lnSpc>
                <a:spcPct val="250000"/>
              </a:lnSpc>
              <a:buFont typeface="Wingdings" charset="2"/>
              <a:buChar char="ü"/>
            </a:pPr>
            <a:r>
              <a:rPr lang="en-US" sz="2200" dirty="0" err="1" smtClean="0"/>
              <a:t>Papel</a:t>
            </a:r>
            <a:r>
              <a:rPr lang="en-US" sz="2200" dirty="0" smtClean="0"/>
              <a:t> </a:t>
            </a:r>
            <a:r>
              <a:rPr lang="en-US" sz="2200" dirty="0"/>
              <a:t>do professor: </a:t>
            </a:r>
            <a:r>
              <a:rPr lang="en-US" sz="2200" dirty="0" err="1"/>
              <a:t>auxiliá</a:t>
            </a:r>
            <a:r>
              <a:rPr lang="en-US" sz="2200" dirty="0"/>
              <a:t>-lo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 smtClean="0"/>
              <a:t>assimilação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0675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48559" y="369937"/>
            <a:ext cx="7755679" cy="972958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Peer instruction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48559" y="1917441"/>
            <a:ext cx="7755679" cy="4626794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 smtClean="0"/>
          </a:p>
          <a:p>
            <a:pPr algn="ctr">
              <a:lnSpc>
                <a:spcPct val="130000"/>
              </a:lnSpc>
            </a:pPr>
            <a:r>
              <a:rPr lang="en-US" sz="2000" dirty="0" err="1" smtClean="0"/>
              <a:t>Leitura</a:t>
            </a:r>
            <a:r>
              <a:rPr lang="en-US" sz="2000" dirty="0" smtClean="0"/>
              <a:t> </a:t>
            </a:r>
            <a:r>
              <a:rPr lang="en-US" sz="2000" dirty="0" err="1" smtClean="0"/>
              <a:t>prévia</a:t>
            </a:r>
            <a:r>
              <a:rPr lang="en-US" sz="2000" dirty="0" smtClean="0"/>
              <a:t> </a:t>
            </a:r>
          </a:p>
          <a:p>
            <a:pPr algn="ctr">
              <a:lnSpc>
                <a:spcPct val="130000"/>
              </a:lnSpc>
            </a:pPr>
            <a:r>
              <a:rPr lang="en-US" sz="2000" dirty="0" err="1" smtClean="0"/>
              <a:t>Teste</a:t>
            </a:r>
            <a:endParaRPr lang="en-US" sz="2000" dirty="0" smtClean="0"/>
          </a:p>
          <a:p>
            <a:pPr algn="ctr">
              <a:lnSpc>
                <a:spcPct val="130000"/>
              </a:lnSpc>
            </a:pPr>
            <a:r>
              <a:rPr lang="en-US" sz="2000" dirty="0" err="1" smtClean="0"/>
              <a:t>Reflexão</a:t>
            </a:r>
            <a:r>
              <a:rPr lang="en-US" sz="2000" dirty="0" smtClean="0"/>
              <a:t> individual</a:t>
            </a:r>
          </a:p>
          <a:p>
            <a:pPr algn="ctr">
              <a:lnSpc>
                <a:spcPct val="130000"/>
              </a:lnSpc>
            </a:pPr>
            <a:r>
              <a:rPr lang="en-US" sz="2000" dirty="0" err="1" smtClean="0"/>
              <a:t>Resposta</a:t>
            </a:r>
            <a:r>
              <a:rPr lang="en-US" sz="2000" dirty="0" smtClean="0"/>
              <a:t> individual</a:t>
            </a:r>
            <a:br>
              <a:rPr lang="en-US" sz="2000" dirty="0" smtClean="0"/>
            </a:br>
            <a:r>
              <a:rPr lang="en-US" sz="2000" dirty="0" err="1" smtClean="0"/>
              <a:t>Discussão</a:t>
            </a:r>
            <a:r>
              <a:rPr lang="en-US" sz="2000" dirty="0" smtClean="0"/>
              <a:t> com </a:t>
            </a:r>
            <a:r>
              <a:rPr lang="en-US" sz="2000" dirty="0" err="1" smtClean="0"/>
              <a:t>colegas</a:t>
            </a:r>
            <a:r>
              <a:rPr lang="en-US" sz="2000" dirty="0" smtClean="0"/>
              <a:t> (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grupos</a:t>
            </a:r>
            <a:r>
              <a:rPr lang="en-US" sz="2000" dirty="0" smtClean="0"/>
              <a:t>)</a:t>
            </a:r>
          </a:p>
          <a:p>
            <a:pPr algn="ctr">
              <a:lnSpc>
                <a:spcPct val="130000"/>
              </a:lnSpc>
            </a:pPr>
            <a:r>
              <a:rPr lang="en-US" sz="2000" dirty="0" err="1" smtClean="0"/>
              <a:t>Resposta</a:t>
            </a:r>
            <a:r>
              <a:rPr lang="en-US" sz="2000" dirty="0" smtClean="0"/>
              <a:t> individual </a:t>
            </a:r>
            <a:r>
              <a:rPr lang="en-US" sz="2000" dirty="0" err="1" smtClean="0"/>
              <a:t>pós</a:t>
            </a:r>
            <a:r>
              <a:rPr lang="en-US" sz="2000" dirty="0" smtClean="0"/>
              <a:t> </a:t>
            </a:r>
            <a:r>
              <a:rPr lang="en-US" sz="2000" dirty="0" err="1" smtClean="0"/>
              <a:t>discussão</a:t>
            </a:r>
            <a:endParaRPr lang="en-US" sz="2000" dirty="0" smtClean="0"/>
          </a:p>
          <a:p>
            <a:pPr algn="ctr">
              <a:lnSpc>
                <a:spcPct val="130000"/>
              </a:lnSpc>
            </a:pPr>
            <a:r>
              <a:rPr lang="en-US" sz="2000" dirty="0" smtClean="0"/>
              <a:t>Aula </a:t>
            </a:r>
            <a:r>
              <a:rPr lang="en-US" sz="2000" dirty="0" err="1" smtClean="0"/>
              <a:t>expositiva</a:t>
            </a:r>
            <a:r>
              <a:rPr lang="en-US" sz="2000" dirty="0" smtClean="0"/>
              <a:t> (</a:t>
            </a:r>
            <a:r>
              <a:rPr lang="en-US" sz="2000" dirty="0" err="1" smtClean="0"/>
              <a:t>explicação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Rounded Rectangle 3"/>
          <p:cNvSpPr/>
          <p:nvPr/>
        </p:nvSpPr>
        <p:spPr>
          <a:xfrm>
            <a:off x="2584824" y="2171441"/>
            <a:ext cx="4138705" cy="59771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/>
              <a:t>METODOLOGIA</a:t>
            </a:r>
          </a:p>
        </p:txBody>
      </p:sp>
    </p:spTree>
    <p:extLst>
      <p:ext uri="{BB962C8B-B14F-4D97-AF65-F5344CB8AC3E}">
        <p14:creationId xmlns:p14="http://schemas.microsoft.com/office/powerpoint/2010/main" val="371919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48559" y="2574648"/>
            <a:ext cx="7755679" cy="972958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Vamos</a:t>
            </a:r>
            <a:r>
              <a:rPr lang="en-US" sz="2400" dirty="0" smtClean="0"/>
              <a:t> </a:t>
            </a:r>
            <a:r>
              <a:rPr lang="en-US" sz="2400" dirty="0" err="1" smtClean="0"/>
              <a:t>praticar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678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9030" y="167337"/>
            <a:ext cx="7755679" cy="972958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Termodinâmica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16530"/>
            <a:ext cx="5080000" cy="269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211" y="4485342"/>
            <a:ext cx="40767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0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823" y="0"/>
            <a:ext cx="3035300" cy="2464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53" y="2464426"/>
            <a:ext cx="5184588" cy="32871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54474" y="3488756"/>
            <a:ext cx="1760818" cy="16584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560234" y="3922053"/>
            <a:ext cx="806823" cy="77694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9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52850" y="1673411"/>
            <a:ext cx="3765174" cy="37726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651494" y="2677632"/>
            <a:ext cx="1725237" cy="176736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stCxn id="35" idx="2"/>
            <a:endCxn id="35" idx="6"/>
          </p:cNvCxnSpPr>
          <p:nvPr/>
        </p:nvCxnSpPr>
        <p:spPr>
          <a:xfrm>
            <a:off x="1651494" y="3561313"/>
            <a:ext cx="17252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98085" y="3177040"/>
            <a:ext cx="31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870825" y="2181412"/>
            <a:ext cx="3795060" cy="2510118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Ao</a:t>
            </a:r>
            <a:r>
              <a:rPr lang="en-US" sz="2400" dirty="0" smtClean="0"/>
              <a:t> </a:t>
            </a:r>
            <a:r>
              <a:rPr lang="en-US" sz="2400" dirty="0" err="1" smtClean="0"/>
              <a:t>aquecermos</a:t>
            </a:r>
            <a:r>
              <a:rPr lang="en-US" sz="2400" dirty="0" smtClean="0"/>
              <a:t> o metal, D:</a:t>
            </a:r>
          </a:p>
          <a:p>
            <a:pPr algn="ctr"/>
            <a:endParaRPr lang="en-US" sz="2400" dirty="0" smtClean="0"/>
          </a:p>
          <a:p>
            <a:pPr marL="342900" indent="-342900">
              <a:buFont typeface="+mj-lt"/>
              <a:buAutoNum type="alphaLcPeriod"/>
            </a:pPr>
            <a:r>
              <a:rPr lang="en-US" sz="2400" dirty="0" err="1" smtClean="0"/>
              <a:t>Aumenta</a:t>
            </a:r>
            <a:endParaRPr lang="en-US" sz="2400" dirty="0" smtClean="0"/>
          </a:p>
          <a:p>
            <a:pPr marL="342900" indent="-342900">
              <a:buFont typeface="+mj-lt"/>
              <a:buAutoNum type="alphaLcPeriod"/>
            </a:pPr>
            <a:r>
              <a:rPr lang="en-US" sz="2400" dirty="0" err="1" smtClean="0"/>
              <a:t>Não</a:t>
            </a:r>
            <a:r>
              <a:rPr lang="en-US" sz="2400" dirty="0" smtClean="0"/>
              <a:t> se </a:t>
            </a:r>
            <a:r>
              <a:rPr lang="en-US" sz="2400" dirty="0" err="1" smtClean="0"/>
              <a:t>altera</a:t>
            </a:r>
            <a:endParaRPr lang="en-US" sz="2400" dirty="0" smtClean="0"/>
          </a:p>
          <a:p>
            <a:pPr marL="342900" indent="-342900">
              <a:buFont typeface="+mj-lt"/>
              <a:buAutoNum type="alphaLcPeriod"/>
            </a:pPr>
            <a:r>
              <a:rPr lang="en-US" sz="2400" dirty="0" err="1" smtClean="0"/>
              <a:t>Diminui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1344706" y="5767294"/>
            <a:ext cx="6753412" cy="791882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Levantamento</a:t>
            </a:r>
            <a:r>
              <a:rPr lang="en-US" sz="2400" dirty="0" smtClean="0"/>
              <a:t> das </a:t>
            </a:r>
            <a:r>
              <a:rPr lang="en-US" sz="2400" dirty="0" err="1" smtClean="0"/>
              <a:t>resposta</a:t>
            </a:r>
            <a:r>
              <a:rPr lang="en-US" sz="2400" dirty="0" err="1"/>
              <a:t>s</a:t>
            </a:r>
            <a:endParaRPr lang="en-US" sz="2400" dirty="0"/>
          </a:p>
        </p:txBody>
      </p:sp>
      <p:sp>
        <p:nvSpPr>
          <p:cNvPr id="36" name="Rounded Rectangle 35"/>
          <p:cNvSpPr/>
          <p:nvPr/>
        </p:nvSpPr>
        <p:spPr>
          <a:xfrm>
            <a:off x="1108635" y="406400"/>
            <a:ext cx="6753412" cy="791882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Exercício</a:t>
            </a:r>
            <a:r>
              <a:rPr lang="en-US" sz="2400" dirty="0" smtClean="0"/>
              <a:t> INDIVIDUAL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246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46944" y="1104166"/>
            <a:ext cx="4781176" cy="44674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46822" y="2256117"/>
            <a:ext cx="2168046" cy="2005116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735294" y="2390589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47458" y="2274051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47041" y="2575861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85680" y="2788025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13965" y="3089835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13415" y="2196365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19945" y="3364753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488333" y="2202345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775202" y="2265099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7130" y="2417499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229412" y="2584840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81812" y="2811945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459507" y="3068932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444566" y="3352811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357910" y="3609798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211490" y="3836903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005306" y="4004244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784181" y="4126762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563056" y="4204457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312049" y="4192506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403638" y="3627738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570979" y="3854843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798084" y="4022184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37140" y="4156653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3360745" y="3263167"/>
            <a:ext cx="2165998" cy="142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286628" y="2818456"/>
            <a:ext cx="31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1108635" y="182282"/>
            <a:ext cx="6753412" cy="791882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Breve</a:t>
            </a:r>
            <a:r>
              <a:rPr lang="en-US" sz="2400" dirty="0" smtClean="0"/>
              <a:t> </a:t>
            </a:r>
            <a:r>
              <a:rPr lang="en-US" sz="2400" dirty="0" err="1" smtClean="0"/>
              <a:t>exposição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572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64123" y="1090705"/>
            <a:ext cx="4763995" cy="44674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46830" y="2211286"/>
            <a:ext cx="2196353" cy="199915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511179" y="2091769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57812" y="1885585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248221" y="2366687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056978" y="2668497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85263" y="3074894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58238" y="1792958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21125" y="3469340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667625" y="1813879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044140" y="1966279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75832" y="2208325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602937" y="2465312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725455" y="2782063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758327" y="3128696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728445" y="3457398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626848" y="3789090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465487" y="4046077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59303" y="4258241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993355" y="4440523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637761" y="4533159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297108" y="4566031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149641" y="3836912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346864" y="4153663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633733" y="4365827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947494" y="4500296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stCxn id="10" idx="2"/>
          </p:cNvCxnSpPr>
          <p:nvPr/>
        </p:nvCxnSpPr>
        <p:spPr>
          <a:xfrm flipV="1">
            <a:off x="3346830" y="3209365"/>
            <a:ext cx="2196353" cy="14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286628" y="2818456"/>
            <a:ext cx="31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1108635" y="182282"/>
            <a:ext cx="6753412" cy="791882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Breve</a:t>
            </a:r>
            <a:r>
              <a:rPr lang="en-US" sz="2400" dirty="0" smtClean="0"/>
              <a:t> </a:t>
            </a:r>
            <a:r>
              <a:rPr lang="en-US" sz="2400" dirty="0" err="1" smtClean="0"/>
              <a:t>exposição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2637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73408" y="687298"/>
            <a:ext cx="5558118" cy="53937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18120" y="1837760"/>
            <a:ext cx="2823884" cy="281314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511179" y="2091769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57812" y="1885585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248221" y="2366687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056978" y="2668497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85263" y="3074894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58238" y="1792958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21125" y="3469340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667625" y="1813879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044140" y="1966279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75832" y="2208325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602937" y="2465312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725455" y="2782063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758327" y="3128696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728445" y="3457398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626848" y="3789090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465487" y="4046077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59303" y="4258241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993355" y="4440523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637761" y="4533159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297108" y="4566031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149641" y="3836912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346864" y="4153663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633733" y="4365827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947494" y="4500296"/>
            <a:ext cx="134471" cy="13447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stCxn id="10" idx="2"/>
            <a:endCxn id="22" idx="4"/>
          </p:cNvCxnSpPr>
          <p:nvPr/>
        </p:nvCxnSpPr>
        <p:spPr>
          <a:xfrm>
            <a:off x="3018120" y="3244333"/>
            <a:ext cx="2807443" cy="188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286628" y="2818456"/>
            <a:ext cx="31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1108635" y="182282"/>
            <a:ext cx="6753412" cy="791882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Breve</a:t>
            </a:r>
            <a:r>
              <a:rPr lang="en-US" sz="2400" dirty="0" smtClean="0"/>
              <a:t> </a:t>
            </a:r>
            <a:r>
              <a:rPr lang="en-US" sz="2400" dirty="0" err="1" smtClean="0"/>
              <a:t>exposição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385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Apresentacao_Debora\imagens\slide 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14162" r="3576" b="3695"/>
          <a:stretch/>
        </p:blipFill>
        <p:spPr bwMode="auto">
          <a:xfrm>
            <a:off x="3013142" y="1116733"/>
            <a:ext cx="5980074" cy="470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pc-bh-18\Desktop\Untitled-5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21" y="789368"/>
            <a:ext cx="2654322" cy="26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75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52850" y="1673411"/>
            <a:ext cx="3765174" cy="37726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651494" y="2677632"/>
            <a:ext cx="1725237" cy="176736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stCxn id="35" idx="2"/>
            <a:endCxn id="35" idx="6"/>
          </p:cNvCxnSpPr>
          <p:nvPr/>
        </p:nvCxnSpPr>
        <p:spPr>
          <a:xfrm>
            <a:off x="1651494" y="3561313"/>
            <a:ext cx="17252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98085" y="3177040"/>
            <a:ext cx="31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065058" y="2181412"/>
            <a:ext cx="3541059" cy="2510118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aquecermos</a:t>
            </a:r>
            <a:r>
              <a:rPr lang="en-US" dirty="0" smtClean="0"/>
              <a:t> o metal, D:</a:t>
            </a:r>
          </a:p>
          <a:p>
            <a:pPr algn="ctr"/>
            <a:endParaRPr lang="en-US" dirty="0" smtClean="0"/>
          </a:p>
          <a:p>
            <a:pPr marL="342900" indent="-342900">
              <a:buFont typeface="+mj-lt"/>
              <a:buAutoNum type="alphaLcPeriod"/>
            </a:pPr>
            <a:r>
              <a:rPr lang="en-US" sz="2400" b="1" dirty="0" err="1" smtClean="0"/>
              <a:t>Aumenta</a:t>
            </a:r>
            <a:endParaRPr lang="en-US" sz="2400" b="1" dirty="0" smtClean="0"/>
          </a:p>
          <a:p>
            <a:pPr marL="342900" indent="-342900">
              <a:buFont typeface="+mj-lt"/>
              <a:buAutoNum type="alphaLcPeriod"/>
            </a:pPr>
            <a:r>
              <a:rPr lang="en-US" dirty="0" err="1" smtClean="0"/>
              <a:t>Não</a:t>
            </a:r>
            <a:r>
              <a:rPr lang="en-US" dirty="0" smtClean="0"/>
              <a:t> se </a:t>
            </a:r>
            <a:r>
              <a:rPr lang="en-US" dirty="0" err="1" smtClean="0"/>
              <a:t>altera</a:t>
            </a:r>
            <a:endParaRPr lang="en-US" dirty="0" smtClean="0"/>
          </a:p>
          <a:p>
            <a:pPr marL="342900" indent="-342900">
              <a:buFont typeface="+mj-lt"/>
              <a:buAutoNum type="alphaLcPeriod"/>
            </a:pPr>
            <a:r>
              <a:rPr lang="en-US" dirty="0" err="1" smtClean="0"/>
              <a:t>Diminui</a:t>
            </a:r>
            <a:endParaRPr lang="en-US" dirty="0"/>
          </a:p>
        </p:txBody>
      </p:sp>
      <p:sp>
        <p:nvSpPr>
          <p:cNvPr id="36" name="Rounded Rectangle 35"/>
          <p:cNvSpPr/>
          <p:nvPr/>
        </p:nvSpPr>
        <p:spPr>
          <a:xfrm>
            <a:off x="1108635" y="406400"/>
            <a:ext cx="6753412" cy="791882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Resposta</a:t>
            </a:r>
            <a:r>
              <a:rPr lang="en-US" sz="2400" dirty="0" smtClean="0"/>
              <a:t> </a:t>
            </a:r>
            <a:r>
              <a:rPr lang="en-US" sz="2400" dirty="0" err="1" smtClean="0"/>
              <a:t>correta</a:t>
            </a:r>
            <a:endParaRPr lang="en-US" sz="2400" dirty="0"/>
          </a:p>
        </p:txBody>
      </p:sp>
      <p:sp>
        <p:nvSpPr>
          <p:cNvPr id="2" name="Frame 1"/>
          <p:cNvSpPr/>
          <p:nvPr/>
        </p:nvSpPr>
        <p:spPr>
          <a:xfrm>
            <a:off x="4766235" y="3281627"/>
            <a:ext cx="2525059" cy="384273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8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48559" y="1057226"/>
            <a:ext cx="7755679" cy="4814656"/>
          </a:xfrm>
          <a:prstGeom prst="round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en-US" sz="2400" dirty="0" smtClean="0"/>
              <a:t>De </a:t>
            </a:r>
            <a:r>
              <a:rPr lang="en-US" sz="2400" dirty="0" err="1" smtClean="0"/>
              <a:t>uma</a:t>
            </a:r>
            <a:r>
              <a:rPr lang="en-US" sz="2400" dirty="0" smtClean="0"/>
              <a:t> forma </a:t>
            </a:r>
            <a:r>
              <a:rPr lang="en-US" sz="2400" dirty="0" err="1" smtClean="0"/>
              <a:t>muito</a:t>
            </a:r>
            <a:r>
              <a:rPr lang="en-US" sz="2400" dirty="0" smtClean="0"/>
              <a:t> simples, o Peer Instruction:</a:t>
            </a:r>
          </a:p>
          <a:p>
            <a:pPr algn="ctr">
              <a:lnSpc>
                <a:spcPct val="140000"/>
              </a:lnSpc>
            </a:pP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err="1" smtClean="0"/>
              <a:t>Trabalha</a:t>
            </a:r>
            <a:r>
              <a:rPr lang="en-US" sz="2400" dirty="0" smtClean="0"/>
              <a:t> a </a:t>
            </a:r>
            <a:r>
              <a:rPr lang="en-US" sz="2400" dirty="0" err="1" smtClean="0"/>
              <a:t>resolução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problemas</a:t>
            </a:r>
            <a:r>
              <a:rPr lang="en-US" sz="2400" dirty="0" smtClean="0"/>
              <a:t> </a:t>
            </a:r>
            <a:r>
              <a:rPr lang="en-US" sz="2400" dirty="0" err="1" smtClean="0"/>
              <a:t>reais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err="1" smtClean="0"/>
              <a:t>Permite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o </a:t>
            </a:r>
            <a:r>
              <a:rPr lang="en-US" sz="2400" dirty="0" err="1" smtClean="0"/>
              <a:t>aluno</a:t>
            </a:r>
            <a:r>
              <a:rPr lang="en-US" sz="2400" dirty="0" smtClean="0"/>
              <a:t> </a:t>
            </a:r>
            <a:r>
              <a:rPr lang="en-US" sz="2400" dirty="0" err="1" smtClean="0"/>
              <a:t>desenvolva</a:t>
            </a:r>
            <a:r>
              <a:rPr lang="en-US" sz="2400" dirty="0" smtClean="0"/>
              <a:t> </a:t>
            </a:r>
            <a:r>
              <a:rPr lang="en-US" sz="2400" dirty="0" err="1" smtClean="0"/>
              <a:t>sua</a:t>
            </a:r>
            <a:r>
              <a:rPr lang="en-US" sz="2400" dirty="0" smtClean="0"/>
              <a:t> </a:t>
            </a:r>
            <a:r>
              <a:rPr lang="en-US" sz="2400" dirty="0" err="1" smtClean="0"/>
              <a:t>capacidade</a:t>
            </a:r>
            <a:r>
              <a:rPr lang="en-US" sz="2400" dirty="0" smtClean="0"/>
              <a:t> de </a:t>
            </a:r>
            <a:r>
              <a:rPr lang="en-US" sz="2400" dirty="0" err="1" smtClean="0"/>
              <a:t>argumentação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err="1" smtClean="0"/>
              <a:t>Estimula</a:t>
            </a:r>
            <a:r>
              <a:rPr lang="en-US" sz="2400" dirty="0" smtClean="0"/>
              <a:t> o </a:t>
            </a:r>
            <a:r>
              <a:rPr lang="en-US" sz="2400" dirty="0" err="1" smtClean="0"/>
              <a:t>risco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err="1" smtClean="0"/>
              <a:t>Favorece</a:t>
            </a:r>
            <a:r>
              <a:rPr lang="en-US" sz="2400" dirty="0" smtClean="0"/>
              <a:t> a </a:t>
            </a:r>
            <a:r>
              <a:rPr lang="en-US" sz="2400" dirty="0" err="1" smtClean="0"/>
              <a:t>inovação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err="1" smtClean="0"/>
              <a:t>Inverte</a:t>
            </a:r>
            <a:r>
              <a:rPr lang="en-US" sz="2400" dirty="0" smtClean="0"/>
              <a:t> a </a:t>
            </a:r>
            <a:r>
              <a:rPr lang="en-US" sz="2400" dirty="0" err="1" smtClean="0"/>
              <a:t>sala</a:t>
            </a:r>
            <a:r>
              <a:rPr lang="en-US" sz="2400" dirty="0" smtClean="0"/>
              <a:t> de aula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651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pc-bh-001\E2l-2\01-SINGULAR\01-Institucional\Soluções em EAD\Elementos\imagens\stockfresh_1407849_students-on-campus-working-outdoors_size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5" b="7995"/>
          <a:stretch/>
        </p:blipFill>
        <p:spPr bwMode="auto">
          <a:xfrm>
            <a:off x="0" y="-659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1314056" y="2470184"/>
            <a:ext cx="6275292" cy="1575062"/>
            <a:chOff x="2773344" y="4257823"/>
            <a:chExt cx="6782888" cy="1575062"/>
          </a:xfrm>
        </p:grpSpPr>
        <p:pic>
          <p:nvPicPr>
            <p:cNvPr id="4" name="Picture 5" descr="HD-ShadowLon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3344" y="5511721"/>
              <a:ext cx="3391444" cy="321164"/>
            </a:xfrm>
            <a:prstGeom prst="rect">
              <a:avLst/>
            </a:prstGeom>
          </p:spPr>
        </p:pic>
        <p:pic>
          <p:nvPicPr>
            <p:cNvPr id="5" name="Picture 5" descr="HD-ShadowLon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164788" y="4257823"/>
              <a:ext cx="3391444" cy="200588"/>
            </a:xfrm>
            <a:prstGeom prst="rect">
              <a:avLst/>
            </a:prstGeom>
          </p:spPr>
        </p:pic>
        <p:pic>
          <p:nvPicPr>
            <p:cNvPr id="6" name="Picture 5" descr="HD-ShadowLon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788" y="5511721"/>
              <a:ext cx="3391444" cy="321164"/>
            </a:xfrm>
            <a:prstGeom prst="rect">
              <a:avLst/>
            </a:prstGeom>
          </p:spPr>
        </p:pic>
      </p:grp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296690" y="4945369"/>
            <a:ext cx="5283296" cy="8971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585" indent="-228585" algn="l" defTabSz="91434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6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7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8" indent="-228585" algn="l" defTabSz="9143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pt-BR" sz="3200" b="1" spc="100" dirty="0" smtClean="0">
                <a:latin typeface="Trebuchet MS" pitchFamily="34" charset="0"/>
              </a:rPr>
              <a:t>OBRIGADO!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pt-BR" b="1" i="1" spc="100" dirty="0" err="1" smtClean="0">
                <a:latin typeface="Trebuchet MS" pitchFamily="34" charset="0"/>
              </a:rPr>
              <a:t>gustavo_hoffmann@harvard.edu</a:t>
            </a:r>
            <a:endParaRPr lang="pt-BR" b="1" i="1" spc="1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74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r"/>
            <a:r>
              <a:rPr lang="pt-BR" dirty="0" smtClean="0"/>
              <a:t>A forma de ensinar muda</a:t>
            </a:r>
            <a:endParaRPr lang="pt-BR" dirty="0"/>
          </a:p>
        </p:txBody>
      </p:sp>
      <p:pic>
        <p:nvPicPr>
          <p:cNvPr id="3" name="Picture 2" descr="icon_31944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153" y="690880"/>
            <a:ext cx="553503" cy="6762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7170" name="Picture 2" descr="C:\Users\pc-bh-18\Desktop\Untitled-4-0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78" y="2667056"/>
            <a:ext cx="3223782" cy="332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c-bh-18\Desktop\Faceb-MEC\stockfresh_2478475_ready-to-move-cardboard-box-moving-relocation_size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2189162"/>
            <a:ext cx="3810000" cy="417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8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409700"/>
            <a:ext cx="6337300" cy="4025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93283" y="5810441"/>
            <a:ext cx="39640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Poh</a:t>
            </a:r>
            <a:r>
              <a:rPr lang="en-US" sz="1600" dirty="0"/>
              <a:t>, M.Z., Swenson, N.C., Picard, R.W</a:t>
            </a:r>
            <a:r>
              <a:rPr lang="en-US" sz="1600" dirty="0" smtClean="0"/>
              <a:t>. (2010)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773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3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83768" y="2780928"/>
            <a:ext cx="4546848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 err="1" smtClean="0"/>
              <a:t>www.socrative.com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15178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3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2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0"/>
            <a:ext cx="4161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60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279</Words>
  <Application>Microsoft Macintosh PowerPoint</Application>
  <PresentationFormat>On-screen Show (4:3)</PresentationFormat>
  <Paragraphs>85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A forma de ensinar muda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Calango LTDA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Gustavo Coelho</dc:creator>
  <cp:lastModifiedBy>Gustavo Coelho</cp:lastModifiedBy>
  <cp:revision>23</cp:revision>
  <dcterms:created xsi:type="dcterms:W3CDTF">2015-04-28T01:21:59Z</dcterms:created>
  <dcterms:modified xsi:type="dcterms:W3CDTF">2016-08-26T16:38:32Z</dcterms:modified>
</cp:coreProperties>
</file>