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3" r:id="rId3"/>
    <p:sldId id="294" r:id="rId4"/>
    <p:sldId id="296" r:id="rId5"/>
    <p:sldId id="298" r:id="rId6"/>
    <p:sldId id="301" r:id="rId7"/>
    <p:sldId id="302" r:id="rId8"/>
    <p:sldId id="303" r:id="rId9"/>
    <p:sldId id="304" r:id="rId10"/>
    <p:sldId id="305" r:id="rId11"/>
    <p:sldId id="306" r:id="rId12"/>
    <p:sldId id="299" r:id="rId13"/>
    <p:sldId id="300" r:id="rId14"/>
    <p:sldId id="261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8A813F-275A-4A9B-9B22-969F7E0D9926}" type="doc">
      <dgm:prSet loTypeId="urn:microsoft.com/office/officeart/2005/8/layout/default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pt-BR"/>
        </a:p>
      </dgm:t>
    </dgm:pt>
    <dgm:pt modelId="{B5F0CF0A-98DE-4C72-A9FC-19F3966EC5B7}">
      <dgm:prSet phldrT="[Texto]"/>
      <dgm:spPr/>
      <dgm:t>
        <a:bodyPr/>
        <a:lstStyle/>
        <a:p>
          <a:r>
            <a:rPr lang="pt-BR" b="1" u="sng" dirty="0" smtClean="0"/>
            <a:t>Não possuir um plano de negócios</a:t>
          </a:r>
          <a:r>
            <a:rPr lang="pt-BR" dirty="0" smtClean="0"/>
            <a:t>, planejamento </a:t>
          </a:r>
          <a:r>
            <a:rPr lang="pt-BR" dirty="0" smtClean="0"/>
            <a:t>estratégico.</a:t>
          </a:r>
          <a:endParaRPr lang="pt-BR" dirty="0"/>
        </a:p>
      </dgm:t>
    </dgm:pt>
    <dgm:pt modelId="{BA3557AA-6CC2-4276-9774-133B3296ACB4}" type="parTrans" cxnId="{81D6B0D5-5C36-40C3-A1E1-A146A06E0BC6}">
      <dgm:prSet/>
      <dgm:spPr/>
      <dgm:t>
        <a:bodyPr/>
        <a:lstStyle/>
        <a:p>
          <a:endParaRPr lang="pt-BR"/>
        </a:p>
      </dgm:t>
    </dgm:pt>
    <dgm:pt modelId="{E92C3CD7-1301-4837-9F9B-6312EEB1E7DC}" type="sibTrans" cxnId="{81D6B0D5-5C36-40C3-A1E1-A146A06E0BC6}">
      <dgm:prSet/>
      <dgm:spPr/>
      <dgm:t>
        <a:bodyPr/>
        <a:lstStyle/>
        <a:p>
          <a:endParaRPr lang="pt-BR"/>
        </a:p>
      </dgm:t>
    </dgm:pt>
    <dgm:pt modelId="{F63F98E6-D769-4B2B-9467-B3A3C4B85F99}">
      <dgm:prSet phldrT="[Texto]"/>
      <dgm:spPr/>
      <dgm:t>
        <a:bodyPr/>
        <a:lstStyle/>
        <a:p>
          <a:r>
            <a:rPr lang="pt-BR" b="1" u="sng" dirty="0" smtClean="0"/>
            <a:t>Misturar as finanças </a:t>
          </a:r>
          <a:r>
            <a:rPr lang="pt-BR" dirty="0" smtClean="0"/>
            <a:t>da empresa com as pessoais;</a:t>
          </a:r>
          <a:endParaRPr lang="pt-BR" dirty="0"/>
        </a:p>
      </dgm:t>
    </dgm:pt>
    <dgm:pt modelId="{37A02142-A588-4838-9F23-2C1CDB0FF5D8}" type="parTrans" cxnId="{B1546E2E-8F81-4772-BEAD-0B863E1E5082}">
      <dgm:prSet/>
      <dgm:spPr/>
      <dgm:t>
        <a:bodyPr/>
        <a:lstStyle/>
        <a:p>
          <a:endParaRPr lang="pt-BR"/>
        </a:p>
      </dgm:t>
    </dgm:pt>
    <dgm:pt modelId="{158530BD-0454-44FD-BEF7-46BA6E92BE81}" type="sibTrans" cxnId="{B1546E2E-8F81-4772-BEAD-0B863E1E5082}">
      <dgm:prSet/>
      <dgm:spPr/>
      <dgm:t>
        <a:bodyPr/>
        <a:lstStyle/>
        <a:p>
          <a:endParaRPr lang="pt-BR"/>
        </a:p>
      </dgm:t>
    </dgm:pt>
    <dgm:pt modelId="{56520954-1252-4A4A-B1DD-D925BD7FE0D7}">
      <dgm:prSet phldrT="[Texto]"/>
      <dgm:spPr/>
      <dgm:t>
        <a:bodyPr/>
        <a:lstStyle/>
        <a:p>
          <a:r>
            <a:rPr lang="pt-BR" dirty="0" smtClean="0"/>
            <a:t>Contratar qualquer </a:t>
          </a:r>
          <a:r>
            <a:rPr lang="pt-BR" b="1" u="sng" dirty="0" smtClean="0"/>
            <a:t>familiar ou </a:t>
          </a:r>
          <a:r>
            <a:rPr lang="pt-BR" b="1" u="sng" dirty="0" smtClean="0"/>
            <a:t>amigo</a:t>
          </a:r>
          <a:endParaRPr lang="pt-BR" b="1" u="sng" dirty="0"/>
        </a:p>
      </dgm:t>
    </dgm:pt>
    <dgm:pt modelId="{1B6CD9F3-89AD-426F-97BE-832595DD7A00}" type="parTrans" cxnId="{C3D32E0A-5A5C-466A-8517-8DCCDCEE6959}">
      <dgm:prSet/>
      <dgm:spPr/>
      <dgm:t>
        <a:bodyPr/>
        <a:lstStyle/>
        <a:p>
          <a:endParaRPr lang="pt-BR"/>
        </a:p>
      </dgm:t>
    </dgm:pt>
    <dgm:pt modelId="{F89D743C-D341-49A2-930F-5A816A40EC13}" type="sibTrans" cxnId="{C3D32E0A-5A5C-466A-8517-8DCCDCEE6959}">
      <dgm:prSet/>
      <dgm:spPr/>
      <dgm:t>
        <a:bodyPr/>
        <a:lstStyle/>
        <a:p>
          <a:endParaRPr lang="pt-BR"/>
        </a:p>
      </dgm:t>
    </dgm:pt>
    <dgm:pt modelId="{749A1400-1F03-42A6-8100-53A3A47F8109}">
      <dgm:prSet phldrT="[Texto]"/>
      <dgm:spPr/>
      <dgm:t>
        <a:bodyPr/>
        <a:lstStyle/>
        <a:p>
          <a:r>
            <a:rPr lang="pt-BR" b="1" u="sng" dirty="0" smtClean="0"/>
            <a:t>Não estabelecer metas e prazos </a:t>
          </a:r>
          <a:r>
            <a:rPr lang="pt-BR" dirty="0" smtClean="0"/>
            <a:t>para as pessoas. </a:t>
          </a:r>
          <a:endParaRPr lang="pt-BR" dirty="0"/>
        </a:p>
      </dgm:t>
    </dgm:pt>
    <dgm:pt modelId="{0A964ADF-E33D-4680-A13E-38128CC444B1}" type="parTrans" cxnId="{F4CA235F-4D98-4343-A335-11B66BF3244B}">
      <dgm:prSet/>
      <dgm:spPr/>
      <dgm:t>
        <a:bodyPr/>
        <a:lstStyle/>
        <a:p>
          <a:endParaRPr lang="pt-BR"/>
        </a:p>
      </dgm:t>
    </dgm:pt>
    <dgm:pt modelId="{F60086BC-47C1-45D6-BB04-1744737E45C3}" type="sibTrans" cxnId="{F4CA235F-4D98-4343-A335-11B66BF3244B}">
      <dgm:prSet/>
      <dgm:spPr/>
      <dgm:t>
        <a:bodyPr/>
        <a:lstStyle/>
        <a:p>
          <a:endParaRPr lang="pt-BR"/>
        </a:p>
      </dgm:t>
    </dgm:pt>
    <dgm:pt modelId="{C2FB6AA5-0A4B-4A70-B924-DB705F520D94}">
      <dgm:prSet phldrT="[Texto]"/>
      <dgm:spPr/>
      <dgm:t>
        <a:bodyPr/>
        <a:lstStyle/>
        <a:p>
          <a:r>
            <a:rPr lang="pt-BR" b="1" u="sng" dirty="0" smtClean="0"/>
            <a:t>Tomar decisões sem informações </a:t>
          </a:r>
          <a:r>
            <a:rPr lang="pt-BR" dirty="0" smtClean="0"/>
            <a:t>precisas</a:t>
          </a:r>
          <a:endParaRPr lang="pt-BR" dirty="0"/>
        </a:p>
      </dgm:t>
    </dgm:pt>
    <dgm:pt modelId="{3EF54511-78CE-4637-A669-AD9B59DFC59C}" type="parTrans" cxnId="{09D12642-38ED-450A-87FD-5EE1B7DC4D1A}">
      <dgm:prSet/>
      <dgm:spPr/>
      <dgm:t>
        <a:bodyPr/>
        <a:lstStyle/>
        <a:p>
          <a:endParaRPr lang="pt-BR"/>
        </a:p>
      </dgm:t>
    </dgm:pt>
    <dgm:pt modelId="{C9B322BE-E94B-4119-8FB9-A366CBCFC015}" type="sibTrans" cxnId="{09D12642-38ED-450A-87FD-5EE1B7DC4D1A}">
      <dgm:prSet/>
      <dgm:spPr/>
      <dgm:t>
        <a:bodyPr/>
        <a:lstStyle/>
        <a:p>
          <a:endParaRPr lang="pt-BR"/>
        </a:p>
      </dgm:t>
    </dgm:pt>
    <dgm:pt modelId="{A5CEBD42-B38F-4276-AFE4-5048A6E60FF6}">
      <dgm:prSet/>
      <dgm:spPr/>
      <dgm:t>
        <a:bodyPr/>
        <a:lstStyle/>
        <a:p>
          <a:r>
            <a:rPr lang="pt-BR" dirty="0" smtClean="0"/>
            <a:t>Contrair e</a:t>
          </a:r>
          <a:r>
            <a:rPr lang="pt-BR" b="1" u="sng" dirty="0" smtClean="0"/>
            <a:t>mpréstimos para pagar as despesas</a:t>
          </a:r>
          <a:r>
            <a:rPr lang="pt-BR" dirty="0" smtClean="0"/>
            <a:t> </a:t>
          </a:r>
          <a:r>
            <a:rPr lang="pt-BR" dirty="0" smtClean="0"/>
            <a:t>operacionais </a:t>
          </a:r>
          <a:endParaRPr lang="pt-BR" dirty="0"/>
        </a:p>
      </dgm:t>
    </dgm:pt>
    <dgm:pt modelId="{7F0EAE82-C873-42E2-8057-68BA9063837C}" type="parTrans" cxnId="{6B38DC66-4BF0-4AFB-8E24-9BA345C65522}">
      <dgm:prSet/>
      <dgm:spPr/>
      <dgm:t>
        <a:bodyPr/>
        <a:lstStyle/>
        <a:p>
          <a:endParaRPr lang="pt-BR"/>
        </a:p>
      </dgm:t>
    </dgm:pt>
    <dgm:pt modelId="{868FB2C3-E475-4563-A46D-5AF81E00FE5C}" type="sibTrans" cxnId="{6B38DC66-4BF0-4AFB-8E24-9BA345C65522}">
      <dgm:prSet/>
      <dgm:spPr/>
      <dgm:t>
        <a:bodyPr/>
        <a:lstStyle/>
        <a:p>
          <a:endParaRPr lang="pt-BR"/>
        </a:p>
      </dgm:t>
    </dgm:pt>
    <dgm:pt modelId="{6F1F60C1-92FE-4A90-AE6C-1A544508A94A}">
      <dgm:prSet/>
      <dgm:spPr/>
      <dgm:t>
        <a:bodyPr/>
        <a:lstStyle/>
        <a:p>
          <a:r>
            <a:rPr lang="pt-BR" b="1" u="sng" dirty="0" smtClean="0"/>
            <a:t>Tomada de decisão </a:t>
          </a:r>
          <a:r>
            <a:rPr lang="pt-BR" dirty="0" smtClean="0"/>
            <a:t>fora do tempo</a:t>
          </a:r>
          <a:endParaRPr lang="pt-BR" dirty="0"/>
        </a:p>
      </dgm:t>
    </dgm:pt>
    <dgm:pt modelId="{FD9269A3-19AA-447F-ADA3-D7B386EFC01F}" type="parTrans" cxnId="{D17E6B76-60E4-426B-9FFC-6551D62A8BE8}">
      <dgm:prSet/>
      <dgm:spPr/>
      <dgm:t>
        <a:bodyPr/>
        <a:lstStyle/>
        <a:p>
          <a:endParaRPr lang="pt-BR"/>
        </a:p>
      </dgm:t>
    </dgm:pt>
    <dgm:pt modelId="{D5371E0A-CF08-4FC3-BCCD-8820C8E44952}" type="sibTrans" cxnId="{D17E6B76-60E4-426B-9FFC-6551D62A8BE8}">
      <dgm:prSet/>
      <dgm:spPr/>
      <dgm:t>
        <a:bodyPr/>
        <a:lstStyle/>
        <a:p>
          <a:endParaRPr lang="pt-BR"/>
        </a:p>
      </dgm:t>
    </dgm:pt>
    <dgm:pt modelId="{925FB7E0-CFCB-40F2-921A-70213E43DEB7}">
      <dgm:prSet/>
      <dgm:spPr/>
      <dgm:t>
        <a:bodyPr/>
        <a:lstStyle/>
        <a:p>
          <a:r>
            <a:rPr lang="pt-BR" b="1" u="sng" dirty="0" smtClean="0"/>
            <a:t>Perder o comando</a:t>
          </a:r>
          <a:r>
            <a:rPr lang="pt-BR" dirty="0" smtClean="0"/>
            <a:t>, a comunicação e o respeito das pessoas</a:t>
          </a:r>
          <a:endParaRPr lang="pt-BR" dirty="0"/>
        </a:p>
      </dgm:t>
    </dgm:pt>
    <dgm:pt modelId="{AE92FC5B-3511-43DA-A267-212347310436}" type="parTrans" cxnId="{9DD57ED5-E275-4BC7-A6FF-FB1A6B4AC304}">
      <dgm:prSet/>
      <dgm:spPr/>
      <dgm:t>
        <a:bodyPr/>
        <a:lstStyle/>
        <a:p>
          <a:endParaRPr lang="pt-BR"/>
        </a:p>
      </dgm:t>
    </dgm:pt>
    <dgm:pt modelId="{5EE7A12A-CC86-4044-85E9-9ABFEA03490B}" type="sibTrans" cxnId="{9DD57ED5-E275-4BC7-A6FF-FB1A6B4AC304}">
      <dgm:prSet/>
      <dgm:spPr/>
      <dgm:t>
        <a:bodyPr/>
        <a:lstStyle/>
        <a:p>
          <a:endParaRPr lang="pt-BR"/>
        </a:p>
      </dgm:t>
    </dgm:pt>
    <dgm:pt modelId="{A52C6241-98F0-418F-B139-469849AB0D74}">
      <dgm:prSet/>
      <dgm:spPr/>
      <dgm:t>
        <a:bodyPr/>
        <a:lstStyle/>
        <a:p>
          <a:r>
            <a:rPr lang="pt-BR" dirty="0" smtClean="0"/>
            <a:t>Ficar </a:t>
          </a:r>
          <a:r>
            <a:rPr lang="pt-BR" b="1" u="sng" dirty="0" smtClean="0"/>
            <a:t>dependente de funcionários</a:t>
          </a:r>
          <a:r>
            <a:rPr lang="pt-BR" dirty="0" smtClean="0"/>
            <a:t>, fornecedores ou clientes. </a:t>
          </a:r>
          <a:endParaRPr lang="pt-BR" dirty="0"/>
        </a:p>
      </dgm:t>
    </dgm:pt>
    <dgm:pt modelId="{D16DB49C-3B03-49C6-BCDB-F7C6FE3D9753}" type="parTrans" cxnId="{845CF9A1-74C6-4BA6-81E2-19646055B48A}">
      <dgm:prSet/>
      <dgm:spPr/>
      <dgm:t>
        <a:bodyPr/>
        <a:lstStyle/>
        <a:p>
          <a:endParaRPr lang="pt-BR"/>
        </a:p>
      </dgm:t>
    </dgm:pt>
    <dgm:pt modelId="{8A60E90B-37C7-41BA-B1C7-167424CD6FC7}" type="sibTrans" cxnId="{845CF9A1-74C6-4BA6-81E2-19646055B48A}">
      <dgm:prSet/>
      <dgm:spPr/>
      <dgm:t>
        <a:bodyPr/>
        <a:lstStyle/>
        <a:p>
          <a:endParaRPr lang="pt-BR"/>
        </a:p>
      </dgm:t>
    </dgm:pt>
    <dgm:pt modelId="{FC91837B-AAAF-442F-A04E-D78E0A301530}" type="pres">
      <dgm:prSet presAssocID="{FC8A813F-275A-4A9B-9B22-969F7E0D992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97FACB9-438A-4615-80B7-145FA58BB0D6}" type="pres">
      <dgm:prSet presAssocID="{B5F0CF0A-98DE-4C72-A9FC-19F3966EC5B7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6117193-3864-4FE5-A8AD-A3A0FE7017D9}" type="pres">
      <dgm:prSet presAssocID="{E92C3CD7-1301-4837-9F9B-6312EEB1E7DC}" presName="sibTrans" presStyleCnt="0"/>
      <dgm:spPr/>
      <dgm:t>
        <a:bodyPr/>
        <a:lstStyle/>
        <a:p>
          <a:endParaRPr lang="pt-BR"/>
        </a:p>
      </dgm:t>
    </dgm:pt>
    <dgm:pt modelId="{B3C6276F-CB0C-4787-BE05-E365D44A2C14}" type="pres">
      <dgm:prSet presAssocID="{F63F98E6-D769-4B2B-9467-B3A3C4B85F99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3B3867F-7703-4AB8-ADBD-C002AEF1891E}" type="pres">
      <dgm:prSet presAssocID="{158530BD-0454-44FD-BEF7-46BA6E92BE81}" presName="sibTrans" presStyleCnt="0"/>
      <dgm:spPr/>
      <dgm:t>
        <a:bodyPr/>
        <a:lstStyle/>
        <a:p>
          <a:endParaRPr lang="pt-BR"/>
        </a:p>
      </dgm:t>
    </dgm:pt>
    <dgm:pt modelId="{BC066E83-632E-4D15-A8CD-DD7B0035F206}" type="pres">
      <dgm:prSet presAssocID="{56520954-1252-4A4A-B1DD-D925BD7FE0D7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1A8CBA5-39CA-4CB8-AD29-34D106D0C1F5}" type="pres">
      <dgm:prSet presAssocID="{F89D743C-D341-49A2-930F-5A816A40EC13}" presName="sibTrans" presStyleCnt="0"/>
      <dgm:spPr/>
      <dgm:t>
        <a:bodyPr/>
        <a:lstStyle/>
        <a:p>
          <a:endParaRPr lang="pt-BR"/>
        </a:p>
      </dgm:t>
    </dgm:pt>
    <dgm:pt modelId="{6A922345-3DBD-4A6F-A027-16793B232828}" type="pres">
      <dgm:prSet presAssocID="{749A1400-1F03-42A6-8100-53A3A47F8109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4C90793-BD78-4D82-93F1-8D06DF45E7B8}" type="pres">
      <dgm:prSet presAssocID="{F60086BC-47C1-45D6-BB04-1744737E45C3}" presName="sibTrans" presStyleCnt="0"/>
      <dgm:spPr/>
      <dgm:t>
        <a:bodyPr/>
        <a:lstStyle/>
        <a:p>
          <a:endParaRPr lang="pt-BR"/>
        </a:p>
      </dgm:t>
    </dgm:pt>
    <dgm:pt modelId="{F1F2AD40-5E5F-43F5-AC2E-A6EC45DBF04F}" type="pres">
      <dgm:prSet presAssocID="{C2FB6AA5-0A4B-4A70-B924-DB705F520D9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8FAEC2-3699-432C-A641-6628FFBF1A6C}" type="pres">
      <dgm:prSet presAssocID="{C9B322BE-E94B-4119-8FB9-A366CBCFC015}" presName="sibTrans" presStyleCnt="0"/>
      <dgm:spPr/>
      <dgm:t>
        <a:bodyPr/>
        <a:lstStyle/>
        <a:p>
          <a:endParaRPr lang="pt-BR"/>
        </a:p>
      </dgm:t>
    </dgm:pt>
    <dgm:pt modelId="{B5B1A831-BBCA-4570-A390-03CD4E3D336F}" type="pres">
      <dgm:prSet presAssocID="{A5CEBD42-B38F-4276-AFE4-5048A6E60FF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2678157-D54A-4D29-BDEE-01FEE5A481C0}" type="pres">
      <dgm:prSet presAssocID="{868FB2C3-E475-4563-A46D-5AF81E00FE5C}" presName="sibTrans" presStyleCnt="0"/>
      <dgm:spPr/>
      <dgm:t>
        <a:bodyPr/>
        <a:lstStyle/>
        <a:p>
          <a:endParaRPr lang="pt-BR"/>
        </a:p>
      </dgm:t>
    </dgm:pt>
    <dgm:pt modelId="{29D68077-E6D1-4285-BBD4-6788C1204DBC}" type="pres">
      <dgm:prSet presAssocID="{6F1F60C1-92FE-4A90-AE6C-1A544508A94A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479C79-D2C0-452B-8011-51D60661FC60}" type="pres">
      <dgm:prSet presAssocID="{D5371E0A-CF08-4FC3-BCCD-8820C8E44952}" presName="sibTrans" presStyleCnt="0"/>
      <dgm:spPr/>
      <dgm:t>
        <a:bodyPr/>
        <a:lstStyle/>
        <a:p>
          <a:endParaRPr lang="pt-BR"/>
        </a:p>
      </dgm:t>
    </dgm:pt>
    <dgm:pt modelId="{67F66120-1E14-467A-8257-0766E4AA3C67}" type="pres">
      <dgm:prSet presAssocID="{925FB7E0-CFCB-40F2-921A-70213E43DEB7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63C7905-C7FC-4AE9-B72D-F44F70B7ED65}" type="pres">
      <dgm:prSet presAssocID="{5EE7A12A-CC86-4044-85E9-9ABFEA03490B}" presName="sibTrans" presStyleCnt="0"/>
      <dgm:spPr/>
      <dgm:t>
        <a:bodyPr/>
        <a:lstStyle/>
        <a:p>
          <a:endParaRPr lang="pt-BR"/>
        </a:p>
      </dgm:t>
    </dgm:pt>
    <dgm:pt modelId="{0EE83759-E2E3-4C8B-86E3-9B417C047906}" type="pres">
      <dgm:prSet presAssocID="{A52C6241-98F0-418F-B139-469849AB0D7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1928AAE-0B70-43DD-9194-3570C6B48DB5}" type="presOf" srcId="{FC8A813F-275A-4A9B-9B22-969F7E0D9926}" destId="{FC91837B-AAAF-442F-A04E-D78E0A301530}" srcOrd="0" destOrd="0" presId="urn:microsoft.com/office/officeart/2005/8/layout/default"/>
    <dgm:cxn modelId="{88AC6E8B-CD44-4409-91C0-E80A293C7EC0}" type="presOf" srcId="{6F1F60C1-92FE-4A90-AE6C-1A544508A94A}" destId="{29D68077-E6D1-4285-BBD4-6788C1204DBC}" srcOrd="0" destOrd="0" presId="urn:microsoft.com/office/officeart/2005/8/layout/default"/>
    <dgm:cxn modelId="{1DDB74A6-0760-48EB-875A-D627BF4714A9}" type="presOf" srcId="{925FB7E0-CFCB-40F2-921A-70213E43DEB7}" destId="{67F66120-1E14-467A-8257-0766E4AA3C67}" srcOrd="0" destOrd="0" presId="urn:microsoft.com/office/officeart/2005/8/layout/default"/>
    <dgm:cxn modelId="{6B38DC66-4BF0-4AFB-8E24-9BA345C65522}" srcId="{FC8A813F-275A-4A9B-9B22-969F7E0D9926}" destId="{A5CEBD42-B38F-4276-AFE4-5048A6E60FF6}" srcOrd="5" destOrd="0" parTransId="{7F0EAE82-C873-42E2-8057-68BA9063837C}" sibTransId="{868FB2C3-E475-4563-A46D-5AF81E00FE5C}"/>
    <dgm:cxn modelId="{09D12642-38ED-450A-87FD-5EE1B7DC4D1A}" srcId="{FC8A813F-275A-4A9B-9B22-969F7E0D9926}" destId="{C2FB6AA5-0A4B-4A70-B924-DB705F520D94}" srcOrd="4" destOrd="0" parTransId="{3EF54511-78CE-4637-A669-AD9B59DFC59C}" sibTransId="{C9B322BE-E94B-4119-8FB9-A366CBCFC015}"/>
    <dgm:cxn modelId="{39171B98-89B0-42BC-9429-75FA14A367AD}" type="presOf" srcId="{A52C6241-98F0-418F-B139-469849AB0D74}" destId="{0EE83759-E2E3-4C8B-86E3-9B417C047906}" srcOrd="0" destOrd="0" presId="urn:microsoft.com/office/officeart/2005/8/layout/default"/>
    <dgm:cxn modelId="{F4CA235F-4D98-4343-A335-11B66BF3244B}" srcId="{FC8A813F-275A-4A9B-9B22-969F7E0D9926}" destId="{749A1400-1F03-42A6-8100-53A3A47F8109}" srcOrd="3" destOrd="0" parTransId="{0A964ADF-E33D-4680-A13E-38128CC444B1}" sibTransId="{F60086BC-47C1-45D6-BB04-1744737E45C3}"/>
    <dgm:cxn modelId="{C6AB1611-1687-4735-ACE1-4F8019ECAF97}" type="presOf" srcId="{749A1400-1F03-42A6-8100-53A3A47F8109}" destId="{6A922345-3DBD-4A6F-A027-16793B232828}" srcOrd="0" destOrd="0" presId="urn:microsoft.com/office/officeart/2005/8/layout/default"/>
    <dgm:cxn modelId="{6E5B42C3-7A39-459B-836E-031C83F6F821}" type="presOf" srcId="{56520954-1252-4A4A-B1DD-D925BD7FE0D7}" destId="{BC066E83-632E-4D15-A8CD-DD7B0035F206}" srcOrd="0" destOrd="0" presId="urn:microsoft.com/office/officeart/2005/8/layout/default"/>
    <dgm:cxn modelId="{9DD57ED5-E275-4BC7-A6FF-FB1A6B4AC304}" srcId="{FC8A813F-275A-4A9B-9B22-969F7E0D9926}" destId="{925FB7E0-CFCB-40F2-921A-70213E43DEB7}" srcOrd="7" destOrd="0" parTransId="{AE92FC5B-3511-43DA-A267-212347310436}" sibTransId="{5EE7A12A-CC86-4044-85E9-9ABFEA03490B}"/>
    <dgm:cxn modelId="{C3D32E0A-5A5C-466A-8517-8DCCDCEE6959}" srcId="{FC8A813F-275A-4A9B-9B22-969F7E0D9926}" destId="{56520954-1252-4A4A-B1DD-D925BD7FE0D7}" srcOrd="2" destOrd="0" parTransId="{1B6CD9F3-89AD-426F-97BE-832595DD7A00}" sibTransId="{F89D743C-D341-49A2-930F-5A816A40EC13}"/>
    <dgm:cxn modelId="{845CF9A1-74C6-4BA6-81E2-19646055B48A}" srcId="{FC8A813F-275A-4A9B-9B22-969F7E0D9926}" destId="{A52C6241-98F0-418F-B139-469849AB0D74}" srcOrd="8" destOrd="0" parTransId="{D16DB49C-3B03-49C6-BCDB-F7C6FE3D9753}" sibTransId="{8A60E90B-37C7-41BA-B1C7-167424CD6FC7}"/>
    <dgm:cxn modelId="{81D6B0D5-5C36-40C3-A1E1-A146A06E0BC6}" srcId="{FC8A813F-275A-4A9B-9B22-969F7E0D9926}" destId="{B5F0CF0A-98DE-4C72-A9FC-19F3966EC5B7}" srcOrd="0" destOrd="0" parTransId="{BA3557AA-6CC2-4276-9774-133B3296ACB4}" sibTransId="{E92C3CD7-1301-4837-9F9B-6312EEB1E7DC}"/>
    <dgm:cxn modelId="{D17E6B76-60E4-426B-9FFC-6551D62A8BE8}" srcId="{FC8A813F-275A-4A9B-9B22-969F7E0D9926}" destId="{6F1F60C1-92FE-4A90-AE6C-1A544508A94A}" srcOrd="6" destOrd="0" parTransId="{FD9269A3-19AA-447F-ADA3-D7B386EFC01F}" sibTransId="{D5371E0A-CF08-4FC3-BCCD-8820C8E44952}"/>
    <dgm:cxn modelId="{61C8545C-A9AD-4D56-B5C4-DBF2BC6E8398}" type="presOf" srcId="{A5CEBD42-B38F-4276-AFE4-5048A6E60FF6}" destId="{B5B1A831-BBCA-4570-A390-03CD4E3D336F}" srcOrd="0" destOrd="0" presId="urn:microsoft.com/office/officeart/2005/8/layout/default"/>
    <dgm:cxn modelId="{6727BE7C-5E53-457E-888E-A669194B4820}" type="presOf" srcId="{C2FB6AA5-0A4B-4A70-B924-DB705F520D94}" destId="{F1F2AD40-5E5F-43F5-AC2E-A6EC45DBF04F}" srcOrd="0" destOrd="0" presId="urn:microsoft.com/office/officeart/2005/8/layout/default"/>
    <dgm:cxn modelId="{D80AE943-CD21-41C4-9399-8375F87C4A83}" type="presOf" srcId="{F63F98E6-D769-4B2B-9467-B3A3C4B85F99}" destId="{B3C6276F-CB0C-4787-BE05-E365D44A2C14}" srcOrd="0" destOrd="0" presId="urn:microsoft.com/office/officeart/2005/8/layout/default"/>
    <dgm:cxn modelId="{B1546E2E-8F81-4772-BEAD-0B863E1E5082}" srcId="{FC8A813F-275A-4A9B-9B22-969F7E0D9926}" destId="{F63F98E6-D769-4B2B-9467-B3A3C4B85F99}" srcOrd="1" destOrd="0" parTransId="{37A02142-A588-4838-9F23-2C1CDB0FF5D8}" sibTransId="{158530BD-0454-44FD-BEF7-46BA6E92BE81}"/>
    <dgm:cxn modelId="{851B29D7-52AB-4F35-A061-34F682F17A44}" type="presOf" srcId="{B5F0CF0A-98DE-4C72-A9FC-19F3966EC5B7}" destId="{697FACB9-438A-4615-80B7-145FA58BB0D6}" srcOrd="0" destOrd="0" presId="urn:microsoft.com/office/officeart/2005/8/layout/default"/>
    <dgm:cxn modelId="{23B5A914-1195-4014-8B8C-29E943BE344D}" type="presParOf" srcId="{FC91837B-AAAF-442F-A04E-D78E0A301530}" destId="{697FACB9-438A-4615-80B7-145FA58BB0D6}" srcOrd="0" destOrd="0" presId="urn:microsoft.com/office/officeart/2005/8/layout/default"/>
    <dgm:cxn modelId="{2E4F04A5-04ED-4A45-AB2C-351D9C344681}" type="presParOf" srcId="{FC91837B-AAAF-442F-A04E-D78E0A301530}" destId="{96117193-3864-4FE5-A8AD-A3A0FE7017D9}" srcOrd="1" destOrd="0" presId="urn:microsoft.com/office/officeart/2005/8/layout/default"/>
    <dgm:cxn modelId="{E55B06E1-B958-4067-B70B-A9EA46317B9C}" type="presParOf" srcId="{FC91837B-AAAF-442F-A04E-D78E0A301530}" destId="{B3C6276F-CB0C-4787-BE05-E365D44A2C14}" srcOrd="2" destOrd="0" presId="urn:microsoft.com/office/officeart/2005/8/layout/default"/>
    <dgm:cxn modelId="{619AE2EF-A6E0-4530-AC22-4AD764209A57}" type="presParOf" srcId="{FC91837B-AAAF-442F-A04E-D78E0A301530}" destId="{E3B3867F-7703-4AB8-ADBD-C002AEF1891E}" srcOrd="3" destOrd="0" presId="urn:microsoft.com/office/officeart/2005/8/layout/default"/>
    <dgm:cxn modelId="{9DE9ADE2-6EA7-4CFE-80D1-D8E93232D333}" type="presParOf" srcId="{FC91837B-AAAF-442F-A04E-D78E0A301530}" destId="{BC066E83-632E-4D15-A8CD-DD7B0035F206}" srcOrd="4" destOrd="0" presId="urn:microsoft.com/office/officeart/2005/8/layout/default"/>
    <dgm:cxn modelId="{51403FB2-DF55-41D1-9326-F978E186647F}" type="presParOf" srcId="{FC91837B-AAAF-442F-A04E-D78E0A301530}" destId="{41A8CBA5-39CA-4CB8-AD29-34D106D0C1F5}" srcOrd="5" destOrd="0" presId="urn:microsoft.com/office/officeart/2005/8/layout/default"/>
    <dgm:cxn modelId="{0F781FE3-A78B-4684-AA8D-1188D2FC9482}" type="presParOf" srcId="{FC91837B-AAAF-442F-A04E-D78E0A301530}" destId="{6A922345-3DBD-4A6F-A027-16793B232828}" srcOrd="6" destOrd="0" presId="urn:microsoft.com/office/officeart/2005/8/layout/default"/>
    <dgm:cxn modelId="{1126FE20-1DB9-45F4-B6D0-F044D8EF14E5}" type="presParOf" srcId="{FC91837B-AAAF-442F-A04E-D78E0A301530}" destId="{04C90793-BD78-4D82-93F1-8D06DF45E7B8}" srcOrd="7" destOrd="0" presId="urn:microsoft.com/office/officeart/2005/8/layout/default"/>
    <dgm:cxn modelId="{55431401-8360-4864-B012-BDD267A572B2}" type="presParOf" srcId="{FC91837B-AAAF-442F-A04E-D78E0A301530}" destId="{F1F2AD40-5E5F-43F5-AC2E-A6EC45DBF04F}" srcOrd="8" destOrd="0" presId="urn:microsoft.com/office/officeart/2005/8/layout/default"/>
    <dgm:cxn modelId="{43842C6C-FDBE-4856-8D25-998739DE7CD2}" type="presParOf" srcId="{FC91837B-AAAF-442F-A04E-D78E0A301530}" destId="{438FAEC2-3699-432C-A641-6628FFBF1A6C}" srcOrd="9" destOrd="0" presId="urn:microsoft.com/office/officeart/2005/8/layout/default"/>
    <dgm:cxn modelId="{AE31C869-CFA6-42A6-B7DE-6E90406323C8}" type="presParOf" srcId="{FC91837B-AAAF-442F-A04E-D78E0A301530}" destId="{B5B1A831-BBCA-4570-A390-03CD4E3D336F}" srcOrd="10" destOrd="0" presId="urn:microsoft.com/office/officeart/2005/8/layout/default"/>
    <dgm:cxn modelId="{2D08A32E-710C-401C-8FA7-22DBFB96276C}" type="presParOf" srcId="{FC91837B-AAAF-442F-A04E-D78E0A301530}" destId="{82678157-D54A-4D29-BDEE-01FEE5A481C0}" srcOrd="11" destOrd="0" presId="urn:microsoft.com/office/officeart/2005/8/layout/default"/>
    <dgm:cxn modelId="{44795DEF-0219-45CB-9994-17FB87CEF064}" type="presParOf" srcId="{FC91837B-AAAF-442F-A04E-D78E0A301530}" destId="{29D68077-E6D1-4285-BBD4-6788C1204DBC}" srcOrd="12" destOrd="0" presId="urn:microsoft.com/office/officeart/2005/8/layout/default"/>
    <dgm:cxn modelId="{247C5A3E-54C6-470B-AB96-556CEE57FBE8}" type="presParOf" srcId="{FC91837B-AAAF-442F-A04E-D78E0A301530}" destId="{9F479C79-D2C0-452B-8011-51D60661FC60}" srcOrd="13" destOrd="0" presId="urn:microsoft.com/office/officeart/2005/8/layout/default"/>
    <dgm:cxn modelId="{42CE68AC-729D-499C-AE96-3AB86F14109F}" type="presParOf" srcId="{FC91837B-AAAF-442F-A04E-D78E0A301530}" destId="{67F66120-1E14-467A-8257-0766E4AA3C67}" srcOrd="14" destOrd="0" presId="urn:microsoft.com/office/officeart/2005/8/layout/default"/>
    <dgm:cxn modelId="{595F7A72-9E0C-40FF-A1C4-C5B4A28D8772}" type="presParOf" srcId="{FC91837B-AAAF-442F-A04E-D78E0A301530}" destId="{F63C7905-C7FC-4AE9-B72D-F44F70B7ED65}" srcOrd="15" destOrd="0" presId="urn:microsoft.com/office/officeart/2005/8/layout/default"/>
    <dgm:cxn modelId="{88D1E6F4-D543-466E-B1C3-9335397A9179}" type="presParOf" srcId="{FC91837B-AAAF-442F-A04E-D78E0A301530}" destId="{0EE83759-E2E3-4C8B-86E3-9B417C047906}" srcOrd="16" destOrd="0" presId="urn:microsoft.com/office/officeart/2005/8/layout/default"/>
  </dgm:cxnLst>
  <dgm:bg>
    <a:solidFill>
      <a:schemeClr val="accent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94465A-A90E-4EC6-9921-1742CACCDC16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pt-BR"/>
        </a:p>
      </dgm:t>
    </dgm:pt>
    <dgm:pt modelId="{C53548C2-769E-4501-BBD4-98B43C080257}">
      <dgm:prSet custT="1"/>
      <dgm:spPr/>
      <dgm:t>
        <a:bodyPr/>
        <a:lstStyle/>
        <a:p>
          <a:r>
            <a:rPr lang="pt-BR" sz="2800" b="1" u="sng" dirty="0" smtClean="0"/>
            <a:t>Ignorar </a:t>
          </a:r>
          <a:r>
            <a:rPr lang="pt-BR" sz="2800" b="1" u="sng" dirty="0" smtClean="0"/>
            <a:t>a importância </a:t>
          </a:r>
          <a:r>
            <a:rPr lang="pt-BR" sz="2800" b="1" dirty="0" smtClean="0"/>
            <a:t>do contador</a:t>
          </a:r>
          <a:endParaRPr lang="pt-BR" sz="2800" b="1" dirty="0"/>
        </a:p>
      </dgm:t>
    </dgm:pt>
    <dgm:pt modelId="{29BD5F61-263B-4B21-B37F-AE621E7EF0AC}" type="parTrans" cxnId="{0C8CDD2C-319E-4D60-A788-B82A650A40F3}">
      <dgm:prSet/>
      <dgm:spPr/>
      <dgm:t>
        <a:bodyPr/>
        <a:lstStyle/>
        <a:p>
          <a:endParaRPr lang="pt-BR" sz="2800" b="1"/>
        </a:p>
      </dgm:t>
    </dgm:pt>
    <dgm:pt modelId="{512159FE-1D61-4383-8C3F-486369A357BF}" type="sibTrans" cxnId="{0C8CDD2C-319E-4D60-A788-B82A650A40F3}">
      <dgm:prSet/>
      <dgm:spPr/>
      <dgm:t>
        <a:bodyPr/>
        <a:lstStyle/>
        <a:p>
          <a:endParaRPr lang="pt-BR" sz="2800" b="1"/>
        </a:p>
      </dgm:t>
    </dgm:pt>
    <dgm:pt modelId="{3293C930-4795-40F0-B902-F62E6D4BE232}">
      <dgm:prSet custT="1"/>
      <dgm:spPr/>
      <dgm:t>
        <a:bodyPr/>
        <a:lstStyle/>
        <a:p>
          <a:r>
            <a:rPr lang="pt-BR" sz="2800" b="1" dirty="0" smtClean="0"/>
            <a:t> </a:t>
          </a:r>
          <a:r>
            <a:rPr lang="pt-BR" sz="2800" b="1" dirty="0" smtClean="0"/>
            <a:t>Não realizar os </a:t>
          </a:r>
          <a:r>
            <a:rPr lang="pt-BR" sz="2800" b="1" u="sng" dirty="0" smtClean="0"/>
            <a:t>apontamentos do fluxo de caixa</a:t>
          </a:r>
          <a:endParaRPr lang="pt-BR" sz="2800" b="1" u="sng" dirty="0"/>
        </a:p>
      </dgm:t>
    </dgm:pt>
    <dgm:pt modelId="{A372A651-5205-49B8-B848-664917963677}" type="parTrans" cxnId="{9534D263-8BE2-445D-8082-76FD2D2DCE4D}">
      <dgm:prSet/>
      <dgm:spPr/>
      <dgm:t>
        <a:bodyPr/>
        <a:lstStyle/>
        <a:p>
          <a:endParaRPr lang="pt-BR" sz="2800" b="1"/>
        </a:p>
      </dgm:t>
    </dgm:pt>
    <dgm:pt modelId="{A0335E3B-CAED-4206-85DE-817970A0F43D}" type="sibTrans" cxnId="{9534D263-8BE2-445D-8082-76FD2D2DCE4D}">
      <dgm:prSet/>
      <dgm:spPr/>
      <dgm:t>
        <a:bodyPr/>
        <a:lstStyle/>
        <a:p>
          <a:endParaRPr lang="pt-BR" sz="2800" b="1"/>
        </a:p>
      </dgm:t>
    </dgm:pt>
    <dgm:pt modelId="{1834CACC-4577-4654-B92C-859399553541}">
      <dgm:prSet custT="1"/>
      <dgm:spPr/>
      <dgm:t>
        <a:bodyPr/>
        <a:lstStyle/>
        <a:p>
          <a:r>
            <a:rPr lang="pt-BR" sz="2800" b="1" dirty="0" smtClean="0"/>
            <a:t> </a:t>
          </a:r>
          <a:r>
            <a:rPr lang="pt-BR" sz="2800" b="1" dirty="0" smtClean="0"/>
            <a:t>Descartar </a:t>
          </a:r>
          <a:r>
            <a:rPr lang="pt-BR" sz="2800" b="1" u="sng" dirty="0" smtClean="0"/>
            <a:t>comprovantes dos gastos</a:t>
          </a:r>
          <a:endParaRPr lang="pt-BR" sz="2800" b="1" u="sng" dirty="0"/>
        </a:p>
      </dgm:t>
    </dgm:pt>
    <dgm:pt modelId="{8C9FFFE9-6048-4844-BF2F-88AD486C6663}" type="parTrans" cxnId="{93BF82D1-44F7-4F71-B608-5579F5B73459}">
      <dgm:prSet/>
      <dgm:spPr/>
      <dgm:t>
        <a:bodyPr/>
        <a:lstStyle/>
        <a:p>
          <a:endParaRPr lang="pt-BR" sz="2800" b="1"/>
        </a:p>
      </dgm:t>
    </dgm:pt>
    <dgm:pt modelId="{8355FD25-67C9-4594-A7F0-D6A98D7BE340}" type="sibTrans" cxnId="{93BF82D1-44F7-4F71-B608-5579F5B73459}">
      <dgm:prSet/>
      <dgm:spPr/>
      <dgm:t>
        <a:bodyPr/>
        <a:lstStyle/>
        <a:p>
          <a:endParaRPr lang="pt-BR" sz="2800" b="1"/>
        </a:p>
      </dgm:t>
    </dgm:pt>
    <dgm:pt modelId="{670A669E-178C-4234-9950-623045A3DBE6}">
      <dgm:prSet custT="1"/>
      <dgm:spPr/>
      <dgm:t>
        <a:bodyPr/>
        <a:lstStyle/>
        <a:p>
          <a:r>
            <a:rPr lang="pt-BR" sz="2800" b="1" dirty="0" smtClean="0"/>
            <a:t>Descuidar </a:t>
          </a:r>
          <a:r>
            <a:rPr lang="pt-BR" sz="2800" b="1" dirty="0" smtClean="0"/>
            <a:t>da </a:t>
          </a:r>
          <a:r>
            <a:rPr lang="pt-BR" sz="2800" b="1" u="sng" dirty="0" smtClean="0"/>
            <a:t>emissão de notas fiscais</a:t>
          </a:r>
          <a:endParaRPr lang="pt-BR" sz="2800" b="1" u="sng" dirty="0"/>
        </a:p>
      </dgm:t>
    </dgm:pt>
    <dgm:pt modelId="{93177F61-969C-4002-8B18-ADF1B88559AD}" type="parTrans" cxnId="{2B6D5F55-0CC7-41CA-92A5-55D64F9F9475}">
      <dgm:prSet/>
      <dgm:spPr/>
      <dgm:t>
        <a:bodyPr/>
        <a:lstStyle/>
        <a:p>
          <a:endParaRPr lang="pt-BR" sz="2800" b="1"/>
        </a:p>
      </dgm:t>
    </dgm:pt>
    <dgm:pt modelId="{A7204AC0-BD8A-4E3A-AF89-C7249165B0B8}" type="sibTrans" cxnId="{2B6D5F55-0CC7-41CA-92A5-55D64F9F9475}">
      <dgm:prSet/>
      <dgm:spPr/>
      <dgm:t>
        <a:bodyPr/>
        <a:lstStyle/>
        <a:p>
          <a:endParaRPr lang="pt-BR" sz="2800" b="1"/>
        </a:p>
      </dgm:t>
    </dgm:pt>
    <dgm:pt modelId="{2957C77C-6CE9-4E49-A4E1-AB2C912525DB}" type="pres">
      <dgm:prSet presAssocID="{1494465A-A90E-4EC6-9921-1742CACCDC1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78BE3C8-514A-457C-8F83-36975F17D4BA}" type="pres">
      <dgm:prSet presAssocID="{C53548C2-769E-4501-BBD4-98B43C080257}" presName="node" presStyleLbl="node1" presStyleIdx="0" presStyleCnt="4" custScaleX="1378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5B89FE7-D301-435D-B497-29A84850B718}" type="pres">
      <dgm:prSet presAssocID="{512159FE-1D61-4383-8C3F-486369A357BF}" presName="sibTrans" presStyleCnt="0"/>
      <dgm:spPr/>
      <dgm:t>
        <a:bodyPr/>
        <a:lstStyle/>
        <a:p>
          <a:endParaRPr lang="pt-BR"/>
        </a:p>
      </dgm:t>
    </dgm:pt>
    <dgm:pt modelId="{6BCA9F05-38C9-4576-80B4-D7997323E752}" type="pres">
      <dgm:prSet presAssocID="{3293C930-4795-40F0-B902-F62E6D4BE232}" presName="node" presStyleLbl="node1" presStyleIdx="1" presStyleCnt="4" custScaleX="16189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794C37A-CFB1-409D-8C29-22265071A3BB}" type="pres">
      <dgm:prSet presAssocID="{A0335E3B-CAED-4206-85DE-817970A0F43D}" presName="sibTrans" presStyleCnt="0"/>
      <dgm:spPr/>
      <dgm:t>
        <a:bodyPr/>
        <a:lstStyle/>
        <a:p>
          <a:endParaRPr lang="pt-BR"/>
        </a:p>
      </dgm:t>
    </dgm:pt>
    <dgm:pt modelId="{8B8B4C71-563F-4E08-8272-E2D140537179}" type="pres">
      <dgm:prSet presAssocID="{1834CACC-4577-4654-B92C-859399553541}" presName="node" presStyleLbl="node1" presStyleIdx="2" presStyleCnt="4" custScaleX="12889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48E552E-9A87-4391-99CC-87819BA91EE2}" type="pres">
      <dgm:prSet presAssocID="{8355FD25-67C9-4594-A7F0-D6A98D7BE340}" presName="sibTrans" presStyleCnt="0"/>
      <dgm:spPr/>
      <dgm:t>
        <a:bodyPr/>
        <a:lstStyle/>
        <a:p>
          <a:endParaRPr lang="pt-BR"/>
        </a:p>
      </dgm:t>
    </dgm:pt>
    <dgm:pt modelId="{A14893FF-E959-44D5-BF88-8091D74EFBF3}" type="pres">
      <dgm:prSet presAssocID="{670A669E-178C-4234-9950-623045A3DBE6}" presName="node" presStyleLbl="node1" presStyleIdx="3" presStyleCnt="4" custScaleX="14949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B6D5F55-0CC7-41CA-92A5-55D64F9F9475}" srcId="{1494465A-A90E-4EC6-9921-1742CACCDC16}" destId="{670A669E-178C-4234-9950-623045A3DBE6}" srcOrd="3" destOrd="0" parTransId="{93177F61-969C-4002-8B18-ADF1B88559AD}" sibTransId="{A7204AC0-BD8A-4E3A-AF89-C7249165B0B8}"/>
    <dgm:cxn modelId="{039F5384-5C6B-48D1-9627-F03A0DDBD195}" type="presOf" srcId="{1834CACC-4577-4654-B92C-859399553541}" destId="{8B8B4C71-563F-4E08-8272-E2D140537179}" srcOrd="0" destOrd="0" presId="urn:microsoft.com/office/officeart/2005/8/layout/default"/>
    <dgm:cxn modelId="{93BF82D1-44F7-4F71-B608-5579F5B73459}" srcId="{1494465A-A90E-4EC6-9921-1742CACCDC16}" destId="{1834CACC-4577-4654-B92C-859399553541}" srcOrd="2" destOrd="0" parTransId="{8C9FFFE9-6048-4844-BF2F-88AD486C6663}" sibTransId="{8355FD25-67C9-4594-A7F0-D6A98D7BE340}"/>
    <dgm:cxn modelId="{5AF43FBA-46B1-42AC-8429-D495A8E83A4C}" type="presOf" srcId="{1494465A-A90E-4EC6-9921-1742CACCDC16}" destId="{2957C77C-6CE9-4E49-A4E1-AB2C912525DB}" srcOrd="0" destOrd="0" presId="urn:microsoft.com/office/officeart/2005/8/layout/default"/>
    <dgm:cxn modelId="{E96F93DA-745A-425E-AD7F-C8D1BA45EA35}" type="presOf" srcId="{3293C930-4795-40F0-B902-F62E6D4BE232}" destId="{6BCA9F05-38C9-4576-80B4-D7997323E752}" srcOrd="0" destOrd="0" presId="urn:microsoft.com/office/officeart/2005/8/layout/default"/>
    <dgm:cxn modelId="{0C8CDD2C-319E-4D60-A788-B82A650A40F3}" srcId="{1494465A-A90E-4EC6-9921-1742CACCDC16}" destId="{C53548C2-769E-4501-BBD4-98B43C080257}" srcOrd="0" destOrd="0" parTransId="{29BD5F61-263B-4B21-B37F-AE621E7EF0AC}" sibTransId="{512159FE-1D61-4383-8C3F-486369A357BF}"/>
    <dgm:cxn modelId="{280A5233-463D-4ADC-9504-D8FC44AF9343}" type="presOf" srcId="{C53548C2-769E-4501-BBD4-98B43C080257}" destId="{678BE3C8-514A-457C-8F83-36975F17D4BA}" srcOrd="0" destOrd="0" presId="urn:microsoft.com/office/officeart/2005/8/layout/default"/>
    <dgm:cxn modelId="{5C64432F-60A7-43F1-BD4D-155BC2996FE0}" type="presOf" srcId="{670A669E-178C-4234-9950-623045A3DBE6}" destId="{A14893FF-E959-44D5-BF88-8091D74EFBF3}" srcOrd="0" destOrd="0" presId="urn:microsoft.com/office/officeart/2005/8/layout/default"/>
    <dgm:cxn modelId="{9534D263-8BE2-445D-8082-76FD2D2DCE4D}" srcId="{1494465A-A90E-4EC6-9921-1742CACCDC16}" destId="{3293C930-4795-40F0-B902-F62E6D4BE232}" srcOrd="1" destOrd="0" parTransId="{A372A651-5205-49B8-B848-664917963677}" sibTransId="{A0335E3B-CAED-4206-85DE-817970A0F43D}"/>
    <dgm:cxn modelId="{C6659CB5-5D97-439D-870C-D1576FC535EC}" type="presParOf" srcId="{2957C77C-6CE9-4E49-A4E1-AB2C912525DB}" destId="{678BE3C8-514A-457C-8F83-36975F17D4BA}" srcOrd="0" destOrd="0" presId="urn:microsoft.com/office/officeart/2005/8/layout/default"/>
    <dgm:cxn modelId="{9A515C25-741C-457D-AB37-32AE3AAA9F2A}" type="presParOf" srcId="{2957C77C-6CE9-4E49-A4E1-AB2C912525DB}" destId="{D5B89FE7-D301-435D-B497-29A84850B718}" srcOrd="1" destOrd="0" presId="urn:microsoft.com/office/officeart/2005/8/layout/default"/>
    <dgm:cxn modelId="{C3C0E5F8-A4DF-4929-940C-D3FD38818288}" type="presParOf" srcId="{2957C77C-6CE9-4E49-A4E1-AB2C912525DB}" destId="{6BCA9F05-38C9-4576-80B4-D7997323E752}" srcOrd="2" destOrd="0" presId="urn:microsoft.com/office/officeart/2005/8/layout/default"/>
    <dgm:cxn modelId="{83C07ECC-5742-4299-AEB9-49D32EA24BE6}" type="presParOf" srcId="{2957C77C-6CE9-4E49-A4E1-AB2C912525DB}" destId="{A794C37A-CFB1-409D-8C29-22265071A3BB}" srcOrd="3" destOrd="0" presId="urn:microsoft.com/office/officeart/2005/8/layout/default"/>
    <dgm:cxn modelId="{559AEE44-5618-49B5-949A-84CCB69B63E8}" type="presParOf" srcId="{2957C77C-6CE9-4E49-A4E1-AB2C912525DB}" destId="{8B8B4C71-563F-4E08-8272-E2D140537179}" srcOrd="4" destOrd="0" presId="urn:microsoft.com/office/officeart/2005/8/layout/default"/>
    <dgm:cxn modelId="{D7CC6ED0-94FE-44F5-B063-6F07D9F070F0}" type="presParOf" srcId="{2957C77C-6CE9-4E49-A4E1-AB2C912525DB}" destId="{748E552E-9A87-4391-99CC-87819BA91EE2}" srcOrd="5" destOrd="0" presId="urn:microsoft.com/office/officeart/2005/8/layout/default"/>
    <dgm:cxn modelId="{15757143-4174-42D2-A8D9-744DF3980E7F}" type="presParOf" srcId="{2957C77C-6CE9-4E49-A4E1-AB2C912525DB}" destId="{A14893FF-E959-44D5-BF88-8091D74EFBF3}" srcOrd="6" destOrd="0" presId="urn:microsoft.com/office/officeart/2005/8/layout/default"/>
  </dgm:cxnLst>
  <dgm:bg>
    <a:solidFill>
      <a:schemeClr val="accent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4D3BDE-DC00-4D24-91D7-78A8B3B5F1A9}" type="doc">
      <dgm:prSet loTypeId="urn:microsoft.com/office/officeart/2005/8/layout/arrow6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48241E12-4D23-43FB-9344-4FA5F8E728A5}">
      <dgm:prSet phldrT="[Texto]"/>
      <dgm:spPr/>
      <dgm:t>
        <a:bodyPr/>
        <a:lstStyle/>
        <a:p>
          <a:r>
            <a:rPr lang="pt-BR" dirty="0" smtClean="0"/>
            <a:t>Retração das vendas</a:t>
          </a:r>
          <a:endParaRPr lang="pt-BR" dirty="0"/>
        </a:p>
      </dgm:t>
    </dgm:pt>
    <dgm:pt modelId="{81EB82F0-49E6-4FA3-8ADD-8E21ACAC91FC}" type="parTrans" cxnId="{1C79EA42-DCE1-4C80-B85A-8EEA188CF0B6}">
      <dgm:prSet/>
      <dgm:spPr/>
      <dgm:t>
        <a:bodyPr/>
        <a:lstStyle/>
        <a:p>
          <a:endParaRPr lang="pt-BR"/>
        </a:p>
      </dgm:t>
    </dgm:pt>
    <dgm:pt modelId="{F21C02DF-1C20-4804-B151-2A68805E7F68}" type="sibTrans" cxnId="{1C79EA42-DCE1-4C80-B85A-8EEA188CF0B6}">
      <dgm:prSet/>
      <dgm:spPr/>
      <dgm:t>
        <a:bodyPr/>
        <a:lstStyle/>
        <a:p>
          <a:endParaRPr lang="pt-BR"/>
        </a:p>
      </dgm:t>
    </dgm:pt>
    <dgm:pt modelId="{D4EA5641-C6CC-42CA-8A20-94B0D5E76015}">
      <dgm:prSet phldrT="[Texto]"/>
      <dgm:spPr/>
      <dgm:t>
        <a:bodyPr/>
        <a:lstStyle/>
        <a:p>
          <a:r>
            <a:rPr lang="pt-BR" dirty="0" smtClean="0"/>
            <a:t>Descontinuidade operacional </a:t>
          </a:r>
          <a:endParaRPr lang="pt-BR" dirty="0"/>
        </a:p>
      </dgm:t>
    </dgm:pt>
    <dgm:pt modelId="{3E572FDE-79A7-4336-93B5-8B03D27759D7}" type="parTrans" cxnId="{740FB1CD-A41A-4672-A227-D76D5B158A77}">
      <dgm:prSet/>
      <dgm:spPr/>
      <dgm:t>
        <a:bodyPr/>
        <a:lstStyle/>
        <a:p>
          <a:endParaRPr lang="pt-BR"/>
        </a:p>
      </dgm:t>
    </dgm:pt>
    <dgm:pt modelId="{75B7F80D-28ED-4B47-AF9F-CF791EC8ED84}" type="sibTrans" cxnId="{740FB1CD-A41A-4672-A227-D76D5B158A77}">
      <dgm:prSet/>
      <dgm:spPr/>
      <dgm:t>
        <a:bodyPr/>
        <a:lstStyle/>
        <a:p>
          <a:endParaRPr lang="pt-BR"/>
        </a:p>
      </dgm:t>
    </dgm:pt>
    <dgm:pt modelId="{8D83363A-A357-497D-8027-6FF49A9DFC41}" type="pres">
      <dgm:prSet presAssocID="{AD4D3BDE-DC00-4D24-91D7-78A8B3B5F1A9}" presName="compositeShape" presStyleCnt="0">
        <dgm:presLayoutVars>
          <dgm:chMax val="2"/>
          <dgm:dir/>
          <dgm:resizeHandles val="exact"/>
        </dgm:presLayoutVars>
      </dgm:prSet>
      <dgm:spPr/>
    </dgm:pt>
    <dgm:pt modelId="{AFB00106-CD10-453E-898B-664CF98BBEDF}" type="pres">
      <dgm:prSet presAssocID="{AD4D3BDE-DC00-4D24-91D7-78A8B3B5F1A9}" presName="ribbon" presStyleLbl="node1" presStyleIdx="0" presStyleCnt="1" custScaleY="163649"/>
      <dgm:spPr>
        <a:solidFill>
          <a:schemeClr val="tx1"/>
        </a:solidFill>
      </dgm:spPr>
    </dgm:pt>
    <dgm:pt modelId="{087D2BF9-67B5-4110-9773-02C4664D2838}" type="pres">
      <dgm:prSet presAssocID="{AD4D3BDE-DC00-4D24-91D7-78A8B3B5F1A9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C36A1D2B-1353-4114-A650-EB5602017551}" type="pres">
      <dgm:prSet presAssocID="{AD4D3BDE-DC00-4D24-91D7-78A8B3B5F1A9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47EBDC7-1E1A-4916-ACBD-1B4487CE37E9}" type="presOf" srcId="{48241E12-4D23-43FB-9344-4FA5F8E728A5}" destId="{087D2BF9-67B5-4110-9773-02C4664D2838}" srcOrd="0" destOrd="0" presId="urn:microsoft.com/office/officeart/2005/8/layout/arrow6"/>
    <dgm:cxn modelId="{740FB1CD-A41A-4672-A227-D76D5B158A77}" srcId="{AD4D3BDE-DC00-4D24-91D7-78A8B3B5F1A9}" destId="{D4EA5641-C6CC-42CA-8A20-94B0D5E76015}" srcOrd="1" destOrd="0" parTransId="{3E572FDE-79A7-4336-93B5-8B03D27759D7}" sibTransId="{75B7F80D-28ED-4B47-AF9F-CF791EC8ED84}"/>
    <dgm:cxn modelId="{8E0D9556-2DA9-4B6D-A698-82ACD204DBAE}" type="presOf" srcId="{AD4D3BDE-DC00-4D24-91D7-78A8B3B5F1A9}" destId="{8D83363A-A357-497D-8027-6FF49A9DFC41}" srcOrd="0" destOrd="0" presId="urn:microsoft.com/office/officeart/2005/8/layout/arrow6"/>
    <dgm:cxn modelId="{1C79EA42-DCE1-4C80-B85A-8EEA188CF0B6}" srcId="{AD4D3BDE-DC00-4D24-91D7-78A8B3B5F1A9}" destId="{48241E12-4D23-43FB-9344-4FA5F8E728A5}" srcOrd="0" destOrd="0" parTransId="{81EB82F0-49E6-4FA3-8ADD-8E21ACAC91FC}" sibTransId="{F21C02DF-1C20-4804-B151-2A68805E7F68}"/>
    <dgm:cxn modelId="{78575207-AD52-451F-B8FF-6F3E3D9C35AA}" type="presOf" srcId="{D4EA5641-C6CC-42CA-8A20-94B0D5E76015}" destId="{C36A1D2B-1353-4114-A650-EB5602017551}" srcOrd="0" destOrd="0" presId="urn:microsoft.com/office/officeart/2005/8/layout/arrow6"/>
    <dgm:cxn modelId="{0540A8AB-9E67-4A21-A3CA-C2ED34C359AB}" type="presParOf" srcId="{8D83363A-A357-497D-8027-6FF49A9DFC41}" destId="{AFB00106-CD10-453E-898B-664CF98BBEDF}" srcOrd="0" destOrd="0" presId="urn:microsoft.com/office/officeart/2005/8/layout/arrow6"/>
    <dgm:cxn modelId="{72F641B1-D319-4F8C-81C9-07F5AAF5CDE4}" type="presParOf" srcId="{8D83363A-A357-497D-8027-6FF49A9DFC41}" destId="{087D2BF9-67B5-4110-9773-02C4664D2838}" srcOrd="1" destOrd="0" presId="urn:microsoft.com/office/officeart/2005/8/layout/arrow6"/>
    <dgm:cxn modelId="{9080B190-1088-4845-B236-A532F28C0311}" type="presParOf" srcId="{8D83363A-A357-497D-8027-6FF49A9DFC41}" destId="{C36A1D2B-1353-4114-A650-EB5602017551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7FACB9-438A-4615-80B7-145FA58BB0D6}">
      <dsp:nvSpPr>
        <dsp:cNvPr id="0" name=""/>
        <dsp:cNvSpPr/>
      </dsp:nvSpPr>
      <dsp:spPr>
        <a:xfrm>
          <a:off x="0" y="184769"/>
          <a:ext cx="2381250" cy="14287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u="sng" kern="1200" dirty="0" smtClean="0"/>
            <a:t>Não possuir um plano de negócios</a:t>
          </a:r>
          <a:r>
            <a:rPr lang="pt-BR" sz="2200" kern="1200" dirty="0" smtClean="0"/>
            <a:t>, planejamento </a:t>
          </a:r>
          <a:r>
            <a:rPr lang="pt-BR" sz="2200" kern="1200" dirty="0" smtClean="0"/>
            <a:t>estratégico.</a:t>
          </a:r>
          <a:endParaRPr lang="pt-BR" sz="2200" kern="1200" dirty="0"/>
        </a:p>
      </dsp:txBody>
      <dsp:txXfrm>
        <a:off x="0" y="184769"/>
        <a:ext cx="2381250" cy="1428750"/>
      </dsp:txXfrm>
    </dsp:sp>
    <dsp:sp modelId="{B3C6276F-CB0C-4787-BE05-E365D44A2C14}">
      <dsp:nvSpPr>
        <dsp:cNvPr id="0" name=""/>
        <dsp:cNvSpPr/>
      </dsp:nvSpPr>
      <dsp:spPr>
        <a:xfrm>
          <a:off x="2619374" y="184769"/>
          <a:ext cx="2381250" cy="14287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u="sng" kern="1200" dirty="0" smtClean="0"/>
            <a:t>Misturar as finanças </a:t>
          </a:r>
          <a:r>
            <a:rPr lang="pt-BR" sz="2200" kern="1200" dirty="0" smtClean="0"/>
            <a:t>da empresa com as pessoais;</a:t>
          </a:r>
          <a:endParaRPr lang="pt-BR" sz="2200" kern="1200" dirty="0"/>
        </a:p>
      </dsp:txBody>
      <dsp:txXfrm>
        <a:off x="2619374" y="184769"/>
        <a:ext cx="2381250" cy="1428750"/>
      </dsp:txXfrm>
    </dsp:sp>
    <dsp:sp modelId="{BC066E83-632E-4D15-A8CD-DD7B0035F206}">
      <dsp:nvSpPr>
        <dsp:cNvPr id="0" name=""/>
        <dsp:cNvSpPr/>
      </dsp:nvSpPr>
      <dsp:spPr>
        <a:xfrm>
          <a:off x="5238749" y="184769"/>
          <a:ext cx="2381250" cy="14287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Contratar qualquer </a:t>
          </a:r>
          <a:r>
            <a:rPr lang="pt-BR" sz="2200" b="1" u="sng" kern="1200" dirty="0" smtClean="0"/>
            <a:t>familiar ou </a:t>
          </a:r>
          <a:r>
            <a:rPr lang="pt-BR" sz="2200" b="1" u="sng" kern="1200" dirty="0" smtClean="0"/>
            <a:t>amigo</a:t>
          </a:r>
          <a:endParaRPr lang="pt-BR" sz="2200" b="1" u="sng" kern="1200" dirty="0"/>
        </a:p>
      </dsp:txBody>
      <dsp:txXfrm>
        <a:off x="5238749" y="184769"/>
        <a:ext cx="2381250" cy="1428750"/>
      </dsp:txXfrm>
    </dsp:sp>
    <dsp:sp modelId="{6A922345-3DBD-4A6F-A027-16793B232828}">
      <dsp:nvSpPr>
        <dsp:cNvPr id="0" name=""/>
        <dsp:cNvSpPr/>
      </dsp:nvSpPr>
      <dsp:spPr>
        <a:xfrm>
          <a:off x="0" y="1851645"/>
          <a:ext cx="2381250" cy="14287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u="sng" kern="1200" dirty="0" smtClean="0"/>
            <a:t>Não estabelecer metas e prazos </a:t>
          </a:r>
          <a:r>
            <a:rPr lang="pt-BR" sz="2200" kern="1200" dirty="0" smtClean="0"/>
            <a:t>para as pessoas. </a:t>
          </a:r>
          <a:endParaRPr lang="pt-BR" sz="2200" kern="1200" dirty="0"/>
        </a:p>
      </dsp:txBody>
      <dsp:txXfrm>
        <a:off x="0" y="1851645"/>
        <a:ext cx="2381250" cy="1428750"/>
      </dsp:txXfrm>
    </dsp:sp>
    <dsp:sp modelId="{F1F2AD40-5E5F-43F5-AC2E-A6EC45DBF04F}">
      <dsp:nvSpPr>
        <dsp:cNvPr id="0" name=""/>
        <dsp:cNvSpPr/>
      </dsp:nvSpPr>
      <dsp:spPr>
        <a:xfrm>
          <a:off x="2619374" y="1851645"/>
          <a:ext cx="2381250" cy="14287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u="sng" kern="1200" dirty="0" smtClean="0"/>
            <a:t>Tomar decisões sem informações </a:t>
          </a:r>
          <a:r>
            <a:rPr lang="pt-BR" sz="2200" kern="1200" dirty="0" smtClean="0"/>
            <a:t>precisas</a:t>
          </a:r>
          <a:endParaRPr lang="pt-BR" sz="2200" kern="1200" dirty="0"/>
        </a:p>
      </dsp:txBody>
      <dsp:txXfrm>
        <a:off x="2619374" y="1851645"/>
        <a:ext cx="2381250" cy="1428750"/>
      </dsp:txXfrm>
    </dsp:sp>
    <dsp:sp modelId="{B5B1A831-BBCA-4570-A390-03CD4E3D336F}">
      <dsp:nvSpPr>
        <dsp:cNvPr id="0" name=""/>
        <dsp:cNvSpPr/>
      </dsp:nvSpPr>
      <dsp:spPr>
        <a:xfrm>
          <a:off x="5238749" y="1851645"/>
          <a:ext cx="2381250" cy="14287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Contrair e</a:t>
          </a:r>
          <a:r>
            <a:rPr lang="pt-BR" sz="2200" b="1" u="sng" kern="1200" dirty="0" smtClean="0"/>
            <a:t>mpréstimos para pagar as despesas</a:t>
          </a:r>
          <a:r>
            <a:rPr lang="pt-BR" sz="2200" kern="1200" dirty="0" smtClean="0"/>
            <a:t> </a:t>
          </a:r>
          <a:r>
            <a:rPr lang="pt-BR" sz="2200" kern="1200" dirty="0" smtClean="0"/>
            <a:t>operacionais </a:t>
          </a:r>
          <a:endParaRPr lang="pt-BR" sz="2200" kern="1200" dirty="0"/>
        </a:p>
      </dsp:txBody>
      <dsp:txXfrm>
        <a:off x="5238749" y="1851645"/>
        <a:ext cx="2381250" cy="1428750"/>
      </dsp:txXfrm>
    </dsp:sp>
    <dsp:sp modelId="{29D68077-E6D1-4285-BBD4-6788C1204DBC}">
      <dsp:nvSpPr>
        <dsp:cNvPr id="0" name=""/>
        <dsp:cNvSpPr/>
      </dsp:nvSpPr>
      <dsp:spPr>
        <a:xfrm>
          <a:off x="0" y="3518520"/>
          <a:ext cx="2381250" cy="14287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u="sng" kern="1200" dirty="0" smtClean="0"/>
            <a:t>Tomada de decisão </a:t>
          </a:r>
          <a:r>
            <a:rPr lang="pt-BR" sz="2200" kern="1200" dirty="0" smtClean="0"/>
            <a:t>fora do tempo</a:t>
          </a:r>
          <a:endParaRPr lang="pt-BR" sz="2200" kern="1200" dirty="0"/>
        </a:p>
      </dsp:txBody>
      <dsp:txXfrm>
        <a:off x="0" y="3518520"/>
        <a:ext cx="2381250" cy="1428750"/>
      </dsp:txXfrm>
    </dsp:sp>
    <dsp:sp modelId="{67F66120-1E14-467A-8257-0766E4AA3C67}">
      <dsp:nvSpPr>
        <dsp:cNvPr id="0" name=""/>
        <dsp:cNvSpPr/>
      </dsp:nvSpPr>
      <dsp:spPr>
        <a:xfrm>
          <a:off x="2619374" y="3518520"/>
          <a:ext cx="2381250" cy="14287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u="sng" kern="1200" dirty="0" smtClean="0"/>
            <a:t>Perder o comando</a:t>
          </a:r>
          <a:r>
            <a:rPr lang="pt-BR" sz="2200" kern="1200" dirty="0" smtClean="0"/>
            <a:t>, a comunicação e o respeito das pessoas</a:t>
          </a:r>
          <a:endParaRPr lang="pt-BR" sz="2200" kern="1200" dirty="0"/>
        </a:p>
      </dsp:txBody>
      <dsp:txXfrm>
        <a:off x="2619374" y="3518520"/>
        <a:ext cx="2381250" cy="1428750"/>
      </dsp:txXfrm>
    </dsp:sp>
    <dsp:sp modelId="{0EE83759-E2E3-4C8B-86E3-9B417C047906}">
      <dsp:nvSpPr>
        <dsp:cNvPr id="0" name=""/>
        <dsp:cNvSpPr/>
      </dsp:nvSpPr>
      <dsp:spPr>
        <a:xfrm>
          <a:off x="5238749" y="3518520"/>
          <a:ext cx="2381250" cy="14287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Ficar </a:t>
          </a:r>
          <a:r>
            <a:rPr lang="pt-BR" sz="2200" b="1" u="sng" kern="1200" dirty="0" smtClean="0"/>
            <a:t>dependente de funcionários</a:t>
          </a:r>
          <a:r>
            <a:rPr lang="pt-BR" sz="2200" kern="1200" dirty="0" smtClean="0"/>
            <a:t>, fornecedores ou clientes. </a:t>
          </a:r>
          <a:endParaRPr lang="pt-BR" sz="2200" kern="1200" dirty="0"/>
        </a:p>
      </dsp:txBody>
      <dsp:txXfrm>
        <a:off x="5238749" y="3518520"/>
        <a:ext cx="2381250" cy="14287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8BE3C8-514A-457C-8F83-36975F17D4BA}">
      <dsp:nvSpPr>
        <dsp:cNvPr id="0" name=""/>
        <dsp:cNvSpPr/>
      </dsp:nvSpPr>
      <dsp:spPr>
        <a:xfrm>
          <a:off x="1526" y="843999"/>
          <a:ext cx="3431696" cy="14940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u="sng" kern="1200" dirty="0" smtClean="0"/>
            <a:t>Ignorar </a:t>
          </a:r>
          <a:r>
            <a:rPr lang="pt-BR" sz="2800" b="1" u="sng" kern="1200" dirty="0" smtClean="0"/>
            <a:t>a importância </a:t>
          </a:r>
          <a:r>
            <a:rPr lang="pt-BR" sz="2800" b="1" kern="1200" dirty="0" smtClean="0"/>
            <a:t>do contador</a:t>
          </a:r>
          <a:endParaRPr lang="pt-BR" sz="2800" b="1" kern="1200" dirty="0"/>
        </a:p>
      </dsp:txBody>
      <dsp:txXfrm>
        <a:off x="1526" y="843999"/>
        <a:ext cx="3431696" cy="1494066"/>
      </dsp:txXfrm>
    </dsp:sp>
    <dsp:sp modelId="{6BCA9F05-38C9-4576-80B4-D7997323E752}">
      <dsp:nvSpPr>
        <dsp:cNvPr id="0" name=""/>
        <dsp:cNvSpPr/>
      </dsp:nvSpPr>
      <dsp:spPr>
        <a:xfrm>
          <a:off x="3682233" y="843999"/>
          <a:ext cx="4031439" cy="14940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 </a:t>
          </a:r>
          <a:r>
            <a:rPr lang="pt-BR" sz="2800" b="1" kern="1200" dirty="0" smtClean="0"/>
            <a:t>Não realizar os </a:t>
          </a:r>
          <a:r>
            <a:rPr lang="pt-BR" sz="2800" b="1" u="sng" kern="1200" dirty="0" smtClean="0"/>
            <a:t>apontamentos do fluxo de caixa</a:t>
          </a:r>
          <a:endParaRPr lang="pt-BR" sz="2800" b="1" u="sng" kern="1200" dirty="0"/>
        </a:p>
      </dsp:txBody>
      <dsp:txXfrm>
        <a:off x="3682233" y="843999"/>
        <a:ext cx="4031439" cy="1494066"/>
      </dsp:txXfrm>
    </dsp:sp>
    <dsp:sp modelId="{8B8B4C71-563F-4E08-8272-E2D140537179}">
      <dsp:nvSpPr>
        <dsp:cNvPr id="0" name=""/>
        <dsp:cNvSpPr/>
      </dsp:nvSpPr>
      <dsp:spPr>
        <a:xfrm>
          <a:off x="266996" y="2587077"/>
          <a:ext cx="3209553" cy="14940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 </a:t>
          </a:r>
          <a:r>
            <a:rPr lang="pt-BR" sz="2800" b="1" kern="1200" dirty="0" smtClean="0"/>
            <a:t>Descartar </a:t>
          </a:r>
          <a:r>
            <a:rPr lang="pt-BR" sz="2800" b="1" u="sng" kern="1200" dirty="0" smtClean="0"/>
            <a:t>comprovantes dos gastos</a:t>
          </a:r>
          <a:endParaRPr lang="pt-BR" sz="2800" b="1" u="sng" kern="1200" dirty="0"/>
        </a:p>
      </dsp:txBody>
      <dsp:txXfrm>
        <a:off x="266996" y="2587077"/>
        <a:ext cx="3209553" cy="1494066"/>
      </dsp:txXfrm>
    </dsp:sp>
    <dsp:sp modelId="{A14893FF-E959-44D5-BF88-8091D74EFBF3}">
      <dsp:nvSpPr>
        <dsp:cNvPr id="0" name=""/>
        <dsp:cNvSpPr/>
      </dsp:nvSpPr>
      <dsp:spPr>
        <a:xfrm>
          <a:off x="3725561" y="2587077"/>
          <a:ext cx="3722641" cy="14940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Descuidar </a:t>
          </a:r>
          <a:r>
            <a:rPr lang="pt-BR" sz="2800" b="1" kern="1200" dirty="0" smtClean="0"/>
            <a:t>da </a:t>
          </a:r>
          <a:r>
            <a:rPr lang="pt-BR" sz="2800" b="1" u="sng" kern="1200" dirty="0" smtClean="0"/>
            <a:t>emissão de notas fiscais</a:t>
          </a:r>
          <a:endParaRPr lang="pt-BR" sz="2800" b="1" u="sng" kern="1200" dirty="0"/>
        </a:p>
      </dsp:txBody>
      <dsp:txXfrm>
        <a:off x="3725561" y="2587077"/>
        <a:ext cx="3722641" cy="14940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00106-CD10-453E-898B-664CF98BBEDF}">
      <dsp:nvSpPr>
        <dsp:cNvPr id="0" name=""/>
        <dsp:cNvSpPr/>
      </dsp:nvSpPr>
      <dsp:spPr>
        <a:xfrm>
          <a:off x="0" y="1"/>
          <a:ext cx="7619999" cy="4988021"/>
        </a:xfrm>
        <a:prstGeom prst="leftRightRibbon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7D2BF9-67B5-4110-9773-02C4664D2838}">
      <dsp:nvSpPr>
        <dsp:cNvPr id="0" name=""/>
        <dsp:cNvSpPr/>
      </dsp:nvSpPr>
      <dsp:spPr>
        <a:xfrm>
          <a:off x="914400" y="1503412"/>
          <a:ext cx="2514599" cy="149352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0904" rIns="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Retração das vendas</a:t>
          </a:r>
          <a:endParaRPr lang="pt-BR" sz="3400" kern="1200" dirty="0"/>
        </a:p>
      </dsp:txBody>
      <dsp:txXfrm>
        <a:off x="914400" y="1503412"/>
        <a:ext cx="2514599" cy="1493520"/>
      </dsp:txXfrm>
    </dsp:sp>
    <dsp:sp modelId="{C36A1D2B-1353-4114-A650-EB5602017551}">
      <dsp:nvSpPr>
        <dsp:cNvPr id="0" name=""/>
        <dsp:cNvSpPr/>
      </dsp:nvSpPr>
      <dsp:spPr>
        <a:xfrm>
          <a:off x="3810000" y="1991092"/>
          <a:ext cx="2971800" cy="149352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0904" rIns="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Descontinuidade operacional </a:t>
          </a:r>
          <a:endParaRPr lang="pt-BR" sz="3400" kern="1200" dirty="0"/>
        </a:p>
      </dsp:txBody>
      <dsp:txXfrm>
        <a:off x="3810000" y="1991092"/>
        <a:ext cx="2971800" cy="1493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E09A23B-7E8D-438B-97D4-3332BE92ABF0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8CEFCE-CEA3-4A9E-8661-9AD86505B0A1}" type="datetimeFigureOut">
              <a:rPr lang="pt-BR" smtClean="0"/>
              <a:t>22/09/2016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543800" cy="3240361"/>
          </a:xfrm>
        </p:spPr>
        <p:txBody>
          <a:bodyPr/>
          <a:lstStyle/>
          <a:p>
            <a:pPr algn="ctr"/>
            <a:r>
              <a:rPr lang="pt-BR" sz="4800" b="1" dirty="0" smtClean="0"/>
              <a:t>Efeitos contábeis nas PME – Pequenas e médias empresas em épocas de crise</a:t>
            </a:r>
            <a:endParaRPr lang="pt-BR" sz="48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342584" cy="1593304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Conselho Regional de Contabilidade de Minas Gerais</a:t>
            </a: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 II Fórum de Estudos </a:t>
            </a:r>
            <a:r>
              <a:rPr lang="pt-BR" b="1" dirty="0" smtClean="0">
                <a:solidFill>
                  <a:schemeClr val="tx1"/>
                </a:solidFill>
              </a:rPr>
              <a:t>Técnicos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</a:rPr>
              <a:t>Conselheiro Alexandre Queiroz de Oliveira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020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Problemas e efeitos contábeis : </a:t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Estoques 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773128"/>
          </a:xfrm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pt-BR" b="1" dirty="0"/>
              <a:t>Falta de controle de </a:t>
            </a:r>
            <a:r>
              <a:rPr lang="pt-BR" b="1" dirty="0" smtClean="0"/>
              <a:t>estoques</a:t>
            </a:r>
          </a:p>
          <a:p>
            <a:r>
              <a:rPr lang="pt-BR" b="1" dirty="0" smtClean="0"/>
              <a:t>Falta de realização da contagem dos estoques</a:t>
            </a:r>
            <a:endParaRPr lang="pt-BR" b="1" dirty="0"/>
          </a:p>
          <a:p>
            <a:endParaRPr lang="pt-BR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773128"/>
          </a:xfrm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114300" indent="0">
              <a:buNone/>
            </a:pPr>
            <a:r>
              <a:rPr lang="pt-BR" b="1" dirty="0"/>
              <a:t>Compras fantasmas, ou notas frias </a:t>
            </a:r>
            <a:r>
              <a:rPr lang="pt-BR" dirty="0"/>
              <a:t>, suportadas por documentação e que não reproduzem as quantidades.</a:t>
            </a:r>
          </a:p>
          <a:p>
            <a:pPr marL="114300" indent="0">
              <a:buNone/>
            </a:pPr>
            <a:endParaRPr lang="pt-BR" b="1" dirty="0" smtClean="0"/>
          </a:p>
          <a:p>
            <a:r>
              <a:rPr lang="pt-BR" b="1" dirty="0" smtClean="0"/>
              <a:t>Falta de controle na entrada e falta de controle na saída</a:t>
            </a:r>
          </a:p>
          <a:p>
            <a:endParaRPr lang="pt-BR" b="1" dirty="0" smtClean="0"/>
          </a:p>
          <a:p>
            <a:r>
              <a:rPr lang="pt-BR" b="1" dirty="0" smtClean="0"/>
              <a:t>Baixa de estoques e perdas no resultado</a:t>
            </a:r>
          </a:p>
          <a:p>
            <a:endParaRPr lang="pt-BR" b="1" dirty="0" smtClean="0"/>
          </a:p>
          <a:p>
            <a:r>
              <a:rPr lang="pt-BR" b="1" dirty="0" smtClean="0"/>
              <a:t>Contaminação do caixa 1 com o caixa 2</a:t>
            </a:r>
          </a:p>
          <a:p>
            <a:endParaRPr lang="pt-BR" b="1" dirty="0" smtClean="0"/>
          </a:p>
          <a:p>
            <a:r>
              <a:rPr lang="pt-BR" dirty="0"/>
              <a:t>A </a:t>
            </a:r>
            <a:r>
              <a:rPr lang="pt-BR" b="1" dirty="0"/>
              <a:t>análise das quantidades compradas em relação com as quantidades </a:t>
            </a:r>
            <a:r>
              <a:rPr lang="pt-BR" b="1" dirty="0" smtClean="0"/>
              <a:t>vendidas</a:t>
            </a:r>
            <a:r>
              <a:rPr lang="pt-BR" dirty="0" smtClean="0"/>
              <a:t>;</a:t>
            </a:r>
            <a:endParaRPr lang="pt-BR" dirty="0"/>
          </a:p>
          <a:p>
            <a:endParaRPr lang="pt-BR" dirty="0"/>
          </a:p>
          <a:p>
            <a:endParaRPr lang="pt-BR" b="1" dirty="0" smtClean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097602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Problemas e efeitos contábeis: </a:t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ativos permanentes 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dirty="0"/>
              <a:t>Depreciações não compatíveis com o sacrifício operacional dos ativos. Foco em taxas fiscais. </a:t>
            </a:r>
            <a:endParaRPr lang="pt-BR" dirty="0" smtClean="0"/>
          </a:p>
          <a:p>
            <a:r>
              <a:rPr lang="pt-BR" dirty="0" smtClean="0"/>
              <a:t>Intangíveis registrados 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dirty="0"/>
              <a:t>Impairment de ativos fixos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Intangíveis </a:t>
            </a:r>
            <a:r>
              <a:rPr lang="pt-BR" dirty="0"/>
              <a:t>que devem ser analisados, ajustados e </a:t>
            </a:r>
            <a:r>
              <a:rPr lang="pt-BR" b="1" dirty="0"/>
              <a:t>possivelmente</a:t>
            </a:r>
            <a:r>
              <a:rPr lang="pt-BR" dirty="0"/>
              <a:t> baixados.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447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Problemas e efeitos contábeis : provisão trabalhista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r>
              <a:rPr lang="pt-BR" b="1" dirty="0"/>
              <a:t>Provisões trabalhistas </a:t>
            </a:r>
            <a:r>
              <a:rPr lang="pt-BR" b="1" dirty="0" smtClean="0"/>
              <a:t>crescem</a:t>
            </a:r>
          </a:p>
          <a:p>
            <a:r>
              <a:rPr lang="pt-BR" b="1" dirty="0" smtClean="0"/>
              <a:t>Demissões de funcionários </a:t>
            </a:r>
          </a:p>
          <a:p>
            <a:r>
              <a:rPr lang="pt-BR" b="1" dirty="0" smtClean="0"/>
              <a:t>Aumento da terceirização</a:t>
            </a:r>
            <a:endParaRPr lang="pt-BR" b="1" dirty="0"/>
          </a:p>
          <a:p>
            <a:endParaRPr lang="pt-BR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r>
              <a:rPr lang="pt-BR" b="1" dirty="0" smtClean="0"/>
              <a:t>Provisões  trabalhistas não registradas</a:t>
            </a:r>
          </a:p>
          <a:p>
            <a:r>
              <a:rPr lang="pt-BR" b="1" dirty="0" smtClean="0"/>
              <a:t>Não recebimento por parte dos advogados da avaliação do processo judicial</a:t>
            </a:r>
          </a:p>
          <a:p>
            <a:r>
              <a:rPr lang="pt-BR" b="1" dirty="0" smtClean="0"/>
              <a:t>Não provisionamento da multa do FGTS</a:t>
            </a:r>
          </a:p>
          <a:p>
            <a:r>
              <a:rPr lang="pt-BR" b="1" dirty="0" smtClean="0"/>
              <a:t>Fraude contra o INSS</a:t>
            </a:r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87585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Problemas e efeitos contábeis:</a:t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Recontratação de funcionários  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754760" cy="470112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b="1" dirty="0"/>
              <a:t>Demissões e recontratações dos mesmos funcionários</a:t>
            </a:r>
          </a:p>
          <a:p>
            <a:endParaRPr lang="pt-BR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824808" cy="4917144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b="1" dirty="0" smtClean="0"/>
              <a:t>Fraudes contábeis e trabalhistas</a:t>
            </a:r>
          </a:p>
          <a:p>
            <a:r>
              <a:rPr lang="pt-BR" b="1" dirty="0" smtClean="0"/>
              <a:t>Utilização de seguro desemprego de forma indevida</a:t>
            </a:r>
          </a:p>
          <a:p>
            <a:r>
              <a:rPr lang="pt-BR" b="1" dirty="0" smtClean="0"/>
              <a:t>Pressupõe Caixa 2</a:t>
            </a:r>
          </a:p>
          <a:p>
            <a:r>
              <a:rPr lang="pt-BR" b="1" dirty="0" smtClean="0"/>
              <a:t>Contas bancárias não registradas</a:t>
            </a:r>
          </a:p>
          <a:p>
            <a:r>
              <a:rPr lang="pt-BR" b="1" dirty="0" smtClean="0"/>
              <a:t>Duas folhas de pagamento</a:t>
            </a:r>
          </a:p>
          <a:p>
            <a:endParaRPr lang="pt-BR" b="1" dirty="0" smtClean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862883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Problemas </a:t>
            </a:r>
            <a:r>
              <a:rPr lang="pt-BR" sz="3600" dirty="0" smtClean="0">
                <a:solidFill>
                  <a:schemeClr val="bg1"/>
                </a:solidFill>
              </a:rPr>
              <a:t>e efeitos contábeis :</a:t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Receita 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82752" cy="4989152"/>
          </a:xfrm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pt-BR" b="1" u="sng" dirty="0" smtClean="0"/>
              <a:t>Prática contábil inadequada: </a:t>
            </a:r>
            <a:r>
              <a:rPr lang="pt-BR" dirty="0" smtClean="0"/>
              <a:t>utilização de normas contábeis erradas.</a:t>
            </a:r>
          </a:p>
          <a:p>
            <a:endParaRPr lang="pt-BR" dirty="0" smtClean="0"/>
          </a:p>
          <a:p>
            <a:r>
              <a:rPr lang="pt-BR" dirty="0" smtClean="0"/>
              <a:t>Prática de </a:t>
            </a:r>
            <a:r>
              <a:rPr lang="pt-BR" b="1" u="sng" dirty="0" smtClean="0"/>
              <a:t>reconhecer todas as receitas como regime  FOB ou CIF;</a:t>
            </a:r>
          </a:p>
          <a:p>
            <a:endParaRPr lang="pt-BR" dirty="0" smtClean="0"/>
          </a:p>
          <a:p>
            <a:r>
              <a:rPr lang="pt-BR" b="1" u="sng" dirty="0" smtClean="0"/>
              <a:t>Reconhecer receitas no exercício </a:t>
            </a:r>
            <a:r>
              <a:rPr lang="pt-BR" dirty="0" smtClean="0"/>
              <a:t>e apresentar </a:t>
            </a:r>
            <a:r>
              <a:rPr lang="pt-BR" b="1" u="sng" dirty="0" smtClean="0"/>
              <a:t>devoluções de vendas em quantidade relevante </a:t>
            </a:r>
            <a:r>
              <a:rPr lang="pt-BR" dirty="0" smtClean="0"/>
              <a:t>no mês seguinte. </a:t>
            </a:r>
          </a:p>
          <a:p>
            <a:endParaRPr lang="pt-BR" dirty="0" smtClean="0"/>
          </a:p>
          <a:p>
            <a:r>
              <a:rPr lang="pt-BR" dirty="0" smtClean="0"/>
              <a:t> Receitas sendo realizada </a:t>
            </a:r>
            <a:r>
              <a:rPr lang="pt-BR" b="1" u="sng" dirty="0" smtClean="0"/>
              <a:t>sem a emissão de nota fiscal </a:t>
            </a:r>
            <a:r>
              <a:rPr lang="pt-BR" dirty="0" smtClean="0"/>
              <a:t>de venda; 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80792" cy="498915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pt-BR" dirty="0" smtClean="0"/>
              <a:t>Receitas fora do regime de competência</a:t>
            </a:r>
          </a:p>
          <a:p>
            <a:r>
              <a:rPr lang="pt-BR" dirty="0" smtClean="0"/>
              <a:t>Antecipação de pagamento de impostos </a:t>
            </a:r>
          </a:p>
          <a:p>
            <a:r>
              <a:rPr lang="pt-BR" dirty="0" smtClean="0"/>
              <a:t>Fraude contábil no resultado do exercício</a:t>
            </a:r>
          </a:p>
          <a:p>
            <a:r>
              <a:rPr lang="pt-BR" dirty="0" smtClean="0"/>
              <a:t>Caixa 2.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8464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168" cy="850106"/>
          </a:xfrm>
        </p:spPr>
        <p:txBody>
          <a:bodyPr/>
          <a:lstStyle/>
          <a:p>
            <a:r>
              <a:rPr lang="pt-BR" sz="3600" b="1" dirty="0" smtClean="0"/>
              <a:t>Problemas relacionados nas MPES</a:t>
            </a:r>
            <a:endParaRPr lang="pt-BR" sz="3600" b="1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361105"/>
              </p:ext>
            </p:extLst>
          </p:nvPr>
        </p:nvGraphicFramePr>
        <p:xfrm>
          <a:off x="457200" y="1268760"/>
          <a:ext cx="7620000" cy="51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071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Problemas relacionados com a  contabilidade nas  </a:t>
            </a:r>
            <a:r>
              <a:rPr lang="pt-BR" dirty="0" err="1" smtClean="0"/>
              <a:t>PMEs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529664"/>
              </p:ext>
            </p:extLst>
          </p:nvPr>
        </p:nvGraphicFramePr>
        <p:xfrm>
          <a:off x="457200" y="1600200"/>
          <a:ext cx="7715200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128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/>
          <a:lstStyle/>
          <a:p>
            <a:r>
              <a:rPr lang="pt-BR" dirty="0" smtClean="0"/>
              <a:t>Maior risco das PMES nas crises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751393"/>
              </p:ext>
            </p:extLst>
          </p:nvPr>
        </p:nvGraphicFramePr>
        <p:xfrm>
          <a:off x="457200" y="1412776"/>
          <a:ext cx="7620000" cy="498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7532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38138"/>
          </a:xfrm>
          <a:solidFill>
            <a:schemeClr val="tx1"/>
          </a:solidFill>
        </p:spPr>
        <p:txBody>
          <a:bodyPr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Problemas e efeitos contábeis: </a:t>
            </a:r>
            <a:br>
              <a:rPr lang="pt-BR" sz="3600" b="1" dirty="0" smtClean="0">
                <a:solidFill>
                  <a:schemeClr val="bg1"/>
                </a:solidFill>
              </a:rPr>
            </a:br>
            <a:r>
              <a:rPr lang="pt-BR" sz="3600" b="1" dirty="0" smtClean="0">
                <a:solidFill>
                  <a:schemeClr val="bg1"/>
                </a:solidFill>
              </a:rPr>
              <a:t>Continuidade operacional </a:t>
            </a:r>
            <a:endParaRPr lang="pt-BR" sz="3600" b="1" dirty="0">
              <a:solidFill>
                <a:schemeClr val="bg1"/>
              </a:solidFill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sz="half" idx="1"/>
          </p:nvPr>
        </p:nvSpPr>
        <p:spPr>
          <a:xfrm>
            <a:off x="395536" y="1916832"/>
            <a:ext cx="3528392" cy="4608512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pt-BR" sz="3600" b="1" dirty="0"/>
              <a:t>Falta de controles </a:t>
            </a:r>
            <a:r>
              <a:rPr lang="pt-BR" sz="3600" b="1" dirty="0" smtClean="0"/>
              <a:t> </a:t>
            </a:r>
            <a:r>
              <a:rPr lang="pt-BR" sz="3600" b="1" dirty="0"/>
              <a:t>do fluxo de </a:t>
            </a:r>
            <a:r>
              <a:rPr lang="pt-BR" sz="3600" b="1" dirty="0" smtClean="0"/>
              <a:t>caixa;</a:t>
            </a:r>
          </a:p>
          <a:p>
            <a:endParaRPr lang="pt-BR" sz="3600" b="1" dirty="0" smtClean="0"/>
          </a:p>
          <a:p>
            <a:r>
              <a:rPr lang="pt-BR" sz="3600" b="1" dirty="0" smtClean="0"/>
              <a:t>Fluxo de caixa negativo. </a:t>
            </a:r>
          </a:p>
          <a:p>
            <a:endParaRPr lang="pt-BR" sz="3600" b="1" dirty="0" smtClean="0"/>
          </a:p>
          <a:p>
            <a:r>
              <a:rPr lang="pt-BR" sz="3600" b="1" dirty="0" smtClean="0"/>
              <a:t>Evidencias operacionais e financeiras  </a:t>
            </a:r>
            <a:endParaRPr lang="pt-BR" sz="3600" b="1" dirty="0"/>
          </a:p>
          <a:p>
            <a:endParaRPr lang="pt-BR" sz="3600" b="1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4427984" y="1536192"/>
            <a:ext cx="3816424" cy="4989152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pt-BR" sz="2400" b="1" dirty="0" smtClean="0"/>
              <a:t>Descontinuidade operacional;</a:t>
            </a:r>
          </a:p>
          <a:p>
            <a:endParaRPr lang="pt-BR" sz="2400" b="1" dirty="0" smtClean="0"/>
          </a:p>
          <a:p>
            <a:r>
              <a:rPr lang="pt-BR" sz="2400" b="1" dirty="0" smtClean="0"/>
              <a:t>Mudança de principio contábil : de valores de entrada para valores de saída; </a:t>
            </a:r>
          </a:p>
          <a:p>
            <a:endParaRPr lang="pt-BR" sz="2400" b="1" dirty="0" smtClean="0"/>
          </a:p>
          <a:p>
            <a:r>
              <a:rPr lang="pt-BR" sz="2400" b="1" dirty="0" smtClean="0"/>
              <a:t>Não pagamento de fornecedores;</a:t>
            </a:r>
          </a:p>
          <a:p>
            <a:endParaRPr lang="pt-BR" sz="2400" b="1" dirty="0" smtClean="0"/>
          </a:p>
          <a:p>
            <a:r>
              <a:rPr lang="pt-BR" sz="2400" b="1" dirty="0" smtClean="0"/>
              <a:t>Pagamento a vista de fornecedores;</a:t>
            </a:r>
          </a:p>
          <a:p>
            <a:endParaRPr lang="pt-BR" sz="2400" b="1" dirty="0" smtClean="0"/>
          </a:p>
          <a:p>
            <a:r>
              <a:rPr lang="pt-BR" sz="2400" b="1" dirty="0" smtClean="0"/>
              <a:t>Clientes não pagam;</a:t>
            </a:r>
          </a:p>
          <a:p>
            <a:endParaRPr lang="pt-BR" sz="2400" b="1" dirty="0" smtClean="0"/>
          </a:p>
          <a:p>
            <a:r>
              <a:rPr lang="pt-BR" sz="2400" b="1" dirty="0" smtClean="0"/>
              <a:t>Provisão para devedores não constituída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27582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Problemas e efeitos contábeis: contas credoras e  devedoras 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3600" b="1" dirty="0"/>
              <a:t>Contas credoras </a:t>
            </a:r>
            <a:r>
              <a:rPr lang="pt-BR" sz="3600" b="1" dirty="0" smtClean="0"/>
              <a:t>em ativos</a:t>
            </a:r>
          </a:p>
          <a:p>
            <a:r>
              <a:rPr lang="pt-BR" sz="3600" b="1" dirty="0" smtClean="0"/>
              <a:t>Contas devedoras em passivos </a:t>
            </a:r>
            <a:endParaRPr lang="pt-BR" sz="3600" b="1" dirty="0"/>
          </a:p>
          <a:p>
            <a:endParaRPr lang="pt-BR" sz="3600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08784" cy="477312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3600" b="1" dirty="0" smtClean="0"/>
              <a:t>Falta de conciliação bancária</a:t>
            </a:r>
          </a:p>
          <a:p>
            <a:r>
              <a:rPr lang="pt-BR" sz="3600" b="1" dirty="0" smtClean="0"/>
              <a:t>Possível caixa 2</a:t>
            </a:r>
          </a:p>
          <a:p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64012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Problemas e efeitos contábeis : falta de documentação suporte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pt-BR" sz="3600" b="1" dirty="0"/>
              <a:t>Atrasos sistemáticos de envio de documentação suporte</a:t>
            </a:r>
          </a:p>
          <a:p>
            <a:endParaRPr lang="pt-BR" sz="3600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80792" cy="4773128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pt-BR" sz="3600" b="1" dirty="0" smtClean="0"/>
              <a:t>Caixa 2 </a:t>
            </a:r>
          </a:p>
          <a:p>
            <a:r>
              <a:rPr lang="pt-BR" sz="3600" b="1" dirty="0" smtClean="0"/>
              <a:t>Ajustes contábeis por diferença </a:t>
            </a:r>
          </a:p>
          <a:p>
            <a:r>
              <a:rPr lang="pt-BR" sz="3600" b="1" dirty="0" smtClean="0"/>
              <a:t>Perdas ou ganhos no resultado</a:t>
            </a:r>
          </a:p>
          <a:p>
            <a:r>
              <a:rPr lang="pt-BR" sz="3600" b="1" dirty="0" smtClean="0"/>
              <a:t>Efeito fiscal 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237606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Problemas e efeitos contábeis : novas operações 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/>
            <a:r>
              <a:rPr lang="pt-BR" sz="3600" b="1" dirty="0"/>
              <a:t>Operações estranhas e fora do contexto da empresa</a:t>
            </a:r>
          </a:p>
          <a:p>
            <a:endParaRPr lang="pt-BR" sz="36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3200" b="1" dirty="0" smtClean="0"/>
              <a:t>Caixa 2</a:t>
            </a:r>
          </a:p>
          <a:p>
            <a:r>
              <a:rPr lang="pt-BR" sz="3200" b="1" dirty="0" smtClean="0"/>
              <a:t>Divergências com o estatuto social </a:t>
            </a:r>
          </a:p>
          <a:p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411765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Problemas e efeitos contábeis: </a:t>
            </a:r>
            <a:br>
              <a:rPr lang="pt-BR" sz="36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Clientes  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pt-BR" sz="4000" b="1" dirty="0" smtClean="0"/>
              <a:t>Não recebimento de clientes</a:t>
            </a:r>
            <a:endParaRPr lang="pt-BR" sz="4000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pt-BR" b="1" dirty="0" smtClean="0"/>
              <a:t>Provisão para créditos em liquidação duvidosa registrada de forma errada;</a:t>
            </a:r>
          </a:p>
          <a:p>
            <a:r>
              <a:rPr lang="pt-BR" b="1" dirty="0" smtClean="0"/>
              <a:t>Necessidade de controles individuais: com parcela vencida e a vencer;</a:t>
            </a:r>
          </a:p>
          <a:p>
            <a:r>
              <a:rPr lang="pt-BR" b="1" dirty="0" smtClean="0"/>
              <a:t>Garantias e </a:t>
            </a:r>
          </a:p>
          <a:p>
            <a:r>
              <a:rPr lang="pt-BR" b="1" dirty="0" smtClean="0"/>
              <a:t>Idade do contas a receber</a:t>
            </a:r>
          </a:p>
          <a:p>
            <a:r>
              <a:rPr lang="pt-BR" b="1" dirty="0" smtClean="0"/>
              <a:t>Histórico</a:t>
            </a:r>
          </a:p>
        </p:txBody>
      </p:sp>
    </p:spTree>
    <p:extLst>
      <p:ext uri="{BB962C8B-B14F-4D97-AF65-F5344CB8AC3E}">
        <p14:creationId xmlns:p14="http://schemas.microsoft.com/office/powerpoint/2010/main" val="2330030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Adjacência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582</Words>
  <Application>Microsoft Office PowerPoint</Application>
  <PresentationFormat>Apresentação na tela (4:3)</PresentationFormat>
  <Paragraphs>107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1_Adjacência</vt:lpstr>
      <vt:lpstr>Efeitos contábeis nas PME – Pequenas e médias empresas em épocas de crise</vt:lpstr>
      <vt:lpstr>Problemas relacionados nas MPES</vt:lpstr>
      <vt:lpstr>Problemas relacionados com a  contabilidade nas  PMEs</vt:lpstr>
      <vt:lpstr>Maior risco das PMES nas crises</vt:lpstr>
      <vt:lpstr>Problemas e efeitos contábeis:  Continuidade operacional </vt:lpstr>
      <vt:lpstr>Problemas e efeitos contábeis: contas credoras e  devedoras </vt:lpstr>
      <vt:lpstr>Problemas e efeitos contábeis : falta de documentação suporte</vt:lpstr>
      <vt:lpstr>Problemas e efeitos contábeis : novas operações </vt:lpstr>
      <vt:lpstr>Problemas e efeitos contábeis:  Clientes  </vt:lpstr>
      <vt:lpstr>Problemas e efeitos contábeis :  Estoques </vt:lpstr>
      <vt:lpstr>Problemas e efeitos contábeis:  ativos permanentes </vt:lpstr>
      <vt:lpstr>Problemas e efeitos contábeis : provisão trabalhista</vt:lpstr>
      <vt:lpstr>Problemas e efeitos contábeis: Recontratação de funcionários  </vt:lpstr>
      <vt:lpstr>Problemas e efeitos contábeis : Receita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Efeitos contábeis nas PME – Pequenas e médias empresas em épocas de crise</dc:title>
  <dc:creator>Alexandre Oliveira</dc:creator>
  <cp:lastModifiedBy>Alexandre Oliveira</cp:lastModifiedBy>
  <cp:revision>13</cp:revision>
  <dcterms:created xsi:type="dcterms:W3CDTF">2016-09-22T09:51:03Z</dcterms:created>
  <dcterms:modified xsi:type="dcterms:W3CDTF">2016-09-22T15:59:50Z</dcterms:modified>
</cp:coreProperties>
</file>