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41.xml" ContentType="application/vnd.openxmlformats-officedocument.presentationml.notesSlide+xml"/>
  <Override PartName="/docProps/custom.xml" ContentType="application/vnd.openxmlformats-officedocument.custom-propertie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46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4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Default Extension="gif" ContentType="image/gif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Default Extension="wmf" ContentType="image/x-wmf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48" r:id="rId1"/>
  </p:sldMasterIdLst>
  <p:notesMasterIdLst>
    <p:notesMasterId r:id="rId49"/>
  </p:notesMasterIdLst>
  <p:sldIdLst>
    <p:sldId id="256" r:id="rId2"/>
    <p:sldId id="265" r:id="rId3"/>
    <p:sldId id="310" r:id="rId4"/>
    <p:sldId id="284" r:id="rId5"/>
    <p:sldId id="258" r:id="rId6"/>
    <p:sldId id="28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8" r:id="rId19"/>
    <p:sldId id="279" r:id="rId20"/>
    <p:sldId id="280" r:id="rId21"/>
    <p:sldId id="281" r:id="rId22"/>
    <p:sldId id="283" r:id="rId23"/>
    <p:sldId id="286" r:id="rId24"/>
    <p:sldId id="282" r:id="rId25"/>
    <p:sldId id="287" r:id="rId26"/>
    <p:sldId id="288" r:id="rId27"/>
    <p:sldId id="291" r:id="rId28"/>
    <p:sldId id="290" r:id="rId29"/>
    <p:sldId id="289" r:id="rId30"/>
    <p:sldId id="292" r:id="rId31"/>
    <p:sldId id="293" r:id="rId32"/>
    <p:sldId id="294" r:id="rId33"/>
    <p:sldId id="295" r:id="rId34"/>
    <p:sldId id="296" r:id="rId35"/>
    <p:sldId id="297" r:id="rId36"/>
    <p:sldId id="298" r:id="rId37"/>
    <p:sldId id="299" r:id="rId38"/>
    <p:sldId id="300" r:id="rId39"/>
    <p:sldId id="301" r:id="rId40"/>
    <p:sldId id="302" r:id="rId41"/>
    <p:sldId id="303" r:id="rId42"/>
    <p:sldId id="305" r:id="rId43"/>
    <p:sldId id="306" r:id="rId44"/>
    <p:sldId id="308" r:id="rId45"/>
    <p:sldId id="307" r:id="rId46"/>
    <p:sldId id="309" r:id="rId47"/>
    <p:sldId id="261" r:id="rId48"/>
  </p:sldIdLst>
  <p:sldSz cx="9144000" cy="5143500" type="screen16x9"/>
  <p:notesSz cx="6858000" cy="9144000"/>
  <p:defaultTextStyle>
    <a:lvl1pPr marL="0" algn="l" rtl="0" latinLnBrk="0">
      <a:defRPr lang="pt-BR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lang="pt-BR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lang="pt-BR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lang="pt-BR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lang="pt-BR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lang="pt-BR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lang="pt-BR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lang="pt-BR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lang="pt-BR" sz="1800" kern="1200">
        <a:solidFill>
          <a:schemeClr val="tx1"/>
        </a:solidFill>
        <a:latin typeface="+mn-lt"/>
        <a:ea typeface="+mn-ea"/>
        <a:cs typeface="+mn-cs"/>
      </a:defRPr>
    </a:lvl9pPr>
    <a:extLst/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8130" autoAdjust="0"/>
    <p:restoredTop sz="87621" autoAdjust="0"/>
  </p:normalViewPr>
  <p:slideViewPr>
    <p:cSldViewPr>
      <p:cViewPr>
        <p:scale>
          <a:sx n="75" d="100"/>
          <a:sy n="75" d="100"/>
        </p:scale>
        <p:origin x="-288" y="-25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 latinLnBrk="0">
              <a:defRPr lang="pt-BR" sz="1200"/>
            </a:lvl1pPr>
            <a:extLst/>
          </a:lstStyle>
          <a:p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 latinLnBrk="0">
              <a:defRPr lang="pt-BR" sz="1200"/>
            </a:lvl1pPr>
            <a:extLst/>
          </a:lstStyle>
          <a:p>
            <a:fld id="{A8ADFD5B-A66C-449C-B6E8-FB716D07777D}" type="datetimeFigureOut">
              <a:rPr/>
              <a:pPr/>
              <a:t>6/30/2006</a:t>
            </a:fld>
            <a:endParaRPr lang="pt-B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>
            <a:extLst/>
          </a:lstStyle>
          <a:p>
            <a:endParaRPr lang="pt-B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>
            <a:extLst/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 latinLnBrk="0">
              <a:defRPr lang="pt-BR" sz="1200"/>
            </a:lvl1pPr>
            <a:extLst/>
          </a:lstStyle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 latinLnBrk="0">
              <a:defRPr lang="pt-BR" sz="1200"/>
            </a:lvl1pPr>
            <a:extLst/>
          </a:lstStyle>
          <a:p>
            <a:fld id="{CA5D3BF3-D352-46FC-8343-31F56E6730EA}" type="slidenum">
              <a:rPr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730802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 latinLnBrk="0">
      <a:defRPr lang="pt-BR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lang="pt-BR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lang="pt-BR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lang="pt-BR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lang="pt-BR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lang="pt-BR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lang="pt-BR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lang="pt-BR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lang="pt-BR" sz="1200" kern="1200">
        <a:solidFill>
          <a:schemeClr val="tx1"/>
        </a:solidFill>
        <a:latin typeface="+mn-lt"/>
        <a:ea typeface="+mn-ea"/>
        <a:cs typeface="+mn-cs"/>
      </a:defRPr>
    </a:lvl9pPr>
    <a:extLst/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pt-BR" smtClean="0"/>
              <a:pPr/>
              <a:t>1</a:t>
            </a:fld>
            <a:endParaRPr lang="pt-B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pt-BR" smtClean="0"/>
              <a:pPr/>
              <a:t>10</a:t>
            </a:fld>
            <a:endParaRPr lang="pt-B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pt-BR" smtClean="0"/>
              <a:pPr/>
              <a:t>11</a:t>
            </a:fld>
            <a:endParaRPr lang="pt-B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pt-BR" smtClean="0"/>
              <a:pPr/>
              <a:t>12</a:t>
            </a:fld>
            <a:endParaRPr lang="pt-B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pt-BR" smtClean="0"/>
              <a:pPr/>
              <a:t>13</a:t>
            </a:fld>
            <a:endParaRPr lang="pt-B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pt-BR" smtClean="0"/>
              <a:pPr/>
              <a:t>14</a:t>
            </a:fld>
            <a:endParaRPr lang="pt-B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pt-BR" smtClean="0"/>
              <a:pPr/>
              <a:t>15</a:t>
            </a:fld>
            <a:endParaRPr lang="pt-B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pt-BR" smtClean="0"/>
              <a:pPr/>
              <a:t>16</a:t>
            </a:fld>
            <a:endParaRPr lang="pt-B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pt-BR" smtClean="0"/>
              <a:pPr/>
              <a:t>17</a:t>
            </a:fld>
            <a:endParaRPr lang="pt-B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pt-BR" smtClean="0"/>
              <a:pPr/>
              <a:t>18</a:t>
            </a:fld>
            <a:endParaRPr lang="pt-B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pt-BR" smtClean="0"/>
              <a:pPr/>
              <a:t>19</a:t>
            </a:fld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pt-BR" smtClean="0"/>
              <a:pPr/>
              <a:t>2</a:t>
            </a:fld>
            <a:endParaRPr lang="pt-B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pt-BR" smtClean="0"/>
              <a:pPr/>
              <a:t>20</a:t>
            </a:fld>
            <a:endParaRPr lang="pt-B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pt-BR" smtClean="0"/>
              <a:pPr/>
              <a:t>21</a:t>
            </a:fld>
            <a:endParaRPr lang="pt-BR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pt-BR" smtClean="0"/>
              <a:pPr/>
              <a:t>22</a:t>
            </a:fld>
            <a:endParaRPr lang="pt-BR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pt-BR" smtClean="0"/>
              <a:pPr/>
              <a:t>23</a:t>
            </a:fld>
            <a:endParaRPr lang="pt-BR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pt-BR" smtClean="0"/>
              <a:pPr/>
              <a:t>24</a:t>
            </a:fld>
            <a:endParaRPr lang="pt-BR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pt-BR" smtClean="0"/>
              <a:pPr/>
              <a:t>25</a:t>
            </a:fld>
            <a:endParaRPr lang="pt-BR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pt-BR" smtClean="0"/>
              <a:pPr/>
              <a:t>26</a:t>
            </a:fld>
            <a:endParaRPr lang="pt-BR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pt-BR" smtClean="0"/>
              <a:pPr/>
              <a:t>27</a:t>
            </a:fld>
            <a:endParaRPr lang="pt-BR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pt-BR" smtClean="0"/>
              <a:pPr/>
              <a:t>28</a:t>
            </a:fld>
            <a:endParaRPr lang="pt-BR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pt-BR" smtClean="0"/>
              <a:pPr/>
              <a:t>29</a:t>
            </a:fld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pt-BR" smtClean="0"/>
              <a:pPr/>
              <a:t>3</a:t>
            </a:fld>
            <a:endParaRPr lang="pt-BR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pt-BR" smtClean="0"/>
              <a:pPr/>
              <a:t>30</a:t>
            </a:fld>
            <a:endParaRPr lang="pt-BR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pt-BR" smtClean="0"/>
              <a:pPr/>
              <a:t>31</a:t>
            </a:fld>
            <a:endParaRPr lang="pt-BR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pt-BR" smtClean="0"/>
              <a:pPr/>
              <a:t>32</a:t>
            </a:fld>
            <a:endParaRPr lang="pt-BR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pt-BR" smtClean="0"/>
              <a:pPr/>
              <a:t>33</a:t>
            </a:fld>
            <a:endParaRPr lang="pt-BR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pt-BR" smtClean="0"/>
              <a:pPr/>
              <a:t>34</a:t>
            </a:fld>
            <a:endParaRPr lang="pt-BR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pt-BR" smtClean="0"/>
              <a:pPr/>
              <a:t>35</a:t>
            </a:fld>
            <a:endParaRPr lang="pt-BR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pt-BR" smtClean="0"/>
              <a:pPr/>
              <a:t>36</a:t>
            </a:fld>
            <a:endParaRPr lang="pt-BR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pt-BR" smtClean="0"/>
              <a:pPr/>
              <a:t>37</a:t>
            </a:fld>
            <a:endParaRPr lang="pt-BR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pt-BR" smtClean="0"/>
              <a:pPr/>
              <a:t>38</a:t>
            </a:fld>
            <a:endParaRPr lang="pt-BR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pt-BR" smtClean="0"/>
              <a:pPr/>
              <a:t>39</a:t>
            </a:fld>
            <a:endParaRPr 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pt-BR" smtClean="0"/>
              <a:pPr/>
              <a:t>4</a:t>
            </a:fld>
            <a:endParaRPr lang="pt-BR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pt-BR" smtClean="0"/>
              <a:pPr/>
              <a:t>40</a:t>
            </a:fld>
            <a:endParaRPr lang="pt-BR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pt-BR" smtClean="0"/>
              <a:pPr/>
              <a:t>41</a:t>
            </a:fld>
            <a:endParaRPr lang="pt-BR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pt-BR" smtClean="0"/>
              <a:pPr/>
              <a:t>42</a:t>
            </a:fld>
            <a:endParaRPr lang="pt-BR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pt-BR" smtClean="0"/>
              <a:pPr/>
              <a:t>43</a:t>
            </a:fld>
            <a:endParaRPr lang="pt-BR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pt-BR" smtClean="0"/>
              <a:pPr/>
              <a:t>44</a:t>
            </a:fld>
            <a:endParaRPr lang="pt-BR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pt-BR" smtClean="0"/>
              <a:pPr/>
              <a:t>45</a:t>
            </a:fld>
            <a:endParaRPr lang="pt-BR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pt-BR" smtClean="0"/>
              <a:pPr/>
              <a:t>46</a:t>
            </a:fld>
            <a:endParaRPr lang="pt-BR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pt-BR" smtClean="0"/>
              <a:pPr/>
              <a:t>47</a:t>
            </a:fld>
            <a:endParaRPr lang="pt-B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pt-BR" smtClean="0"/>
              <a:pPr/>
              <a:t>5</a:t>
            </a:fld>
            <a:endParaRPr lang="pt-B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pt-BR" smtClean="0"/>
              <a:pPr/>
              <a:t>6</a:t>
            </a:fld>
            <a:endParaRPr lang="pt-B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pt-BR" smtClean="0"/>
              <a:pPr/>
              <a:t>7</a:t>
            </a:fld>
            <a:endParaRPr lang="pt-B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pt-BR" smtClean="0"/>
              <a:pPr/>
              <a:t>8</a:t>
            </a:fld>
            <a:endParaRPr lang="pt-B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pt-BR" smtClean="0"/>
              <a:pPr/>
              <a:t>9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lide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478274"/>
            <a:ext cx="9144000" cy="66522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pt-BR"/>
          </a:p>
        </p:txBody>
      </p:sp>
      <p:sp>
        <p:nvSpPr>
          <p:cNvPr id="10" name="Rectangle 9"/>
          <p:cNvSpPr/>
          <p:nvPr/>
        </p:nvSpPr>
        <p:spPr>
          <a:xfrm>
            <a:off x="-9144" y="4539996"/>
            <a:ext cx="2249424" cy="53492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pt-BR"/>
          </a:p>
        </p:txBody>
      </p:sp>
      <p:sp>
        <p:nvSpPr>
          <p:cNvPr id="11" name="Rectangle 10"/>
          <p:cNvSpPr/>
          <p:nvPr/>
        </p:nvSpPr>
        <p:spPr>
          <a:xfrm>
            <a:off x="2359152" y="4533138"/>
            <a:ext cx="6784848" cy="53492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pt-BR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4537528"/>
            <a:ext cx="6515100" cy="514350"/>
          </a:xfrm>
        </p:spPr>
        <p:txBody>
          <a:bodyPr anchor="ctr"/>
          <a:lstStyle>
            <a:lvl1pPr marL="0" indent="0" algn="l" eaLnBrk="1" latinLnBrk="0" hangingPunct="1">
              <a:buNone/>
              <a:defRPr kumimoji="0" lang="pt-BR" sz="2800">
                <a:solidFill>
                  <a:srgbClr val="FFFFFF"/>
                </a:solidFill>
              </a:defRPr>
            </a:lvl1pPr>
            <a:lvl2pPr marL="457200" indent="0" algn="ctr" eaLnBrk="1" latinLnBrk="0" hangingPunct="1">
              <a:buNone/>
            </a:lvl2pPr>
            <a:lvl3pPr marL="914400" indent="0" algn="ctr" eaLnBrk="1" latinLnBrk="0" hangingPunct="1">
              <a:buNone/>
            </a:lvl3pPr>
            <a:lvl4pPr marL="1371600" indent="0" algn="ctr" eaLnBrk="1" latinLnBrk="0" hangingPunct="1">
              <a:buNone/>
            </a:lvl4pPr>
            <a:lvl5pPr marL="1828800" indent="0" algn="ctr" eaLnBrk="1" latinLnBrk="0" hangingPunct="1">
              <a:buNone/>
            </a:lvl5pPr>
            <a:lvl6pPr marL="2286000" indent="0" algn="ctr" eaLnBrk="1" latinLnBrk="0" hangingPunct="1">
              <a:buNone/>
            </a:lvl6pPr>
            <a:lvl7pPr marL="2743200" indent="0" algn="ctr" eaLnBrk="1" latinLnBrk="0" hangingPunct="1">
              <a:buNone/>
            </a:lvl7pPr>
            <a:lvl8pPr marL="3200400" indent="0" algn="ctr" eaLnBrk="1" latinLnBrk="0" hangingPunct="1">
              <a:buNone/>
            </a:lvl8pPr>
            <a:lvl9pPr marL="3657600" indent="0" algn="ctr" eaLnBrk="1" latinLnBrk="0" hangingPunct="1">
              <a:buNone/>
            </a:lvl9pPr>
            <a:extLst/>
          </a:lstStyle>
          <a:p>
            <a:pPr eaLnBrk="1" latinLnBrk="0" hangingPunct="1"/>
            <a:r>
              <a:rPr lang="pt-BR" smtClean="0"/>
              <a:t>Clique para editar o estilo do subtítulo mestre</a:t>
            </a:r>
            <a:endParaRPr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4551524"/>
            <a:ext cx="2057400" cy="514350"/>
          </a:xfrm>
        </p:spPr>
        <p:txBody>
          <a:bodyPr>
            <a:noAutofit/>
          </a:bodyPr>
          <a:lstStyle>
            <a:lvl1pPr algn="ctr" eaLnBrk="1" latinLnBrk="0" hangingPunct="1">
              <a:defRPr kumimoji="0" lang="pt-BR" sz="2000">
                <a:solidFill>
                  <a:srgbClr val="FFFFFF"/>
                </a:solidFill>
              </a:defRPr>
            </a:lvl1pPr>
            <a:extLst/>
          </a:lstStyle>
          <a:p>
            <a:pPr algn="ctr"/>
            <a:r>
              <a:rPr kumimoji="0" lang="pt-BR" smtClean="0">
                <a:solidFill>
                  <a:srgbClr val="FFFFFF"/>
                </a:solidFill>
              </a:rPr>
              <a:t>6/30/2006</a:t>
            </a:r>
            <a:endParaRPr kumimoji="0" lang="pt-BR" sz="2000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177404"/>
            <a:ext cx="5867400" cy="273844"/>
          </a:xfrm>
        </p:spPr>
        <p:txBody>
          <a:bodyPr/>
          <a:lstStyle>
            <a:lvl1pPr algn="r" eaLnBrk="1" latinLnBrk="0" hangingPunct="1">
              <a:defRPr kumimoji="0" lang="pt-BR">
                <a:solidFill>
                  <a:schemeClr val="tx2"/>
                </a:solidFill>
              </a:defRPr>
            </a:lvl1pPr>
            <a:extLst/>
          </a:lstStyle>
          <a:p>
            <a:pPr algn="r"/>
            <a:r>
              <a:rPr kumimoji="0" lang="pt-BR" smtClean="0">
                <a:solidFill>
                  <a:schemeClr val="tx2"/>
                </a:solidFill>
              </a:rPr>
              <a:t>Prof. Walter Morais</a:t>
            </a:r>
            <a:endParaRPr kumimoji="0" lang="pt-BR">
              <a:solidFill>
                <a:schemeClr val="tx2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171450"/>
            <a:ext cx="838200" cy="285750"/>
          </a:xfrm>
        </p:spPr>
        <p:txBody>
          <a:bodyPr/>
          <a:lstStyle>
            <a:lvl1pPr eaLnBrk="1" latinLnBrk="0" hangingPunct="1">
              <a:defRPr kumimoji="0" lang="pt-BR">
                <a:solidFill>
                  <a:schemeClr val="tx2"/>
                </a:solidFill>
              </a:defRPr>
            </a:lvl1pPr>
            <a:extLst/>
          </a:lstStyle>
          <a:p>
            <a:fld id="{8F82E0A0-C266-4798-8C8F-B9F91E9DA37E}" type="slidenum">
              <a:rPr kumimoji="0" lang="pt-BR">
                <a:solidFill>
                  <a:schemeClr val="tx2"/>
                </a:solidFill>
              </a:rPr>
              <a:pPr/>
              <a:t>‹nº›</a:t>
            </a:fld>
            <a:endParaRPr kumimoji="0" lang="pt-BR">
              <a:solidFill>
                <a:schemeClr val="tx2"/>
              </a:solidFill>
            </a:endParaRPr>
          </a:p>
        </p:txBody>
      </p:sp>
      <p:sp>
        <p:nvSpPr>
          <p:cNvPr id="12" name="Rectangle 11"/>
          <p:cNvSpPr>
            <a:spLocks noGrp="1"/>
          </p:cNvSpPr>
          <p:nvPr>
            <p:ph type="title"/>
          </p:nvPr>
        </p:nvSpPr>
        <p:spPr>
          <a:xfrm>
            <a:off x="2362200" y="2343150"/>
            <a:ext cx="6477000" cy="2038350"/>
          </a:xfrm>
        </p:spPr>
        <p:txBody>
          <a:bodyPr rtlCol="0" anchor="b"/>
          <a:lstStyle>
            <a:lvl1pPr eaLnBrk="1" latinLnBrk="0" hangingPunct="1">
              <a:defRPr kumimoji="0" lang="pt-BR" cap="all" baseline="0"/>
            </a:lvl1pPr>
            <a:extLst/>
          </a:lstStyle>
          <a:p>
            <a:pPr eaLnBrk="1" latinLnBrk="0" hangingPunct="1"/>
            <a:r>
              <a:rPr lang="pt-BR" smtClean="0"/>
              <a:t>Clique para editar o título mestre</a:t>
            </a:r>
            <a:endParaRPr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pPr eaLnBrk="1" latinLnBrk="0" hangingPunct="1"/>
            <a:r>
              <a:rPr lang="pt-BR" smtClean="0"/>
              <a:t>Clique para editar o título mestre</a:t>
            </a:r>
            <a:endParaRPr/>
          </a:p>
        </p:txBody>
      </p:sp>
      <p:sp>
        <p:nvSpPr>
          <p:cNvPr id="3" name="Rectangl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pt-BR" smtClean="0"/>
              <a:t>6/30/2006</a:t>
            </a:r>
            <a:endParaRPr kumimoji="0" lang="pt-BR"/>
          </a:p>
        </p:txBody>
      </p:sp>
      <p:sp>
        <p:nvSpPr>
          <p:cNvPr id="4" name="Rectangl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Prof. Walter Morais</a:t>
            </a:r>
            <a:endParaRPr kumimoji="0" lang="pt-BR"/>
          </a:p>
        </p:txBody>
      </p:sp>
      <p:sp>
        <p:nvSpPr>
          <p:cNvPr id="5" name="Rectangl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algn="ctr"/>
            <a:fld id="{8F82E0A0-C266-4798-8C8F-B9F91E9DA37E}" type="slidenum">
              <a:rPr kumimoji="0" lang="pt-BR" sz="1400" b="1">
                <a:solidFill>
                  <a:srgbClr val="FFFFFF"/>
                </a:solidFill>
              </a:rPr>
              <a:pPr algn="ctr"/>
              <a:t>‹nº›</a:t>
            </a:fld>
            <a:endParaRPr kumimoji="0" lang="pt-BR"/>
          </a:p>
        </p:txBody>
      </p:sp>
      <p:sp>
        <p:nvSpPr>
          <p:cNvPr id="7" name="Rectangle 6"/>
          <p:cNvSpPr>
            <a:spLocks noGrp="1"/>
          </p:cNvSpPr>
          <p:nvPr>
            <p:ph sz="quarter" idx="13"/>
          </p:nvPr>
        </p:nvSpPr>
        <p:spPr>
          <a:xfrm>
            <a:off x="609600" y="1352550"/>
            <a:ext cx="8153400" cy="3276600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057400"/>
            <a:ext cx="7123113" cy="1254919"/>
          </a:xfrm>
        </p:spPr>
        <p:txBody>
          <a:bodyPr anchor="t"/>
          <a:lstStyle>
            <a:lvl1pPr eaLnBrk="1" latinLnBrk="0" hangingPunct="1">
              <a:buNone/>
              <a:defRPr kumimoji="0" lang="pt-BR" sz="2800">
                <a:solidFill>
                  <a:schemeClr val="tx2"/>
                </a:solidFill>
              </a:defRPr>
            </a:lvl1pPr>
            <a:lvl2pPr eaLnBrk="1" latinLnBrk="0" hangingPunct="1">
              <a:buNone/>
              <a:defRPr kumimoji="0" lang="pt-BR" sz="1800">
                <a:solidFill>
                  <a:schemeClr val="tx1">
                    <a:tint val="75000"/>
                  </a:schemeClr>
                </a:solidFill>
              </a:defRPr>
            </a:lvl2pPr>
            <a:lvl3pPr eaLnBrk="1" latinLnBrk="0" hangingPunct="1">
              <a:buNone/>
              <a:defRPr kumimoji="0" lang="pt-BR" sz="1600">
                <a:solidFill>
                  <a:schemeClr val="tx1">
                    <a:tint val="75000"/>
                  </a:schemeClr>
                </a:solidFill>
              </a:defRPr>
            </a:lvl3pPr>
            <a:lvl4pPr eaLnBrk="1" latinLnBrk="0" hangingPunct="1">
              <a:buNone/>
              <a:defRPr kumimoji="0" lang="pt-BR" sz="1400">
                <a:solidFill>
                  <a:schemeClr val="tx1">
                    <a:tint val="75000"/>
                  </a:schemeClr>
                </a:solidFill>
              </a:defRPr>
            </a:lvl4pPr>
            <a:lvl5pPr eaLnBrk="1" latinLnBrk="0" hangingPunct="1">
              <a:buNone/>
              <a:defRPr kumimoji="0" lang="pt-BR"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1143000"/>
            <a:ext cx="9144000" cy="85725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pt-BR"/>
          </a:p>
        </p:txBody>
      </p:sp>
      <p:sp>
        <p:nvSpPr>
          <p:cNvPr id="8" name="Rectangle 7"/>
          <p:cNvSpPr/>
          <p:nvPr/>
        </p:nvSpPr>
        <p:spPr>
          <a:xfrm>
            <a:off x="0" y="1200150"/>
            <a:ext cx="1295400" cy="7429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pt-BR"/>
          </a:p>
        </p:txBody>
      </p:sp>
      <p:sp>
        <p:nvSpPr>
          <p:cNvPr id="9" name="Rectangle 8"/>
          <p:cNvSpPr/>
          <p:nvPr/>
        </p:nvSpPr>
        <p:spPr>
          <a:xfrm>
            <a:off x="1371600" y="1200150"/>
            <a:ext cx="7772400" cy="74295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pt-BR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371600" y="1200150"/>
            <a:ext cx="7620000" cy="742950"/>
          </a:xfrm>
        </p:spPr>
        <p:txBody>
          <a:bodyPr/>
          <a:lstStyle>
            <a:lvl1pPr algn="l" eaLnBrk="1" latinLnBrk="0" hangingPunct="1">
              <a:buNone/>
              <a:defRPr kumimoji="0" lang="pt-BR" sz="4400" b="0" cap="none">
                <a:solidFill>
                  <a:srgbClr val="FFFFFF"/>
                </a:solidFill>
              </a:defRPr>
            </a:lvl1pPr>
            <a:extLst/>
          </a:lstStyle>
          <a:p>
            <a:r>
              <a:rPr kumimoji="0" lang="pt-BR"/>
              <a:t>Clique para editar o título Mestre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pt-BR" smtClean="0"/>
              <a:t>6/30/2006</a:t>
            </a:r>
            <a:endParaRPr kumimoji="0" lang="pt-BR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314450"/>
            <a:ext cx="1295400" cy="526257"/>
          </a:xfrm>
        </p:spPr>
        <p:txBody>
          <a:bodyPr>
            <a:noAutofit/>
          </a:bodyPr>
          <a:lstStyle>
            <a:lvl1pPr eaLnBrk="1" latinLnBrk="0" hangingPunct="1">
              <a:defRPr kumimoji="0" lang="pt-BR" sz="2400">
                <a:solidFill>
                  <a:srgbClr val="FFFFFF"/>
                </a:solidFill>
              </a:defRPr>
            </a:lvl1pPr>
            <a:extLst/>
          </a:lstStyle>
          <a:p>
            <a:pPr algn="ctr"/>
            <a:fld id="{8F82E0A0-C266-4798-8C8F-B9F91E9DA37E}" type="slidenum">
              <a:rPr kumimoji="0" lang="pt-BR" sz="2400" b="1">
                <a:solidFill>
                  <a:srgbClr val="FFFFFF"/>
                </a:solidFill>
              </a:rPr>
              <a:pPr algn="ctr"/>
              <a:t>‹nº›</a:t>
            </a:fld>
            <a:endParaRPr kumimoji="0" lang="pt-BR" sz="2400">
              <a:solidFill>
                <a:srgbClr val="FFFFFF"/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Prof. Walter Morais</a:t>
            </a:r>
            <a:endParaRPr kumimoji="0"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pPr eaLnBrk="1" latinLnBrk="0" hangingPunct="1"/>
            <a:r>
              <a:rPr lang="pt-BR" smtClean="0"/>
              <a:t>Clique para editar o título mestre</a:t>
            </a:r>
            <a:endParaRPr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09600" y="1352551"/>
            <a:ext cx="3886200" cy="3268624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844901" y="1352549"/>
            <a:ext cx="3886200" cy="3268625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>
            <a:extLst/>
          </a:lstStyle>
          <a:p>
            <a:r>
              <a:rPr lang="pt-BR" smtClean="0"/>
              <a:t>6/30/2006</a:t>
            </a:r>
            <a:endParaRPr kumimoji="0" lang="pt-B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>
            <a:extLst/>
          </a:lstStyle>
          <a:p>
            <a:pPr algn="ctr"/>
            <a:fld id="{8F82E0A0-C266-4798-8C8F-B9F91E9DA37E}" type="slidenum">
              <a:rPr kumimoji="0" lang="pt-BR" sz="1400" b="1">
                <a:solidFill>
                  <a:srgbClr val="FFFFFF"/>
                </a:solidFill>
              </a:rPr>
              <a:pPr algn="ctr"/>
              <a:t>‹nº›</a:t>
            </a:fld>
            <a:endParaRPr kumimoji="0" lang="pt-BR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Prof. Walter Morais</a:t>
            </a:r>
            <a:endParaRPr kumimoji="0"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18110"/>
            <a:ext cx="8153400" cy="1005840"/>
          </a:xfrm>
        </p:spPr>
        <p:txBody>
          <a:bodyPr anchor="b"/>
          <a:lstStyle>
            <a:lvl1pPr eaLnBrk="1" latinLnBrk="0" hangingPunct="1">
              <a:defRPr kumimoji="0" lang="pt-BR"/>
            </a:lvl1pPr>
            <a:extLst/>
          </a:lstStyle>
          <a:p>
            <a:pPr eaLnBrk="1" latinLnBrk="0" hangingPunct="1"/>
            <a:r>
              <a:rPr lang="pt-BR" smtClean="0"/>
              <a:t>Clique para editar o título mestre</a:t>
            </a:r>
            <a:endParaRPr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919818"/>
            <a:ext cx="3886200" cy="2628900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919818"/>
            <a:ext cx="3886200" cy="2628900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>
            <a:extLst/>
          </a:lstStyle>
          <a:p>
            <a:r>
              <a:rPr lang="pt-BR" smtClean="0"/>
              <a:t>6/30/2006</a:t>
            </a:r>
            <a:endParaRPr kumimoji="0" lang="pt-BR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>
            <a:extLst/>
          </a:lstStyle>
          <a:p>
            <a:pPr algn="ctr"/>
            <a:fld id="{8F82E0A0-C266-4798-8C8F-B9F91E9DA37E}" type="slidenum">
              <a:rPr kumimoji="0" lang="pt-BR" sz="1400" b="1">
                <a:solidFill>
                  <a:srgbClr val="FFFFFF"/>
                </a:solidFill>
              </a:rPr>
              <a:pPr algn="ctr"/>
              <a:t>‹nº›</a:t>
            </a:fld>
            <a:endParaRPr kumimoji="0" lang="pt-B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Prof. Walter Morais</a:t>
            </a:r>
            <a:endParaRPr kumimoji="0" lang="pt-BR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8"/>
          </p:nvPr>
        </p:nvSpPr>
        <p:spPr>
          <a:xfrm>
            <a:off x="609600" y="1362287"/>
            <a:ext cx="3886200" cy="530352"/>
          </a:xfrm>
          <a:solidFill>
            <a:schemeClr val="accent2"/>
          </a:solidFill>
        </p:spPr>
        <p:txBody>
          <a:bodyPr rtlCol="0" anchor="ctr"/>
          <a:lstStyle>
            <a:lvl1pPr eaLnBrk="1" latinLnBrk="0" hangingPunct="1">
              <a:buFontTx/>
              <a:buNone/>
              <a:defRPr kumimoji="0" lang="pt-BR" sz="2000" b="1">
                <a:solidFill>
                  <a:srgbClr val="FFFFFF"/>
                </a:solidFill>
              </a:defRPr>
            </a:lvl1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9"/>
          </p:nvPr>
        </p:nvSpPr>
        <p:spPr>
          <a:xfrm>
            <a:off x="4800600" y="1362287"/>
            <a:ext cx="3886200" cy="530352"/>
          </a:xfrm>
          <a:solidFill>
            <a:schemeClr val="accent4"/>
          </a:solidFill>
        </p:spPr>
        <p:txBody>
          <a:bodyPr rtlCol="0" anchor="ctr"/>
          <a:lstStyle>
            <a:lvl1pPr eaLnBrk="1" latinLnBrk="0" hangingPunct="1">
              <a:buFontTx/>
              <a:buNone/>
              <a:defRPr kumimoji="0" lang="pt-BR" sz="2000" b="1">
                <a:solidFill>
                  <a:srgbClr val="FFFFFF"/>
                </a:solidFill>
              </a:defRPr>
            </a:lvl1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pPr eaLnBrk="1" latinLnBrk="0" hangingPunct="1"/>
            <a:r>
              <a:rPr lang="pt-BR" smtClean="0"/>
              <a:t>Clique para editar o título mestre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pt-BR" smtClean="0"/>
              <a:t>6/30/2006</a:t>
            </a:r>
            <a:endParaRPr kumimoji="0"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Prof. Walter Morais</a:t>
            </a:r>
            <a:endParaRPr kumimoji="0"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latinLnBrk="0" hangingPunct="1">
              <a:defRPr kumimoji="0" lang="pt-BR">
                <a:solidFill>
                  <a:srgbClr val="FFFFFF"/>
                </a:solidFill>
              </a:defRPr>
            </a:lvl1pPr>
            <a:extLst/>
          </a:lstStyle>
          <a:p>
            <a:fld id="{A3F7CB7D-F184-43C7-B6FD-03D728E1BBFF}" type="slidenum">
              <a:rPr kumimoji="0" lang="pt-BR">
                <a:solidFill>
                  <a:srgbClr val="FFFFFF"/>
                </a:solidFill>
              </a:rPr>
              <a:pPr/>
              <a:t>‹nº›</a:t>
            </a:fld>
            <a:endParaRPr kumimoji="0" lang="pt-BR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pt-BR" smtClean="0"/>
              <a:t>6/30/2006</a:t>
            </a:r>
            <a:endParaRPr kumimoji="0"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Prof. Walter Morais</a:t>
            </a:r>
            <a:endParaRPr kumimoji="0"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4686300"/>
            <a:ext cx="533400" cy="285750"/>
          </a:xfrm>
        </p:spPr>
        <p:txBody>
          <a:bodyPr/>
          <a:lstStyle>
            <a:lvl1pPr eaLnBrk="1" latinLnBrk="0" hangingPunct="1">
              <a:defRPr kumimoji="0" lang="pt-BR">
                <a:solidFill>
                  <a:schemeClr val="tx2"/>
                </a:solidFill>
              </a:defRPr>
            </a:lvl1pPr>
            <a:extLst/>
          </a:lstStyle>
          <a:p>
            <a:fld id="{A3F7CB7D-F184-43C7-B6FD-03D728E1BBFF}" type="slidenum">
              <a:rPr kumimoji="0" lang="pt-BR">
                <a:solidFill>
                  <a:schemeClr val="tx2"/>
                </a:solidFill>
              </a:rPr>
              <a:pPr/>
              <a:t>‹nº›</a:t>
            </a:fld>
            <a:endParaRPr kumimoji="0" lang="pt-BR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8110"/>
            <a:ext cx="8153400" cy="1005840"/>
          </a:xfrm>
        </p:spPr>
        <p:txBody>
          <a:bodyPr anchor="b"/>
          <a:lstStyle>
            <a:lvl1pPr algn="l" eaLnBrk="1" latinLnBrk="0" hangingPunct="1">
              <a:buNone/>
              <a:defRPr kumimoji="0" lang="pt-BR" sz="4200" b="0"/>
            </a:lvl1pPr>
            <a:extLst/>
          </a:lstStyle>
          <a:p>
            <a:pPr eaLnBrk="1" latinLnBrk="0" hangingPunct="1"/>
            <a:r>
              <a:rPr lang="pt-BR" smtClean="0"/>
              <a:t>Clique para editar o título mestre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pt-BR" smtClean="0"/>
              <a:t>6/30/2006</a:t>
            </a:r>
            <a:endParaRPr kumimoji="0"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Prof. Walter Morais</a:t>
            </a:r>
            <a:endParaRPr kumimoji="0"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latinLnBrk="0" hangingPunct="1">
              <a:defRPr kumimoji="0" lang="pt-BR">
                <a:solidFill>
                  <a:srgbClr val="FFFFFF"/>
                </a:solidFill>
              </a:defRPr>
            </a:lvl1pPr>
            <a:extLst/>
          </a:lstStyle>
          <a:p>
            <a:fld id="{A3F7CB7D-F184-43C7-B6FD-03D728E1BBFF}" type="slidenum">
              <a:rPr kumimoji="0" lang="pt-BR">
                <a:solidFill>
                  <a:srgbClr val="FFFFFF"/>
                </a:solidFill>
              </a:rPr>
              <a:pPr/>
              <a:t>‹nº›</a:t>
            </a:fld>
            <a:endParaRPr kumimoji="0" lang="pt-BR">
              <a:solidFill>
                <a:srgbClr val="FFFFFF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428750"/>
            <a:ext cx="1600200" cy="31242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 eaLnBrk="1" latinLnBrk="0" hangingPunct="1">
              <a:spcAft>
                <a:spcPts val="1000"/>
              </a:spcAft>
              <a:buNone/>
              <a:defRPr kumimoji="0" lang="pt-BR" sz="1800"/>
            </a:lvl1pPr>
            <a:lvl2pPr eaLnBrk="1" latinLnBrk="0" hangingPunct="1">
              <a:buNone/>
              <a:defRPr kumimoji="0" lang="pt-BR" sz="1200"/>
            </a:lvl2pPr>
            <a:lvl3pPr eaLnBrk="1" latinLnBrk="0" hangingPunct="1">
              <a:buNone/>
              <a:defRPr kumimoji="0" lang="pt-BR" sz="1000"/>
            </a:lvl3pPr>
            <a:lvl4pPr eaLnBrk="1" latinLnBrk="0" hangingPunct="1">
              <a:buNone/>
              <a:defRPr kumimoji="0" lang="pt-BR" sz="900"/>
            </a:lvl4pPr>
            <a:lvl5pPr eaLnBrk="1" latinLnBrk="0" hangingPunct="1">
              <a:buNone/>
              <a:defRPr kumimoji="0" lang="pt-BR" sz="9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2362200" y="1428750"/>
            <a:ext cx="6400800" cy="3200400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57668" y="0"/>
            <a:ext cx="7586332" cy="3419856"/>
          </a:xfrm>
          <a:solidFill>
            <a:schemeClr val="tx2">
              <a:shade val="50000"/>
            </a:schemeClr>
          </a:solidFill>
          <a:ln>
            <a:noFill/>
          </a:ln>
        </p:spPr>
        <p:txBody>
          <a:bodyPr/>
          <a:lstStyle>
            <a:lvl1pPr eaLnBrk="1" latinLnBrk="0" hangingPunct="1">
              <a:buNone/>
              <a:defRPr kumimoji="0" lang="pt-BR" sz="3200"/>
            </a:lvl1pPr>
            <a:extLst/>
          </a:lstStyle>
          <a:p>
            <a:r>
              <a:rPr kumimoji="0" lang="pt-BR" smtClean="0"/>
              <a:t>Clique no ícone para adicionar uma imagem</a:t>
            </a:r>
            <a:endParaRPr kumimoji="0"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4114800"/>
            <a:ext cx="7315200" cy="514350"/>
          </a:xfrm>
        </p:spPr>
        <p:txBody>
          <a:bodyPr/>
          <a:lstStyle>
            <a:lvl1pPr marL="0" indent="0" eaLnBrk="1" latinLnBrk="0" hangingPunct="1">
              <a:buFontTx/>
              <a:buNone/>
              <a:defRPr kumimoji="0" lang="pt-BR" sz="1700"/>
            </a:lvl1pPr>
            <a:lvl2pPr eaLnBrk="1" latinLnBrk="0" hangingPunct="1">
              <a:buFontTx/>
              <a:buNone/>
              <a:defRPr kumimoji="0" lang="pt-BR" sz="1200"/>
            </a:lvl2pPr>
            <a:lvl3pPr eaLnBrk="1" latinLnBrk="0" hangingPunct="1">
              <a:buFontTx/>
              <a:buNone/>
              <a:defRPr kumimoji="0" lang="pt-BR" sz="1000"/>
            </a:lvl3pPr>
            <a:lvl4pPr eaLnBrk="1" latinLnBrk="0" hangingPunct="1">
              <a:buFontTx/>
              <a:buNone/>
              <a:defRPr kumimoji="0" lang="pt-BR" sz="900"/>
            </a:lvl4pPr>
            <a:lvl5pPr eaLnBrk="1" latinLnBrk="0" hangingPunct="1">
              <a:buFontTx/>
              <a:buNone/>
              <a:defRPr kumimoji="0" lang="pt-BR" sz="9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</p:txBody>
      </p:sp>
      <p:sp>
        <p:nvSpPr>
          <p:cNvPr id="8" name="Rectangle 7"/>
          <p:cNvSpPr/>
          <p:nvPr/>
        </p:nvSpPr>
        <p:spPr>
          <a:xfrm>
            <a:off x="-9144" y="3429000"/>
            <a:ext cx="9144000" cy="66522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pt-BR"/>
          </a:p>
        </p:txBody>
      </p:sp>
      <p:sp>
        <p:nvSpPr>
          <p:cNvPr id="9" name="Rectangle 8"/>
          <p:cNvSpPr/>
          <p:nvPr/>
        </p:nvSpPr>
        <p:spPr>
          <a:xfrm>
            <a:off x="-9144" y="3497580"/>
            <a:ext cx="1463040" cy="53492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pt-BR"/>
          </a:p>
        </p:txBody>
      </p:sp>
      <p:sp>
        <p:nvSpPr>
          <p:cNvPr id="10" name="Rectangle 9"/>
          <p:cNvSpPr/>
          <p:nvPr/>
        </p:nvSpPr>
        <p:spPr>
          <a:xfrm>
            <a:off x="1545336" y="3490722"/>
            <a:ext cx="7589520" cy="53492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pt-B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3543300"/>
            <a:ext cx="7315200" cy="457200"/>
          </a:xfrm>
        </p:spPr>
        <p:txBody>
          <a:bodyPr anchor="ctr"/>
          <a:lstStyle>
            <a:lvl1pPr algn="l" eaLnBrk="1" latinLnBrk="0" hangingPunct="1">
              <a:buNone/>
              <a:defRPr kumimoji="0" lang="pt-BR" sz="2800" b="0">
                <a:solidFill>
                  <a:srgbClr val="FFFFFF"/>
                </a:solidFill>
              </a:defRPr>
            </a:lvl1pPr>
            <a:extLst/>
          </a:lstStyle>
          <a:p>
            <a:pPr eaLnBrk="1" latinLnBrk="0" hangingPunct="1"/>
            <a:r>
              <a:rPr lang="pt-BR" smtClean="0"/>
              <a:t>Clique para editar o título mestre</a:t>
            </a:r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1447800" y="0"/>
            <a:ext cx="100584" cy="515035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pt-BR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4686300"/>
            <a:ext cx="2667000" cy="273844"/>
          </a:xfrm>
        </p:spPr>
        <p:txBody>
          <a:bodyPr rtlCol="0"/>
          <a:lstStyle>
            <a:extLst/>
          </a:lstStyle>
          <a:p>
            <a:r>
              <a:rPr lang="pt-BR" smtClean="0"/>
              <a:t>6/30/2006</a:t>
            </a:r>
            <a:endParaRPr kumimoji="0" lang="pt-BR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3500437"/>
            <a:ext cx="1447800" cy="497684"/>
          </a:xfrm>
        </p:spPr>
        <p:txBody>
          <a:bodyPr rtlCol="0"/>
          <a:lstStyle>
            <a:lvl1pPr eaLnBrk="1" latinLnBrk="0" hangingPunct="1">
              <a:defRPr kumimoji="0" lang="pt-BR" sz="2800"/>
            </a:lvl1pPr>
            <a:extLst/>
          </a:lstStyle>
          <a:p>
            <a:pPr algn="ctr"/>
            <a:fld id="{8F82E0A0-C266-4798-8C8F-B9F91E9DA37E}" type="slidenum">
              <a:rPr kumimoji="0" lang="pt-BR" sz="2800" b="1">
                <a:solidFill>
                  <a:srgbClr val="FFFFFF"/>
                </a:solidFill>
              </a:rPr>
              <a:pPr algn="ctr"/>
              <a:t>‹nº›</a:t>
            </a:fld>
            <a:endParaRPr kumimoji="0" lang="pt-BR" sz="280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4686155"/>
            <a:ext cx="4572000" cy="273844"/>
          </a:xfrm>
        </p:spPr>
        <p:txBody>
          <a:bodyPr rtlCol="0"/>
          <a:lstStyle>
            <a:extLst/>
          </a:lstStyle>
          <a:p>
            <a:r>
              <a:rPr kumimoji="0" lang="pt-BR" smtClean="0"/>
              <a:t>Prof. Walter Morais</a:t>
            </a:r>
            <a:endParaRPr kumimoji="0"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352550"/>
            <a:ext cx="8153400" cy="324231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4686300"/>
            <a:ext cx="2667000" cy="273844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lang="pt-BR" sz="1400">
                <a:solidFill>
                  <a:schemeClr val="tx2"/>
                </a:solidFill>
              </a:defRPr>
            </a:lvl1pPr>
            <a:extLst/>
          </a:lstStyle>
          <a:p>
            <a:r>
              <a:rPr lang="pt-BR" smtClean="0"/>
              <a:t>6/30/2006</a:t>
            </a:r>
            <a:endParaRPr kumimoji="0" lang="pt-BR" sz="140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1" y="4686155"/>
            <a:ext cx="5421083" cy="273844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lang="pt-BR" sz="1400">
                <a:solidFill>
                  <a:schemeClr val="tx2"/>
                </a:solidFill>
              </a:defRPr>
            </a:lvl1pPr>
            <a:extLst/>
          </a:lstStyle>
          <a:p>
            <a:pPr algn="r"/>
            <a:r>
              <a:rPr kumimoji="0" lang="pt-BR" sz="1400" smtClean="0">
                <a:solidFill>
                  <a:schemeClr val="tx2"/>
                </a:solidFill>
              </a:rPr>
              <a:t>Prof. Walter Morais</a:t>
            </a:r>
            <a:endParaRPr kumimoji="0" lang="pt-BR" sz="140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1095170"/>
            <a:ext cx="9144000" cy="24003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pt-BR"/>
          </a:p>
        </p:txBody>
      </p:sp>
      <p:sp>
        <p:nvSpPr>
          <p:cNvPr id="8" name="Rectangle 7"/>
          <p:cNvSpPr/>
          <p:nvPr/>
        </p:nvSpPr>
        <p:spPr>
          <a:xfrm>
            <a:off x="0" y="1129460"/>
            <a:ext cx="533400" cy="1714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pt-BR"/>
          </a:p>
        </p:txBody>
      </p:sp>
      <p:sp>
        <p:nvSpPr>
          <p:cNvPr id="9" name="Rectangle 8"/>
          <p:cNvSpPr/>
          <p:nvPr/>
        </p:nvSpPr>
        <p:spPr>
          <a:xfrm>
            <a:off x="590550" y="1129460"/>
            <a:ext cx="8553450" cy="17145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pt-B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123507"/>
            <a:ext cx="533400" cy="183357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lang="pt-BR" sz="1400" b="1">
                <a:solidFill>
                  <a:srgbClr val="FFFFFF"/>
                </a:solidFill>
              </a:defRPr>
            </a:lvl1pPr>
            <a:extLst/>
          </a:lstStyle>
          <a:p>
            <a:pPr algn="ctr"/>
            <a:fld id="{8F82E0A0-C266-4798-8C8F-B9F91E9DA37E}" type="slidenum">
              <a:rPr kumimoji="0" lang="pt-BR" sz="1400" b="1">
                <a:solidFill>
                  <a:srgbClr val="FFFFFF"/>
                </a:solidFill>
              </a:rPr>
              <a:pPr algn="ctr"/>
              <a:t>‹nº›</a:t>
            </a:fld>
            <a:endParaRPr kumimoji="0" lang="pt-BR" sz="1400" b="1">
              <a:solidFill>
                <a:srgbClr val="FFFFFF"/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118110"/>
            <a:ext cx="8153400" cy="100584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pPr eaLnBrk="1" latinLnBrk="0" hangingPunct="1"/>
            <a:r>
              <a:rPr kumimoji="0" lang="pt-BR" smtClean="0"/>
              <a:t>Clique para editar o título mestre</a:t>
            </a:r>
            <a:endParaRPr kumimoji="0"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lang="pt-BR" sz="4200" kern="1200">
          <a:solidFill>
            <a:schemeClr val="tx2"/>
          </a:solidFill>
          <a:latin typeface="+mj-lt"/>
          <a:ea typeface="+mj-ea"/>
          <a:cs typeface="+mj-cs"/>
        </a:defRPr>
      </a:lvl1pPr>
      <a:extLst/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lang="pt-BR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lang="pt-BR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lang="pt-BR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lang="pt-BR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lang="pt-BR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None/>
        <a:defRPr kumimoji="0" lang="pt-BR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lang="pt-BR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lang="pt-BR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lang="pt-BR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lang="pt-BR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lang="pt-BR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lang="pt-BR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lang="pt-BR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lang="pt-BR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lang="pt-BR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lang="pt-BR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lang="pt-BR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lang="pt-BR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Relationship Id="rId4" Type="http://schemas.openxmlformats.org/officeDocument/2006/relationships/hyperlink" Target="mailto:registro@cfc.org.br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png"/><Relationship Id="rId4" Type="http://schemas.openxmlformats.org/officeDocument/2006/relationships/hyperlink" Target="http://www.planalto.gov.br/ccivil_03/_Ato2007-2010/2010/Lei/L12249.htm" TargetMode="Externa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0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1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2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gif"/><Relationship Id="rId4" Type="http://schemas.openxmlformats.org/officeDocument/2006/relationships/image" Target="../media/image6.wmf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www.planalto.gov.br/ccivil_03/_ato2015-2018/2015/lei/l13105.htm" TargetMode="Externa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4.pn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4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www.planalto.gov.br/ccivil_03/_Ato2007-2010/2010/Lei/L12249.htm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extLst/>
          </a:lstStyle>
          <a:p>
            <a:pPr algn="just"/>
            <a:r>
              <a:rPr lang="pt-BR" sz="3600" dirty="0" smtClean="0">
                <a:solidFill>
                  <a:schemeClr val="bg1"/>
                </a:solidFill>
              </a:rPr>
              <a:t>NOVOS PROCEDIMENTOS DO PERITO E DA PERÍCIA DIANTE DO CFC E DO NOVO CÓDIGO DE PROCESSO CIVIL.</a:t>
            </a:r>
            <a:endParaRPr lang="pt-BR" sz="3600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>
            <a:extLst/>
          </a:lstStyle>
          <a:p>
            <a:r>
              <a:rPr lang="pt-BR" dirty="0" smtClean="0"/>
              <a:t>Prof. Walter Morais</a:t>
            </a:r>
            <a:endParaRPr lang="pt-B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908744" cy="17076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39352" y="52284"/>
            <a:ext cx="1932639" cy="1367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CaixaDeTexto 1"/>
          <p:cNvSpPr txBox="1"/>
          <p:nvPr/>
        </p:nvSpPr>
        <p:spPr>
          <a:xfrm>
            <a:off x="144016" y="4659982"/>
            <a:ext cx="21237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/>
              <a:t>18 de maio de 2016</a:t>
            </a:r>
            <a:endParaRPr lang="pt-BR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/>
          </p:cNvSpPr>
          <p:nvPr>
            <p:ph sz="quarter" idx="13"/>
          </p:nvPr>
        </p:nvSpPr>
        <p:spPr>
          <a:xfrm>
            <a:off x="323528" y="1352551"/>
            <a:ext cx="3240360" cy="3268624"/>
          </a:xfrm>
        </p:spPr>
        <p:txBody>
          <a:bodyPr>
            <a:normAutofit/>
          </a:bodyPr>
          <a:lstStyle>
            <a:extLst/>
          </a:lstStyle>
          <a:p>
            <a:pPr marL="0" lvl="1" indent="0">
              <a:lnSpc>
                <a:spcPct val="110000"/>
              </a:lnSpc>
              <a:spcBef>
                <a:spcPts val="200"/>
              </a:spcBef>
              <a:buNone/>
            </a:pPr>
            <a:r>
              <a:rPr lang="pt-BR" sz="2400" dirty="0" smtClean="0"/>
              <a:t>Cadastro Nacional de Peritos Contadores – CNPC </a:t>
            </a:r>
          </a:p>
          <a:p>
            <a:pPr marL="0" lvl="1" indent="0">
              <a:lnSpc>
                <a:spcPct val="110000"/>
              </a:lnSpc>
              <a:spcBef>
                <a:spcPts val="200"/>
              </a:spcBef>
              <a:buNone/>
            </a:pPr>
            <a:endParaRPr lang="pt-BR" sz="2400" dirty="0" smtClean="0"/>
          </a:p>
          <a:p>
            <a:pPr marL="0" lvl="1" indent="0">
              <a:buNone/>
            </a:pPr>
            <a:r>
              <a:rPr lang="pt-BR" b="1" dirty="0"/>
              <a:t>R E S O L V E:</a:t>
            </a:r>
            <a:endParaRPr lang="pt-BR" dirty="0"/>
          </a:p>
          <a:p>
            <a:pPr marL="0" lvl="1" indent="0">
              <a:buNone/>
            </a:pPr>
            <a:endParaRPr lang="pt-BR" dirty="0" smtClean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7"/>
          </p:nvPr>
        </p:nvSpPr>
        <p:spPr>
          <a:xfrm>
            <a:off x="609601" y="4818186"/>
            <a:ext cx="5421083" cy="273844"/>
          </a:xfrm>
        </p:spPr>
        <p:txBody>
          <a:bodyPr/>
          <a:lstStyle/>
          <a:p>
            <a:r>
              <a:rPr kumimoji="0" lang="pt-BR" dirty="0" smtClean="0"/>
              <a:t>Prof. Walter Morais</a:t>
            </a:r>
            <a:endParaRPr kumimoji="0"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47500" lnSpcReduction="20000"/>
          </a:bodyPr>
          <a:lstStyle/>
          <a:p>
            <a:pPr algn="ctr"/>
            <a:fld id="{8F82E0A0-C266-4798-8C8F-B9F91E9DA37E}" type="slidenum">
              <a:rPr kumimoji="0" lang="pt-BR" sz="1400" b="1" smtClean="0">
                <a:solidFill>
                  <a:srgbClr val="FFFFFF"/>
                </a:solidFill>
              </a:rPr>
              <a:pPr algn="ctr"/>
              <a:t>10</a:t>
            </a:fld>
            <a:endParaRPr kumimoji="0" lang="pt-BR"/>
          </a:p>
        </p:txBody>
      </p:sp>
      <p:sp>
        <p:nvSpPr>
          <p:cNvPr id="11" name="Rectangle 1"/>
          <p:cNvSpPr>
            <a:spLocks noGrp="1"/>
          </p:cNvSpPr>
          <p:nvPr>
            <p:ph type="title"/>
          </p:nvPr>
        </p:nvSpPr>
        <p:spPr>
          <a:xfrm>
            <a:off x="609600" y="51470"/>
            <a:ext cx="8153400" cy="1005840"/>
          </a:xfrm>
        </p:spPr>
        <p:txBody>
          <a:bodyPr>
            <a:normAutofit/>
          </a:bodyPr>
          <a:lstStyle>
            <a:extLst/>
          </a:lstStyle>
          <a:p>
            <a:r>
              <a:rPr lang="pt-BR" sz="2400" dirty="0">
                <a:solidFill>
                  <a:srgbClr val="00B0F0"/>
                </a:solidFill>
              </a:rPr>
              <a:t>NOVOS PROCEDIMENTOS DO PERITO E DA PERÍCIA DIANTE DO CFC E DO NOVO CÓDIGO DE PROCESSO CIVIL.</a:t>
            </a: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4467788"/>
            <a:ext cx="827584" cy="5899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Rectangle 2"/>
          <p:cNvSpPr>
            <a:spLocks noGrp="1"/>
          </p:cNvSpPr>
          <p:nvPr>
            <p:ph sz="quarter" idx="13"/>
          </p:nvPr>
        </p:nvSpPr>
        <p:spPr>
          <a:xfrm>
            <a:off x="3851920" y="1347613"/>
            <a:ext cx="5184576" cy="3710135"/>
          </a:xfrm>
        </p:spPr>
        <p:txBody>
          <a:bodyPr>
            <a:normAutofit/>
          </a:bodyPr>
          <a:lstStyle>
            <a:extLst/>
          </a:lstStyle>
          <a:p>
            <a:pPr marL="0" indent="0" algn="just">
              <a:buNone/>
            </a:pPr>
            <a:r>
              <a:rPr lang="pt-BR" sz="1800" dirty="0"/>
              <a:t>Art. 1° Criar o Cadastro Nacional de Peritos Contábeis (CNPC) do Conselho Federal de Contabilidade (CFC).  </a:t>
            </a:r>
          </a:p>
          <a:p>
            <a:pPr marL="0" indent="0" algn="just">
              <a:buNone/>
            </a:pPr>
            <a:r>
              <a:rPr lang="pt-BR" sz="1800" dirty="0"/>
              <a:t> </a:t>
            </a:r>
          </a:p>
          <a:p>
            <a:pPr marL="0" indent="0" algn="just">
              <a:buNone/>
            </a:pPr>
            <a:r>
              <a:rPr lang="pt-BR" sz="1800" dirty="0"/>
              <a:t>Art. 2º Os contadores que exercem atividades de perícia contábil terão até </a:t>
            </a:r>
            <a:r>
              <a:rPr lang="pt-BR" sz="1800" u="sng" dirty="0">
                <a:solidFill>
                  <a:srgbClr val="FF0000"/>
                </a:solidFill>
              </a:rPr>
              <a:t>31 de dezembro de 2016</a:t>
            </a:r>
            <a:r>
              <a:rPr lang="pt-BR" sz="1800" dirty="0"/>
              <a:t> para se cadastrarem no Cadastro Nacional de Peritos Contábeis do CFC, por meio dos portais dos Conselhos Regionais de Contabilidade (</a:t>
            </a:r>
            <a:r>
              <a:rPr lang="pt-BR" sz="1800" dirty="0" err="1"/>
              <a:t>CRCs</a:t>
            </a:r>
            <a:r>
              <a:rPr lang="pt-BR" sz="1800" dirty="0"/>
              <a:t>) e no portal do CFC, inserindo todas as informações requeridas.</a:t>
            </a:r>
          </a:p>
        </p:txBody>
      </p:sp>
    </p:spTree>
    <p:extLst>
      <p:ext uri="{BB962C8B-B14F-4D97-AF65-F5344CB8AC3E}">
        <p14:creationId xmlns:p14="http://schemas.microsoft.com/office/powerpoint/2010/main" xmlns="" val="210694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/>
          </p:cNvSpPr>
          <p:nvPr>
            <p:ph sz="quarter" idx="13"/>
          </p:nvPr>
        </p:nvSpPr>
        <p:spPr>
          <a:xfrm>
            <a:off x="107504" y="1352551"/>
            <a:ext cx="2952328" cy="3268624"/>
          </a:xfrm>
        </p:spPr>
        <p:txBody>
          <a:bodyPr>
            <a:normAutofit/>
          </a:bodyPr>
          <a:lstStyle>
            <a:extLst/>
          </a:lstStyle>
          <a:p>
            <a:pPr marL="0" lvl="1" indent="0">
              <a:lnSpc>
                <a:spcPct val="110000"/>
              </a:lnSpc>
              <a:spcBef>
                <a:spcPts val="200"/>
              </a:spcBef>
              <a:buNone/>
            </a:pPr>
            <a:r>
              <a:rPr lang="pt-BR" sz="2400" dirty="0" smtClean="0"/>
              <a:t>Cadastro Nacional de Peritos Contadores – CNPC </a:t>
            </a:r>
          </a:p>
          <a:p>
            <a:pPr marL="0" lvl="1" indent="0">
              <a:lnSpc>
                <a:spcPct val="110000"/>
              </a:lnSpc>
              <a:spcBef>
                <a:spcPts val="200"/>
              </a:spcBef>
              <a:buNone/>
            </a:pPr>
            <a:endParaRPr lang="pt-BR" sz="2400" dirty="0" smtClean="0"/>
          </a:p>
          <a:p>
            <a:pPr marL="0" lvl="1" indent="0">
              <a:buNone/>
            </a:pPr>
            <a:r>
              <a:rPr lang="pt-BR" b="1" dirty="0" smtClean="0"/>
              <a:t>Procedimentos para perito que já exercer atividade.</a:t>
            </a:r>
            <a:endParaRPr lang="pt-BR" dirty="0"/>
          </a:p>
          <a:p>
            <a:pPr marL="0" lvl="1" indent="0">
              <a:buNone/>
            </a:pPr>
            <a:endParaRPr lang="pt-BR" dirty="0" smtClean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7"/>
          </p:nvPr>
        </p:nvSpPr>
        <p:spPr>
          <a:xfrm>
            <a:off x="609601" y="4818186"/>
            <a:ext cx="5421083" cy="273844"/>
          </a:xfrm>
        </p:spPr>
        <p:txBody>
          <a:bodyPr/>
          <a:lstStyle/>
          <a:p>
            <a:r>
              <a:rPr kumimoji="0" lang="pt-BR" dirty="0" smtClean="0"/>
              <a:t>Prof. Walter Morais</a:t>
            </a:r>
            <a:endParaRPr kumimoji="0"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47500" lnSpcReduction="20000"/>
          </a:bodyPr>
          <a:lstStyle/>
          <a:p>
            <a:pPr algn="ctr"/>
            <a:fld id="{8F82E0A0-C266-4798-8C8F-B9F91E9DA37E}" type="slidenum">
              <a:rPr kumimoji="0" lang="pt-BR" sz="1400" b="1" smtClean="0">
                <a:solidFill>
                  <a:srgbClr val="FFFFFF"/>
                </a:solidFill>
              </a:rPr>
              <a:pPr algn="ctr"/>
              <a:t>11</a:t>
            </a:fld>
            <a:endParaRPr kumimoji="0" lang="pt-BR"/>
          </a:p>
        </p:txBody>
      </p:sp>
      <p:sp>
        <p:nvSpPr>
          <p:cNvPr id="11" name="Rectangle 1"/>
          <p:cNvSpPr>
            <a:spLocks noGrp="1"/>
          </p:cNvSpPr>
          <p:nvPr>
            <p:ph type="title"/>
          </p:nvPr>
        </p:nvSpPr>
        <p:spPr>
          <a:xfrm>
            <a:off x="609600" y="51470"/>
            <a:ext cx="8153400" cy="1005840"/>
          </a:xfrm>
        </p:spPr>
        <p:txBody>
          <a:bodyPr>
            <a:normAutofit/>
          </a:bodyPr>
          <a:lstStyle>
            <a:extLst/>
          </a:lstStyle>
          <a:p>
            <a:r>
              <a:rPr lang="pt-BR" sz="2400" dirty="0">
                <a:solidFill>
                  <a:srgbClr val="00B0F0"/>
                </a:solidFill>
              </a:rPr>
              <a:t>NOVOS PROCEDIMENTOS DO PERITO E DA PERÍCIA DIANTE DO CFC E DO NOVO CÓDIGO DE PROCESSO CIVIL.</a:t>
            </a: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4467788"/>
            <a:ext cx="827584" cy="5899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Rectangle 2"/>
          <p:cNvSpPr>
            <a:spLocks noGrp="1"/>
          </p:cNvSpPr>
          <p:nvPr>
            <p:ph sz="quarter" idx="13"/>
          </p:nvPr>
        </p:nvSpPr>
        <p:spPr>
          <a:xfrm>
            <a:off x="3347864" y="1347613"/>
            <a:ext cx="5688632" cy="3710135"/>
          </a:xfrm>
        </p:spPr>
        <p:txBody>
          <a:bodyPr>
            <a:normAutofit fontScale="85000" lnSpcReduction="10000"/>
          </a:bodyPr>
          <a:lstStyle>
            <a:extLst/>
          </a:lstStyle>
          <a:p>
            <a:pPr marL="0" indent="0" algn="just">
              <a:buNone/>
            </a:pPr>
            <a:r>
              <a:rPr lang="pt-BR" sz="1800" dirty="0"/>
              <a:t>§ 1º Para a validação do cadastro, </a:t>
            </a:r>
            <a:r>
              <a:rPr lang="pt-BR" sz="1800" dirty="0" smtClean="0"/>
              <a:t>...</a:t>
            </a:r>
          </a:p>
          <a:p>
            <a:pPr marL="0" indent="0" algn="just">
              <a:buNone/>
            </a:pPr>
            <a:endParaRPr lang="pt-BR" sz="900" dirty="0"/>
          </a:p>
          <a:p>
            <a:pPr marL="0" indent="0" algn="just">
              <a:buNone/>
            </a:pPr>
            <a:r>
              <a:rPr lang="pt-BR" sz="1800" dirty="0" smtClean="0"/>
              <a:t>I </a:t>
            </a:r>
            <a:r>
              <a:rPr lang="pt-BR" sz="1800" dirty="0"/>
              <a:t>– </a:t>
            </a:r>
            <a:r>
              <a:rPr lang="pt-BR" sz="1800" u="sng" dirty="0"/>
              <a:t>cópia da Ata ou Despacho Judicial</a:t>
            </a:r>
            <a:r>
              <a:rPr lang="pt-BR" sz="1800" dirty="0"/>
              <a:t>, contendo a nomeação </a:t>
            </a:r>
            <a:r>
              <a:rPr lang="pt-BR" sz="1800" u="sng" dirty="0">
                <a:solidFill>
                  <a:srgbClr val="FF0000"/>
                </a:solidFill>
              </a:rPr>
              <a:t>e</a:t>
            </a:r>
            <a:r>
              <a:rPr lang="pt-BR" sz="1800" u="sng" dirty="0"/>
              <a:t> o protocolo de entrega do Laudo Pericial </a:t>
            </a:r>
            <a:r>
              <a:rPr lang="pt-BR" sz="1800" dirty="0"/>
              <a:t>para comprovar a sua atuação como perito do juízo;</a:t>
            </a:r>
          </a:p>
          <a:p>
            <a:pPr marL="0" indent="0" algn="just">
              <a:buNone/>
            </a:pPr>
            <a:r>
              <a:rPr lang="pt-BR" sz="1800" dirty="0"/>
              <a:t>II – cópia da Petição com a indicação formal e o protocolo de entrega do Parecer Técnico Pericial para comprovar a </a:t>
            </a:r>
            <a:r>
              <a:rPr lang="pt-BR" sz="1800" u="sng" dirty="0"/>
              <a:t>atuação como perito assistente</a:t>
            </a:r>
            <a:r>
              <a:rPr lang="pt-BR" sz="1800" dirty="0"/>
              <a:t> indicado pelas partes no processo judicial;</a:t>
            </a:r>
          </a:p>
          <a:p>
            <a:pPr marL="0" indent="0" algn="just">
              <a:buNone/>
            </a:pPr>
            <a:r>
              <a:rPr lang="pt-BR" sz="1800" dirty="0"/>
              <a:t>III – cópia do documento que formalizou sua contratação e a entrega do Laudo Pericial ou do Parecer Técnico Pericial para comprovar atuação como perito em </a:t>
            </a:r>
            <a:r>
              <a:rPr lang="pt-BR" sz="1800" u="sng" dirty="0"/>
              <a:t>demandas extrajudiciais </a:t>
            </a:r>
            <a:r>
              <a:rPr lang="pt-BR" sz="1800" dirty="0"/>
              <a:t>que envolvam formas alternativas de solução de conflitos;</a:t>
            </a:r>
          </a:p>
          <a:p>
            <a:pPr marL="0" indent="0" algn="just">
              <a:buNone/>
            </a:pPr>
            <a:r>
              <a:rPr lang="pt-BR" sz="1800" dirty="0"/>
              <a:t>IV – cópia do ato relativo à sua nomeação ou certidão emitida por </a:t>
            </a:r>
            <a:r>
              <a:rPr lang="pt-BR" sz="1800" u="sng" dirty="0"/>
              <a:t>órgão policial </a:t>
            </a:r>
            <a:r>
              <a:rPr lang="pt-BR" sz="1800" dirty="0"/>
              <a:t>para comprovar sua atuação como perito oficial em demandas de natureza criminal.</a:t>
            </a:r>
          </a:p>
        </p:txBody>
      </p:sp>
    </p:spTree>
    <p:extLst>
      <p:ext uri="{BB962C8B-B14F-4D97-AF65-F5344CB8AC3E}">
        <p14:creationId xmlns:p14="http://schemas.microsoft.com/office/powerpoint/2010/main" xmlns="" val="3964531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/>
          </p:cNvSpPr>
          <p:nvPr>
            <p:ph sz="quarter" idx="13"/>
          </p:nvPr>
        </p:nvSpPr>
        <p:spPr>
          <a:xfrm>
            <a:off x="107504" y="1352551"/>
            <a:ext cx="3456384" cy="3268624"/>
          </a:xfrm>
        </p:spPr>
        <p:txBody>
          <a:bodyPr>
            <a:normAutofit/>
          </a:bodyPr>
          <a:lstStyle>
            <a:extLst/>
          </a:lstStyle>
          <a:p>
            <a:pPr marL="0" lvl="1" indent="0">
              <a:lnSpc>
                <a:spcPct val="110000"/>
              </a:lnSpc>
              <a:spcBef>
                <a:spcPts val="200"/>
              </a:spcBef>
              <a:buNone/>
            </a:pPr>
            <a:r>
              <a:rPr lang="pt-BR" sz="2400" dirty="0" smtClean="0"/>
              <a:t>Cadastro Nacional de Peritos Contadores – CNPC </a:t>
            </a:r>
          </a:p>
          <a:p>
            <a:pPr marL="0" lvl="1" indent="0">
              <a:lnSpc>
                <a:spcPct val="110000"/>
              </a:lnSpc>
              <a:spcBef>
                <a:spcPts val="200"/>
              </a:spcBef>
              <a:buNone/>
            </a:pPr>
            <a:endParaRPr lang="pt-BR" sz="2400" dirty="0" smtClean="0"/>
          </a:p>
          <a:p>
            <a:pPr marL="0" lvl="1" indent="0">
              <a:buNone/>
            </a:pPr>
            <a:r>
              <a:rPr lang="pt-BR" b="1" dirty="0"/>
              <a:t>Procedimentos para perito que já exercer atividade.</a:t>
            </a:r>
            <a:endParaRPr lang="pt-BR" dirty="0"/>
          </a:p>
          <a:p>
            <a:pPr marL="0" lvl="1" indent="0">
              <a:buNone/>
            </a:pPr>
            <a:endParaRPr lang="pt-BR" dirty="0" smtClean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7"/>
          </p:nvPr>
        </p:nvSpPr>
        <p:spPr>
          <a:xfrm>
            <a:off x="609601" y="4818186"/>
            <a:ext cx="5421083" cy="273844"/>
          </a:xfrm>
        </p:spPr>
        <p:txBody>
          <a:bodyPr/>
          <a:lstStyle/>
          <a:p>
            <a:r>
              <a:rPr kumimoji="0" lang="pt-BR" dirty="0" smtClean="0"/>
              <a:t>Prof. Walter Morais</a:t>
            </a:r>
            <a:endParaRPr kumimoji="0"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47500" lnSpcReduction="20000"/>
          </a:bodyPr>
          <a:lstStyle/>
          <a:p>
            <a:pPr algn="ctr"/>
            <a:fld id="{8F82E0A0-C266-4798-8C8F-B9F91E9DA37E}" type="slidenum">
              <a:rPr kumimoji="0" lang="pt-BR" sz="1400" b="1" smtClean="0">
                <a:solidFill>
                  <a:srgbClr val="FFFFFF"/>
                </a:solidFill>
              </a:rPr>
              <a:pPr algn="ctr"/>
              <a:t>12</a:t>
            </a:fld>
            <a:endParaRPr kumimoji="0" lang="pt-BR"/>
          </a:p>
        </p:txBody>
      </p:sp>
      <p:sp>
        <p:nvSpPr>
          <p:cNvPr id="11" name="Rectangle 1"/>
          <p:cNvSpPr>
            <a:spLocks noGrp="1"/>
          </p:cNvSpPr>
          <p:nvPr>
            <p:ph type="title"/>
          </p:nvPr>
        </p:nvSpPr>
        <p:spPr>
          <a:xfrm>
            <a:off x="609600" y="51470"/>
            <a:ext cx="8153400" cy="1005840"/>
          </a:xfrm>
        </p:spPr>
        <p:txBody>
          <a:bodyPr>
            <a:normAutofit/>
          </a:bodyPr>
          <a:lstStyle>
            <a:extLst/>
          </a:lstStyle>
          <a:p>
            <a:r>
              <a:rPr lang="pt-BR" sz="2400" dirty="0">
                <a:solidFill>
                  <a:srgbClr val="00B0F0"/>
                </a:solidFill>
              </a:rPr>
              <a:t>NOVOS PROCEDIMENTOS DO PERITO E DA PERÍCIA DIANTE DO CFC E DO NOVO CÓDIGO DE PROCESSO CIVIL.</a:t>
            </a: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4467788"/>
            <a:ext cx="827584" cy="5899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Rectangle 2"/>
          <p:cNvSpPr>
            <a:spLocks noGrp="1"/>
          </p:cNvSpPr>
          <p:nvPr>
            <p:ph sz="quarter" idx="13"/>
          </p:nvPr>
        </p:nvSpPr>
        <p:spPr>
          <a:xfrm>
            <a:off x="3851920" y="1347613"/>
            <a:ext cx="5184576" cy="3710135"/>
          </a:xfrm>
        </p:spPr>
        <p:txBody>
          <a:bodyPr>
            <a:normAutofit/>
          </a:bodyPr>
          <a:lstStyle>
            <a:extLst/>
          </a:lstStyle>
          <a:p>
            <a:pPr marL="0" indent="0" algn="just">
              <a:buNone/>
            </a:pPr>
            <a:endParaRPr lang="pt-BR" sz="1600" dirty="0" smtClean="0"/>
          </a:p>
          <a:p>
            <a:pPr marL="0" indent="0" algn="just">
              <a:buNone/>
            </a:pPr>
            <a:r>
              <a:rPr lang="pt-BR" sz="2400" dirty="0" smtClean="0"/>
              <a:t>§ 2º E 3º As </a:t>
            </a:r>
            <a:r>
              <a:rPr lang="pt-BR" sz="2400" dirty="0"/>
              <a:t>comprovações </a:t>
            </a:r>
            <a:r>
              <a:rPr lang="pt-BR" sz="2400" dirty="0" smtClean="0"/>
              <a:t>poderão </a:t>
            </a:r>
            <a:r>
              <a:rPr lang="pt-BR" sz="2400" dirty="0"/>
              <a:t>ser substituídas por certidões emitidas pelo Poder </a:t>
            </a:r>
            <a:r>
              <a:rPr lang="pt-BR" sz="2400" dirty="0" smtClean="0"/>
              <a:t>Judiciário ou por </a:t>
            </a:r>
            <a:r>
              <a:rPr lang="pt-BR" sz="2400" dirty="0"/>
              <a:t>tribunais de arbitragem e mediação, legalmente constituídos. </a:t>
            </a:r>
          </a:p>
        </p:txBody>
      </p:sp>
    </p:spTree>
    <p:extLst>
      <p:ext uri="{BB962C8B-B14F-4D97-AF65-F5344CB8AC3E}">
        <p14:creationId xmlns:p14="http://schemas.microsoft.com/office/powerpoint/2010/main" xmlns="" val="4151110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/>
          </p:cNvSpPr>
          <p:nvPr>
            <p:ph sz="quarter" idx="13"/>
          </p:nvPr>
        </p:nvSpPr>
        <p:spPr>
          <a:xfrm>
            <a:off x="107504" y="1352551"/>
            <a:ext cx="3456384" cy="3268624"/>
          </a:xfrm>
        </p:spPr>
        <p:txBody>
          <a:bodyPr>
            <a:normAutofit/>
          </a:bodyPr>
          <a:lstStyle>
            <a:extLst/>
          </a:lstStyle>
          <a:p>
            <a:pPr marL="0" lvl="1" indent="0">
              <a:lnSpc>
                <a:spcPct val="110000"/>
              </a:lnSpc>
              <a:spcBef>
                <a:spcPts val="200"/>
              </a:spcBef>
              <a:buNone/>
            </a:pPr>
            <a:r>
              <a:rPr lang="pt-BR" sz="2400" dirty="0" smtClean="0"/>
              <a:t>Cadastro Nacional de Peritos Contadores – CNPC </a:t>
            </a:r>
          </a:p>
          <a:p>
            <a:pPr marL="0" lvl="1" indent="0">
              <a:lnSpc>
                <a:spcPct val="110000"/>
              </a:lnSpc>
              <a:spcBef>
                <a:spcPts val="200"/>
              </a:spcBef>
              <a:buNone/>
            </a:pPr>
            <a:endParaRPr lang="pt-BR" sz="2400" dirty="0" smtClean="0"/>
          </a:p>
          <a:p>
            <a:pPr marL="0" lvl="1" indent="0">
              <a:buNone/>
            </a:pPr>
            <a:r>
              <a:rPr lang="pt-BR" b="1" dirty="0" smtClean="0"/>
              <a:t>Manutenção do dados cadastrais.</a:t>
            </a:r>
            <a:endParaRPr lang="pt-BR" dirty="0"/>
          </a:p>
          <a:p>
            <a:pPr marL="0" lvl="1" indent="0">
              <a:buNone/>
            </a:pPr>
            <a:endParaRPr lang="pt-BR" dirty="0" smtClean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7"/>
          </p:nvPr>
        </p:nvSpPr>
        <p:spPr>
          <a:xfrm>
            <a:off x="609601" y="4818186"/>
            <a:ext cx="5421083" cy="273844"/>
          </a:xfrm>
        </p:spPr>
        <p:txBody>
          <a:bodyPr/>
          <a:lstStyle/>
          <a:p>
            <a:r>
              <a:rPr kumimoji="0" lang="pt-BR" dirty="0" smtClean="0"/>
              <a:t>Prof. Walter Morais</a:t>
            </a:r>
            <a:endParaRPr kumimoji="0"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47500" lnSpcReduction="20000"/>
          </a:bodyPr>
          <a:lstStyle/>
          <a:p>
            <a:pPr algn="ctr"/>
            <a:fld id="{8F82E0A0-C266-4798-8C8F-B9F91E9DA37E}" type="slidenum">
              <a:rPr kumimoji="0" lang="pt-BR" sz="1400" b="1" smtClean="0">
                <a:solidFill>
                  <a:srgbClr val="FFFFFF"/>
                </a:solidFill>
              </a:rPr>
              <a:pPr algn="ctr"/>
              <a:t>13</a:t>
            </a:fld>
            <a:endParaRPr kumimoji="0" lang="pt-BR"/>
          </a:p>
        </p:txBody>
      </p:sp>
      <p:sp>
        <p:nvSpPr>
          <p:cNvPr id="11" name="Rectangle 1"/>
          <p:cNvSpPr>
            <a:spLocks noGrp="1"/>
          </p:cNvSpPr>
          <p:nvPr>
            <p:ph type="title"/>
          </p:nvPr>
        </p:nvSpPr>
        <p:spPr>
          <a:xfrm>
            <a:off x="609600" y="51470"/>
            <a:ext cx="8153400" cy="1005840"/>
          </a:xfrm>
        </p:spPr>
        <p:txBody>
          <a:bodyPr>
            <a:normAutofit/>
          </a:bodyPr>
          <a:lstStyle>
            <a:extLst/>
          </a:lstStyle>
          <a:p>
            <a:r>
              <a:rPr lang="pt-BR" sz="2400" dirty="0">
                <a:solidFill>
                  <a:srgbClr val="00B0F0"/>
                </a:solidFill>
              </a:rPr>
              <a:t>NOVOS PROCEDIMENTOS DO PERITO E DA PERÍCIA DIANTE DO CFC E DO NOVO CÓDIGO DE PROCESSO CIVIL.</a:t>
            </a: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4467788"/>
            <a:ext cx="827584" cy="5899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Rectangle 2"/>
          <p:cNvSpPr>
            <a:spLocks noGrp="1"/>
          </p:cNvSpPr>
          <p:nvPr>
            <p:ph sz="quarter" idx="13"/>
          </p:nvPr>
        </p:nvSpPr>
        <p:spPr>
          <a:xfrm>
            <a:off x="3707904" y="1347613"/>
            <a:ext cx="5328592" cy="3415155"/>
          </a:xfrm>
        </p:spPr>
        <p:txBody>
          <a:bodyPr>
            <a:noAutofit/>
          </a:bodyPr>
          <a:lstStyle>
            <a:extLst/>
          </a:lstStyle>
          <a:p>
            <a:pPr marL="0" indent="0" algn="just">
              <a:buNone/>
            </a:pPr>
            <a:r>
              <a:rPr lang="pt-BR" sz="2200" dirty="0"/>
              <a:t>Art. 4º Compete, exclusivamente, ao CFC a manutenção, a avaliação periódica e a regulamentação do CNPC.</a:t>
            </a:r>
          </a:p>
          <a:p>
            <a:pPr marL="0" indent="0" algn="just">
              <a:buNone/>
            </a:pPr>
            <a:r>
              <a:rPr lang="pt-BR" sz="2200" dirty="0"/>
              <a:t> </a:t>
            </a:r>
          </a:p>
          <a:p>
            <a:pPr marL="0" indent="0" algn="just">
              <a:buNone/>
            </a:pPr>
            <a:r>
              <a:rPr lang="pt-BR" sz="2200" dirty="0"/>
              <a:t>Art. 5º O profissional inscrito no CNPC é responsável pela confirmação de seus dados cadastrais, os quais poderão ser atualizados, exclusivamente, via </a:t>
            </a:r>
            <a:r>
              <a:rPr lang="pt-BR" sz="2200" i="1" dirty="0"/>
              <a:t>e-mail </a:t>
            </a:r>
            <a:r>
              <a:rPr lang="pt-BR" sz="2200" i="1" u="sng" dirty="0">
                <a:hlinkClick r:id="rId4"/>
              </a:rPr>
              <a:t>registro@cfc.org.br</a:t>
            </a:r>
            <a:r>
              <a:rPr lang="pt-BR" sz="2200" i="1" dirty="0"/>
              <a:t>.</a:t>
            </a:r>
            <a:endParaRPr lang="pt-BR" sz="2200" kern="1000" dirty="0"/>
          </a:p>
        </p:txBody>
      </p:sp>
    </p:spTree>
    <p:extLst>
      <p:ext uri="{BB962C8B-B14F-4D97-AF65-F5344CB8AC3E}">
        <p14:creationId xmlns:p14="http://schemas.microsoft.com/office/powerpoint/2010/main" xmlns="" val="3261370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/>
          </p:cNvSpPr>
          <p:nvPr>
            <p:ph sz="quarter" idx="13"/>
          </p:nvPr>
        </p:nvSpPr>
        <p:spPr>
          <a:xfrm>
            <a:off x="107504" y="1352551"/>
            <a:ext cx="3456384" cy="3268624"/>
          </a:xfrm>
        </p:spPr>
        <p:txBody>
          <a:bodyPr>
            <a:normAutofit/>
          </a:bodyPr>
          <a:lstStyle>
            <a:extLst/>
          </a:lstStyle>
          <a:p>
            <a:pPr marL="0" lvl="1" indent="0">
              <a:lnSpc>
                <a:spcPct val="110000"/>
              </a:lnSpc>
              <a:spcBef>
                <a:spcPts val="200"/>
              </a:spcBef>
              <a:buNone/>
            </a:pPr>
            <a:r>
              <a:rPr lang="pt-BR" sz="2400" dirty="0" smtClean="0"/>
              <a:t>Cadastro Nacional de Peritos Contadores – CNPC </a:t>
            </a:r>
          </a:p>
          <a:p>
            <a:pPr marL="0" lvl="1" indent="0">
              <a:lnSpc>
                <a:spcPct val="110000"/>
              </a:lnSpc>
              <a:spcBef>
                <a:spcPts val="200"/>
              </a:spcBef>
              <a:buNone/>
            </a:pPr>
            <a:endParaRPr lang="pt-BR" sz="2400" dirty="0" smtClean="0"/>
          </a:p>
          <a:p>
            <a:pPr marL="0" lvl="1" indent="0">
              <a:buNone/>
            </a:pPr>
            <a:r>
              <a:rPr lang="pt-BR" b="1" dirty="0" smtClean="0"/>
              <a:t>Procedimentos para novos peritos e educação continuada.</a:t>
            </a:r>
            <a:endParaRPr lang="pt-BR" dirty="0"/>
          </a:p>
          <a:p>
            <a:pPr marL="0" lvl="1" indent="0">
              <a:buNone/>
            </a:pPr>
            <a:endParaRPr lang="pt-BR" dirty="0" smtClean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7"/>
          </p:nvPr>
        </p:nvSpPr>
        <p:spPr>
          <a:xfrm>
            <a:off x="609601" y="4818186"/>
            <a:ext cx="5421083" cy="273844"/>
          </a:xfrm>
        </p:spPr>
        <p:txBody>
          <a:bodyPr/>
          <a:lstStyle/>
          <a:p>
            <a:r>
              <a:rPr kumimoji="0" lang="pt-BR" dirty="0" smtClean="0"/>
              <a:t>Prof. Walter Morais</a:t>
            </a:r>
            <a:endParaRPr kumimoji="0"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47500" lnSpcReduction="20000"/>
          </a:bodyPr>
          <a:lstStyle/>
          <a:p>
            <a:pPr algn="ctr"/>
            <a:fld id="{8F82E0A0-C266-4798-8C8F-B9F91E9DA37E}" type="slidenum">
              <a:rPr kumimoji="0" lang="pt-BR" sz="1400" b="1" smtClean="0">
                <a:solidFill>
                  <a:srgbClr val="FFFFFF"/>
                </a:solidFill>
              </a:rPr>
              <a:pPr algn="ctr"/>
              <a:t>14</a:t>
            </a:fld>
            <a:endParaRPr kumimoji="0" lang="pt-BR"/>
          </a:p>
        </p:txBody>
      </p:sp>
      <p:sp>
        <p:nvSpPr>
          <p:cNvPr id="11" name="Rectangle 1"/>
          <p:cNvSpPr>
            <a:spLocks noGrp="1"/>
          </p:cNvSpPr>
          <p:nvPr>
            <p:ph type="title"/>
          </p:nvPr>
        </p:nvSpPr>
        <p:spPr>
          <a:xfrm>
            <a:off x="609600" y="51470"/>
            <a:ext cx="8153400" cy="1005840"/>
          </a:xfrm>
        </p:spPr>
        <p:txBody>
          <a:bodyPr>
            <a:normAutofit/>
          </a:bodyPr>
          <a:lstStyle>
            <a:extLst/>
          </a:lstStyle>
          <a:p>
            <a:r>
              <a:rPr lang="pt-BR" sz="2400" dirty="0">
                <a:solidFill>
                  <a:srgbClr val="00B0F0"/>
                </a:solidFill>
              </a:rPr>
              <a:t>NOVOS PROCEDIMENTOS DO PERITO E DA PERÍCIA DIANTE DO CFC E DO NOVO CÓDIGO DE PROCESSO CIVIL.</a:t>
            </a: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4467788"/>
            <a:ext cx="827584" cy="5899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Rectangle 2"/>
          <p:cNvSpPr>
            <a:spLocks noGrp="1"/>
          </p:cNvSpPr>
          <p:nvPr>
            <p:ph sz="quarter" idx="13"/>
          </p:nvPr>
        </p:nvSpPr>
        <p:spPr>
          <a:xfrm>
            <a:off x="3707904" y="1347613"/>
            <a:ext cx="5328592" cy="3415155"/>
          </a:xfrm>
        </p:spPr>
        <p:txBody>
          <a:bodyPr>
            <a:noAutofit/>
          </a:bodyPr>
          <a:lstStyle>
            <a:extLst/>
          </a:lstStyle>
          <a:p>
            <a:pPr marL="0" indent="0" algn="just">
              <a:buNone/>
            </a:pPr>
            <a:r>
              <a:rPr lang="pt-BR" sz="2000" dirty="0"/>
              <a:t>Art. 6º A partir de 1º de janeiro de 2017, o </a:t>
            </a:r>
            <a:r>
              <a:rPr lang="pt-BR" sz="2000" u="sng" dirty="0"/>
              <a:t>ingresso no CNPC estará condicionado à aprovação em exame específico</a:t>
            </a:r>
            <a:r>
              <a:rPr lang="pt-BR" sz="2000" dirty="0"/>
              <a:t>, regulamentado pelo CFC. </a:t>
            </a:r>
          </a:p>
          <a:p>
            <a:pPr marL="0" indent="0" algn="just">
              <a:buNone/>
            </a:pPr>
            <a:r>
              <a:rPr lang="pt-BR" sz="2000" dirty="0"/>
              <a:t> </a:t>
            </a:r>
          </a:p>
          <a:p>
            <a:pPr marL="0" indent="0" algn="just">
              <a:buNone/>
            </a:pPr>
            <a:r>
              <a:rPr lang="pt-BR" sz="2000" dirty="0"/>
              <a:t>Art. 7º </a:t>
            </a:r>
            <a:r>
              <a:rPr lang="pt-BR" sz="2000" u="sng" dirty="0"/>
              <a:t>A permanência do profissional no CNPC estará condicionada à obrigatoriedade do cumprimento do Programa de Educação Profissional Continuada, que será regulamentado pelo CFC</a:t>
            </a:r>
            <a:r>
              <a:rPr lang="pt-BR" sz="2000" dirty="0"/>
              <a:t>.</a:t>
            </a:r>
            <a:endParaRPr lang="pt-BR" sz="2000" kern="1000" dirty="0"/>
          </a:p>
        </p:txBody>
      </p:sp>
    </p:spTree>
    <p:extLst>
      <p:ext uri="{BB962C8B-B14F-4D97-AF65-F5344CB8AC3E}">
        <p14:creationId xmlns:p14="http://schemas.microsoft.com/office/powerpoint/2010/main" xmlns="" val="1471674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/>
          </p:cNvSpPr>
          <p:nvPr>
            <p:ph sz="quarter" idx="13"/>
          </p:nvPr>
        </p:nvSpPr>
        <p:spPr>
          <a:xfrm>
            <a:off x="107504" y="1352551"/>
            <a:ext cx="3456384" cy="3268624"/>
          </a:xfrm>
        </p:spPr>
        <p:txBody>
          <a:bodyPr>
            <a:normAutofit/>
          </a:bodyPr>
          <a:lstStyle>
            <a:extLst/>
          </a:lstStyle>
          <a:p>
            <a:pPr marL="0" lvl="1" indent="0">
              <a:lnSpc>
                <a:spcPct val="110000"/>
              </a:lnSpc>
              <a:spcBef>
                <a:spcPts val="200"/>
              </a:spcBef>
              <a:buNone/>
            </a:pPr>
            <a:endParaRPr lang="pt-BR" sz="2400" dirty="0" smtClean="0"/>
          </a:p>
          <a:p>
            <a:pPr marL="0" lvl="1" indent="0">
              <a:buNone/>
            </a:pPr>
            <a:r>
              <a:rPr lang="pt-BR" b="1" dirty="0" smtClean="0"/>
              <a:t>Educação Profissional Continuada</a:t>
            </a:r>
            <a:endParaRPr lang="pt-BR" dirty="0"/>
          </a:p>
          <a:p>
            <a:pPr marL="0" lvl="1" indent="0">
              <a:buNone/>
            </a:pPr>
            <a:endParaRPr lang="pt-BR" dirty="0" smtClean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7"/>
          </p:nvPr>
        </p:nvSpPr>
        <p:spPr>
          <a:xfrm>
            <a:off x="609601" y="4818186"/>
            <a:ext cx="5421083" cy="273844"/>
          </a:xfrm>
        </p:spPr>
        <p:txBody>
          <a:bodyPr/>
          <a:lstStyle/>
          <a:p>
            <a:r>
              <a:rPr kumimoji="0" lang="pt-BR" dirty="0" smtClean="0"/>
              <a:t>Prof. Walter Morais</a:t>
            </a:r>
            <a:endParaRPr kumimoji="0"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47500" lnSpcReduction="20000"/>
          </a:bodyPr>
          <a:lstStyle/>
          <a:p>
            <a:pPr algn="ctr"/>
            <a:fld id="{8F82E0A0-C266-4798-8C8F-B9F91E9DA37E}" type="slidenum">
              <a:rPr kumimoji="0" lang="pt-BR" sz="1400" b="1" smtClean="0">
                <a:solidFill>
                  <a:srgbClr val="FFFFFF"/>
                </a:solidFill>
              </a:rPr>
              <a:pPr algn="ctr"/>
              <a:t>15</a:t>
            </a:fld>
            <a:endParaRPr kumimoji="0" lang="pt-BR"/>
          </a:p>
        </p:txBody>
      </p:sp>
      <p:sp>
        <p:nvSpPr>
          <p:cNvPr id="11" name="Rectangle 1"/>
          <p:cNvSpPr>
            <a:spLocks noGrp="1"/>
          </p:cNvSpPr>
          <p:nvPr>
            <p:ph type="title"/>
          </p:nvPr>
        </p:nvSpPr>
        <p:spPr>
          <a:xfrm>
            <a:off x="609600" y="51470"/>
            <a:ext cx="8153400" cy="1005840"/>
          </a:xfrm>
        </p:spPr>
        <p:txBody>
          <a:bodyPr>
            <a:normAutofit/>
          </a:bodyPr>
          <a:lstStyle>
            <a:extLst/>
          </a:lstStyle>
          <a:p>
            <a:r>
              <a:rPr lang="pt-BR" sz="2400" dirty="0">
                <a:solidFill>
                  <a:srgbClr val="00B0F0"/>
                </a:solidFill>
              </a:rPr>
              <a:t>NOVOS PROCEDIMENTOS DO PERITO E DA PERÍCIA DIANTE DO CFC E DO NOVO CÓDIGO DE PROCESSO CIVIL.</a:t>
            </a: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4467788"/>
            <a:ext cx="827584" cy="5899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Rectangle 2"/>
          <p:cNvSpPr>
            <a:spLocks noGrp="1"/>
          </p:cNvSpPr>
          <p:nvPr>
            <p:ph sz="quarter" idx="13"/>
          </p:nvPr>
        </p:nvSpPr>
        <p:spPr>
          <a:xfrm>
            <a:off x="3707904" y="1347613"/>
            <a:ext cx="5328592" cy="3415155"/>
          </a:xfrm>
        </p:spPr>
        <p:txBody>
          <a:bodyPr>
            <a:noAutofit/>
          </a:bodyPr>
          <a:lstStyle>
            <a:extLst/>
          </a:lstStyle>
          <a:p>
            <a:pPr marL="0" indent="0">
              <a:buNone/>
            </a:pPr>
            <a:r>
              <a:rPr lang="pt-BR" sz="2000" b="1" dirty="0"/>
              <a:t>NBC PG 12 (R1) – EDUCAÇÃO PROFISSIONAL </a:t>
            </a:r>
            <a:r>
              <a:rPr lang="pt-BR" sz="2000" b="1" dirty="0" smtClean="0"/>
              <a:t>CONTINUADA 12/2015</a:t>
            </a:r>
          </a:p>
          <a:p>
            <a:pPr marL="0" indent="0">
              <a:buNone/>
            </a:pPr>
            <a:endParaRPr lang="pt-BR" sz="2000" b="1" dirty="0"/>
          </a:p>
          <a:p>
            <a:pPr marL="0" indent="0">
              <a:buNone/>
            </a:pPr>
            <a:r>
              <a:rPr lang="pt-BR" sz="2000" dirty="0" smtClean="0"/>
              <a:t>Até a presente data não está regulamentada no EPC o profissional que atua como perito.</a:t>
            </a:r>
          </a:p>
          <a:p>
            <a:pPr marL="0" indent="0">
              <a:buNone/>
            </a:pPr>
            <a:endParaRPr lang="pt-BR" sz="2000" dirty="0"/>
          </a:p>
          <a:p>
            <a:pPr marL="0" indent="0">
              <a:buNone/>
            </a:pPr>
            <a:r>
              <a:rPr lang="pt-BR" sz="2000" dirty="0" smtClean="0"/>
              <a:t>Auditores e preparadores de demonstrações contábeis. ( Empresas sujeitas à contratação de auditoria independente pela CVM, CBC, SUSEP e Sociedades de Grande Porte).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xmlns="" val="1633687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/>
          </p:cNvSpPr>
          <p:nvPr>
            <p:ph sz="quarter" idx="13"/>
          </p:nvPr>
        </p:nvSpPr>
        <p:spPr>
          <a:xfrm>
            <a:off x="107504" y="1352551"/>
            <a:ext cx="3456384" cy="3268624"/>
          </a:xfrm>
        </p:spPr>
        <p:txBody>
          <a:bodyPr>
            <a:normAutofit/>
          </a:bodyPr>
          <a:lstStyle>
            <a:extLst/>
          </a:lstStyle>
          <a:p>
            <a:pPr marL="0" lvl="1" indent="0">
              <a:lnSpc>
                <a:spcPct val="110000"/>
              </a:lnSpc>
              <a:spcBef>
                <a:spcPts val="200"/>
              </a:spcBef>
              <a:buNone/>
            </a:pPr>
            <a:endParaRPr lang="pt-BR" sz="2400" dirty="0" smtClean="0"/>
          </a:p>
          <a:p>
            <a:pPr marL="0" lvl="1" indent="0">
              <a:buNone/>
            </a:pPr>
            <a:r>
              <a:rPr lang="pt-BR" sz="2200" b="1" dirty="0" smtClean="0"/>
              <a:t>NBC </a:t>
            </a:r>
            <a:r>
              <a:rPr lang="pt-BR" sz="2200" b="1" dirty="0"/>
              <a:t>PG 12 (R1) – EDUCAÇÃO PROFISSIONAL CONTINUADA </a:t>
            </a:r>
            <a:r>
              <a:rPr lang="pt-BR" sz="2200" b="1" dirty="0" smtClean="0"/>
              <a:t>12/2015</a:t>
            </a:r>
          </a:p>
          <a:p>
            <a:pPr marL="0" lvl="1" indent="0">
              <a:buNone/>
            </a:pPr>
            <a:endParaRPr lang="pt-BR" sz="2200" b="1" dirty="0" smtClean="0"/>
          </a:p>
          <a:p>
            <a:pPr marL="0" lvl="1" indent="0">
              <a:buNone/>
            </a:pPr>
            <a:r>
              <a:rPr lang="pt-BR" sz="2200" b="1" dirty="0" smtClean="0"/>
              <a:t>- Cumprimento de pontos </a:t>
            </a:r>
            <a:endParaRPr lang="pt-BR" sz="2200" b="1" dirty="0"/>
          </a:p>
          <a:p>
            <a:pPr marL="0" lvl="1" indent="0">
              <a:buNone/>
            </a:pPr>
            <a:endParaRPr lang="pt-BR" dirty="0"/>
          </a:p>
          <a:p>
            <a:pPr marL="0" lvl="1" indent="0">
              <a:buNone/>
            </a:pPr>
            <a:endParaRPr lang="pt-BR" dirty="0" smtClean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7"/>
          </p:nvPr>
        </p:nvSpPr>
        <p:spPr>
          <a:xfrm>
            <a:off x="609601" y="4818186"/>
            <a:ext cx="5421083" cy="273844"/>
          </a:xfrm>
        </p:spPr>
        <p:txBody>
          <a:bodyPr/>
          <a:lstStyle/>
          <a:p>
            <a:r>
              <a:rPr kumimoji="0" lang="pt-BR" dirty="0" smtClean="0"/>
              <a:t>Prof. Walter Morais</a:t>
            </a:r>
            <a:endParaRPr kumimoji="0"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47500" lnSpcReduction="20000"/>
          </a:bodyPr>
          <a:lstStyle/>
          <a:p>
            <a:pPr algn="ctr"/>
            <a:fld id="{8F82E0A0-C266-4798-8C8F-B9F91E9DA37E}" type="slidenum">
              <a:rPr kumimoji="0" lang="pt-BR" sz="1400" b="1" smtClean="0">
                <a:solidFill>
                  <a:srgbClr val="FFFFFF"/>
                </a:solidFill>
              </a:rPr>
              <a:pPr algn="ctr"/>
              <a:t>16</a:t>
            </a:fld>
            <a:endParaRPr kumimoji="0" lang="pt-BR"/>
          </a:p>
        </p:txBody>
      </p:sp>
      <p:sp>
        <p:nvSpPr>
          <p:cNvPr id="11" name="Rectangle 1"/>
          <p:cNvSpPr>
            <a:spLocks noGrp="1"/>
          </p:cNvSpPr>
          <p:nvPr>
            <p:ph type="title"/>
          </p:nvPr>
        </p:nvSpPr>
        <p:spPr>
          <a:xfrm>
            <a:off x="609600" y="51470"/>
            <a:ext cx="8153400" cy="1005840"/>
          </a:xfrm>
        </p:spPr>
        <p:txBody>
          <a:bodyPr>
            <a:normAutofit/>
          </a:bodyPr>
          <a:lstStyle>
            <a:extLst/>
          </a:lstStyle>
          <a:p>
            <a:r>
              <a:rPr lang="pt-BR" sz="2400" dirty="0">
                <a:solidFill>
                  <a:srgbClr val="00B0F0"/>
                </a:solidFill>
              </a:rPr>
              <a:t>NOVOS PROCEDIMENTOS DO PERITO E DA PERÍCIA DIANTE DO CFC E DO NOVO CÓDIGO DE PROCESSO CIVIL.</a:t>
            </a: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4467788"/>
            <a:ext cx="827584" cy="5899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Rectangle 2"/>
          <p:cNvSpPr>
            <a:spLocks noGrp="1"/>
          </p:cNvSpPr>
          <p:nvPr>
            <p:ph sz="quarter" idx="13"/>
          </p:nvPr>
        </p:nvSpPr>
        <p:spPr>
          <a:xfrm>
            <a:off x="3707904" y="1347613"/>
            <a:ext cx="5328592" cy="3415155"/>
          </a:xfrm>
        </p:spPr>
        <p:txBody>
          <a:bodyPr>
            <a:noAutofit/>
          </a:bodyPr>
          <a:lstStyle>
            <a:extLst/>
          </a:lstStyle>
          <a:p>
            <a:pPr marL="0" indent="0" algn="just">
              <a:buNone/>
            </a:pPr>
            <a:r>
              <a:rPr lang="pt-BR" sz="2400" dirty="0"/>
              <a:t>Os profissionais referidos no item 4 devem cumprir, no mínimo, 40 (quarenta) pontos de Educação Profissional Continuada por ano-calendário, conforme Tabelas de Pontuação constantes no Anexo II desta Norma.</a:t>
            </a:r>
            <a:endParaRPr lang="pt-BR" sz="2400" b="1" dirty="0"/>
          </a:p>
        </p:txBody>
      </p:sp>
    </p:spTree>
    <p:extLst>
      <p:ext uri="{BB962C8B-B14F-4D97-AF65-F5344CB8AC3E}">
        <p14:creationId xmlns:p14="http://schemas.microsoft.com/office/powerpoint/2010/main" xmlns="" val="2854493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/>
          </p:cNvSpPr>
          <p:nvPr>
            <p:ph sz="quarter" idx="13"/>
          </p:nvPr>
        </p:nvSpPr>
        <p:spPr>
          <a:xfrm>
            <a:off x="107504" y="1352551"/>
            <a:ext cx="3456384" cy="3268624"/>
          </a:xfrm>
        </p:spPr>
        <p:txBody>
          <a:bodyPr>
            <a:normAutofit/>
          </a:bodyPr>
          <a:lstStyle>
            <a:extLst/>
          </a:lstStyle>
          <a:p>
            <a:pPr marL="0" lvl="1" indent="0">
              <a:lnSpc>
                <a:spcPct val="110000"/>
              </a:lnSpc>
              <a:spcBef>
                <a:spcPts val="200"/>
              </a:spcBef>
              <a:buNone/>
            </a:pPr>
            <a:endParaRPr lang="pt-BR" sz="2400" dirty="0" smtClean="0"/>
          </a:p>
          <a:p>
            <a:pPr marL="0" lvl="1" indent="0">
              <a:buNone/>
            </a:pPr>
            <a:r>
              <a:rPr lang="pt-BR" sz="2200" b="1" dirty="0" smtClean="0"/>
              <a:t>NBC </a:t>
            </a:r>
            <a:r>
              <a:rPr lang="pt-BR" sz="2200" b="1" dirty="0"/>
              <a:t>PG 12 (R1) – EDUCAÇÃO PROFISSIONAL CONTINUADA </a:t>
            </a:r>
            <a:r>
              <a:rPr lang="pt-BR" sz="2200" b="1" dirty="0" smtClean="0"/>
              <a:t>12/2015</a:t>
            </a:r>
          </a:p>
          <a:p>
            <a:pPr marL="0" lvl="1" indent="0">
              <a:buNone/>
            </a:pPr>
            <a:endParaRPr lang="pt-BR" sz="2200" b="1" dirty="0" smtClean="0"/>
          </a:p>
          <a:p>
            <a:pPr marL="0" lvl="1" indent="0">
              <a:buNone/>
            </a:pPr>
            <a:r>
              <a:rPr lang="pt-BR" sz="2200" b="1" dirty="0" smtClean="0"/>
              <a:t>- Comprovação de atividades</a:t>
            </a:r>
            <a:endParaRPr lang="pt-BR" sz="2200" b="1" dirty="0"/>
          </a:p>
          <a:p>
            <a:pPr marL="0" lvl="1" indent="0">
              <a:buNone/>
            </a:pPr>
            <a:endParaRPr lang="pt-BR" dirty="0"/>
          </a:p>
          <a:p>
            <a:pPr marL="0" lvl="1" indent="0">
              <a:buNone/>
            </a:pPr>
            <a:endParaRPr lang="pt-BR" dirty="0" smtClean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7"/>
          </p:nvPr>
        </p:nvSpPr>
        <p:spPr>
          <a:xfrm>
            <a:off x="609601" y="4818186"/>
            <a:ext cx="5421083" cy="273844"/>
          </a:xfrm>
        </p:spPr>
        <p:txBody>
          <a:bodyPr/>
          <a:lstStyle/>
          <a:p>
            <a:r>
              <a:rPr kumimoji="0" lang="pt-BR" dirty="0" smtClean="0"/>
              <a:t>Prof. Walter Morais</a:t>
            </a:r>
            <a:endParaRPr kumimoji="0"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47500" lnSpcReduction="20000"/>
          </a:bodyPr>
          <a:lstStyle/>
          <a:p>
            <a:pPr algn="ctr"/>
            <a:fld id="{8F82E0A0-C266-4798-8C8F-B9F91E9DA37E}" type="slidenum">
              <a:rPr kumimoji="0" lang="pt-BR" sz="1400" b="1" smtClean="0">
                <a:solidFill>
                  <a:srgbClr val="FFFFFF"/>
                </a:solidFill>
              </a:rPr>
              <a:pPr algn="ctr"/>
              <a:t>17</a:t>
            </a:fld>
            <a:endParaRPr kumimoji="0" lang="pt-BR"/>
          </a:p>
        </p:txBody>
      </p:sp>
      <p:sp>
        <p:nvSpPr>
          <p:cNvPr id="11" name="Rectangle 1"/>
          <p:cNvSpPr>
            <a:spLocks noGrp="1"/>
          </p:cNvSpPr>
          <p:nvPr>
            <p:ph type="title"/>
          </p:nvPr>
        </p:nvSpPr>
        <p:spPr>
          <a:xfrm>
            <a:off x="609600" y="51470"/>
            <a:ext cx="8153400" cy="1005840"/>
          </a:xfrm>
        </p:spPr>
        <p:txBody>
          <a:bodyPr>
            <a:normAutofit/>
          </a:bodyPr>
          <a:lstStyle>
            <a:extLst/>
          </a:lstStyle>
          <a:p>
            <a:r>
              <a:rPr lang="pt-BR" sz="2400" dirty="0">
                <a:solidFill>
                  <a:srgbClr val="00B0F0"/>
                </a:solidFill>
              </a:rPr>
              <a:t>NOVOS PROCEDIMENTOS DO PERITO E DA PERÍCIA DIANTE DO CFC E DO NOVO CÓDIGO DE PROCESSO CIVIL.</a:t>
            </a: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4467788"/>
            <a:ext cx="827584" cy="5899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Rectangle 2"/>
          <p:cNvSpPr>
            <a:spLocks noGrp="1"/>
          </p:cNvSpPr>
          <p:nvPr>
            <p:ph sz="quarter" idx="13"/>
          </p:nvPr>
        </p:nvSpPr>
        <p:spPr>
          <a:xfrm>
            <a:off x="3707904" y="1347613"/>
            <a:ext cx="5328592" cy="3415155"/>
          </a:xfrm>
        </p:spPr>
        <p:txBody>
          <a:bodyPr>
            <a:noAutofit/>
          </a:bodyPr>
          <a:lstStyle>
            <a:extLst/>
          </a:lstStyle>
          <a:p>
            <a:pPr marL="0" indent="0" algn="just">
              <a:buNone/>
            </a:pPr>
            <a:r>
              <a:rPr lang="pt-BR" sz="1700" dirty="0"/>
              <a:t>Para os devidos fins e comprovação das situações relacionadas nas alíneas (a), (b), (c) e (d) do item 13, os profissionais interessados devem apresentar ao CRC de sua jurisdição, </a:t>
            </a:r>
            <a:r>
              <a:rPr lang="pt-BR" sz="1700" u="sng" dirty="0"/>
              <a:t>até 31 de janeiro do exercício subsequente</a:t>
            </a:r>
            <a:r>
              <a:rPr lang="pt-BR" sz="1700" dirty="0"/>
              <a:t>, juntamente com o relatório de atividades referido no item 17, todos os documentos de comprovação quanto ao eventual não cumprimento do programa de EPC, visando a sua análise pela CEPC, para o acolhimento, ou não, das justificativas. Devem ainda atender a eventual solicitação de outros documentos e/ou esclarecimentos adicionais considerados necessários à comprovação dos fatos. (Alterado pela NBC PG 12 (R1))</a:t>
            </a:r>
          </a:p>
        </p:txBody>
      </p:sp>
    </p:spTree>
    <p:extLst>
      <p:ext uri="{BB962C8B-B14F-4D97-AF65-F5344CB8AC3E}">
        <p14:creationId xmlns:p14="http://schemas.microsoft.com/office/powerpoint/2010/main" xmlns="" val="2385279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/>
          </p:cNvSpPr>
          <p:nvPr>
            <p:ph sz="quarter" idx="13"/>
          </p:nvPr>
        </p:nvSpPr>
        <p:spPr>
          <a:xfrm>
            <a:off x="107504" y="1352551"/>
            <a:ext cx="3456384" cy="3268624"/>
          </a:xfrm>
        </p:spPr>
        <p:txBody>
          <a:bodyPr>
            <a:normAutofit/>
          </a:bodyPr>
          <a:lstStyle>
            <a:extLst/>
          </a:lstStyle>
          <a:p>
            <a:pPr marL="0" lvl="1" indent="0">
              <a:lnSpc>
                <a:spcPct val="110000"/>
              </a:lnSpc>
              <a:spcBef>
                <a:spcPts val="200"/>
              </a:spcBef>
              <a:buNone/>
            </a:pPr>
            <a:endParaRPr lang="pt-BR" sz="2400" dirty="0" smtClean="0"/>
          </a:p>
          <a:p>
            <a:pPr marL="0" lvl="1" indent="0">
              <a:buNone/>
            </a:pPr>
            <a:r>
              <a:rPr lang="pt-BR" sz="2200" b="1" dirty="0" smtClean="0"/>
              <a:t>NBC </a:t>
            </a:r>
            <a:r>
              <a:rPr lang="pt-BR" sz="2200" b="1" dirty="0"/>
              <a:t>PG 12 (R1) – EDUCAÇÃO PROFISSIONAL CONTINUADA </a:t>
            </a:r>
            <a:r>
              <a:rPr lang="pt-BR" sz="2200" b="1" dirty="0" smtClean="0"/>
              <a:t>12/2015</a:t>
            </a:r>
          </a:p>
          <a:p>
            <a:pPr marL="0" lvl="1" indent="0">
              <a:buNone/>
            </a:pPr>
            <a:endParaRPr lang="pt-BR" sz="2200" b="1" dirty="0" smtClean="0"/>
          </a:p>
          <a:p>
            <a:pPr marL="0" lvl="1" indent="0">
              <a:buNone/>
            </a:pPr>
            <a:r>
              <a:rPr lang="pt-BR" sz="2200" b="1" dirty="0" smtClean="0"/>
              <a:t>- Verificação de cursos credenciados.</a:t>
            </a:r>
            <a:endParaRPr lang="pt-BR" dirty="0"/>
          </a:p>
          <a:p>
            <a:pPr marL="0" lvl="1" indent="0">
              <a:buNone/>
            </a:pPr>
            <a:endParaRPr lang="pt-BR" dirty="0" smtClean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7"/>
          </p:nvPr>
        </p:nvSpPr>
        <p:spPr>
          <a:xfrm>
            <a:off x="609601" y="4818186"/>
            <a:ext cx="5421083" cy="273844"/>
          </a:xfrm>
        </p:spPr>
        <p:txBody>
          <a:bodyPr/>
          <a:lstStyle/>
          <a:p>
            <a:r>
              <a:rPr kumimoji="0" lang="pt-BR" dirty="0" smtClean="0"/>
              <a:t>Prof. Walter Morais</a:t>
            </a:r>
            <a:endParaRPr kumimoji="0"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47500" lnSpcReduction="20000"/>
          </a:bodyPr>
          <a:lstStyle/>
          <a:p>
            <a:pPr algn="ctr"/>
            <a:fld id="{8F82E0A0-C266-4798-8C8F-B9F91E9DA37E}" type="slidenum">
              <a:rPr kumimoji="0" lang="pt-BR" sz="1400" b="1" smtClean="0">
                <a:solidFill>
                  <a:srgbClr val="FFFFFF"/>
                </a:solidFill>
              </a:rPr>
              <a:pPr algn="ctr"/>
              <a:t>18</a:t>
            </a:fld>
            <a:endParaRPr kumimoji="0" lang="pt-BR"/>
          </a:p>
        </p:txBody>
      </p:sp>
      <p:sp>
        <p:nvSpPr>
          <p:cNvPr id="11" name="Rectangle 1"/>
          <p:cNvSpPr>
            <a:spLocks noGrp="1"/>
          </p:cNvSpPr>
          <p:nvPr>
            <p:ph type="title"/>
          </p:nvPr>
        </p:nvSpPr>
        <p:spPr>
          <a:xfrm>
            <a:off x="609600" y="51470"/>
            <a:ext cx="8153400" cy="1005840"/>
          </a:xfrm>
        </p:spPr>
        <p:txBody>
          <a:bodyPr>
            <a:normAutofit/>
          </a:bodyPr>
          <a:lstStyle>
            <a:extLst/>
          </a:lstStyle>
          <a:p>
            <a:r>
              <a:rPr lang="pt-BR" sz="2400" dirty="0">
                <a:solidFill>
                  <a:srgbClr val="00B0F0"/>
                </a:solidFill>
              </a:rPr>
              <a:t>NOVOS PROCEDIMENTOS DO PERITO E DA PERÍCIA DIANTE DO CFC E DO NOVO CÓDIGO DE PROCESSO CIVIL.</a:t>
            </a: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4467788"/>
            <a:ext cx="827584" cy="5899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Rectangle 2"/>
          <p:cNvSpPr>
            <a:spLocks noGrp="1"/>
          </p:cNvSpPr>
          <p:nvPr>
            <p:ph sz="quarter" idx="13"/>
          </p:nvPr>
        </p:nvSpPr>
        <p:spPr>
          <a:xfrm>
            <a:off x="3707904" y="1347613"/>
            <a:ext cx="5328592" cy="3415155"/>
          </a:xfrm>
        </p:spPr>
        <p:txBody>
          <a:bodyPr>
            <a:noAutofit/>
          </a:bodyPr>
          <a:lstStyle>
            <a:extLst/>
          </a:lstStyle>
          <a:p>
            <a:pPr marL="0" indent="0" algn="just">
              <a:buNone/>
            </a:pPr>
            <a:r>
              <a:rPr lang="pt-BR" sz="2400" dirty="0"/>
              <a:t>Cabe ao profissional a verificação prévia do devido credenciamento no PEPC da atividade (cursos, eventos) que pretende realizar, bem como dos pontos que serão atribuídos. Os cursos de pós-graduação oferecidos por IES registrada no MEC estão dispensados de credenciamento. (Alterado pela NBC PG 12 (R1))</a:t>
            </a:r>
          </a:p>
        </p:txBody>
      </p:sp>
    </p:spTree>
    <p:extLst>
      <p:ext uri="{BB962C8B-B14F-4D97-AF65-F5344CB8AC3E}">
        <p14:creationId xmlns:p14="http://schemas.microsoft.com/office/powerpoint/2010/main" xmlns="" val="2907525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/>
          </p:cNvSpPr>
          <p:nvPr>
            <p:ph sz="quarter" idx="13"/>
          </p:nvPr>
        </p:nvSpPr>
        <p:spPr>
          <a:xfrm>
            <a:off x="107504" y="1352551"/>
            <a:ext cx="3456384" cy="3268624"/>
          </a:xfrm>
        </p:spPr>
        <p:txBody>
          <a:bodyPr>
            <a:normAutofit/>
          </a:bodyPr>
          <a:lstStyle>
            <a:extLst/>
          </a:lstStyle>
          <a:p>
            <a:pPr marL="0" lvl="1" indent="0">
              <a:lnSpc>
                <a:spcPct val="110000"/>
              </a:lnSpc>
              <a:spcBef>
                <a:spcPts val="200"/>
              </a:spcBef>
              <a:buNone/>
            </a:pPr>
            <a:endParaRPr lang="pt-BR" sz="2400" dirty="0" smtClean="0"/>
          </a:p>
          <a:p>
            <a:pPr marL="0" lvl="1" indent="0">
              <a:buNone/>
            </a:pPr>
            <a:r>
              <a:rPr lang="pt-BR" sz="2200" b="1" dirty="0" smtClean="0"/>
              <a:t>NBC </a:t>
            </a:r>
            <a:r>
              <a:rPr lang="pt-BR" sz="2200" b="1" dirty="0"/>
              <a:t>PG 12 (R1) – EDUCAÇÃO PROFISSIONAL CONTINUADA </a:t>
            </a:r>
            <a:r>
              <a:rPr lang="pt-BR" sz="2200" b="1" dirty="0" smtClean="0"/>
              <a:t>12/2015</a:t>
            </a:r>
          </a:p>
          <a:p>
            <a:pPr marL="0" lvl="1" indent="0">
              <a:buNone/>
            </a:pPr>
            <a:endParaRPr lang="pt-BR" sz="2200" b="1" dirty="0" smtClean="0"/>
          </a:p>
          <a:p>
            <a:pPr marL="0" lvl="1" indent="0">
              <a:buNone/>
            </a:pPr>
            <a:r>
              <a:rPr lang="pt-BR" sz="2200" b="1" dirty="0" smtClean="0"/>
              <a:t>- Entrega de relatórios e comprovantes </a:t>
            </a:r>
            <a:endParaRPr lang="pt-BR" dirty="0"/>
          </a:p>
          <a:p>
            <a:pPr marL="0" lvl="1" indent="0">
              <a:buNone/>
            </a:pPr>
            <a:endParaRPr lang="pt-BR" dirty="0" smtClean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7"/>
          </p:nvPr>
        </p:nvSpPr>
        <p:spPr>
          <a:xfrm>
            <a:off x="609601" y="4818186"/>
            <a:ext cx="5421083" cy="273844"/>
          </a:xfrm>
        </p:spPr>
        <p:txBody>
          <a:bodyPr/>
          <a:lstStyle/>
          <a:p>
            <a:r>
              <a:rPr kumimoji="0" lang="pt-BR" dirty="0" smtClean="0"/>
              <a:t>Prof. Walter Morais</a:t>
            </a:r>
            <a:endParaRPr kumimoji="0"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47500" lnSpcReduction="20000"/>
          </a:bodyPr>
          <a:lstStyle/>
          <a:p>
            <a:pPr algn="ctr"/>
            <a:fld id="{8F82E0A0-C266-4798-8C8F-B9F91E9DA37E}" type="slidenum">
              <a:rPr kumimoji="0" lang="pt-BR" sz="1400" b="1" smtClean="0">
                <a:solidFill>
                  <a:srgbClr val="FFFFFF"/>
                </a:solidFill>
              </a:rPr>
              <a:pPr algn="ctr"/>
              <a:t>19</a:t>
            </a:fld>
            <a:endParaRPr kumimoji="0" lang="pt-BR"/>
          </a:p>
        </p:txBody>
      </p:sp>
      <p:sp>
        <p:nvSpPr>
          <p:cNvPr id="11" name="Rectangle 1"/>
          <p:cNvSpPr>
            <a:spLocks noGrp="1"/>
          </p:cNvSpPr>
          <p:nvPr>
            <p:ph type="title"/>
          </p:nvPr>
        </p:nvSpPr>
        <p:spPr>
          <a:xfrm>
            <a:off x="609600" y="51470"/>
            <a:ext cx="8153400" cy="1005840"/>
          </a:xfrm>
        </p:spPr>
        <p:txBody>
          <a:bodyPr>
            <a:normAutofit/>
          </a:bodyPr>
          <a:lstStyle>
            <a:extLst/>
          </a:lstStyle>
          <a:p>
            <a:r>
              <a:rPr lang="pt-BR" sz="2400" dirty="0">
                <a:solidFill>
                  <a:srgbClr val="00B0F0"/>
                </a:solidFill>
              </a:rPr>
              <a:t>NOVOS PROCEDIMENTOS DO PERITO E DA PERÍCIA DIANTE DO CFC E DO NOVO CÓDIGO DE PROCESSO CIVIL.</a:t>
            </a: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4467788"/>
            <a:ext cx="827584" cy="5899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Rectangle 2"/>
          <p:cNvSpPr>
            <a:spLocks noGrp="1"/>
          </p:cNvSpPr>
          <p:nvPr>
            <p:ph sz="quarter" idx="13"/>
          </p:nvPr>
        </p:nvSpPr>
        <p:spPr>
          <a:xfrm>
            <a:off x="3707904" y="1347613"/>
            <a:ext cx="5328592" cy="3415155"/>
          </a:xfrm>
        </p:spPr>
        <p:txBody>
          <a:bodyPr>
            <a:noAutofit/>
          </a:bodyPr>
          <a:lstStyle>
            <a:extLst/>
          </a:lstStyle>
          <a:p>
            <a:pPr marL="0" indent="0" algn="just">
              <a:buNone/>
            </a:pPr>
            <a:r>
              <a:rPr lang="pt-BR" sz="1800" dirty="0"/>
              <a:t>O cumprimento da pontuação exigida nesta norma, pelos profissionais referidos no item 4, deve ser comprovado mediante </a:t>
            </a:r>
            <a:r>
              <a:rPr lang="pt-BR" sz="1800" u="sng" dirty="0"/>
              <a:t>a entrega do relatório de atividades a que se refere o Anexo III</a:t>
            </a:r>
            <a:r>
              <a:rPr lang="pt-BR" sz="1800" dirty="0"/>
              <a:t>, no CRC de jurisdição do registro principal do profissional, até o dia </a:t>
            </a:r>
            <a:r>
              <a:rPr lang="pt-BR" sz="1800" u="sng" dirty="0"/>
              <a:t>31 de janeiro do ano subsequente ao ano-base</a:t>
            </a:r>
            <a:r>
              <a:rPr lang="pt-BR" sz="1800" dirty="0"/>
              <a:t>, por meio </a:t>
            </a:r>
            <a:r>
              <a:rPr lang="pt-BR" sz="1800" u="sng" dirty="0"/>
              <a:t>digital ou impresso</a:t>
            </a:r>
            <a:r>
              <a:rPr lang="pt-BR" sz="1800" dirty="0"/>
              <a:t>, </a:t>
            </a:r>
            <a:r>
              <a:rPr lang="pt-BR" sz="1800" u="sng" dirty="0"/>
              <a:t>acompanhado de cópia da documentação comprobatória das atividades</a:t>
            </a:r>
            <a:r>
              <a:rPr lang="pt-BR" sz="1800" dirty="0"/>
              <a:t>, no que se refere ao disposto nas Tabelas II, III e IV do Anexo II desta norma, bem </a:t>
            </a:r>
            <a:r>
              <a:rPr lang="pt-BR" sz="1800" u="sng" dirty="0"/>
              <a:t>como das disciplinas cursadas nos cursos de pós-graduação</a:t>
            </a:r>
            <a:r>
              <a:rPr lang="pt-BR" sz="1800" dirty="0"/>
              <a:t> oferecidos por IES registrada no MEC. (Alterado pela NBC PG 12 (R1))</a:t>
            </a:r>
          </a:p>
        </p:txBody>
      </p:sp>
    </p:spTree>
    <p:extLst>
      <p:ext uri="{BB962C8B-B14F-4D97-AF65-F5344CB8AC3E}">
        <p14:creationId xmlns:p14="http://schemas.microsoft.com/office/powerpoint/2010/main" xmlns="" val="3603101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609600" y="51470"/>
            <a:ext cx="8153400" cy="1005840"/>
          </a:xfrm>
        </p:spPr>
        <p:txBody>
          <a:bodyPr>
            <a:normAutofit/>
          </a:bodyPr>
          <a:lstStyle>
            <a:extLst/>
          </a:lstStyle>
          <a:p>
            <a:r>
              <a:rPr lang="pt-BR" sz="2400" dirty="0">
                <a:solidFill>
                  <a:srgbClr val="00B0F0"/>
                </a:solidFill>
              </a:rPr>
              <a:t>NOVOS PROCEDIMENTOS DO PERITO E DA PERÍCIA DIANTE DO CFC E DO NOVO CÓDIGO DE PROCESSO CIVIL.</a:t>
            </a:r>
          </a:p>
        </p:txBody>
      </p:sp>
      <p:sp>
        <p:nvSpPr>
          <p:cNvPr id="4" name="Rectangle 3"/>
          <p:cNvSpPr>
            <a:spLocks noGrp="1"/>
          </p:cNvSpPr>
          <p:nvPr>
            <p:ph sz="quarter" idx="14"/>
          </p:nvPr>
        </p:nvSpPr>
        <p:spPr>
          <a:xfrm>
            <a:off x="4844901" y="1352549"/>
            <a:ext cx="3886200" cy="2286001"/>
          </a:xfrm>
        </p:spPr>
        <p:txBody>
          <a:bodyPr>
            <a:normAutofit/>
          </a:bodyPr>
          <a:lstStyle>
            <a:extLst/>
          </a:lstStyle>
          <a:p>
            <a:pPr marL="0" indent="0">
              <a:buNone/>
            </a:pPr>
            <a:r>
              <a:rPr lang="pt-BR" dirty="0"/>
              <a:t> </a:t>
            </a:r>
          </a:p>
          <a:p>
            <a:pPr marL="0" indent="0">
              <a:buNone/>
            </a:pPr>
            <a:r>
              <a:rPr lang="pt-BR" dirty="0"/>
              <a:t> </a:t>
            </a:r>
          </a:p>
          <a:p>
            <a:pPr marL="0" indent="0">
              <a:buNone/>
            </a:pPr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kumimoji="0" lang="pt-BR" dirty="0" smtClean="0"/>
              <a:t>Prof. Walter Morais</a:t>
            </a:r>
            <a:endParaRPr kumimoji="0" lang="pt-BR" dirty="0"/>
          </a:p>
        </p:txBody>
      </p:sp>
      <p:sp>
        <p:nvSpPr>
          <p:cNvPr id="10" name="Espaço Reservado para Número de Slide 9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47500" lnSpcReduction="20000"/>
          </a:bodyPr>
          <a:lstStyle/>
          <a:p>
            <a:pPr algn="ctr"/>
            <a:fld id="{8F82E0A0-C266-4798-8C8F-B9F91E9DA37E}" type="slidenum">
              <a:rPr kumimoji="0" lang="pt-BR" sz="1400" b="1" smtClean="0">
                <a:solidFill>
                  <a:srgbClr val="FFFFFF"/>
                </a:solidFill>
              </a:rPr>
              <a:pPr algn="ctr"/>
              <a:t>2</a:t>
            </a:fld>
            <a:endParaRPr kumimoji="0" lang="pt-BR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13"/>
          </p:nvPr>
        </p:nvSpPr>
        <p:spPr>
          <a:xfrm>
            <a:off x="609600" y="1352551"/>
            <a:ext cx="8066856" cy="3268624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pt-BR" sz="2600" b="1" dirty="0" smtClean="0"/>
              <a:t>Currículo </a:t>
            </a:r>
            <a:endParaRPr lang="pt-BR" sz="2600" b="1" dirty="0"/>
          </a:p>
          <a:p>
            <a:pPr marL="0" indent="0" algn="ctr">
              <a:buNone/>
            </a:pPr>
            <a:r>
              <a:rPr lang="pt-BR" sz="2600" dirty="0"/>
              <a:t> </a:t>
            </a:r>
          </a:p>
          <a:p>
            <a:pPr marL="0" indent="0" algn="ctr">
              <a:buNone/>
            </a:pPr>
            <a:r>
              <a:rPr lang="pt-BR" sz="2600" dirty="0"/>
              <a:t> </a:t>
            </a:r>
          </a:p>
          <a:p>
            <a:pPr marL="0" indent="0" algn="ctr">
              <a:buNone/>
            </a:pPr>
            <a:r>
              <a:rPr lang="pt-BR" sz="3100" dirty="0" smtClean="0"/>
              <a:t>Contador, Especialista em Perícia contábil, Mestre e Doutorando em Direito Pela PUC MINAS.</a:t>
            </a:r>
          </a:p>
          <a:p>
            <a:pPr marL="0" indent="0" algn="ctr">
              <a:buNone/>
            </a:pPr>
            <a:r>
              <a:rPr lang="pt-BR" sz="3100" dirty="0" smtClean="0"/>
              <a:t>Conselheiro CRCMG, Coordenador do GT de Perícia e Membro da CEPC.</a:t>
            </a:r>
          </a:p>
          <a:p>
            <a:pPr marL="0" indent="0" algn="ctr">
              <a:buNone/>
            </a:pPr>
            <a:r>
              <a:rPr lang="pt-BR" sz="3100" dirty="0" smtClean="0"/>
              <a:t>Membro da Academia Mineira de Ciências Contábeis (cad. 61)</a:t>
            </a:r>
          </a:p>
          <a:p>
            <a:pPr marL="0" indent="0" algn="ctr">
              <a:buNone/>
            </a:pPr>
            <a:r>
              <a:rPr lang="pt-BR" sz="3100" dirty="0" smtClean="0"/>
              <a:t>Professor universitário e Coordenador do Curso de Ciências Contábeis da Faculdade Novos Horizontes</a:t>
            </a:r>
            <a:endParaRPr lang="pt-BR" sz="3100" dirty="0"/>
          </a:p>
          <a:p>
            <a:pPr marL="0" indent="0">
              <a:buNone/>
            </a:pPr>
            <a:endParaRPr lang="pt-BR" dirty="0"/>
          </a:p>
        </p:txBody>
      </p:sp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4467788"/>
            <a:ext cx="827584" cy="5899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492997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/>
          </p:cNvSpPr>
          <p:nvPr>
            <p:ph sz="quarter" idx="13"/>
          </p:nvPr>
        </p:nvSpPr>
        <p:spPr>
          <a:xfrm>
            <a:off x="107504" y="1352551"/>
            <a:ext cx="3456384" cy="3268624"/>
          </a:xfrm>
        </p:spPr>
        <p:txBody>
          <a:bodyPr>
            <a:normAutofit/>
          </a:bodyPr>
          <a:lstStyle>
            <a:extLst/>
          </a:lstStyle>
          <a:p>
            <a:pPr marL="0" lvl="1" indent="0">
              <a:lnSpc>
                <a:spcPct val="110000"/>
              </a:lnSpc>
              <a:spcBef>
                <a:spcPts val="200"/>
              </a:spcBef>
              <a:buNone/>
            </a:pPr>
            <a:endParaRPr lang="pt-BR" sz="2400" dirty="0" smtClean="0"/>
          </a:p>
          <a:p>
            <a:pPr marL="0" lvl="1" indent="0">
              <a:buNone/>
            </a:pPr>
            <a:r>
              <a:rPr lang="pt-BR" sz="2200" b="1" dirty="0" smtClean="0"/>
              <a:t>NBC </a:t>
            </a:r>
            <a:r>
              <a:rPr lang="pt-BR" sz="2200" b="1" dirty="0"/>
              <a:t>PG 12 (R1) – EDUCAÇÃO PROFISSIONAL CONTINUADA </a:t>
            </a:r>
            <a:r>
              <a:rPr lang="pt-BR" sz="2200" b="1" dirty="0" smtClean="0"/>
              <a:t>12/2015</a:t>
            </a:r>
          </a:p>
          <a:p>
            <a:pPr marL="0" lvl="1" indent="0">
              <a:buNone/>
            </a:pPr>
            <a:endParaRPr lang="pt-BR" sz="2200" b="1" dirty="0" smtClean="0"/>
          </a:p>
          <a:p>
            <a:pPr marL="0" lvl="1" indent="0">
              <a:buNone/>
            </a:pPr>
            <a:r>
              <a:rPr lang="pt-BR" sz="2200" b="1" dirty="0" smtClean="0"/>
              <a:t>- Penalidades</a:t>
            </a:r>
            <a:endParaRPr lang="pt-BR" dirty="0"/>
          </a:p>
          <a:p>
            <a:pPr marL="0" lvl="1" indent="0">
              <a:buNone/>
            </a:pPr>
            <a:endParaRPr lang="pt-BR" dirty="0" smtClean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7"/>
          </p:nvPr>
        </p:nvSpPr>
        <p:spPr>
          <a:xfrm>
            <a:off x="609601" y="4818186"/>
            <a:ext cx="5421083" cy="273844"/>
          </a:xfrm>
        </p:spPr>
        <p:txBody>
          <a:bodyPr/>
          <a:lstStyle/>
          <a:p>
            <a:r>
              <a:rPr kumimoji="0" lang="pt-BR" dirty="0" smtClean="0"/>
              <a:t>Prof. Walter Morais</a:t>
            </a:r>
            <a:endParaRPr kumimoji="0"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47500" lnSpcReduction="20000"/>
          </a:bodyPr>
          <a:lstStyle/>
          <a:p>
            <a:pPr algn="ctr"/>
            <a:fld id="{8F82E0A0-C266-4798-8C8F-B9F91E9DA37E}" type="slidenum">
              <a:rPr kumimoji="0" lang="pt-BR" sz="1400" b="1" smtClean="0">
                <a:solidFill>
                  <a:srgbClr val="FFFFFF"/>
                </a:solidFill>
              </a:rPr>
              <a:pPr algn="ctr"/>
              <a:t>20</a:t>
            </a:fld>
            <a:endParaRPr kumimoji="0" lang="pt-BR"/>
          </a:p>
        </p:txBody>
      </p:sp>
      <p:sp>
        <p:nvSpPr>
          <p:cNvPr id="11" name="Rectangle 1"/>
          <p:cNvSpPr>
            <a:spLocks noGrp="1"/>
          </p:cNvSpPr>
          <p:nvPr>
            <p:ph type="title"/>
          </p:nvPr>
        </p:nvSpPr>
        <p:spPr>
          <a:xfrm>
            <a:off x="609600" y="51470"/>
            <a:ext cx="8153400" cy="1005840"/>
          </a:xfrm>
        </p:spPr>
        <p:txBody>
          <a:bodyPr>
            <a:normAutofit/>
          </a:bodyPr>
          <a:lstStyle>
            <a:extLst/>
          </a:lstStyle>
          <a:p>
            <a:r>
              <a:rPr lang="pt-BR" sz="2400" dirty="0">
                <a:solidFill>
                  <a:srgbClr val="00B0F0"/>
                </a:solidFill>
              </a:rPr>
              <a:t>NOVOS PROCEDIMENTOS DO PERITO E DA PERÍCIA DIANTE DO CFC E DO NOVO CÓDIGO DE PROCESSO CIVIL.</a:t>
            </a: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4467788"/>
            <a:ext cx="827584" cy="5899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Rectangle 2"/>
          <p:cNvSpPr>
            <a:spLocks noGrp="1"/>
          </p:cNvSpPr>
          <p:nvPr>
            <p:ph sz="quarter" idx="13"/>
          </p:nvPr>
        </p:nvSpPr>
        <p:spPr>
          <a:xfrm>
            <a:off x="3707904" y="1347613"/>
            <a:ext cx="5328592" cy="3415155"/>
          </a:xfrm>
        </p:spPr>
        <p:txBody>
          <a:bodyPr>
            <a:noAutofit/>
          </a:bodyPr>
          <a:lstStyle>
            <a:extLst/>
          </a:lstStyle>
          <a:p>
            <a:pPr marL="0" indent="0" algn="just">
              <a:buNone/>
            </a:pPr>
            <a:r>
              <a:rPr lang="pt-BR" sz="2000" dirty="0"/>
              <a:t>A não comprovação da pontuação mínima exigida anualmente nos termos desta norma pelos profissionais referidos no item 4, alínea (a), acarreta a baixa do respectivo CNAI. (Alterado pela NBC PG 12 (R1</a:t>
            </a:r>
            <a:r>
              <a:rPr lang="pt-BR" sz="2000" dirty="0" smtClean="0"/>
              <a:t>))</a:t>
            </a:r>
          </a:p>
          <a:p>
            <a:pPr marL="0" indent="0" algn="just">
              <a:buNone/>
            </a:pPr>
            <a:endParaRPr lang="pt-BR" sz="2000" dirty="0"/>
          </a:p>
          <a:p>
            <a:pPr marL="0" indent="0" algn="just">
              <a:buNone/>
            </a:pPr>
            <a:r>
              <a:rPr lang="pt-BR" sz="2000" dirty="0" smtClean="0"/>
              <a:t>- Até a presente data não há considerações quanto da atuação como perito.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xmlns="" val="428784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/>
          </p:cNvSpPr>
          <p:nvPr>
            <p:ph sz="quarter" idx="13"/>
          </p:nvPr>
        </p:nvSpPr>
        <p:spPr>
          <a:xfrm>
            <a:off x="107504" y="1352551"/>
            <a:ext cx="3456384" cy="3268624"/>
          </a:xfrm>
        </p:spPr>
        <p:txBody>
          <a:bodyPr>
            <a:normAutofit/>
          </a:bodyPr>
          <a:lstStyle>
            <a:extLst/>
          </a:lstStyle>
          <a:p>
            <a:pPr marL="0" lvl="1" indent="0">
              <a:lnSpc>
                <a:spcPct val="110000"/>
              </a:lnSpc>
              <a:spcBef>
                <a:spcPts val="200"/>
              </a:spcBef>
              <a:buNone/>
            </a:pPr>
            <a:r>
              <a:rPr lang="pt-BR" sz="2400" dirty="0"/>
              <a:t>Cadastro Nacional de Peritos Contadores – CNPC </a:t>
            </a:r>
          </a:p>
          <a:p>
            <a:pPr marL="0" lvl="1" indent="0">
              <a:buNone/>
            </a:pPr>
            <a:endParaRPr lang="pt-BR" sz="2200" b="1" dirty="0" smtClean="0"/>
          </a:p>
          <a:p>
            <a:pPr marL="0" lvl="1" indent="0">
              <a:buNone/>
            </a:pPr>
            <a:r>
              <a:rPr lang="pt-BR" sz="2200" b="1" dirty="0" smtClean="0"/>
              <a:t>- Penalidades / baixa no CNPC</a:t>
            </a:r>
            <a:endParaRPr lang="pt-BR" dirty="0" smtClean="0"/>
          </a:p>
          <a:p>
            <a:pPr marL="0" lvl="1" indent="0">
              <a:buNone/>
            </a:pPr>
            <a:endParaRPr lang="pt-BR" dirty="0" smtClean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7"/>
          </p:nvPr>
        </p:nvSpPr>
        <p:spPr>
          <a:xfrm>
            <a:off x="609601" y="4818186"/>
            <a:ext cx="5421083" cy="273844"/>
          </a:xfrm>
        </p:spPr>
        <p:txBody>
          <a:bodyPr/>
          <a:lstStyle/>
          <a:p>
            <a:r>
              <a:rPr kumimoji="0" lang="pt-BR" dirty="0" smtClean="0"/>
              <a:t>Prof. Walter Morais</a:t>
            </a:r>
            <a:endParaRPr kumimoji="0"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47500" lnSpcReduction="20000"/>
          </a:bodyPr>
          <a:lstStyle/>
          <a:p>
            <a:pPr algn="ctr"/>
            <a:fld id="{8F82E0A0-C266-4798-8C8F-B9F91E9DA37E}" type="slidenum">
              <a:rPr kumimoji="0" lang="pt-BR" sz="1400" b="1" smtClean="0">
                <a:solidFill>
                  <a:srgbClr val="FFFFFF"/>
                </a:solidFill>
              </a:rPr>
              <a:pPr algn="ctr"/>
              <a:t>21</a:t>
            </a:fld>
            <a:endParaRPr kumimoji="0" lang="pt-BR"/>
          </a:p>
        </p:txBody>
      </p:sp>
      <p:sp>
        <p:nvSpPr>
          <p:cNvPr id="11" name="Rectangle 1"/>
          <p:cNvSpPr>
            <a:spLocks noGrp="1"/>
          </p:cNvSpPr>
          <p:nvPr>
            <p:ph type="title"/>
          </p:nvPr>
        </p:nvSpPr>
        <p:spPr>
          <a:xfrm>
            <a:off x="609600" y="51470"/>
            <a:ext cx="8153400" cy="1005840"/>
          </a:xfrm>
        </p:spPr>
        <p:txBody>
          <a:bodyPr>
            <a:normAutofit/>
          </a:bodyPr>
          <a:lstStyle>
            <a:extLst/>
          </a:lstStyle>
          <a:p>
            <a:r>
              <a:rPr lang="pt-BR" sz="2400" dirty="0">
                <a:solidFill>
                  <a:srgbClr val="00B0F0"/>
                </a:solidFill>
              </a:rPr>
              <a:t>NOVOS PROCEDIMENTOS DO PERITO E DA PERÍCIA DIANTE DO CFC E DO NOVO CÓDIGO DE PROCESSO CIVIL.</a:t>
            </a: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4467788"/>
            <a:ext cx="827584" cy="5899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Rectangle 2"/>
          <p:cNvSpPr>
            <a:spLocks noGrp="1"/>
          </p:cNvSpPr>
          <p:nvPr>
            <p:ph sz="quarter" idx="13"/>
          </p:nvPr>
        </p:nvSpPr>
        <p:spPr>
          <a:xfrm>
            <a:off x="3707904" y="1347613"/>
            <a:ext cx="5328592" cy="3415155"/>
          </a:xfrm>
        </p:spPr>
        <p:txBody>
          <a:bodyPr>
            <a:noAutofit/>
          </a:bodyPr>
          <a:lstStyle>
            <a:extLst/>
          </a:lstStyle>
          <a:p>
            <a:pPr marL="0" indent="0" algn="just">
              <a:buNone/>
            </a:pPr>
            <a:r>
              <a:rPr lang="pt-BR" sz="2000" dirty="0"/>
              <a:t>Art. 8º Serão baixados do CNPC os profissionais que</a:t>
            </a:r>
            <a:r>
              <a:rPr lang="pt-BR" sz="2000" dirty="0" smtClean="0"/>
              <a:t>: (...)</a:t>
            </a:r>
            <a:endParaRPr lang="pt-BR" sz="2000" dirty="0"/>
          </a:p>
          <a:p>
            <a:pPr marL="0" indent="0" algn="just">
              <a:buNone/>
            </a:pPr>
            <a:r>
              <a:rPr lang="pt-BR" sz="2000" dirty="0" smtClean="0"/>
              <a:t>II </a:t>
            </a:r>
            <a:r>
              <a:rPr lang="pt-BR" sz="2000" dirty="0"/>
              <a:t>– forem suspensos do exercício profissional, nos termos das alíneas “d” e “e” do Art. 27 do Decreto-Lei n.º 9.295/1946, em decisão transitada em julgado;</a:t>
            </a:r>
          </a:p>
          <a:p>
            <a:pPr marL="0" indent="0" algn="just">
              <a:buNone/>
            </a:pPr>
            <a:r>
              <a:rPr lang="pt-BR" sz="2000" dirty="0" smtClean="0"/>
              <a:t>III </a:t>
            </a:r>
            <a:r>
              <a:rPr lang="pt-BR" sz="2000" dirty="0"/>
              <a:t>– forem cassados do exercício profissional, nos termos da alínea “f” do Art. 27 do Decreto-Lei n.º 9.295/1946, em decisão transitada em julgado;</a:t>
            </a:r>
          </a:p>
          <a:p>
            <a:pPr marL="0" indent="0">
              <a:buNone/>
            </a:pPr>
            <a:r>
              <a:rPr lang="pt-BR" sz="20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xmlns="" val="1480352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/>
          </p:cNvSpPr>
          <p:nvPr>
            <p:ph sz="quarter" idx="13"/>
          </p:nvPr>
        </p:nvSpPr>
        <p:spPr>
          <a:xfrm>
            <a:off x="107504" y="1352551"/>
            <a:ext cx="2664296" cy="3268624"/>
          </a:xfrm>
        </p:spPr>
        <p:txBody>
          <a:bodyPr>
            <a:normAutofit/>
          </a:bodyPr>
          <a:lstStyle>
            <a:extLst/>
          </a:lstStyle>
          <a:p>
            <a:pPr marL="0" lvl="1" indent="0" algn="ctr">
              <a:lnSpc>
                <a:spcPct val="110000"/>
              </a:lnSpc>
              <a:spcBef>
                <a:spcPts val="200"/>
              </a:spcBef>
              <a:buNone/>
            </a:pPr>
            <a:r>
              <a:rPr lang="pt-BR" sz="1400" dirty="0"/>
              <a:t>Presidência da República</a:t>
            </a:r>
          </a:p>
          <a:p>
            <a:pPr marL="0" lvl="1" indent="0" algn="ctr">
              <a:lnSpc>
                <a:spcPct val="110000"/>
              </a:lnSpc>
              <a:spcBef>
                <a:spcPts val="200"/>
              </a:spcBef>
              <a:buNone/>
            </a:pPr>
            <a:r>
              <a:rPr lang="pt-BR" sz="1400" dirty="0"/>
              <a:t>Casa Civil</a:t>
            </a:r>
          </a:p>
          <a:p>
            <a:pPr marL="0" lvl="1" indent="0" algn="ctr">
              <a:lnSpc>
                <a:spcPct val="110000"/>
              </a:lnSpc>
              <a:spcBef>
                <a:spcPts val="200"/>
              </a:spcBef>
              <a:buNone/>
            </a:pPr>
            <a:r>
              <a:rPr lang="pt-BR" sz="1400" dirty="0"/>
              <a:t>Subchefia para Assuntos Jurídicos</a:t>
            </a:r>
          </a:p>
          <a:p>
            <a:pPr marL="0" lvl="1" indent="0">
              <a:lnSpc>
                <a:spcPct val="110000"/>
              </a:lnSpc>
              <a:spcBef>
                <a:spcPts val="200"/>
              </a:spcBef>
              <a:buNone/>
            </a:pPr>
            <a:endParaRPr lang="pt-BR" sz="2400" dirty="0"/>
          </a:p>
          <a:p>
            <a:pPr marL="0" lvl="1" indent="0" algn="ctr">
              <a:lnSpc>
                <a:spcPct val="110000"/>
              </a:lnSpc>
              <a:spcBef>
                <a:spcPts val="200"/>
              </a:spcBef>
              <a:buNone/>
            </a:pPr>
            <a:r>
              <a:rPr lang="pt-BR" sz="2400" dirty="0"/>
              <a:t>DECRETO-LEI Nº 9.295, DE 27 DE MAIO DE 1946.</a:t>
            </a:r>
            <a:endParaRPr lang="pt-BR" dirty="0" smtClean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7"/>
          </p:nvPr>
        </p:nvSpPr>
        <p:spPr>
          <a:xfrm>
            <a:off x="609601" y="4818186"/>
            <a:ext cx="5421083" cy="273844"/>
          </a:xfrm>
        </p:spPr>
        <p:txBody>
          <a:bodyPr/>
          <a:lstStyle/>
          <a:p>
            <a:r>
              <a:rPr kumimoji="0" lang="pt-BR" dirty="0" smtClean="0"/>
              <a:t>Prof. Walter Morais</a:t>
            </a:r>
            <a:endParaRPr kumimoji="0"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47500" lnSpcReduction="20000"/>
          </a:bodyPr>
          <a:lstStyle/>
          <a:p>
            <a:pPr algn="ctr"/>
            <a:fld id="{8F82E0A0-C266-4798-8C8F-B9F91E9DA37E}" type="slidenum">
              <a:rPr kumimoji="0" lang="pt-BR" sz="1400" b="1" smtClean="0">
                <a:solidFill>
                  <a:srgbClr val="FFFFFF"/>
                </a:solidFill>
              </a:rPr>
              <a:pPr algn="ctr"/>
              <a:t>22</a:t>
            </a:fld>
            <a:endParaRPr kumimoji="0" lang="pt-BR"/>
          </a:p>
        </p:txBody>
      </p:sp>
      <p:sp>
        <p:nvSpPr>
          <p:cNvPr id="11" name="Rectangle 1"/>
          <p:cNvSpPr>
            <a:spLocks noGrp="1"/>
          </p:cNvSpPr>
          <p:nvPr>
            <p:ph type="title"/>
          </p:nvPr>
        </p:nvSpPr>
        <p:spPr>
          <a:xfrm>
            <a:off x="609600" y="51470"/>
            <a:ext cx="8153400" cy="1005840"/>
          </a:xfrm>
        </p:spPr>
        <p:txBody>
          <a:bodyPr>
            <a:normAutofit/>
          </a:bodyPr>
          <a:lstStyle>
            <a:extLst/>
          </a:lstStyle>
          <a:p>
            <a:r>
              <a:rPr lang="pt-BR" sz="2400" dirty="0">
                <a:solidFill>
                  <a:srgbClr val="00B0F0"/>
                </a:solidFill>
              </a:rPr>
              <a:t>NOVOS PROCEDIMENTOS DO PERITO E DA PERÍCIA DIANTE DO CFC E DO NOVO CÓDIGO DE PROCESSO CIVIL.</a:t>
            </a: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4467788"/>
            <a:ext cx="827584" cy="5899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Rectangle 2"/>
          <p:cNvSpPr>
            <a:spLocks noGrp="1"/>
          </p:cNvSpPr>
          <p:nvPr>
            <p:ph sz="quarter" idx="13"/>
          </p:nvPr>
        </p:nvSpPr>
        <p:spPr>
          <a:xfrm>
            <a:off x="2915816" y="1347613"/>
            <a:ext cx="6228184" cy="3528393"/>
          </a:xfrm>
        </p:spPr>
        <p:txBody>
          <a:bodyPr>
            <a:noAutofit/>
          </a:bodyPr>
          <a:lstStyle>
            <a:extLst/>
          </a:lstStyle>
          <a:p>
            <a:pPr marL="0" indent="0" algn="just">
              <a:buNone/>
            </a:pPr>
            <a:r>
              <a:rPr lang="pt-BR" sz="1300" dirty="0"/>
              <a:t>Art. 27.  As penalidades ético-disciplinares aplicáveis por infração ao exercício legal da profissão são as seguintes:          </a:t>
            </a:r>
            <a:r>
              <a:rPr lang="pt-BR" sz="1300" dirty="0">
                <a:hlinkClick r:id="rId4"/>
              </a:rPr>
              <a:t>(Redação dada pela Lei nº 12.249, de 2010)</a:t>
            </a:r>
            <a:endParaRPr lang="pt-BR" sz="1300" dirty="0"/>
          </a:p>
          <a:p>
            <a:pPr marL="0" indent="0" algn="just">
              <a:buNone/>
            </a:pPr>
            <a:r>
              <a:rPr lang="pt-BR" sz="1300" b="1" dirty="0" smtClean="0"/>
              <a:t>d</a:t>
            </a:r>
            <a:r>
              <a:rPr lang="pt-BR" sz="1300" b="1" dirty="0"/>
              <a:t>) </a:t>
            </a:r>
            <a:r>
              <a:rPr lang="pt-BR" sz="1300" u="sng" dirty="0"/>
              <a:t>suspensão do exercício </a:t>
            </a:r>
            <a:r>
              <a:rPr lang="pt-BR" sz="1300" dirty="0"/>
              <a:t>da profissão, pelo período de até 2 (dois) anos, aos profissionais que, dentro do âmbito de sua atuação e no que se referir à parte técnica, forem responsáveis por qualquer falsidade de documentos que assinarem e pelas irregularidades de escrituração praticadas no sentido de fraudar as rendas públicas;          </a:t>
            </a:r>
            <a:r>
              <a:rPr lang="pt-BR" sz="1300" dirty="0">
                <a:hlinkClick r:id="rId4"/>
              </a:rPr>
              <a:t>(Redação dada pela Lei nº 12.249, de 2010)</a:t>
            </a:r>
            <a:endParaRPr lang="pt-BR" sz="1300" dirty="0"/>
          </a:p>
          <a:p>
            <a:pPr marL="0" indent="0" algn="just">
              <a:buNone/>
            </a:pPr>
            <a:r>
              <a:rPr lang="pt-BR" sz="1300" b="1" dirty="0"/>
              <a:t>e) </a:t>
            </a:r>
            <a:r>
              <a:rPr lang="pt-BR" sz="1300" u="sng" dirty="0"/>
              <a:t>suspensão do exercício da profissão</a:t>
            </a:r>
            <a:r>
              <a:rPr lang="pt-BR" sz="1300" dirty="0"/>
              <a:t>, pelo prazo de 6 (seis) meses a 1 (um) ano, ao profissional com comprovada incapacidade técnica no desempenho de suas funções, a critério do Conselho Regional de Contabilidade a que estiver sujeito, facultada, porém, ao interessado a mais ampla defesa;         </a:t>
            </a:r>
            <a:r>
              <a:rPr lang="pt-BR" sz="1300" dirty="0">
                <a:hlinkClick r:id="rId4"/>
              </a:rPr>
              <a:t>(Redação dada pela Lei nº 12.249, de 2010</a:t>
            </a:r>
            <a:r>
              <a:rPr lang="pt-BR" sz="1300" dirty="0" smtClean="0">
                <a:hlinkClick r:id="rId4"/>
              </a:rPr>
              <a:t>)</a:t>
            </a:r>
            <a:r>
              <a:rPr lang="pt-BR" sz="1300" dirty="0"/>
              <a:t> </a:t>
            </a:r>
            <a:endParaRPr lang="pt-BR" sz="1300" dirty="0" smtClean="0"/>
          </a:p>
          <a:p>
            <a:pPr marL="0" indent="0" algn="just">
              <a:buNone/>
            </a:pPr>
            <a:r>
              <a:rPr lang="pt-BR" sz="1300" b="1" dirty="0" smtClean="0"/>
              <a:t>f</a:t>
            </a:r>
            <a:r>
              <a:rPr lang="pt-BR" sz="1300" b="1" dirty="0"/>
              <a:t>) </a:t>
            </a:r>
            <a:r>
              <a:rPr lang="pt-BR" sz="1300" u="sng" dirty="0"/>
              <a:t>cassação do exercício profissional </a:t>
            </a:r>
            <a:r>
              <a:rPr lang="pt-BR" sz="1300" dirty="0"/>
              <a:t>quando comprovada incapacidade técnica de natureza grave, crime contra a ordem econômica e tributária, produção de falsa prova de qualquer dos requisitos para registro profissional e apropriação indevida de valores de clientes confiados a sua guarda, desde que homologada por 2/3 (dois terços) do Plenário do Tribunal Superior de Ética e Disciplina;            </a:t>
            </a:r>
            <a:r>
              <a:rPr lang="pt-BR" sz="1300" dirty="0">
                <a:hlinkClick r:id="rId4"/>
              </a:rPr>
              <a:t>(Incluído pela Lei nº 12.249, de 2010)</a:t>
            </a:r>
            <a:endParaRPr lang="pt-BR" sz="13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68158" y="3782271"/>
            <a:ext cx="751514" cy="7596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509730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/>
          </p:cNvSpPr>
          <p:nvPr>
            <p:ph sz="quarter" idx="13"/>
          </p:nvPr>
        </p:nvSpPr>
        <p:spPr>
          <a:xfrm>
            <a:off x="107504" y="1352551"/>
            <a:ext cx="2952328" cy="3268624"/>
          </a:xfrm>
        </p:spPr>
        <p:txBody>
          <a:bodyPr>
            <a:normAutofit/>
          </a:bodyPr>
          <a:lstStyle>
            <a:extLst/>
          </a:lstStyle>
          <a:p>
            <a:pPr marL="0" lvl="1" indent="0">
              <a:lnSpc>
                <a:spcPct val="110000"/>
              </a:lnSpc>
              <a:spcBef>
                <a:spcPts val="200"/>
              </a:spcBef>
              <a:buNone/>
            </a:pPr>
            <a:r>
              <a:rPr lang="pt-BR" sz="2400" dirty="0"/>
              <a:t>Cadastro Nacional de Peritos Contadores – CNPC </a:t>
            </a:r>
          </a:p>
          <a:p>
            <a:pPr marL="0" lvl="1" indent="0">
              <a:buNone/>
            </a:pPr>
            <a:endParaRPr lang="pt-BR" sz="2200" b="1" dirty="0" smtClean="0"/>
          </a:p>
          <a:p>
            <a:pPr marL="0" lvl="1" indent="0">
              <a:buNone/>
            </a:pPr>
            <a:r>
              <a:rPr lang="pt-BR" sz="2200" b="1" dirty="0" smtClean="0"/>
              <a:t>- Penalidades / baixa no CNPC</a:t>
            </a:r>
            <a:endParaRPr lang="pt-BR" dirty="0" smtClean="0"/>
          </a:p>
          <a:p>
            <a:pPr marL="0" lvl="1" indent="0">
              <a:buNone/>
            </a:pPr>
            <a:endParaRPr lang="pt-BR" dirty="0" smtClean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7"/>
          </p:nvPr>
        </p:nvSpPr>
        <p:spPr>
          <a:xfrm>
            <a:off x="609601" y="4818186"/>
            <a:ext cx="5421083" cy="273844"/>
          </a:xfrm>
        </p:spPr>
        <p:txBody>
          <a:bodyPr/>
          <a:lstStyle/>
          <a:p>
            <a:r>
              <a:rPr kumimoji="0" lang="pt-BR" dirty="0" smtClean="0"/>
              <a:t>Prof. Walter Morais</a:t>
            </a:r>
            <a:endParaRPr kumimoji="0"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47500" lnSpcReduction="20000"/>
          </a:bodyPr>
          <a:lstStyle/>
          <a:p>
            <a:pPr algn="ctr"/>
            <a:fld id="{8F82E0A0-C266-4798-8C8F-B9F91E9DA37E}" type="slidenum">
              <a:rPr kumimoji="0" lang="pt-BR" sz="1400" b="1" smtClean="0">
                <a:solidFill>
                  <a:srgbClr val="FFFFFF"/>
                </a:solidFill>
              </a:rPr>
              <a:pPr algn="ctr"/>
              <a:t>23</a:t>
            </a:fld>
            <a:endParaRPr kumimoji="0" lang="pt-BR"/>
          </a:p>
        </p:txBody>
      </p:sp>
      <p:sp>
        <p:nvSpPr>
          <p:cNvPr id="11" name="Rectangle 1"/>
          <p:cNvSpPr>
            <a:spLocks noGrp="1"/>
          </p:cNvSpPr>
          <p:nvPr>
            <p:ph type="title"/>
          </p:nvPr>
        </p:nvSpPr>
        <p:spPr>
          <a:xfrm>
            <a:off x="609600" y="51470"/>
            <a:ext cx="8153400" cy="1005840"/>
          </a:xfrm>
        </p:spPr>
        <p:txBody>
          <a:bodyPr>
            <a:normAutofit/>
          </a:bodyPr>
          <a:lstStyle>
            <a:extLst/>
          </a:lstStyle>
          <a:p>
            <a:r>
              <a:rPr lang="pt-BR" sz="2400" dirty="0">
                <a:solidFill>
                  <a:srgbClr val="00B0F0"/>
                </a:solidFill>
              </a:rPr>
              <a:t>NOVOS PROCEDIMENTOS DO PERITO E DA PERÍCIA DIANTE DO CFC E DO NOVO CÓDIGO DE PROCESSO CIVIL.</a:t>
            </a: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4467788"/>
            <a:ext cx="827584" cy="5899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Rectangle 2"/>
          <p:cNvSpPr>
            <a:spLocks noGrp="1"/>
          </p:cNvSpPr>
          <p:nvPr>
            <p:ph sz="quarter" idx="13"/>
          </p:nvPr>
        </p:nvSpPr>
        <p:spPr>
          <a:xfrm>
            <a:off x="3203848" y="1347613"/>
            <a:ext cx="5832648" cy="3415155"/>
          </a:xfrm>
        </p:spPr>
        <p:txBody>
          <a:bodyPr>
            <a:noAutofit/>
          </a:bodyPr>
          <a:lstStyle>
            <a:extLst/>
          </a:lstStyle>
          <a:p>
            <a:pPr marL="0" indent="0" algn="just">
              <a:buNone/>
            </a:pPr>
            <a:r>
              <a:rPr lang="pt-BR" sz="2400" dirty="0"/>
              <a:t>Art. 8º Serão baixados do CNPC os profissionais que</a:t>
            </a:r>
            <a:r>
              <a:rPr lang="pt-BR" sz="2400" dirty="0" smtClean="0"/>
              <a:t>: (...)</a:t>
            </a:r>
          </a:p>
          <a:p>
            <a:pPr marL="0" indent="0" algn="just">
              <a:buNone/>
            </a:pPr>
            <a:endParaRPr lang="pt-BR" sz="1000" dirty="0"/>
          </a:p>
          <a:p>
            <a:pPr marL="0" indent="0" algn="just">
              <a:buNone/>
            </a:pPr>
            <a:r>
              <a:rPr lang="pt-BR" sz="2400" dirty="0"/>
              <a:t>IV – tiverem os seus registros baixados pelos </a:t>
            </a:r>
            <a:r>
              <a:rPr lang="pt-BR" sz="2400" dirty="0" err="1"/>
              <a:t>CRCs</a:t>
            </a:r>
            <a:r>
              <a:rPr lang="pt-BR" sz="2400" dirty="0"/>
              <a:t>; e</a:t>
            </a:r>
          </a:p>
          <a:p>
            <a:pPr marL="0" indent="0" algn="just">
              <a:buNone/>
            </a:pPr>
            <a:r>
              <a:rPr lang="pt-BR" sz="2400" dirty="0" smtClean="0"/>
              <a:t>V </a:t>
            </a:r>
            <a:r>
              <a:rPr lang="pt-BR" sz="2400" dirty="0"/>
              <a:t>– </a:t>
            </a:r>
            <a:r>
              <a:rPr lang="pt-BR" sz="2400" u="sng" dirty="0"/>
              <a:t>não atingirem, anualmente, a pontuação mínima exigida no Programa de Educação Profissional Continuada, nos termos do Art. 7º</a:t>
            </a:r>
            <a:r>
              <a:rPr lang="pt-BR" sz="2400" dirty="0"/>
              <a:t>.</a:t>
            </a:r>
          </a:p>
          <a:p>
            <a:pPr marL="0" indent="0">
              <a:buNone/>
            </a:pPr>
            <a:r>
              <a:rPr lang="pt-BR" sz="20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xmlns="" val="3155002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/>
          </p:cNvSpPr>
          <p:nvPr>
            <p:ph sz="quarter" idx="13"/>
          </p:nvPr>
        </p:nvSpPr>
        <p:spPr>
          <a:xfrm>
            <a:off x="107504" y="1352551"/>
            <a:ext cx="3456384" cy="3268624"/>
          </a:xfrm>
        </p:spPr>
        <p:txBody>
          <a:bodyPr>
            <a:normAutofit/>
          </a:bodyPr>
          <a:lstStyle>
            <a:extLst/>
          </a:lstStyle>
          <a:p>
            <a:pPr marL="0" lvl="1" indent="0">
              <a:lnSpc>
                <a:spcPct val="110000"/>
              </a:lnSpc>
              <a:spcBef>
                <a:spcPts val="200"/>
              </a:spcBef>
              <a:buNone/>
            </a:pPr>
            <a:r>
              <a:rPr lang="pt-BR" sz="2400" dirty="0"/>
              <a:t>Cadastro Nacional de Peritos Contadores – CNPC </a:t>
            </a:r>
          </a:p>
          <a:p>
            <a:pPr marL="0" lvl="1" indent="0">
              <a:buNone/>
            </a:pPr>
            <a:endParaRPr lang="pt-BR" sz="2200" b="1" dirty="0" smtClean="0"/>
          </a:p>
          <a:p>
            <a:pPr marL="0" lvl="1" indent="0">
              <a:buNone/>
            </a:pPr>
            <a:r>
              <a:rPr lang="pt-BR" sz="2200" b="1" dirty="0" smtClean="0"/>
              <a:t>- Restabelecimento no CNPC</a:t>
            </a:r>
            <a:endParaRPr lang="pt-BR" sz="2400" dirty="0"/>
          </a:p>
          <a:p>
            <a:pPr marL="0" lvl="1" indent="0">
              <a:buNone/>
            </a:pPr>
            <a:endParaRPr lang="pt-BR" dirty="0" smtClean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7"/>
          </p:nvPr>
        </p:nvSpPr>
        <p:spPr>
          <a:xfrm>
            <a:off x="609601" y="4818186"/>
            <a:ext cx="5421083" cy="273844"/>
          </a:xfrm>
        </p:spPr>
        <p:txBody>
          <a:bodyPr/>
          <a:lstStyle/>
          <a:p>
            <a:r>
              <a:rPr kumimoji="0" lang="pt-BR" dirty="0" smtClean="0"/>
              <a:t>Prof. Walter Morais</a:t>
            </a:r>
            <a:endParaRPr kumimoji="0"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47500" lnSpcReduction="20000"/>
          </a:bodyPr>
          <a:lstStyle/>
          <a:p>
            <a:pPr algn="ctr"/>
            <a:fld id="{8F82E0A0-C266-4798-8C8F-B9F91E9DA37E}" type="slidenum">
              <a:rPr kumimoji="0" lang="pt-BR" sz="1400" b="1" smtClean="0">
                <a:solidFill>
                  <a:srgbClr val="FFFFFF"/>
                </a:solidFill>
              </a:rPr>
              <a:pPr algn="ctr"/>
              <a:t>24</a:t>
            </a:fld>
            <a:endParaRPr kumimoji="0" lang="pt-BR"/>
          </a:p>
        </p:txBody>
      </p:sp>
      <p:sp>
        <p:nvSpPr>
          <p:cNvPr id="11" name="Rectangle 1"/>
          <p:cNvSpPr>
            <a:spLocks noGrp="1"/>
          </p:cNvSpPr>
          <p:nvPr>
            <p:ph type="title"/>
          </p:nvPr>
        </p:nvSpPr>
        <p:spPr>
          <a:xfrm>
            <a:off x="609600" y="51470"/>
            <a:ext cx="8153400" cy="1005840"/>
          </a:xfrm>
        </p:spPr>
        <p:txBody>
          <a:bodyPr>
            <a:normAutofit/>
          </a:bodyPr>
          <a:lstStyle>
            <a:extLst/>
          </a:lstStyle>
          <a:p>
            <a:r>
              <a:rPr lang="pt-BR" sz="2400" dirty="0">
                <a:solidFill>
                  <a:srgbClr val="00B0F0"/>
                </a:solidFill>
              </a:rPr>
              <a:t>NOVOS PROCEDIMENTOS DO PERITO E DA PERÍCIA DIANTE DO CFC E DO NOVO CÓDIGO DE PROCESSO CIVIL.</a:t>
            </a: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4467788"/>
            <a:ext cx="827584" cy="5899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Rectangle 2"/>
          <p:cNvSpPr>
            <a:spLocks noGrp="1"/>
          </p:cNvSpPr>
          <p:nvPr>
            <p:ph sz="quarter" idx="13"/>
          </p:nvPr>
        </p:nvSpPr>
        <p:spPr>
          <a:xfrm>
            <a:off x="3707904" y="1347613"/>
            <a:ext cx="5328592" cy="3415155"/>
          </a:xfrm>
        </p:spPr>
        <p:txBody>
          <a:bodyPr>
            <a:noAutofit/>
          </a:bodyPr>
          <a:lstStyle>
            <a:extLst/>
          </a:lstStyle>
          <a:p>
            <a:pPr marL="0" indent="0" algn="just">
              <a:buNone/>
            </a:pPr>
            <a:endParaRPr lang="pt-BR" sz="2400" dirty="0" smtClean="0"/>
          </a:p>
          <a:p>
            <a:pPr marL="0" indent="0" algn="just">
              <a:buNone/>
            </a:pPr>
            <a:r>
              <a:rPr lang="pt-BR" sz="2400" dirty="0" smtClean="0"/>
              <a:t>Art</a:t>
            </a:r>
            <a:r>
              <a:rPr lang="pt-BR" sz="2400" dirty="0"/>
              <a:t>. 9º O restabelecimento do registro no CNPC estará </a:t>
            </a:r>
            <a:r>
              <a:rPr lang="pt-BR" sz="2400" u="sng" dirty="0"/>
              <a:t>condicionado à apresentação de certificado de aprovação no exame específico</a:t>
            </a:r>
            <a:r>
              <a:rPr lang="pt-BR" sz="2400" dirty="0"/>
              <a:t>, previsto no Art. 6º, e à regularização das condições que determinaram a exclusão, prevista nos incisos de I a III do Art. 8º</a:t>
            </a:r>
            <a:r>
              <a:rPr lang="pt-BR" sz="2000" dirty="0" smtClean="0"/>
              <a:t>.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xmlns="" val="1744501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/>
          </p:cNvSpPr>
          <p:nvPr>
            <p:ph sz="quarter" idx="13"/>
          </p:nvPr>
        </p:nvSpPr>
        <p:spPr>
          <a:xfrm>
            <a:off x="107504" y="1352551"/>
            <a:ext cx="2952328" cy="3115237"/>
          </a:xfrm>
        </p:spPr>
        <p:txBody>
          <a:bodyPr>
            <a:normAutofit fontScale="92500"/>
          </a:bodyPr>
          <a:lstStyle>
            <a:extLst/>
          </a:lstStyle>
          <a:p>
            <a:pPr marL="0" lvl="1" indent="0">
              <a:lnSpc>
                <a:spcPct val="110000"/>
              </a:lnSpc>
              <a:spcBef>
                <a:spcPts val="200"/>
              </a:spcBef>
              <a:buNone/>
            </a:pPr>
            <a:r>
              <a:rPr lang="pt-BR" sz="2400" dirty="0"/>
              <a:t>Cadastro Nacional de Peritos Contadores – CNPC </a:t>
            </a:r>
          </a:p>
          <a:p>
            <a:pPr marL="0" lvl="1" indent="0">
              <a:buNone/>
            </a:pPr>
            <a:endParaRPr lang="pt-BR" sz="2200" b="1" dirty="0" smtClean="0"/>
          </a:p>
          <a:p>
            <a:pPr marL="0" lvl="1" indent="0">
              <a:buNone/>
            </a:pPr>
            <a:r>
              <a:rPr lang="pt-BR" sz="2400" dirty="0"/>
              <a:t>http://novoportal.cfc.org.br/noticias/cadastro-nacional-reunira-peritos-contabeis-do-brasil/</a:t>
            </a:r>
          </a:p>
          <a:p>
            <a:pPr marL="0" lvl="1" indent="0">
              <a:buNone/>
            </a:pPr>
            <a:endParaRPr lang="pt-BR" dirty="0" smtClean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7"/>
          </p:nvPr>
        </p:nvSpPr>
        <p:spPr>
          <a:xfrm>
            <a:off x="609601" y="4818186"/>
            <a:ext cx="5421083" cy="273844"/>
          </a:xfrm>
        </p:spPr>
        <p:txBody>
          <a:bodyPr/>
          <a:lstStyle/>
          <a:p>
            <a:r>
              <a:rPr kumimoji="0" lang="pt-BR" dirty="0" smtClean="0"/>
              <a:t>Prof. Walter Morais</a:t>
            </a:r>
            <a:endParaRPr kumimoji="0"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47500" lnSpcReduction="20000"/>
          </a:bodyPr>
          <a:lstStyle/>
          <a:p>
            <a:pPr algn="ctr"/>
            <a:fld id="{8F82E0A0-C266-4798-8C8F-B9F91E9DA37E}" type="slidenum">
              <a:rPr kumimoji="0" lang="pt-BR" sz="1400" b="1" smtClean="0">
                <a:solidFill>
                  <a:srgbClr val="FFFFFF"/>
                </a:solidFill>
              </a:rPr>
              <a:pPr algn="ctr"/>
              <a:t>25</a:t>
            </a:fld>
            <a:endParaRPr kumimoji="0" lang="pt-BR"/>
          </a:p>
        </p:txBody>
      </p:sp>
      <p:sp>
        <p:nvSpPr>
          <p:cNvPr id="11" name="Rectangle 1"/>
          <p:cNvSpPr>
            <a:spLocks noGrp="1"/>
          </p:cNvSpPr>
          <p:nvPr>
            <p:ph type="title"/>
          </p:nvPr>
        </p:nvSpPr>
        <p:spPr>
          <a:xfrm>
            <a:off x="609600" y="51470"/>
            <a:ext cx="8153400" cy="1005840"/>
          </a:xfrm>
        </p:spPr>
        <p:txBody>
          <a:bodyPr>
            <a:normAutofit/>
          </a:bodyPr>
          <a:lstStyle>
            <a:extLst/>
          </a:lstStyle>
          <a:p>
            <a:r>
              <a:rPr lang="pt-BR" sz="2400" dirty="0">
                <a:solidFill>
                  <a:srgbClr val="00B0F0"/>
                </a:solidFill>
              </a:rPr>
              <a:t>NOVOS PROCEDIMENTOS DO PERITO E DA PERÍCIA DIANTE DO CFC E DO NOVO CÓDIGO DE PROCESSO CIVIL.</a:t>
            </a: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4467788"/>
            <a:ext cx="827584" cy="5899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98439" y="1419622"/>
            <a:ext cx="6110065" cy="3168352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348890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/>
          </p:cNvSpPr>
          <p:nvPr>
            <p:ph sz="quarter" idx="13"/>
          </p:nvPr>
        </p:nvSpPr>
        <p:spPr>
          <a:xfrm>
            <a:off x="107504" y="1352551"/>
            <a:ext cx="2952328" cy="3115237"/>
          </a:xfrm>
        </p:spPr>
        <p:txBody>
          <a:bodyPr>
            <a:normAutofit/>
          </a:bodyPr>
          <a:lstStyle>
            <a:extLst/>
          </a:lstStyle>
          <a:p>
            <a:pPr marL="0" lvl="1" indent="0">
              <a:lnSpc>
                <a:spcPct val="110000"/>
              </a:lnSpc>
              <a:spcBef>
                <a:spcPts val="200"/>
              </a:spcBef>
              <a:buNone/>
            </a:pPr>
            <a:r>
              <a:rPr lang="pt-BR" sz="2400" dirty="0"/>
              <a:t>Cadastro Nacional de Peritos Contadores – CNPC </a:t>
            </a:r>
          </a:p>
          <a:p>
            <a:pPr marL="0" lvl="1" indent="0">
              <a:buNone/>
            </a:pPr>
            <a:endParaRPr lang="pt-BR" sz="2200" b="1" dirty="0" smtClean="0"/>
          </a:p>
          <a:p>
            <a:pPr marL="0" lvl="1" indent="0">
              <a:buNone/>
            </a:pPr>
            <a:r>
              <a:rPr lang="pt-BR" sz="2400" dirty="0" smtClean="0"/>
              <a:t>Consulta </a:t>
            </a:r>
            <a:endParaRPr lang="pt-BR" sz="2400" dirty="0"/>
          </a:p>
          <a:p>
            <a:pPr marL="0" lvl="1" indent="0">
              <a:buNone/>
            </a:pPr>
            <a:endParaRPr lang="pt-BR" dirty="0" smtClean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7"/>
          </p:nvPr>
        </p:nvSpPr>
        <p:spPr>
          <a:xfrm>
            <a:off x="609601" y="4818186"/>
            <a:ext cx="5421083" cy="273844"/>
          </a:xfrm>
        </p:spPr>
        <p:txBody>
          <a:bodyPr/>
          <a:lstStyle/>
          <a:p>
            <a:r>
              <a:rPr kumimoji="0" lang="pt-BR" dirty="0" smtClean="0"/>
              <a:t>Prof. Walter Morais</a:t>
            </a:r>
            <a:endParaRPr kumimoji="0"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47500" lnSpcReduction="20000"/>
          </a:bodyPr>
          <a:lstStyle/>
          <a:p>
            <a:pPr algn="ctr"/>
            <a:fld id="{8F82E0A0-C266-4798-8C8F-B9F91E9DA37E}" type="slidenum">
              <a:rPr kumimoji="0" lang="pt-BR" sz="1400" b="1" smtClean="0">
                <a:solidFill>
                  <a:srgbClr val="FFFFFF"/>
                </a:solidFill>
              </a:rPr>
              <a:pPr algn="ctr"/>
              <a:t>26</a:t>
            </a:fld>
            <a:endParaRPr kumimoji="0" lang="pt-BR"/>
          </a:p>
        </p:txBody>
      </p:sp>
      <p:sp>
        <p:nvSpPr>
          <p:cNvPr id="11" name="Rectangle 1"/>
          <p:cNvSpPr>
            <a:spLocks noGrp="1"/>
          </p:cNvSpPr>
          <p:nvPr>
            <p:ph type="title"/>
          </p:nvPr>
        </p:nvSpPr>
        <p:spPr>
          <a:xfrm>
            <a:off x="609600" y="51470"/>
            <a:ext cx="8153400" cy="1005840"/>
          </a:xfrm>
        </p:spPr>
        <p:txBody>
          <a:bodyPr>
            <a:normAutofit/>
          </a:bodyPr>
          <a:lstStyle>
            <a:extLst/>
          </a:lstStyle>
          <a:p>
            <a:r>
              <a:rPr lang="pt-BR" sz="2400" dirty="0">
                <a:solidFill>
                  <a:srgbClr val="00B0F0"/>
                </a:solidFill>
              </a:rPr>
              <a:t>NOVOS PROCEDIMENTOS DO PERITO E DA PERÍCIA DIANTE DO CFC E DO NOVO CÓDIGO DE PROCESSO CIVIL.</a:t>
            </a: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4467788"/>
            <a:ext cx="827584" cy="5899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91880" y="1347614"/>
            <a:ext cx="5544616" cy="3504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710726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/>
          </p:cNvSpPr>
          <p:nvPr>
            <p:ph sz="quarter" idx="13"/>
          </p:nvPr>
        </p:nvSpPr>
        <p:spPr>
          <a:xfrm>
            <a:off x="107504" y="1352551"/>
            <a:ext cx="2952328" cy="3115237"/>
          </a:xfrm>
        </p:spPr>
        <p:txBody>
          <a:bodyPr>
            <a:normAutofit/>
          </a:bodyPr>
          <a:lstStyle>
            <a:extLst/>
          </a:lstStyle>
          <a:p>
            <a:pPr marL="0" lvl="1" indent="0">
              <a:lnSpc>
                <a:spcPct val="110000"/>
              </a:lnSpc>
              <a:spcBef>
                <a:spcPts val="200"/>
              </a:spcBef>
              <a:buNone/>
            </a:pPr>
            <a:r>
              <a:rPr lang="pt-BR" sz="2400" dirty="0"/>
              <a:t>Cadastro Nacional de Peritos Contadores – CNPC </a:t>
            </a:r>
          </a:p>
          <a:p>
            <a:pPr marL="0" lvl="1" indent="0">
              <a:buNone/>
            </a:pPr>
            <a:endParaRPr lang="pt-BR" sz="2200" b="1" dirty="0" smtClean="0"/>
          </a:p>
          <a:p>
            <a:pPr marL="0" lvl="1" indent="0">
              <a:buNone/>
            </a:pPr>
            <a:r>
              <a:rPr lang="pt-BR" sz="2400" dirty="0" smtClean="0"/>
              <a:t>Certidão </a:t>
            </a:r>
            <a:endParaRPr lang="pt-BR" sz="2400" dirty="0"/>
          </a:p>
          <a:p>
            <a:pPr marL="0" lvl="1" indent="0">
              <a:buNone/>
            </a:pPr>
            <a:endParaRPr lang="pt-BR" dirty="0" smtClean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7"/>
          </p:nvPr>
        </p:nvSpPr>
        <p:spPr>
          <a:xfrm>
            <a:off x="609601" y="4818186"/>
            <a:ext cx="5421083" cy="273844"/>
          </a:xfrm>
        </p:spPr>
        <p:txBody>
          <a:bodyPr/>
          <a:lstStyle/>
          <a:p>
            <a:r>
              <a:rPr kumimoji="0" lang="pt-BR" dirty="0" smtClean="0"/>
              <a:t>Prof. Walter Morais</a:t>
            </a:r>
            <a:endParaRPr kumimoji="0"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47500" lnSpcReduction="20000"/>
          </a:bodyPr>
          <a:lstStyle/>
          <a:p>
            <a:pPr algn="ctr"/>
            <a:fld id="{8F82E0A0-C266-4798-8C8F-B9F91E9DA37E}" type="slidenum">
              <a:rPr kumimoji="0" lang="pt-BR" sz="1400" b="1" smtClean="0">
                <a:solidFill>
                  <a:srgbClr val="FFFFFF"/>
                </a:solidFill>
              </a:rPr>
              <a:pPr algn="ctr"/>
              <a:t>27</a:t>
            </a:fld>
            <a:endParaRPr kumimoji="0" lang="pt-BR"/>
          </a:p>
        </p:txBody>
      </p:sp>
      <p:sp>
        <p:nvSpPr>
          <p:cNvPr id="11" name="Rectangle 1"/>
          <p:cNvSpPr>
            <a:spLocks noGrp="1"/>
          </p:cNvSpPr>
          <p:nvPr>
            <p:ph type="title"/>
          </p:nvPr>
        </p:nvSpPr>
        <p:spPr>
          <a:xfrm>
            <a:off x="609600" y="51470"/>
            <a:ext cx="8153400" cy="1005840"/>
          </a:xfrm>
        </p:spPr>
        <p:txBody>
          <a:bodyPr>
            <a:normAutofit/>
          </a:bodyPr>
          <a:lstStyle>
            <a:extLst/>
          </a:lstStyle>
          <a:p>
            <a:r>
              <a:rPr lang="pt-BR" sz="2400" dirty="0">
                <a:solidFill>
                  <a:srgbClr val="00B0F0"/>
                </a:solidFill>
              </a:rPr>
              <a:t>NOVOS PROCEDIMENTOS DO PERITO E DA PERÍCIA DIANTE DO CFC E DO NOVO CÓDIGO DE PROCESSO CIVIL.</a:t>
            </a: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4467788"/>
            <a:ext cx="827584" cy="5899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546846" y="1315109"/>
            <a:ext cx="2549065" cy="35299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043539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/>
          </p:cNvSpPr>
          <p:nvPr>
            <p:ph sz="quarter" idx="13"/>
          </p:nvPr>
        </p:nvSpPr>
        <p:spPr>
          <a:xfrm>
            <a:off x="107504" y="1352551"/>
            <a:ext cx="2952328" cy="3115237"/>
          </a:xfrm>
        </p:spPr>
        <p:txBody>
          <a:bodyPr>
            <a:normAutofit/>
          </a:bodyPr>
          <a:lstStyle>
            <a:extLst/>
          </a:lstStyle>
          <a:p>
            <a:pPr marL="0" lvl="1" indent="0">
              <a:lnSpc>
                <a:spcPct val="110000"/>
              </a:lnSpc>
              <a:spcBef>
                <a:spcPts val="200"/>
              </a:spcBef>
              <a:buNone/>
            </a:pPr>
            <a:r>
              <a:rPr lang="pt-BR" sz="2400" dirty="0"/>
              <a:t>Cadastro Nacional de Peritos Contadores – CNPC </a:t>
            </a:r>
          </a:p>
          <a:p>
            <a:pPr marL="0" lvl="1" indent="0">
              <a:buNone/>
            </a:pPr>
            <a:endParaRPr lang="pt-BR" sz="2200" b="1" dirty="0" smtClean="0"/>
          </a:p>
          <a:p>
            <a:pPr marL="0" lvl="1" indent="0">
              <a:buNone/>
            </a:pPr>
            <a:r>
              <a:rPr lang="pt-BR" sz="2400" dirty="0" smtClean="0"/>
              <a:t>Certidão </a:t>
            </a:r>
            <a:endParaRPr lang="pt-BR" sz="2400" dirty="0"/>
          </a:p>
          <a:p>
            <a:pPr marL="0" lvl="1" indent="0">
              <a:buNone/>
            </a:pPr>
            <a:endParaRPr lang="pt-BR" dirty="0" smtClean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7"/>
          </p:nvPr>
        </p:nvSpPr>
        <p:spPr>
          <a:xfrm>
            <a:off x="609601" y="4818186"/>
            <a:ext cx="5421083" cy="273844"/>
          </a:xfrm>
        </p:spPr>
        <p:txBody>
          <a:bodyPr/>
          <a:lstStyle/>
          <a:p>
            <a:r>
              <a:rPr kumimoji="0" lang="pt-BR" dirty="0" smtClean="0"/>
              <a:t>Prof. Walter Morais</a:t>
            </a:r>
            <a:endParaRPr kumimoji="0"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47500" lnSpcReduction="20000"/>
          </a:bodyPr>
          <a:lstStyle/>
          <a:p>
            <a:pPr algn="ctr"/>
            <a:fld id="{8F82E0A0-C266-4798-8C8F-B9F91E9DA37E}" type="slidenum">
              <a:rPr kumimoji="0" lang="pt-BR" sz="1400" b="1" smtClean="0">
                <a:solidFill>
                  <a:srgbClr val="FFFFFF"/>
                </a:solidFill>
              </a:rPr>
              <a:pPr algn="ctr"/>
              <a:t>28</a:t>
            </a:fld>
            <a:endParaRPr kumimoji="0" lang="pt-BR"/>
          </a:p>
        </p:txBody>
      </p:sp>
      <p:sp>
        <p:nvSpPr>
          <p:cNvPr id="11" name="Rectangle 1"/>
          <p:cNvSpPr>
            <a:spLocks noGrp="1"/>
          </p:cNvSpPr>
          <p:nvPr>
            <p:ph type="title"/>
          </p:nvPr>
        </p:nvSpPr>
        <p:spPr>
          <a:xfrm>
            <a:off x="609601" y="51470"/>
            <a:ext cx="3530352" cy="1005840"/>
          </a:xfrm>
        </p:spPr>
        <p:txBody>
          <a:bodyPr>
            <a:normAutofit/>
          </a:bodyPr>
          <a:lstStyle>
            <a:extLst/>
          </a:lstStyle>
          <a:p>
            <a:r>
              <a:rPr lang="pt-BR" sz="1400" dirty="0">
                <a:solidFill>
                  <a:srgbClr val="00B0F0"/>
                </a:solidFill>
              </a:rPr>
              <a:t>NOVOS </a:t>
            </a:r>
            <a:r>
              <a:rPr lang="pt-BR" sz="1400" dirty="0" smtClean="0">
                <a:solidFill>
                  <a:srgbClr val="00B0F0"/>
                </a:solidFill>
              </a:rPr>
              <a:t>PROCEDIMENOS </a:t>
            </a:r>
            <a:r>
              <a:rPr lang="pt-BR" sz="1400" dirty="0">
                <a:solidFill>
                  <a:srgbClr val="00B0F0"/>
                </a:solidFill>
              </a:rPr>
              <a:t>DO PERITO E DA PERÍCIA DIANTE DO CFC E DO NOVO CÓDIGO DE PROCESSO CIVIL.</a:t>
            </a: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4467788"/>
            <a:ext cx="827584" cy="5899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355977" y="14775"/>
            <a:ext cx="4788024" cy="50909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252809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/>
          </p:cNvSpPr>
          <p:nvPr>
            <p:ph sz="quarter" idx="13"/>
          </p:nvPr>
        </p:nvSpPr>
        <p:spPr>
          <a:xfrm>
            <a:off x="107504" y="1352551"/>
            <a:ext cx="2664296" cy="3115237"/>
          </a:xfrm>
        </p:spPr>
        <p:txBody>
          <a:bodyPr>
            <a:normAutofit/>
          </a:bodyPr>
          <a:lstStyle>
            <a:extLst/>
          </a:lstStyle>
          <a:p>
            <a:pPr marL="0" lvl="1" indent="0">
              <a:lnSpc>
                <a:spcPct val="110000"/>
              </a:lnSpc>
              <a:spcBef>
                <a:spcPts val="200"/>
              </a:spcBef>
              <a:buNone/>
            </a:pPr>
            <a:r>
              <a:rPr lang="pt-BR" sz="2400" dirty="0"/>
              <a:t>Cadastro Nacional de Peritos Contadores – CNPC </a:t>
            </a:r>
          </a:p>
          <a:p>
            <a:pPr marL="0" lvl="1" indent="0">
              <a:buNone/>
            </a:pPr>
            <a:endParaRPr lang="pt-BR" sz="2200" b="1" dirty="0" smtClean="0"/>
          </a:p>
          <a:p>
            <a:pPr marL="0" lvl="1" indent="0">
              <a:buNone/>
            </a:pPr>
            <a:r>
              <a:rPr lang="pt-BR" sz="2400" smtClean="0"/>
              <a:t>Validação da Certidão </a:t>
            </a:r>
            <a:endParaRPr lang="pt-BR" sz="2400" dirty="0"/>
          </a:p>
          <a:p>
            <a:pPr marL="0" lvl="1" indent="0">
              <a:buNone/>
            </a:pPr>
            <a:endParaRPr lang="pt-BR" dirty="0" smtClean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7"/>
          </p:nvPr>
        </p:nvSpPr>
        <p:spPr>
          <a:xfrm>
            <a:off x="609601" y="4818186"/>
            <a:ext cx="5421083" cy="273844"/>
          </a:xfrm>
        </p:spPr>
        <p:txBody>
          <a:bodyPr/>
          <a:lstStyle/>
          <a:p>
            <a:r>
              <a:rPr kumimoji="0" lang="pt-BR" dirty="0" smtClean="0"/>
              <a:t>Prof. Walter Morais</a:t>
            </a:r>
            <a:endParaRPr kumimoji="0"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47500" lnSpcReduction="20000"/>
          </a:bodyPr>
          <a:lstStyle/>
          <a:p>
            <a:pPr algn="ctr"/>
            <a:fld id="{8F82E0A0-C266-4798-8C8F-B9F91E9DA37E}" type="slidenum">
              <a:rPr kumimoji="0" lang="pt-BR" sz="1400" b="1" smtClean="0">
                <a:solidFill>
                  <a:srgbClr val="FFFFFF"/>
                </a:solidFill>
              </a:rPr>
              <a:pPr algn="ctr"/>
              <a:t>29</a:t>
            </a:fld>
            <a:endParaRPr kumimoji="0" lang="pt-BR"/>
          </a:p>
        </p:txBody>
      </p:sp>
      <p:sp>
        <p:nvSpPr>
          <p:cNvPr id="11" name="Rectangle 1"/>
          <p:cNvSpPr>
            <a:spLocks noGrp="1"/>
          </p:cNvSpPr>
          <p:nvPr>
            <p:ph type="title"/>
          </p:nvPr>
        </p:nvSpPr>
        <p:spPr>
          <a:xfrm>
            <a:off x="609600" y="51470"/>
            <a:ext cx="8153400" cy="1005840"/>
          </a:xfrm>
        </p:spPr>
        <p:txBody>
          <a:bodyPr>
            <a:normAutofit/>
          </a:bodyPr>
          <a:lstStyle>
            <a:extLst/>
          </a:lstStyle>
          <a:p>
            <a:r>
              <a:rPr lang="pt-BR" sz="2400" dirty="0">
                <a:solidFill>
                  <a:srgbClr val="00B0F0"/>
                </a:solidFill>
              </a:rPr>
              <a:t>NOVOS PROCEDIMENTOS DO PERITO E DA PERÍCIA DIANTE DO CFC E DO NOVO CÓDIGO DE PROCESSO CIVIL.</a:t>
            </a: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4467788"/>
            <a:ext cx="827584" cy="5899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71800" y="1419622"/>
            <a:ext cx="6341348" cy="31994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262107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609600" y="51470"/>
            <a:ext cx="8153400" cy="1005840"/>
          </a:xfrm>
        </p:spPr>
        <p:txBody>
          <a:bodyPr>
            <a:normAutofit/>
          </a:bodyPr>
          <a:lstStyle>
            <a:extLst/>
          </a:lstStyle>
          <a:p>
            <a:r>
              <a:rPr lang="pt-BR" sz="2400" dirty="0">
                <a:solidFill>
                  <a:srgbClr val="00B0F0"/>
                </a:solidFill>
              </a:rPr>
              <a:t>NOVOS PROCEDIMENTOS DO PERITO E DA PERÍCIA DIANTE DO CFC E DO NOVO CÓDIGO DE PROCESSO CIVIL.</a:t>
            </a:r>
          </a:p>
        </p:txBody>
      </p:sp>
      <p:sp>
        <p:nvSpPr>
          <p:cNvPr id="4" name="Rectangle 3"/>
          <p:cNvSpPr>
            <a:spLocks noGrp="1"/>
          </p:cNvSpPr>
          <p:nvPr>
            <p:ph sz="quarter" idx="14"/>
          </p:nvPr>
        </p:nvSpPr>
        <p:spPr>
          <a:xfrm>
            <a:off x="4844901" y="1352549"/>
            <a:ext cx="3886200" cy="2286001"/>
          </a:xfrm>
        </p:spPr>
        <p:txBody>
          <a:bodyPr>
            <a:normAutofit/>
          </a:bodyPr>
          <a:lstStyle>
            <a:extLst/>
          </a:lstStyle>
          <a:p>
            <a:pPr marL="0" indent="0">
              <a:buNone/>
            </a:pPr>
            <a:r>
              <a:rPr lang="pt-BR" dirty="0"/>
              <a:t> </a:t>
            </a:r>
          </a:p>
          <a:p>
            <a:pPr marL="0" indent="0">
              <a:buNone/>
            </a:pPr>
            <a:r>
              <a:rPr lang="pt-BR" dirty="0"/>
              <a:t> </a:t>
            </a:r>
          </a:p>
          <a:p>
            <a:pPr marL="0" indent="0">
              <a:buNone/>
            </a:pPr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kumimoji="0" lang="pt-BR" dirty="0" smtClean="0"/>
              <a:t>Prof. Walter Morais</a:t>
            </a:r>
            <a:endParaRPr kumimoji="0" lang="pt-BR" dirty="0"/>
          </a:p>
        </p:txBody>
      </p:sp>
      <p:sp>
        <p:nvSpPr>
          <p:cNvPr id="10" name="Espaço Reservado para Número de Slide 9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47500" lnSpcReduction="20000"/>
          </a:bodyPr>
          <a:lstStyle/>
          <a:p>
            <a:pPr algn="ctr"/>
            <a:fld id="{8F82E0A0-C266-4798-8C8F-B9F91E9DA37E}" type="slidenum">
              <a:rPr kumimoji="0" lang="pt-BR" sz="1400" b="1" smtClean="0">
                <a:solidFill>
                  <a:srgbClr val="FFFFFF"/>
                </a:solidFill>
              </a:rPr>
              <a:pPr algn="ctr"/>
              <a:t>3</a:t>
            </a:fld>
            <a:endParaRPr kumimoji="0" lang="pt-BR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pt-BR" sz="2600" b="1" dirty="0"/>
              <a:t>RESOLUÇÃO CFC N.º 1.502, de 19 de FEVEREIRO de 2016.</a:t>
            </a:r>
          </a:p>
          <a:p>
            <a:pPr marL="0" indent="0" algn="ctr">
              <a:buNone/>
            </a:pPr>
            <a:r>
              <a:rPr lang="pt-BR" sz="2600" dirty="0"/>
              <a:t> </a:t>
            </a:r>
          </a:p>
          <a:p>
            <a:pPr marL="0" indent="0" algn="ctr">
              <a:buNone/>
            </a:pPr>
            <a:r>
              <a:rPr lang="pt-BR" sz="2600" dirty="0"/>
              <a:t> </a:t>
            </a:r>
          </a:p>
          <a:p>
            <a:pPr marL="0" indent="0" algn="ctr">
              <a:buNone/>
            </a:pPr>
            <a:r>
              <a:rPr lang="pt-BR" sz="2600" dirty="0"/>
              <a:t>Dispõe sobre o Cadastro Nacional de Peritos Contábeis (CNPC) do Conselho Federal de Contabilidade (CFC) e dá outras providências.</a:t>
            </a:r>
          </a:p>
          <a:p>
            <a:pPr marL="0" indent="0">
              <a:buNone/>
            </a:pPr>
            <a:endParaRPr lang="pt-BR" dirty="0"/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76256" y="1419622"/>
            <a:ext cx="1065219" cy="10767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0" name="Picture 1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63888" y="2631480"/>
            <a:ext cx="5419725" cy="1668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4467788"/>
            <a:ext cx="827584" cy="5899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588891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/>
          </p:cNvSpPr>
          <p:nvPr>
            <p:ph sz="quarter" idx="13"/>
          </p:nvPr>
        </p:nvSpPr>
        <p:spPr>
          <a:xfrm>
            <a:off x="107504" y="1352551"/>
            <a:ext cx="2664296" cy="3115237"/>
          </a:xfrm>
        </p:spPr>
        <p:txBody>
          <a:bodyPr>
            <a:normAutofit/>
          </a:bodyPr>
          <a:lstStyle>
            <a:extLst/>
          </a:lstStyle>
          <a:p>
            <a:pPr marL="0" lvl="1" indent="0">
              <a:lnSpc>
                <a:spcPct val="110000"/>
              </a:lnSpc>
              <a:spcBef>
                <a:spcPts val="200"/>
              </a:spcBef>
              <a:buNone/>
            </a:pPr>
            <a:r>
              <a:rPr lang="pt-BR" sz="2400" b="1" dirty="0" smtClean="0"/>
              <a:t>Código de Processo Civil – 2015</a:t>
            </a:r>
          </a:p>
          <a:p>
            <a:pPr marL="0" lvl="1" indent="0">
              <a:lnSpc>
                <a:spcPct val="110000"/>
              </a:lnSpc>
              <a:spcBef>
                <a:spcPts val="200"/>
              </a:spcBef>
              <a:buNone/>
            </a:pPr>
            <a:endParaRPr lang="pt-BR" sz="2400" dirty="0"/>
          </a:p>
          <a:p>
            <a:pPr marL="0" lvl="1" indent="0">
              <a:buNone/>
            </a:pPr>
            <a:r>
              <a:rPr lang="pt-BR" dirty="0" smtClean="0"/>
              <a:t>Novas questões de pericia</a:t>
            </a:r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7"/>
          </p:nvPr>
        </p:nvSpPr>
        <p:spPr>
          <a:xfrm>
            <a:off x="609601" y="4818186"/>
            <a:ext cx="5421083" cy="273844"/>
          </a:xfrm>
        </p:spPr>
        <p:txBody>
          <a:bodyPr/>
          <a:lstStyle/>
          <a:p>
            <a:r>
              <a:rPr kumimoji="0" lang="pt-BR" dirty="0" smtClean="0"/>
              <a:t>Prof. Walter Morais</a:t>
            </a:r>
            <a:endParaRPr kumimoji="0"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47500" lnSpcReduction="20000"/>
          </a:bodyPr>
          <a:lstStyle/>
          <a:p>
            <a:pPr algn="ctr"/>
            <a:fld id="{8F82E0A0-C266-4798-8C8F-B9F91E9DA37E}" type="slidenum">
              <a:rPr kumimoji="0" lang="pt-BR" sz="1400" b="1" smtClean="0">
                <a:solidFill>
                  <a:srgbClr val="FFFFFF"/>
                </a:solidFill>
              </a:rPr>
              <a:pPr algn="ctr"/>
              <a:t>30</a:t>
            </a:fld>
            <a:endParaRPr kumimoji="0" lang="pt-BR"/>
          </a:p>
        </p:txBody>
      </p:sp>
      <p:sp>
        <p:nvSpPr>
          <p:cNvPr id="11" name="Rectangle 1"/>
          <p:cNvSpPr>
            <a:spLocks noGrp="1"/>
          </p:cNvSpPr>
          <p:nvPr>
            <p:ph type="title"/>
          </p:nvPr>
        </p:nvSpPr>
        <p:spPr>
          <a:xfrm>
            <a:off x="609600" y="51470"/>
            <a:ext cx="8153400" cy="1005840"/>
          </a:xfrm>
        </p:spPr>
        <p:txBody>
          <a:bodyPr>
            <a:normAutofit/>
          </a:bodyPr>
          <a:lstStyle>
            <a:extLst/>
          </a:lstStyle>
          <a:p>
            <a:r>
              <a:rPr lang="pt-BR" sz="2400" dirty="0">
                <a:solidFill>
                  <a:srgbClr val="00B0F0"/>
                </a:solidFill>
              </a:rPr>
              <a:t>NOVOS PROCEDIMENTOS DO PERITO E DA PERÍCIA DIANTE DO CFC E DO NOVO CÓDIGO DE PROCESSO CIVIL.</a:t>
            </a: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4467788"/>
            <a:ext cx="827584" cy="5899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2"/>
          <p:cNvSpPr>
            <a:spLocks noGrp="1"/>
          </p:cNvSpPr>
          <p:nvPr>
            <p:ph sz="quarter" idx="13"/>
          </p:nvPr>
        </p:nvSpPr>
        <p:spPr>
          <a:xfrm>
            <a:off x="3203848" y="1347613"/>
            <a:ext cx="5832648" cy="3415155"/>
          </a:xfrm>
        </p:spPr>
        <p:txBody>
          <a:bodyPr>
            <a:noAutofit/>
          </a:bodyPr>
          <a:lstStyle>
            <a:extLst/>
          </a:lstStyle>
          <a:p>
            <a:pPr marL="0" indent="0" algn="just">
              <a:buNone/>
            </a:pPr>
            <a:r>
              <a:rPr lang="pt-BR" sz="2200" b="1" dirty="0" smtClean="0"/>
              <a:t>Do </a:t>
            </a:r>
            <a:r>
              <a:rPr lang="pt-BR" sz="2200" b="1" dirty="0"/>
              <a:t>Perito</a:t>
            </a:r>
            <a:endParaRPr lang="pt-BR" sz="2200" dirty="0"/>
          </a:p>
          <a:p>
            <a:pPr marL="0" indent="0" algn="just">
              <a:buNone/>
            </a:pPr>
            <a:r>
              <a:rPr lang="pt-BR" sz="2200" b="1" dirty="0"/>
              <a:t>Art. 156</a:t>
            </a:r>
            <a:r>
              <a:rPr lang="pt-BR" sz="2200" dirty="0"/>
              <a:t>.  O juiz será assistido por perito quando a prova do fato depender de conhecimento técnico ou científico.</a:t>
            </a:r>
          </a:p>
          <a:p>
            <a:pPr marL="0" indent="0" algn="just">
              <a:buNone/>
            </a:pPr>
            <a:r>
              <a:rPr lang="pt-BR" sz="2200" dirty="0"/>
              <a:t>§ 1</a:t>
            </a:r>
            <a:r>
              <a:rPr lang="pt-BR" sz="2200" u="sng" baseline="30000" dirty="0"/>
              <a:t>o</a:t>
            </a:r>
            <a:r>
              <a:rPr lang="pt-BR" sz="2200" dirty="0"/>
              <a:t> Os peritos serão nomeados entre os profissionais legalmente habilitados e os órgãos técnicos ou científicos </a:t>
            </a:r>
            <a:r>
              <a:rPr lang="pt-BR" sz="2200" u="sng" dirty="0"/>
              <a:t>devidamente inscritos em cadastro mantido pelo tribunal ao qual o juiz está vinculado.</a:t>
            </a:r>
          </a:p>
        </p:txBody>
      </p:sp>
    </p:spTree>
    <p:extLst>
      <p:ext uri="{BB962C8B-B14F-4D97-AF65-F5344CB8AC3E}">
        <p14:creationId xmlns:p14="http://schemas.microsoft.com/office/powerpoint/2010/main" xmlns="" val="3275560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/>
          </p:cNvSpPr>
          <p:nvPr>
            <p:ph sz="quarter" idx="13"/>
          </p:nvPr>
        </p:nvSpPr>
        <p:spPr>
          <a:xfrm>
            <a:off x="107504" y="1352551"/>
            <a:ext cx="2664296" cy="3115237"/>
          </a:xfrm>
        </p:spPr>
        <p:txBody>
          <a:bodyPr>
            <a:normAutofit/>
          </a:bodyPr>
          <a:lstStyle>
            <a:extLst/>
          </a:lstStyle>
          <a:p>
            <a:pPr marL="0" lvl="1" indent="0">
              <a:lnSpc>
                <a:spcPct val="110000"/>
              </a:lnSpc>
              <a:spcBef>
                <a:spcPts val="200"/>
              </a:spcBef>
              <a:buNone/>
            </a:pPr>
            <a:r>
              <a:rPr lang="pt-BR" sz="2400" b="1" dirty="0" smtClean="0"/>
              <a:t>Código de Processo Civil – 2015</a:t>
            </a:r>
          </a:p>
          <a:p>
            <a:pPr marL="0" lvl="1" indent="0">
              <a:lnSpc>
                <a:spcPct val="110000"/>
              </a:lnSpc>
              <a:spcBef>
                <a:spcPts val="200"/>
              </a:spcBef>
              <a:buNone/>
            </a:pPr>
            <a:endParaRPr lang="pt-BR" sz="2400" dirty="0"/>
          </a:p>
          <a:p>
            <a:pPr marL="0" lvl="1" indent="0">
              <a:buNone/>
            </a:pPr>
            <a:r>
              <a:rPr lang="pt-BR" dirty="0" smtClean="0"/>
              <a:t>Novas questões de pericia no NCPC</a:t>
            </a:r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7"/>
          </p:nvPr>
        </p:nvSpPr>
        <p:spPr>
          <a:xfrm>
            <a:off x="609601" y="4818186"/>
            <a:ext cx="5421083" cy="273844"/>
          </a:xfrm>
        </p:spPr>
        <p:txBody>
          <a:bodyPr/>
          <a:lstStyle/>
          <a:p>
            <a:r>
              <a:rPr kumimoji="0" lang="pt-BR" dirty="0" smtClean="0"/>
              <a:t>Prof. Walter Morais</a:t>
            </a:r>
            <a:endParaRPr kumimoji="0"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47500" lnSpcReduction="20000"/>
          </a:bodyPr>
          <a:lstStyle/>
          <a:p>
            <a:pPr algn="ctr"/>
            <a:fld id="{8F82E0A0-C266-4798-8C8F-B9F91E9DA37E}" type="slidenum">
              <a:rPr kumimoji="0" lang="pt-BR" sz="1400" b="1" smtClean="0">
                <a:solidFill>
                  <a:srgbClr val="FFFFFF"/>
                </a:solidFill>
              </a:rPr>
              <a:pPr algn="ctr"/>
              <a:t>31</a:t>
            </a:fld>
            <a:endParaRPr kumimoji="0" lang="pt-BR"/>
          </a:p>
        </p:txBody>
      </p:sp>
      <p:sp>
        <p:nvSpPr>
          <p:cNvPr id="11" name="Rectangle 1"/>
          <p:cNvSpPr>
            <a:spLocks noGrp="1"/>
          </p:cNvSpPr>
          <p:nvPr>
            <p:ph type="title"/>
          </p:nvPr>
        </p:nvSpPr>
        <p:spPr>
          <a:xfrm>
            <a:off x="609600" y="51470"/>
            <a:ext cx="8153400" cy="1005840"/>
          </a:xfrm>
        </p:spPr>
        <p:txBody>
          <a:bodyPr>
            <a:normAutofit/>
          </a:bodyPr>
          <a:lstStyle>
            <a:extLst/>
          </a:lstStyle>
          <a:p>
            <a:r>
              <a:rPr lang="pt-BR" sz="2400" dirty="0">
                <a:solidFill>
                  <a:srgbClr val="00B0F0"/>
                </a:solidFill>
              </a:rPr>
              <a:t>NOVOS PROCEDIMENTOS DO PERITO E DA PERÍCIA DIANTE DO CFC E DO NOVO CÓDIGO DE PROCESSO CIVIL.</a:t>
            </a: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4467788"/>
            <a:ext cx="827584" cy="5899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2"/>
          <p:cNvSpPr>
            <a:spLocks noGrp="1"/>
          </p:cNvSpPr>
          <p:nvPr>
            <p:ph sz="quarter" idx="13"/>
          </p:nvPr>
        </p:nvSpPr>
        <p:spPr>
          <a:xfrm>
            <a:off x="3059832" y="1347613"/>
            <a:ext cx="5976664" cy="3415155"/>
          </a:xfrm>
        </p:spPr>
        <p:txBody>
          <a:bodyPr>
            <a:noAutofit/>
          </a:bodyPr>
          <a:lstStyle>
            <a:extLst/>
          </a:lstStyle>
          <a:p>
            <a:pPr marL="0" indent="0" algn="just">
              <a:buNone/>
            </a:pPr>
            <a:r>
              <a:rPr lang="pt-BR" sz="2400" dirty="0" smtClean="0"/>
              <a:t>§ </a:t>
            </a:r>
            <a:r>
              <a:rPr lang="pt-BR" sz="2400" dirty="0"/>
              <a:t>2</a:t>
            </a:r>
            <a:r>
              <a:rPr lang="pt-BR" sz="2400" u="sng" baseline="30000" dirty="0"/>
              <a:t>o</a:t>
            </a:r>
            <a:r>
              <a:rPr lang="pt-BR" sz="2400" dirty="0"/>
              <a:t> Para formação do cadastro, os tribunais devem realizar consulta pública, por meio de divulgação na rede mundial de computadores ou em jornais de grande circulação, além de consulta direta a universidades, a conselhos de classe, ao Ministério Público, à Defensoria Pública e à Ordem dos Advogados do Brasil, para a indicação de profissionais ou de órgãos técnicos interessados</a:t>
            </a:r>
            <a:r>
              <a:rPr lang="pt-BR" sz="2400" dirty="0" smtClean="0"/>
              <a:t>.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xmlns="" val="2729581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/>
          </p:cNvSpPr>
          <p:nvPr>
            <p:ph sz="quarter" idx="13"/>
          </p:nvPr>
        </p:nvSpPr>
        <p:spPr>
          <a:xfrm>
            <a:off x="107504" y="1352551"/>
            <a:ext cx="2664296" cy="3115237"/>
          </a:xfrm>
        </p:spPr>
        <p:txBody>
          <a:bodyPr>
            <a:normAutofit/>
          </a:bodyPr>
          <a:lstStyle>
            <a:extLst/>
          </a:lstStyle>
          <a:p>
            <a:pPr marL="0" lvl="1" indent="0">
              <a:lnSpc>
                <a:spcPct val="110000"/>
              </a:lnSpc>
              <a:spcBef>
                <a:spcPts val="200"/>
              </a:spcBef>
              <a:buNone/>
            </a:pPr>
            <a:r>
              <a:rPr lang="pt-BR" sz="2400" b="1" dirty="0" smtClean="0"/>
              <a:t>Código de Processo Civil – 2015</a:t>
            </a:r>
          </a:p>
          <a:p>
            <a:pPr marL="0" lvl="1" indent="0">
              <a:lnSpc>
                <a:spcPct val="110000"/>
              </a:lnSpc>
              <a:spcBef>
                <a:spcPts val="200"/>
              </a:spcBef>
              <a:buNone/>
            </a:pPr>
            <a:endParaRPr lang="pt-BR" sz="2400" dirty="0"/>
          </a:p>
          <a:p>
            <a:pPr marL="0" lvl="1" indent="0">
              <a:buNone/>
            </a:pPr>
            <a:r>
              <a:rPr lang="pt-BR" dirty="0" smtClean="0"/>
              <a:t>Novas questões de pericia no NCPC</a:t>
            </a:r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7"/>
          </p:nvPr>
        </p:nvSpPr>
        <p:spPr>
          <a:xfrm>
            <a:off x="609601" y="4818186"/>
            <a:ext cx="5421083" cy="273844"/>
          </a:xfrm>
        </p:spPr>
        <p:txBody>
          <a:bodyPr/>
          <a:lstStyle/>
          <a:p>
            <a:r>
              <a:rPr kumimoji="0" lang="pt-BR" dirty="0" smtClean="0"/>
              <a:t>Prof. Walter Morais</a:t>
            </a:r>
            <a:endParaRPr kumimoji="0"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47500" lnSpcReduction="20000"/>
          </a:bodyPr>
          <a:lstStyle/>
          <a:p>
            <a:pPr algn="ctr"/>
            <a:fld id="{8F82E0A0-C266-4798-8C8F-B9F91E9DA37E}" type="slidenum">
              <a:rPr kumimoji="0" lang="pt-BR" sz="1400" b="1" smtClean="0">
                <a:solidFill>
                  <a:srgbClr val="FFFFFF"/>
                </a:solidFill>
              </a:rPr>
              <a:pPr algn="ctr"/>
              <a:t>32</a:t>
            </a:fld>
            <a:endParaRPr kumimoji="0" lang="pt-BR"/>
          </a:p>
        </p:txBody>
      </p:sp>
      <p:sp>
        <p:nvSpPr>
          <p:cNvPr id="11" name="Rectangle 1"/>
          <p:cNvSpPr>
            <a:spLocks noGrp="1"/>
          </p:cNvSpPr>
          <p:nvPr>
            <p:ph type="title"/>
          </p:nvPr>
        </p:nvSpPr>
        <p:spPr>
          <a:xfrm>
            <a:off x="609600" y="51470"/>
            <a:ext cx="8153400" cy="1005840"/>
          </a:xfrm>
        </p:spPr>
        <p:txBody>
          <a:bodyPr>
            <a:normAutofit/>
          </a:bodyPr>
          <a:lstStyle>
            <a:extLst/>
          </a:lstStyle>
          <a:p>
            <a:r>
              <a:rPr lang="pt-BR" sz="2400" dirty="0">
                <a:solidFill>
                  <a:srgbClr val="00B0F0"/>
                </a:solidFill>
              </a:rPr>
              <a:t>NOVOS PROCEDIMENTOS DO PERITO E DA PERÍCIA DIANTE DO CFC E DO NOVO CÓDIGO DE PROCESSO CIVIL.</a:t>
            </a: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4467788"/>
            <a:ext cx="827584" cy="5899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2"/>
          <p:cNvSpPr>
            <a:spLocks noGrp="1"/>
          </p:cNvSpPr>
          <p:nvPr>
            <p:ph sz="quarter" idx="13"/>
          </p:nvPr>
        </p:nvSpPr>
        <p:spPr>
          <a:xfrm>
            <a:off x="3059832" y="1347613"/>
            <a:ext cx="5976664" cy="3415155"/>
          </a:xfrm>
        </p:spPr>
        <p:txBody>
          <a:bodyPr>
            <a:noAutofit/>
          </a:bodyPr>
          <a:lstStyle>
            <a:extLst/>
          </a:lstStyle>
          <a:p>
            <a:pPr marL="0" indent="0" algn="just">
              <a:buNone/>
            </a:pPr>
            <a:endParaRPr lang="pt-BR" sz="2400" dirty="0" smtClean="0"/>
          </a:p>
          <a:p>
            <a:pPr marL="0" indent="0" algn="just">
              <a:buNone/>
            </a:pPr>
            <a:r>
              <a:rPr lang="pt-BR" sz="2400" dirty="0" smtClean="0"/>
              <a:t>§ </a:t>
            </a:r>
            <a:r>
              <a:rPr lang="pt-BR" sz="2400" dirty="0"/>
              <a:t>3</a:t>
            </a:r>
            <a:r>
              <a:rPr lang="pt-BR" sz="2400" u="sng" baseline="30000" dirty="0"/>
              <a:t>o</a:t>
            </a:r>
            <a:r>
              <a:rPr lang="pt-BR" sz="2400" dirty="0"/>
              <a:t> Os tribunais realizarão avaliações e reavaliações periódicas para manutenção do cadastro, considerando a </a:t>
            </a:r>
            <a:r>
              <a:rPr lang="pt-BR" sz="2400" u="sng" dirty="0"/>
              <a:t>formação profissional, a atualização do conhecimento e a experiência dos peritos</a:t>
            </a:r>
            <a:r>
              <a:rPr lang="pt-BR" sz="2400" dirty="0"/>
              <a:t> interessados.</a:t>
            </a:r>
          </a:p>
        </p:txBody>
      </p:sp>
    </p:spTree>
    <p:extLst>
      <p:ext uri="{BB962C8B-B14F-4D97-AF65-F5344CB8AC3E}">
        <p14:creationId xmlns:p14="http://schemas.microsoft.com/office/powerpoint/2010/main" xmlns="" val="2283778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/>
          </p:cNvSpPr>
          <p:nvPr>
            <p:ph sz="quarter" idx="13"/>
          </p:nvPr>
        </p:nvSpPr>
        <p:spPr>
          <a:xfrm>
            <a:off x="107504" y="1352551"/>
            <a:ext cx="2664296" cy="3115237"/>
          </a:xfrm>
        </p:spPr>
        <p:txBody>
          <a:bodyPr>
            <a:normAutofit/>
          </a:bodyPr>
          <a:lstStyle>
            <a:extLst/>
          </a:lstStyle>
          <a:p>
            <a:pPr marL="0" lvl="1" indent="0">
              <a:lnSpc>
                <a:spcPct val="110000"/>
              </a:lnSpc>
              <a:spcBef>
                <a:spcPts val="200"/>
              </a:spcBef>
              <a:buNone/>
            </a:pPr>
            <a:r>
              <a:rPr lang="pt-BR" sz="2400" b="1" dirty="0" smtClean="0"/>
              <a:t>Código de Processo Civil – 2015</a:t>
            </a:r>
          </a:p>
          <a:p>
            <a:pPr marL="0" lvl="1" indent="0">
              <a:lnSpc>
                <a:spcPct val="110000"/>
              </a:lnSpc>
              <a:spcBef>
                <a:spcPts val="200"/>
              </a:spcBef>
              <a:buNone/>
            </a:pPr>
            <a:endParaRPr lang="pt-BR" sz="2400" dirty="0"/>
          </a:p>
          <a:p>
            <a:pPr marL="0" lvl="1" indent="0">
              <a:buNone/>
            </a:pPr>
            <a:r>
              <a:rPr lang="pt-BR" dirty="0" smtClean="0"/>
              <a:t>Novas questões de pericia no NCPC</a:t>
            </a:r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7"/>
          </p:nvPr>
        </p:nvSpPr>
        <p:spPr>
          <a:xfrm>
            <a:off x="609601" y="4818186"/>
            <a:ext cx="5421083" cy="273844"/>
          </a:xfrm>
        </p:spPr>
        <p:txBody>
          <a:bodyPr/>
          <a:lstStyle/>
          <a:p>
            <a:r>
              <a:rPr kumimoji="0" lang="pt-BR" dirty="0" smtClean="0"/>
              <a:t>Prof. Walter Morais</a:t>
            </a:r>
            <a:endParaRPr kumimoji="0"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47500" lnSpcReduction="20000"/>
          </a:bodyPr>
          <a:lstStyle/>
          <a:p>
            <a:pPr algn="ctr"/>
            <a:fld id="{8F82E0A0-C266-4798-8C8F-B9F91E9DA37E}" type="slidenum">
              <a:rPr kumimoji="0" lang="pt-BR" sz="1400" b="1" smtClean="0">
                <a:solidFill>
                  <a:srgbClr val="FFFFFF"/>
                </a:solidFill>
              </a:rPr>
              <a:pPr algn="ctr"/>
              <a:t>33</a:t>
            </a:fld>
            <a:endParaRPr kumimoji="0" lang="pt-BR"/>
          </a:p>
        </p:txBody>
      </p:sp>
      <p:sp>
        <p:nvSpPr>
          <p:cNvPr id="11" name="Rectangle 1"/>
          <p:cNvSpPr>
            <a:spLocks noGrp="1"/>
          </p:cNvSpPr>
          <p:nvPr>
            <p:ph type="title"/>
          </p:nvPr>
        </p:nvSpPr>
        <p:spPr>
          <a:xfrm>
            <a:off x="609600" y="51470"/>
            <a:ext cx="8153400" cy="1005840"/>
          </a:xfrm>
        </p:spPr>
        <p:txBody>
          <a:bodyPr>
            <a:normAutofit/>
          </a:bodyPr>
          <a:lstStyle>
            <a:extLst/>
          </a:lstStyle>
          <a:p>
            <a:r>
              <a:rPr lang="pt-BR" sz="2400" dirty="0">
                <a:solidFill>
                  <a:srgbClr val="00B0F0"/>
                </a:solidFill>
              </a:rPr>
              <a:t>NOVOS PROCEDIMENTOS DO PERITO E DA PERÍCIA DIANTE DO CFC E DO NOVO CÓDIGO DE PROCESSO CIVIL.</a:t>
            </a: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4467788"/>
            <a:ext cx="827584" cy="5899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2"/>
          <p:cNvSpPr>
            <a:spLocks noGrp="1"/>
          </p:cNvSpPr>
          <p:nvPr>
            <p:ph sz="quarter" idx="13"/>
          </p:nvPr>
        </p:nvSpPr>
        <p:spPr>
          <a:xfrm>
            <a:off x="3059832" y="1347613"/>
            <a:ext cx="5976664" cy="3415155"/>
          </a:xfrm>
        </p:spPr>
        <p:txBody>
          <a:bodyPr>
            <a:noAutofit/>
          </a:bodyPr>
          <a:lstStyle>
            <a:extLst/>
          </a:lstStyle>
          <a:p>
            <a:pPr marL="0" indent="0" algn="just">
              <a:buNone/>
            </a:pPr>
            <a:endParaRPr lang="pt-BR" sz="2400" dirty="0" smtClean="0"/>
          </a:p>
          <a:p>
            <a:pPr marL="0" indent="0" algn="just">
              <a:buNone/>
            </a:pPr>
            <a:r>
              <a:rPr lang="pt-BR" sz="2400" dirty="0"/>
              <a:t>§ 4</a:t>
            </a:r>
            <a:r>
              <a:rPr lang="pt-BR" sz="2400" u="sng" baseline="30000" dirty="0"/>
              <a:t>o</a:t>
            </a:r>
            <a:r>
              <a:rPr lang="pt-BR" sz="2400" dirty="0"/>
              <a:t> Para verificação de eventual impedimento ou motivo de suspeição, nos termos dos </a:t>
            </a:r>
            <a:r>
              <a:rPr lang="pt-BR" sz="2400" u="sng" dirty="0" err="1">
                <a:hlinkClick r:id="rId4"/>
              </a:rPr>
              <a:t>arts</a:t>
            </a:r>
            <a:r>
              <a:rPr lang="pt-BR" sz="2400" u="sng" dirty="0">
                <a:hlinkClick r:id="rId4"/>
              </a:rPr>
              <a:t>. 148</a:t>
            </a:r>
            <a:r>
              <a:rPr lang="pt-BR" sz="2400" dirty="0"/>
              <a:t> e </a:t>
            </a:r>
            <a:r>
              <a:rPr lang="pt-BR" sz="2400" u="sng" dirty="0">
                <a:hlinkClick r:id="rId4"/>
              </a:rPr>
              <a:t>467</a:t>
            </a:r>
            <a:r>
              <a:rPr lang="pt-BR" sz="2400" dirty="0"/>
              <a:t>, o órgão técnico ou científico nomeado para realização da perícia informará ao juiz </a:t>
            </a:r>
            <a:r>
              <a:rPr lang="pt-BR" sz="2400" u="sng" dirty="0"/>
              <a:t>os nomes e os dados de qualificação dos profissionais que participarão da atividade.</a:t>
            </a:r>
          </a:p>
        </p:txBody>
      </p:sp>
    </p:spTree>
    <p:extLst>
      <p:ext uri="{BB962C8B-B14F-4D97-AF65-F5344CB8AC3E}">
        <p14:creationId xmlns:p14="http://schemas.microsoft.com/office/powerpoint/2010/main" xmlns="" val="543437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/>
          </p:cNvSpPr>
          <p:nvPr>
            <p:ph sz="quarter" idx="13"/>
          </p:nvPr>
        </p:nvSpPr>
        <p:spPr>
          <a:xfrm>
            <a:off x="107504" y="1352551"/>
            <a:ext cx="2664296" cy="3115237"/>
          </a:xfrm>
        </p:spPr>
        <p:txBody>
          <a:bodyPr>
            <a:normAutofit/>
          </a:bodyPr>
          <a:lstStyle>
            <a:extLst/>
          </a:lstStyle>
          <a:p>
            <a:pPr marL="0" lvl="1" indent="0">
              <a:lnSpc>
                <a:spcPct val="110000"/>
              </a:lnSpc>
              <a:spcBef>
                <a:spcPts val="200"/>
              </a:spcBef>
              <a:buNone/>
            </a:pPr>
            <a:r>
              <a:rPr lang="pt-BR" sz="2400" b="1" dirty="0" smtClean="0"/>
              <a:t>Código de Processo Civil – 2015</a:t>
            </a:r>
          </a:p>
          <a:p>
            <a:pPr marL="0" lvl="1" indent="0">
              <a:lnSpc>
                <a:spcPct val="110000"/>
              </a:lnSpc>
              <a:spcBef>
                <a:spcPts val="200"/>
              </a:spcBef>
              <a:buNone/>
            </a:pPr>
            <a:endParaRPr lang="pt-BR" sz="2400" dirty="0"/>
          </a:p>
          <a:p>
            <a:pPr marL="0" lvl="1" indent="0">
              <a:buNone/>
            </a:pPr>
            <a:r>
              <a:rPr lang="pt-BR" dirty="0" smtClean="0"/>
              <a:t>Novas questões de pericia no NCPC</a:t>
            </a:r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7"/>
          </p:nvPr>
        </p:nvSpPr>
        <p:spPr>
          <a:xfrm>
            <a:off x="609601" y="4818186"/>
            <a:ext cx="5421083" cy="273844"/>
          </a:xfrm>
        </p:spPr>
        <p:txBody>
          <a:bodyPr/>
          <a:lstStyle/>
          <a:p>
            <a:r>
              <a:rPr kumimoji="0" lang="pt-BR" dirty="0" smtClean="0"/>
              <a:t>Prof. Walter Morais</a:t>
            </a:r>
            <a:endParaRPr kumimoji="0"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47500" lnSpcReduction="20000"/>
          </a:bodyPr>
          <a:lstStyle/>
          <a:p>
            <a:pPr algn="ctr"/>
            <a:fld id="{8F82E0A0-C266-4798-8C8F-B9F91E9DA37E}" type="slidenum">
              <a:rPr kumimoji="0" lang="pt-BR" sz="1400" b="1" smtClean="0">
                <a:solidFill>
                  <a:srgbClr val="FFFFFF"/>
                </a:solidFill>
              </a:rPr>
              <a:pPr algn="ctr"/>
              <a:t>34</a:t>
            </a:fld>
            <a:endParaRPr kumimoji="0" lang="pt-BR"/>
          </a:p>
        </p:txBody>
      </p:sp>
      <p:sp>
        <p:nvSpPr>
          <p:cNvPr id="11" name="Rectangle 1"/>
          <p:cNvSpPr>
            <a:spLocks noGrp="1"/>
          </p:cNvSpPr>
          <p:nvPr>
            <p:ph type="title"/>
          </p:nvPr>
        </p:nvSpPr>
        <p:spPr>
          <a:xfrm>
            <a:off x="609600" y="51470"/>
            <a:ext cx="8153400" cy="1005840"/>
          </a:xfrm>
        </p:spPr>
        <p:txBody>
          <a:bodyPr>
            <a:normAutofit/>
          </a:bodyPr>
          <a:lstStyle>
            <a:extLst/>
          </a:lstStyle>
          <a:p>
            <a:r>
              <a:rPr lang="pt-BR" sz="2400" dirty="0">
                <a:solidFill>
                  <a:srgbClr val="00B0F0"/>
                </a:solidFill>
              </a:rPr>
              <a:t>NOVOS PROCEDIMENTOS DO PERITO E DA PERÍCIA DIANTE DO CFC E DO NOVO CÓDIGO DE PROCESSO CIVIL.</a:t>
            </a: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4467788"/>
            <a:ext cx="827584" cy="5899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2"/>
          <p:cNvSpPr>
            <a:spLocks noGrp="1"/>
          </p:cNvSpPr>
          <p:nvPr>
            <p:ph sz="quarter" idx="13"/>
          </p:nvPr>
        </p:nvSpPr>
        <p:spPr>
          <a:xfrm>
            <a:off x="3059832" y="1347613"/>
            <a:ext cx="5976664" cy="3415155"/>
          </a:xfrm>
        </p:spPr>
        <p:txBody>
          <a:bodyPr>
            <a:noAutofit/>
          </a:bodyPr>
          <a:lstStyle>
            <a:extLst/>
          </a:lstStyle>
          <a:p>
            <a:pPr marL="0" indent="0" algn="just">
              <a:buNone/>
            </a:pPr>
            <a:r>
              <a:rPr lang="pt-BR" sz="2400" b="1" dirty="0" smtClean="0"/>
              <a:t>Art</a:t>
            </a:r>
            <a:r>
              <a:rPr lang="pt-BR" sz="2400" b="1" dirty="0"/>
              <a:t>. 157. </a:t>
            </a:r>
            <a:r>
              <a:rPr lang="pt-BR" sz="2400" dirty="0"/>
              <a:t> O perito tem o dever de cumprir o ofício no prazo que lhe designar o juiz, empregando toda sua diligência, podendo escusar-se do encargo alegando motivo legítimo.</a:t>
            </a:r>
          </a:p>
          <a:p>
            <a:pPr marL="0" indent="0" algn="just">
              <a:buNone/>
            </a:pPr>
            <a:r>
              <a:rPr lang="pt-BR" sz="2400" dirty="0"/>
              <a:t>§ 1</a:t>
            </a:r>
            <a:r>
              <a:rPr lang="pt-BR" sz="2400" u="sng" baseline="30000" dirty="0"/>
              <a:t>o</a:t>
            </a:r>
            <a:r>
              <a:rPr lang="pt-BR" sz="2400" dirty="0"/>
              <a:t> A escusa será apresentada no prazo de 15 (quinze) dias, contado da intimação, da suspeição ou do impedimento supervenientes, sob pena de renúncia ao direito a alegá-la.</a:t>
            </a:r>
          </a:p>
        </p:txBody>
      </p:sp>
    </p:spTree>
    <p:extLst>
      <p:ext uri="{BB962C8B-B14F-4D97-AF65-F5344CB8AC3E}">
        <p14:creationId xmlns:p14="http://schemas.microsoft.com/office/powerpoint/2010/main" xmlns="" val="1435718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/>
          </p:cNvSpPr>
          <p:nvPr>
            <p:ph sz="quarter" idx="13"/>
          </p:nvPr>
        </p:nvSpPr>
        <p:spPr>
          <a:xfrm>
            <a:off x="107504" y="1352551"/>
            <a:ext cx="2664296" cy="3115237"/>
          </a:xfrm>
        </p:spPr>
        <p:txBody>
          <a:bodyPr>
            <a:normAutofit/>
          </a:bodyPr>
          <a:lstStyle>
            <a:extLst/>
          </a:lstStyle>
          <a:p>
            <a:pPr marL="0" lvl="1" indent="0">
              <a:lnSpc>
                <a:spcPct val="110000"/>
              </a:lnSpc>
              <a:spcBef>
                <a:spcPts val="200"/>
              </a:spcBef>
              <a:buNone/>
            </a:pPr>
            <a:r>
              <a:rPr lang="pt-BR" sz="2400" b="1" dirty="0" smtClean="0"/>
              <a:t>Código de Processo Civil – 2015</a:t>
            </a:r>
          </a:p>
          <a:p>
            <a:pPr marL="0" lvl="1" indent="0">
              <a:lnSpc>
                <a:spcPct val="110000"/>
              </a:lnSpc>
              <a:spcBef>
                <a:spcPts val="200"/>
              </a:spcBef>
              <a:buNone/>
            </a:pPr>
            <a:endParaRPr lang="pt-BR" sz="2400" dirty="0"/>
          </a:p>
          <a:p>
            <a:pPr marL="0" lvl="1" indent="0">
              <a:buNone/>
            </a:pPr>
            <a:r>
              <a:rPr lang="pt-BR" dirty="0" smtClean="0"/>
              <a:t>Novas questões de pericia no NCPC</a:t>
            </a:r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7"/>
          </p:nvPr>
        </p:nvSpPr>
        <p:spPr>
          <a:xfrm>
            <a:off x="609601" y="4818186"/>
            <a:ext cx="5421083" cy="273844"/>
          </a:xfrm>
        </p:spPr>
        <p:txBody>
          <a:bodyPr/>
          <a:lstStyle/>
          <a:p>
            <a:r>
              <a:rPr kumimoji="0" lang="pt-BR" dirty="0" smtClean="0"/>
              <a:t>Prof. Walter Morais</a:t>
            </a:r>
            <a:endParaRPr kumimoji="0"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47500" lnSpcReduction="20000"/>
          </a:bodyPr>
          <a:lstStyle/>
          <a:p>
            <a:pPr algn="ctr"/>
            <a:fld id="{8F82E0A0-C266-4798-8C8F-B9F91E9DA37E}" type="slidenum">
              <a:rPr kumimoji="0" lang="pt-BR" sz="1400" b="1" smtClean="0">
                <a:solidFill>
                  <a:srgbClr val="FFFFFF"/>
                </a:solidFill>
              </a:rPr>
              <a:pPr algn="ctr"/>
              <a:t>35</a:t>
            </a:fld>
            <a:endParaRPr kumimoji="0" lang="pt-BR"/>
          </a:p>
        </p:txBody>
      </p:sp>
      <p:sp>
        <p:nvSpPr>
          <p:cNvPr id="11" name="Rectangle 1"/>
          <p:cNvSpPr>
            <a:spLocks noGrp="1"/>
          </p:cNvSpPr>
          <p:nvPr>
            <p:ph type="title"/>
          </p:nvPr>
        </p:nvSpPr>
        <p:spPr>
          <a:xfrm>
            <a:off x="609600" y="51470"/>
            <a:ext cx="8153400" cy="1005840"/>
          </a:xfrm>
        </p:spPr>
        <p:txBody>
          <a:bodyPr>
            <a:normAutofit/>
          </a:bodyPr>
          <a:lstStyle>
            <a:extLst/>
          </a:lstStyle>
          <a:p>
            <a:r>
              <a:rPr lang="pt-BR" sz="2400" dirty="0">
                <a:solidFill>
                  <a:srgbClr val="00B0F0"/>
                </a:solidFill>
              </a:rPr>
              <a:t>NOVOS PROCEDIMENTOS DO PERITO E DA PERÍCIA DIANTE DO CFC E DO NOVO CÓDIGO DE PROCESSO CIVIL.</a:t>
            </a: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4467788"/>
            <a:ext cx="827584" cy="5899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2"/>
          <p:cNvSpPr>
            <a:spLocks noGrp="1"/>
          </p:cNvSpPr>
          <p:nvPr>
            <p:ph sz="quarter" idx="13"/>
          </p:nvPr>
        </p:nvSpPr>
        <p:spPr>
          <a:xfrm>
            <a:off x="3059832" y="1347613"/>
            <a:ext cx="5976664" cy="3415155"/>
          </a:xfrm>
        </p:spPr>
        <p:txBody>
          <a:bodyPr>
            <a:noAutofit/>
          </a:bodyPr>
          <a:lstStyle>
            <a:extLst/>
          </a:lstStyle>
          <a:p>
            <a:pPr marL="0" indent="0" algn="just">
              <a:buNone/>
            </a:pPr>
            <a:r>
              <a:rPr lang="pt-BR" sz="2400" b="1" dirty="0"/>
              <a:t>Art. 157</a:t>
            </a:r>
            <a:r>
              <a:rPr lang="pt-BR" sz="2400" b="1" dirty="0" smtClean="0"/>
              <a:t>.</a:t>
            </a:r>
            <a:endParaRPr lang="pt-BR" sz="2400" dirty="0" smtClean="0"/>
          </a:p>
          <a:p>
            <a:pPr marL="0" indent="0" algn="just">
              <a:buNone/>
            </a:pPr>
            <a:r>
              <a:rPr lang="pt-BR" sz="2400" dirty="0" smtClean="0"/>
              <a:t>§ </a:t>
            </a:r>
            <a:r>
              <a:rPr lang="pt-BR" sz="2400" dirty="0"/>
              <a:t>2</a:t>
            </a:r>
            <a:r>
              <a:rPr lang="pt-BR" sz="2400" u="sng" baseline="30000" dirty="0"/>
              <a:t>o</a:t>
            </a:r>
            <a:r>
              <a:rPr lang="pt-BR" sz="2400" dirty="0"/>
              <a:t> Será organizada lista de peritos na vara ou na secretaria, com disponibilização dos documentos exigidos </a:t>
            </a:r>
            <a:r>
              <a:rPr lang="pt-BR" sz="2400" u="sng" dirty="0"/>
              <a:t>para habilitação à consulta de interessados, para que a nomeação seja distribuída de modo equitativo</a:t>
            </a:r>
            <a:r>
              <a:rPr lang="pt-BR" sz="2400" dirty="0"/>
              <a:t>, observadas a capacidade técnica e a área de conhecimento.</a:t>
            </a:r>
            <a:r>
              <a:rPr lang="pt-BR" sz="2400" dirty="0" smtClean="0"/>
              <a:t>.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xmlns="" val="2032144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/>
          </p:cNvSpPr>
          <p:nvPr>
            <p:ph sz="quarter" idx="13"/>
          </p:nvPr>
        </p:nvSpPr>
        <p:spPr>
          <a:xfrm>
            <a:off x="107504" y="1352551"/>
            <a:ext cx="2664296" cy="3115237"/>
          </a:xfrm>
        </p:spPr>
        <p:txBody>
          <a:bodyPr>
            <a:normAutofit/>
          </a:bodyPr>
          <a:lstStyle>
            <a:extLst/>
          </a:lstStyle>
          <a:p>
            <a:pPr marL="0" lvl="1" indent="0">
              <a:lnSpc>
                <a:spcPct val="110000"/>
              </a:lnSpc>
              <a:spcBef>
                <a:spcPts val="200"/>
              </a:spcBef>
              <a:buNone/>
            </a:pPr>
            <a:r>
              <a:rPr lang="pt-BR" sz="2400" b="1" dirty="0" smtClean="0"/>
              <a:t>Código de Processo Civil – 2015</a:t>
            </a:r>
          </a:p>
          <a:p>
            <a:pPr marL="0" lvl="1" indent="0">
              <a:lnSpc>
                <a:spcPct val="110000"/>
              </a:lnSpc>
              <a:spcBef>
                <a:spcPts val="200"/>
              </a:spcBef>
              <a:buNone/>
            </a:pPr>
            <a:endParaRPr lang="pt-BR" sz="2400" dirty="0"/>
          </a:p>
          <a:p>
            <a:pPr marL="0" lvl="1" indent="0">
              <a:buNone/>
            </a:pPr>
            <a:r>
              <a:rPr lang="pt-BR" dirty="0" smtClean="0"/>
              <a:t>Novas questões de pericia no NCPC</a:t>
            </a:r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7"/>
          </p:nvPr>
        </p:nvSpPr>
        <p:spPr>
          <a:xfrm>
            <a:off x="609601" y="4818186"/>
            <a:ext cx="5421083" cy="273844"/>
          </a:xfrm>
        </p:spPr>
        <p:txBody>
          <a:bodyPr/>
          <a:lstStyle/>
          <a:p>
            <a:r>
              <a:rPr kumimoji="0" lang="pt-BR" dirty="0" smtClean="0"/>
              <a:t>Prof. Walter Morais</a:t>
            </a:r>
            <a:endParaRPr kumimoji="0"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47500" lnSpcReduction="20000"/>
          </a:bodyPr>
          <a:lstStyle/>
          <a:p>
            <a:pPr algn="ctr"/>
            <a:fld id="{8F82E0A0-C266-4798-8C8F-B9F91E9DA37E}" type="slidenum">
              <a:rPr kumimoji="0" lang="pt-BR" sz="1400" b="1" smtClean="0">
                <a:solidFill>
                  <a:srgbClr val="FFFFFF"/>
                </a:solidFill>
              </a:rPr>
              <a:pPr algn="ctr"/>
              <a:t>36</a:t>
            </a:fld>
            <a:endParaRPr kumimoji="0" lang="pt-BR"/>
          </a:p>
        </p:txBody>
      </p:sp>
      <p:sp>
        <p:nvSpPr>
          <p:cNvPr id="11" name="Rectangle 1"/>
          <p:cNvSpPr>
            <a:spLocks noGrp="1"/>
          </p:cNvSpPr>
          <p:nvPr>
            <p:ph type="title"/>
          </p:nvPr>
        </p:nvSpPr>
        <p:spPr>
          <a:xfrm>
            <a:off x="609600" y="51470"/>
            <a:ext cx="8153400" cy="1005840"/>
          </a:xfrm>
        </p:spPr>
        <p:txBody>
          <a:bodyPr>
            <a:normAutofit/>
          </a:bodyPr>
          <a:lstStyle>
            <a:extLst/>
          </a:lstStyle>
          <a:p>
            <a:r>
              <a:rPr lang="pt-BR" sz="2400" dirty="0">
                <a:solidFill>
                  <a:srgbClr val="00B0F0"/>
                </a:solidFill>
              </a:rPr>
              <a:t>NOVOS PROCEDIMENTOS DO PERITO E DA PERÍCIA DIANTE DO CFC E DO NOVO CÓDIGO DE PROCESSO CIVIL.</a:t>
            </a: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4467788"/>
            <a:ext cx="827584" cy="5899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2"/>
          <p:cNvSpPr>
            <a:spLocks noGrp="1"/>
          </p:cNvSpPr>
          <p:nvPr>
            <p:ph sz="quarter" idx="13"/>
          </p:nvPr>
        </p:nvSpPr>
        <p:spPr>
          <a:xfrm>
            <a:off x="3059832" y="1347613"/>
            <a:ext cx="5976664" cy="3415155"/>
          </a:xfrm>
        </p:spPr>
        <p:txBody>
          <a:bodyPr>
            <a:noAutofit/>
          </a:bodyPr>
          <a:lstStyle>
            <a:extLst/>
          </a:lstStyle>
          <a:p>
            <a:pPr marL="0" indent="0">
              <a:buNone/>
            </a:pPr>
            <a:r>
              <a:rPr lang="pt-BR" sz="2000" dirty="0"/>
              <a:t>Art. 465.  O juiz nomeará perito </a:t>
            </a:r>
            <a:r>
              <a:rPr lang="pt-BR" sz="2000" u="sng" dirty="0"/>
              <a:t>especializado no objeto da perícia</a:t>
            </a:r>
            <a:r>
              <a:rPr lang="pt-BR" sz="2000" dirty="0"/>
              <a:t> e fixará de imediato o prazo para a entrega do laudo.</a:t>
            </a:r>
          </a:p>
          <a:p>
            <a:pPr marL="0" indent="0">
              <a:buNone/>
            </a:pPr>
            <a:r>
              <a:rPr lang="pt-BR" sz="2000" dirty="0"/>
              <a:t>§ 1</a:t>
            </a:r>
            <a:r>
              <a:rPr lang="pt-BR" sz="2000" u="sng" baseline="30000" dirty="0"/>
              <a:t>o</a:t>
            </a:r>
            <a:r>
              <a:rPr lang="pt-BR" sz="2000" dirty="0"/>
              <a:t> Incumbe às partes, </a:t>
            </a:r>
            <a:r>
              <a:rPr lang="pt-BR" sz="2000" u="sng" dirty="0"/>
              <a:t>dentro de 15 (quinze) </a:t>
            </a:r>
            <a:r>
              <a:rPr lang="pt-BR" sz="2000" dirty="0"/>
              <a:t>dias contados da intimação do despacho de nomeação do perito:</a:t>
            </a:r>
          </a:p>
          <a:p>
            <a:pPr marL="0" indent="0">
              <a:buNone/>
            </a:pPr>
            <a:r>
              <a:rPr lang="pt-BR" sz="2000" dirty="0"/>
              <a:t>I - </a:t>
            </a:r>
            <a:r>
              <a:rPr lang="pt-BR" sz="2000" u="sng" dirty="0"/>
              <a:t>arguir o impedimento ou a suspeição do perito</a:t>
            </a:r>
            <a:r>
              <a:rPr lang="pt-BR" sz="2000" dirty="0"/>
              <a:t>, se for o caso;</a:t>
            </a:r>
          </a:p>
          <a:p>
            <a:pPr marL="0" indent="0">
              <a:buNone/>
            </a:pPr>
            <a:r>
              <a:rPr lang="pt-BR" sz="2000" dirty="0"/>
              <a:t>II - indicar assistente técnico;</a:t>
            </a:r>
          </a:p>
          <a:p>
            <a:pPr marL="0" indent="0">
              <a:buNone/>
            </a:pPr>
            <a:r>
              <a:rPr lang="pt-BR" sz="2000" dirty="0"/>
              <a:t>III - apresentar quesitos.</a:t>
            </a:r>
          </a:p>
        </p:txBody>
      </p:sp>
    </p:spTree>
    <p:extLst>
      <p:ext uri="{BB962C8B-B14F-4D97-AF65-F5344CB8AC3E}">
        <p14:creationId xmlns:p14="http://schemas.microsoft.com/office/powerpoint/2010/main" xmlns="" val="972984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/>
          </p:cNvSpPr>
          <p:nvPr>
            <p:ph sz="quarter" idx="13"/>
          </p:nvPr>
        </p:nvSpPr>
        <p:spPr>
          <a:xfrm>
            <a:off x="107504" y="1352551"/>
            <a:ext cx="2664296" cy="3115237"/>
          </a:xfrm>
        </p:spPr>
        <p:txBody>
          <a:bodyPr>
            <a:normAutofit/>
          </a:bodyPr>
          <a:lstStyle>
            <a:extLst/>
          </a:lstStyle>
          <a:p>
            <a:pPr marL="0" lvl="1" indent="0">
              <a:lnSpc>
                <a:spcPct val="110000"/>
              </a:lnSpc>
              <a:spcBef>
                <a:spcPts val="200"/>
              </a:spcBef>
              <a:buNone/>
            </a:pPr>
            <a:r>
              <a:rPr lang="pt-BR" sz="2400" b="1" dirty="0" smtClean="0"/>
              <a:t>Código de Processo Civil – 2015</a:t>
            </a:r>
          </a:p>
          <a:p>
            <a:pPr marL="0" lvl="1" indent="0">
              <a:lnSpc>
                <a:spcPct val="110000"/>
              </a:lnSpc>
              <a:spcBef>
                <a:spcPts val="200"/>
              </a:spcBef>
              <a:buNone/>
            </a:pPr>
            <a:endParaRPr lang="pt-BR" sz="2400" dirty="0"/>
          </a:p>
          <a:p>
            <a:pPr marL="0" lvl="1" indent="0">
              <a:buNone/>
            </a:pPr>
            <a:r>
              <a:rPr lang="pt-BR" dirty="0" smtClean="0"/>
              <a:t>Novas questões de pericia no NCPC</a:t>
            </a:r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7"/>
          </p:nvPr>
        </p:nvSpPr>
        <p:spPr>
          <a:xfrm>
            <a:off x="609601" y="4818186"/>
            <a:ext cx="5421083" cy="273844"/>
          </a:xfrm>
        </p:spPr>
        <p:txBody>
          <a:bodyPr/>
          <a:lstStyle/>
          <a:p>
            <a:r>
              <a:rPr kumimoji="0" lang="pt-BR" dirty="0" smtClean="0"/>
              <a:t>Prof. Walter Morais</a:t>
            </a:r>
            <a:endParaRPr kumimoji="0"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47500" lnSpcReduction="20000"/>
          </a:bodyPr>
          <a:lstStyle/>
          <a:p>
            <a:pPr algn="ctr"/>
            <a:fld id="{8F82E0A0-C266-4798-8C8F-B9F91E9DA37E}" type="slidenum">
              <a:rPr kumimoji="0" lang="pt-BR" sz="1400" b="1" smtClean="0">
                <a:solidFill>
                  <a:srgbClr val="FFFFFF"/>
                </a:solidFill>
              </a:rPr>
              <a:pPr algn="ctr"/>
              <a:t>37</a:t>
            </a:fld>
            <a:endParaRPr kumimoji="0" lang="pt-BR"/>
          </a:p>
        </p:txBody>
      </p:sp>
      <p:sp>
        <p:nvSpPr>
          <p:cNvPr id="11" name="Rectangle 1"/>
          <p:cNvSpPr>
            <a:spLocks noGrp="1"/>
          </p:cNvSpPr>
          <p:nvPr>
            <p:ph type="title"/>
          </p:nvPr>
        </p:nvSpPr>
        <p:spPr>
          <a:xfrm>
            <a:off x="609600" y="51470"/>
            <a:ext cx="8153400" cy="1005840"/>
          </a:xfrm>
        </p:spPr>
        <p:txBody>
          <a:bodyPr>
            <a:normAutofit/>
          </a:bodyPr>
          <a:lstStyle>
            <a:extLst/>
          </a:lstStyle>
          <a:p>
            <a:r>
              <a:rPr lang="pt-BR" sz="2400" dirty="0">
                <a:solidFill>
                  <a:srgbClr val="00B0F0"/>
                </a:solidFill>
              </a:rPr>
              <a:t>NOVOS PROCEDIMENTOS DO PERITO E DA PERÍCIA DIANTE DO CFC E DO NOVO CÓDIGO DE PROCESSO CIVIL.</a:t>
            </a: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4467788"/>
            <a:ext cx="827584" cy="5899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2"/>
          <p:cNvSpPr>
            <a:spLocks noGrp="1"/>
          </p:cNvSpPr>
          <p:nvPr>
            <p:ph sz="quarter" idx="13"/>
          </p:nvPr>
        </p:nvSpPr>
        <p:spPr>
          <a:xfrm>
            <a:off x="3059832" y="1347613"/>
            <a:ext cx="5976664" cy="3415155"/>
          </a:xfrm>
        </p:spPr>
        <p:txBody>
          <a:bodyPr>
            <a:noAutofit/>
          </a:bodyPr>
          <a:lstStyle>
            <a:extLst/>
          </a:lstStyle>
          <a:p>
            <a:pPr marL="0" indent="0" algn="just">
              <a:buNone/>
            </a:pPr>
            <a:r>
              <a:rPr lang="pt-BR" sz="1800" dirty="0"/>
              <a:t>Art. 465</a:t>
            </a:r>
            <a:r>
              <a:rPr lang="pt-BR" sz="1800" dirty="0" smtClean="0"/>
              <a:t>.</a:t>
            </a:r>
          </a:p>
          <a:p>
            <a:pPr marL="0" indent="0" algn="just">
              <a:buNone/>
            </a:pPr>
            <a:endParaRPr lang="pt-BR" sz="800" dirty="0" smtClean="0"/>
          </a:p>
          <a:p>
            <a:pPr marL="0" indent="0" algn="just">
              <a:buNone/>
            </a:pPr>
            <a:r>
              <a:rPr lang="pt-BR" sz="2000" dirty="0"/>
              <a:t>§ 4</a:t>
            </a:r>
            <a:r>
              <a:rPr lang="pt-BR" sz="2000" u="sng" baseline="30000" dirty="0"/>
              <a:t>o</a:t>
            </a:r>
            <a:r>
              <a:rPr lang="pt-BR" sz="2000" dirty="0"/>
              <a:t> O juiz </a:t>
            </a:r>
            <a:r>
              <a:rPr lang="pt-BR" sz="2000" u="sng" dirty="0"/>
              <a:t>poderá autorizar o pagamento de até cinquenta por cento dos honorários </a:t>
            </a:r>
            <a:r>
              <a:rPr lang="pt-BR" sz="2000" dirty="0"/>
              <a:t>arbitrados a favor do perito no início dos trabalhos, devendo o remanescente ser pago apenas ao final, depois de entregue o laudo e prestados todos os esclarecimentos necessários</a:t>
            </a:r>
            <a:r>
              <a:rPr lang="pt-BR" sz="2000" dirty="0" smtClean="0"/>
              <a:t>.</a:t>
            </a:r>
          </a:p>
          <a:p>
            <a:pPr marL="0" indent="0" algn="just">
              <a:buNone/>
            </a:pPr>
            <a:r>
              <a:rPr lang="pt-BR" sz="2000" dirty="0"/>
              <a:t>§ 5</a:t>
            </a:r>
            <a:r>
              <a:rPr lang="pt-BR" sz="2000" u="sng" baseline="30000" dirty="0"/>
              <a:t>o</a:t>
            </a:r>
            <a:r>
              <a:rPr lang="pt-BR" sz="2000" dirty="0"/>
              <a:t> Quando a </a:t>
            </a:r>
            <a:r>
              <a:rPr lang="pt-BR" sz="2000" u="sng" dirty="0"/>
              <a:t>perícia for inconclusiva ou deficiente</a:t>
            </a:r>
            <a:r>
              <a:rPr lang="pt-BR" sz="2000" dirty="0"/>
              <a:t>, o juiz </a:t>
            </a:r>
            <a:r>
              <a:rPr lang="pt-BR" sz="2000" u="sng" dirty="0"/>
              <a:t>poderá reduzir a remuneração </a:t>
            </a:r>
            <a:r>
              <a:rPr lang="pt-BR" sz="2000" dirty="0"/>
              <a:t>inicialmente arbitrada para o trabalho.</a:t>
            </a:r>
          </a:p>
          <a:p>
            <a:pPr marL="0" indent="0" algn="just">
              <a:buNone/>
            </a:pP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xmlns="" val="25083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/>
          </p:cNvSpPr>
          <p:nvPr>
            <p:ph sz="quarter" idx="13"/>
          </p:nvPr>
        </p:nvSpPr>
        <p:spPr>
          <a:xfrm>
            <a:off x="107504" y="1352551"/>
            <a:ext cx="2664296" cy="3115237"/>
          </a:xfrm>
        </p:spPr>
        <p:txBody>
          <a:bodyPr>
            <a:normAutofit/>
          </a:bodyPr>
          <a:lstStyle>
            <a:extLst/>
          </a:lstStyle>
          <a:p>
            <a:pPr marL="0" lvl="1" indent="0">
              <a:lnSpc>
                <a:spcPct val="110000"/>
              </a:lnSpc>
              <a:spcBef>
                <a:spcPts val="200"/>
              </a:spcBef>
              <a:buNone/>
            </a:pPr>
            <a:r>
              <a:rPr lang="pt-BR" sz="2400" b="1" dirty="0" smtClean="0"/>
              <a:t>Código de Processo Civil – 2015</a:t>
            </a:r>
          </a:p>
          <a:p>
            <a:pPr marL="0" lvl="1" indent="0">
              <a:lnSpc>
                <a:spcPct val="110000"/>
              </a:lnSpc>
              <a:spcBef>
                <a:spcPts val="200"/>
              </a:spcBef>
              <a:buNone/>
            </a:pPr>
            <a:endParaRPr lang="pt-BR" sz="2400" dirty="0"/>
          </a:p>
          <a:p>
            <a:pPr marL="0" lvl="1" indent="0">
              <a:buNone/>
            </a:pPr>
            <a:r>
              <a:rPr lang="pt-BR" dirty="0" smtClean="0"/>
              <a:t>Novas questões de pericia no NCPC</a:t>
            </a:r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7"/>
          </p:nvPr>
        </p:nvSpPr>
        <p:spPr>
          <a:xfrm>
            <a:off x="609601" y="4818186"/>
            <a:ext cx="5421083" cy="273844"/>
          </a:xfrm>
        </p:spPr>
        <p:txBody>
          <a:bodyPr/>
          <a:lstStyle/>
          <a:p>
            <a:r>
              <a:rPr kumimoji="0" lang="pt-BR" dirty="0" smtClean="0"/>
              <a:t>Prof. Walter Morais</a:t>
            </a:r>
            <a:endParaRPr kumimoji="0"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47500" lnSpcReduction="20000"/>
          </a:bodyPr>
          <a:lstStyle/>
          <a:p>
            <a:pPr algn="ctr"/>
            <a:fld id="{8F82E0A0-C266-4798-8C8F-B9F91E9DA37E}" type="slidenum">
              <a:rPr kumimoji="0" lang="pt-BR" sz="1400" b="1" smtClean="0">
                <a:solidFill>
                  <a:srgbClr val="FFFFFF"/>
                </a:solidFill>
              </a:rPr>
              <a:pPr algn="ctr"/>
              <a:t>38</a:t>
            </a:fld>
            <a:endParaRPr kumimoji="0" lang="pt-BR"/>
          </a:p>
        </p:txBody>
      </p:sp>
      <p:sp>
        <p:nvSpPr>
          <p:cNvPr id="11" name="Rectangle 1"/>
          <p:cNvSpPr>
            <a:spLocks noGrp="1"/>
          </p:cNvSpPr>
          <p:nvPr>
            <p:ph type="title"/>
          </p:nvPr>
        </p:nvSpPr>
        <p:spPr>
          <a:xfrm>
            <a:off x="609600" y="51470"/>
            <a:ext cx="8153400" cy="1005840"/>
          </a:xfrm>
        </p:spPr>
        <p:txBody>
          <a:bodyPr>
            <a:normAutofit/>
          </a:bodyPr>
          <a:lstStyle>
            <a:extLst/>
          </a:lstStyle>
          <a:p>
            <a:r>
              <a:rPr lang="pt-BR" sz="2400" dirty="0">
                <a:solidFill>
                  <a:srgbClr val="00B0F0"/>
                </a:solidFill>
              </a:rPr>
              <a:t>NOVOS PROCEDIMENTOS DO PERITO E DA PERÍCIA DIANTE DO CFC E DO NOVO CÓDIGO DE PROCESSO CIVIL.</a:t>
            </a: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4467788"/>
            <a:ext cx="827584" cy="5899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2"/>
          <p:cNvSpPr>
            <a:spLocks noGrp="1"/>
          </p:cNvSpPr>
          <p:nvPr>
            <p:ph sz="quarter" idx="13"/>
          </p:nvPr>
        </p:nvSpPr>
        <p:spPr>
          <a:xfrm>
            <a:off x="3059832" y="1347613"/>
            <a:ext cx="5976664" cy="3415155"/>
          </a:xfrm>
        </p:spPr>
        <p:txBody>
          <a:bodyPr>
            <a:noAutofit/>
          </a:bodyPr>
          <a:lstStyle>
            <a:extLst/>
          </a:lstStyle>
          <a:p>
            <a:pPr marL="0" indent="0" algn="just">
              <a:buNone/>
            </a:pPr>
            <a:endParaRPr lang="pt-BR" sz="2400" dirty="0" smtClean="0"/>
          </a:p>
          <a:p>
            <a:pPr marL="0" indent="0" algn="just">
              <a:buNone/>
            </a:pPr>
            <a:r>
              <a:rPr lang="pt-BR" sz="2400" dirty="0" smtClean="0"/>
              <a:t>Art</a:t>
            </a:r>
            <a:r>
              <a:rPr lang="pt-BR" sz="2400" dirty="0"/>
              <a:t>. 466. O perito cumprirá escrupulosamente o encargo que lhe foi cometido, </a:t>
            </a:r>
            <a:r>
              <a:rPr lang="pt-BR" sz="2400" u="sng" dirty="0"/>
              <a:t>independentemente de termo de compromisso</a:t>
            </a:r>
            <a:r>
              <a:rPr lang="pt-BR" sz="2400" dirty="0"/>
              <a:t>.</a:t>
            </a:r>
          </a:p>
          <a:p>
            <a:pPr marL="0" indent="0" algn="just">
              <a:buNone/>
            </a:pPr>
            <a:r>
              <a:rPr lang="pt-BR" sz="2400" dirty="0"/>
              <a:t>§ 1</a:t>
            </a:r>
            <a:r>
              <a:rPr lang="pt-BR" sz="2400" u="sng" baseline="30000" dirty="0"/>
              <a:t>o</a:t>
            </a:r>
            <a:r>
              <a:rPr lang="pt-BR" sz="2400" dirty="0"/>
              <a:t> Os assistentes técnicos são de confiança da parte e </a:t>
            </a:r>
            <a:r>
              <a:rPr lang="pt-BR" sz="2400" u="sng" dirty="0"/>
              <a:t>não estão sujeitos a impedimento ou suspeição.</a:t>
            </a:r>
          </a:p>
          <a:p>
            <a:pPr marL="0" indent="0" algn="just">
              <a:buNone/>
            </a:pP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xmlns="" val="1665381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/>
          </p:cNvSpPr>
          <p:nvPr>
            <p:ph sz="quarter" idx="13"/>
          </p:nvPr>
        </p:nvSpPr>
        <p:spPr>
          <a:xfrm>
            <a:off x="107504" y="1352551"/>
            <a:ext cx="2664296" cy="3115237"/>
          </a:xfrm>
        </p:spPr>
        <p:txBody>
          <a:bodyPr>
            <a:normAutofit/>
          </a:bodyPr>
          <a:lstStyle>
            <a:extLst/>
          </a:lstStyle>
          <a:p>
            <a:pPr marL="0" lvl="1" indent="0">
              <a:lnSpc>
                <a:spcPct val="110000"/>
              </a:lnSpc>
              <a:spcBef>
                <a:spcPts val="200"/>
              </a:spcBef>
              <a:buNone/>
            </a:pPr>
            <a:r>
              <a:rPr lang="pt-BR" sz="2400" b="1" dirty="0" smtClean="0"/>
              <a:t>Código de Processo Civil – 2015</a:t>
            </a:r>
          </a:p>
          <a:p>
            <a:pPr marL="0" lvl="1" indent="0">
              <a:lnSpc>
                <a:spcPct val="110000"/>
              </a:lnSpc>
              <a:spcBef>
                <a:spcPts val="200"/>
              </a:spcBef>
              <a:buNone/>
            </a:pPr>
            <a:endParaRPr lang="pt-BR" sz="2400" dirty="0"/>
          </a:p>
          <a:p>
            <a:pPr marL="0" lvl="1" indent="0">
              <a:buNone/>
            </a:pPr>
            <a:r>
              <a:rPr lang="pt-BR" dirty="0" smtClean="0"/>
              <a:t>Novas questões de pericia no NCPC</a:t>
            </a:r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7"/>
          </p:nvPr>
        </p:nvSpPr>
        <p:spPr>
          <a:xfrm>
            <a:off x="609601" y="4818186"/>
            <a:ext cx="5421083" cy="273844"/>
          </a:xfrm>
        </p:spPr>
        <p:txBody>
          <a:bodyPr/>
          <a:lstStyle/>
          <a:p>
            <a:r>
              <a:rPr kumimoji="0" lang="pt-BR" dirty="0" smtClean="0"/>
              <a:t>Prof. Walter Morais</a:t>
            </a:r>
            <a:endParaRPr kumimoji="0"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47500" lnSpcReduction="20000"/>
          </a:bodyPr>
          <a:lstStyle/>
          <a:p>
            <a:pPr algn="ctr"/>
            <a:fld id="{8F82E0A0-C266-4798-8C8F-B9F91E9DA37E}" type="slidenum">
              <a:rPr kumimoji="0" lang="pt-BR" sz="1400" b="1" smtClean="0">
                <a:solidFill>
                  <a:srgbClr val="FFFFFF"/>
                </a:solidFill>
              </a:rPr>
              <a:pPr algn="ctr"/>
              <a:t>39</a:t>
            </a:fld>
            <a:endParaRPr kumimoji="0" lang="pt-BR"/>
          </a:p>
        </p:txBody>
      </p:sp>
      <p:sp>
        <p:nvSpPr>
          <p:cNvPr id="11" name="Rectangle 1"/>
          <p:cNvSpPr>
            <a:spLocks noGrp="1"/>
          </p:cNvSpPr>
          <p:nvPr>
            <p:ph type="title"/>
          </p:nvPr>
        </p:nvSpPr>
        <p:spPr>
          <a:xfrm>
            <a:off x="609600" y="51470"/>
            <a:ext cx="8153400" cy="1005840"/>
          </a:xfrm>
        </p:spPr>
        <p:txBody>
          <a:bodyPr>
            <a:normAutofit/>
          </a:bodyPr>
          <a:lstStyle>
            <a:extLst/>
          </a:lstStyle>
          <a:p>
            <a:r>
              <a:rPr lang="pt-BR" sz="2400" dirty="0">
                <a:solidFill>
                  <a:srgbClr val="00B0F0"/>
                </a:solidFill>
              </a:rPr>
              <a:t>NOVOS PROCEDIMENTOS DO PERITO E DA PERÍCIA DIANTE DO CFC E DO NOVO CÓDIGO DE PROCESSO CIVIL.</a:t>
            </a: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4467788"/>
            <a:ext cx="827584" cy="5899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2"/>
          <p:cNvSpPr>
            <a:spLocks noGrp="1"/>
          </p:cNvSpPr>
          <p:nvPr>
            <p:ph sz="quarter" idx="13"/>
          </p:nvPr>
        </p:nvSpPr>
        <p:spPr>
          <a:xfrm>
            <a:off x="3059832" y="1347613"/>
            <a:ext cx="5976664" cy="3415155"/>
          </a:xfrm>
        </p:spPr>
        <p:txBody>
          <a:bodyPr>
            <a:noAutofit/>
          </a:bodyPr>
          <a:lstStyle>
            <a:extLst/>
          </a:lstStyle>
          <a:p>
            <a:pPr marL="0" indent="0" algn="just">
              <a:buNone/>
            </a:pPr>
            <a:r>
              <a:rPr lang="pt-BR" sz="2400" dirty="0" smtClean="0"/>
              <a:t>Art</a:t>
            </a:r>
            <a:r>
              <a:rPr lang="pt-BR" sz="2400" dirty="0"/>
              <a:t>. 466. </a:t>
            </a:r>
            <a:endParaRPr lang="pt-BR" sz="2400" dirty="0" smtClean="0"/>
          </a:p>
          <a:p>
            <a:pPr marL="0" indent="0" algn="just">
              <a:buNone/>
            </a:pPr>
            <a:endParaRPr lang="pt-BR" sz="2400" dirty="0" smtClean="0"/>
          </a:p>
          <a:p>
            <a:pPr marL="0" indent="0" algn="just">
              <a:buNone/>
            </a:pPr>
            <a:r>
              <a:rPr lang="pt-BR" sz="2400" dirty="0"/>
              <a:t>§ 2</a:t>
            </a:r>
            <a:r>
              <a:rPr lang="pt-BR" sz="2400" u="sng" baseline="30000" dirty="0"/>
              <a:t>o</a:t>
            </a:r>
            <a:r>
              <a:rPr lang="pt-BR" sz="2400" dirty="0"/>
              <a:t> O perito deve </a:t>
            </a:r>
            <a:r>
              <a:rPr lang="pt-BR" sz="2400" u="sng" dirty="0"/>
              <a:t>assegurar aos assistentes das partes o acesso e o acompanhamento das diligências e dos exames que realizar</a:t>
            </a:r>
            <a:r>
              <a:rPr lang="pt-BR" sz="2400" dirty="0"/>
              <a:t>, com prévia comunicação, comprovada nos autos, com antecedência mínima de 5 (cinco) dias.</a:t>
            </a:r>
          </a:p>
          <a:p>
            <a:pPr marL="0" indent="0" algn="just">
              <a:buNone/>
            </a:pP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xmlns="" val="1888989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609600" y="51470"/>
            <a:ext cx="8153400" cy="1005840"/>
          </a:xfrm>
        </p:spPr>
        <p:txBody>
          <a:bodyPr>
            <a:normAutofit/>
          </a:bodyPr>
          <a:lstStyle>
            <a:extLst/>
          </a:lstStyle>
          <a:p>
            <a:r>
              <a:rPr lang="pt-BR" sz="2400" dirty="0">
                <a:solidFill>
                  <a:srgbClr val="00B0F0"/>
                </a:solidFill>
              </a:rPr>
              <a:t>NOVOS PROCEDIMENTOS DO PERITO E DA PERÍCIA DIANTE DO CFC E DO NOVO CÓDIGO DE PROCESSO CIVIL.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kumimoji="0" lang="pt-BR" dirty="0" smtClean="0"/>
              <a:t>Prof. Walter Morais</a:t>
            </a:r>
            <a:endParaRPr kumimoji="0" lang="pt-BR" dirty="0"/>
          </a:p>
        </p:txBody>
      </p:sp>
      <p:sp>
        <p:nvSpPr>
          <p:cNvPr id="10" name="Espaço Reservado para Número de Slide 9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47500" lnSpcReduction="20000"/>
          </a:bodyPr>
          <a:lstStyle/>
          <a:p>
            <a:pPr algn="ctr"/>
            <a:fld id="{8F82E0A0-C266-4798-8C8F-B9F91E9DA37E}" type="slidenum">
              <a:rPr kumimoji="0" lang="pt-BR" sz="1400" b="1" smtClean="0">
                <a:solidFill>
                  <a:srgbClr val="FFFFFF"/>
                </a:solidFill>
              </a:rPr>
              <a:pPr algn="ctr"/>
              <a:t>4</a:t>
            </a:fld>
            <a:endParaRPr kumimoji="0" lang="pt-BR"/>
          </a:p>
        </p:txBody>
      </p:sp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4467788"/>
            <a:ext cx="827584" cy="5899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306522"/>
            <a:ext cx="6048672" cy="34710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11331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/>
          </p:cNvSpPr>
          <p:nvPr>
            <p:ph sz="quarter" idx="13"/>
          </p:nvPr>
        </p:nvSpPr>
        <p:spPr>
          <a:xfrm>
            <a:off x="107504" y="1352551"/>
            <a:ext cx="2664296" cy="3115237"/>
          </a:xfrm>
        </p:spPr>
        <p:txBody>
          <a:bodyPr>
            <a:normAutofit/>
          </a:bodyPr>
          <a:lstStyle>
            <a:extLst/>
          </a:lstStyle>
          <a:p>
            <a:pPr marL="0" lvl="1" indent="0">
              <a:lnSpc>
                <a:spcPct val="110000"/>
              </a:lnSpc>
              <a:spcBef>
                <a:spcPts val="200"/>
              </a:spcBef>
              <a:buNone/>
            </a:pPr>
            <a:r>
              <a:rPr lang="pt-BR" sz="2400" b="1" dirty="0" smtClean="0"/>
              <a:t>Código de Processo Civil – 2015</a:t>
            </a:r>
          </a:p>
          <a:p>
            <a:pPr marL="0" lvl="1" indent="0">
              <a:lnSpc>
                <a:spcPct val="110000"/>
              </a:lnSpc>
              <a:spcBef>
                <a:spcPts val="200"/>
              </a:spcBef>
              <a:buNone/>
            </a:pPr>
            <a:endParaRPr lang="pt-BR" sz="2400" dirty="0"/>
          </a:p>
          <a:p>
            <a:pPr marL="0" lvl="1" indent="0">
              <a:buNone/>
            </a:pPr>
            <a:r>
              <a:rPr lang="pt-BR" dirty="0" smtClean="0"/>
              <a:t>Novas questões de pericia no NCPC</a:t>
            </a:r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7"/>
          </p:nvPr>
        </p:nvSpPr>
        <p:spPr>
          <a:xfrm>
            <a:off x="609601" y="4818186"/>
            <a:ext cx="5421083" cy="273844"/>
          </a:xfrm>
        </p:spPr>
        <p:txBody>
          <a:bodyPr/>
          <a:lstStyle/>
          <a:p>
            <a:r>
              <a:rPr kumimoji="0" lang="pt-BR" dirty="0" smtClean="0"/>
              <a:t>Prof. Walter Morais</a:t>
            </a:r>
            <a:endParaRPr kumimoji="0"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47500" lnSpcReduction="20000"/>
          </a:bodyPr>
          <a:lstStyle/>
          <a:p>
            <a:pPr algn="ctr"/>
            <a:fld id="{8F82E0A0-C266-4798-8C8F-B9F91E9DA37E}" type="slidenum">
              <a:rPr kumimoji="0" lang="pt-BR" sz="1400" b="1" smtClean="0">
                <a:solidFill>
                  <a:srgbClr val="FFFFFF"/>
                </a:solidFill>
              </a:rPr>
              <a:pPr algn="ctr"/>
              <a:t>40</a:t>
            </a:fld>
            <a:endParaRPr kumimoji="0" lang="pt-BR"/>
          </a:p>
        </p:txBody>
      </p:sp>
      <p:sp>
        <p:nvSpPr>
          <p:cNvPr id="11" name="Rectangle 1"/>
          <p:cNvSpPr>
            <a:spLocks noGrp="1"/>
          </p:cNvSpPr>
          <p:nvPr>
            <p:ph type="title"/>
          </p:nvPr>
        </p:nvSpPr>
        <p:spPr>
          <a:xfrm>
            <a:off x="609600" y="51470"/>
            <a:ext cx="8153400" cy="1005840"/>
          </a:xfrm>
        </p:spPr>
        <p:txBody>
          <a:bodyPr>
            <a:normAutofit/>
          </a:bodyPr>
          <a:lstStyle>
            <a:extLst/>
          </a:lstStyle>
          <a:p>
            <a:r>
              <a:rPr lang="pt-BR" sz="2400" dirty="0">
                <a:solidFill>
                  <a:srgbClr val="00B0F0"/>
                </a:solidFill>
              </a:rPr>
              <a:t>NOVOS PROCEDIMENTOS DO PERITO E DA PERÍCIA DIANTE DO CFC E DO NOVO CÓDIGO DE PROCESSO CIVIL.</a:t>
            </a: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4467788"/>
            <a:ext cx="827584" cy="5899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2"/>
          <p:cNvSpPr>
            <a:spLocks noGrp="1"/>
          </p:cNvSpPr>
          <p:nvPr>
            <p:ph sz="quarter" idx="13"/>
          </p:nvPr>
        </p:nvSpPr>
        <p:spPr>
          <a:xfrm>
            <a:off x="3059832" y="1347613"/>
            <a:ext cx="5976664" cy="3415155"/>
          </a:xfrm>
        </p:spPr>
        <p:txBody>
          <a:bodyPr>
            <a:noAutofit/>
          </a:bodyPr>
          <a:lstStyle>
            <a:extLst/>
          </a:lstStyle>
          <a:p>
            <a:pPr marL="0" indent="0" algn="just">
              <a:buNone/>
            </a:pPr>
            <a:endParaRPr lang="pt-BR" sz="2400" dirty="0" smtClean="0"/>
          </a:p>
          <a:p>
            <a:pPr marL="0" indent="0" algn="just">
              <a:buNone/>
            </a:pPr>
            <a:r>
              <a:rPr lang="pt-BR" sz="2400" dirty="0" smtClean="0"/>
              <a:t>Art</a:t>
            </a:r>
            <a:r>
              <a:rPr lang="pt-BR" sz="2400" dirty="0"/>
              <a:t>. 469.  As partes poderão apresentar quesitos suplementares durante a diligência, </a:t>
            </a:r>
            <a:r>
              <a:rPr lang="pt-BR" sz="2400" u="sng" dirty="0"/>
              <a:t>que poderão ser respondidos pelo perito previamente ou </a:t>
            </a:r>
            <a:r>
              <a:rPr lang="pt-BR" sz="2400" u="sng" dirty="0">
                <a:solidFill>
                  <a:srgbClr val="FF0000"/>
                </a:solidFill>
              </a:rPr>
              <a:t>na audiência de instrução </a:t>
            </a:r>
            <a:r>
              <a:rPr lang="pt-BR" sz="2400" dirty="0"/>
              <a:t>e julgamento.</a:t>
            </a:r>
          </a:p>
          <a:p>
            <a:pPr marL="0" indent="0" algn="just">
              <a:buNone/>
            </a:pP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xmlns="" val="2664498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/>
          </p:cNvSpPr>
          <p:nvPr>
            <p:ph sz="quarter" idx="13"/>
          </p:nvPr>
        </p:nvSpPr>
        <p:spPr>
          <a:xfrm>
            <a:off x="107504" y="1352551"/>
            <a:ext cx="2664296" cy="3115237"/>
          </a:xfrm>
        </p:spPr>
        <p:txBody>
          <a:bodyPr>
            <a:normAutofit/>
          </a:bodyPr>
          <a:lstStyle>
            <a:extLst/>
          </a:lstStyle>
          <a:p>
            <a:pPr marL="0" lvl="1" indent="0">
              <a:lnSpc>
                <a:spcPct val="110000"/>
              </a:lnSpc>
              <a:spcBef>
                <a:spcPts val="200"/>
              </a:spcBef>
              <a:buNone/>
            </a:pPr>
            <a:r>
              <a:rPr lang="pt-BR" sz="2400" b="1" dirty="0" smtClean="0"/>
              <a:t>Código de Processo Civil – 2015</a:t>
            </a:r>
          </a:p>
          <a:p>
            <a:pPr marL="0" lvl="1" indent="0">
              <a:lnSpc>
                <a:spcPct val="110000"/>
              </a:lnSpc>
              <a:spcBef>
                <a:spcPts val="200"/>
              </a:spcBef>
              <a:buNone/>
            </a:pPr>
            <a:endParaRPr lang="pt-BR" sz="2400" dirty="0"/>
          </a:p>
          <a:p>
            <a:pPr marL="0" lvl="1" indent="0">
              <a:buNone/>
            </a:pPr>
            <a:r>
              <a:rPr lang="pt-BR" dirty="0" smtClean="0"/>
              <a:t>Novas questões de pericia no NCPC</a:t>
            </a:r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7"/>
          </p:nvPr>
        </p:nvSpPr>
        <p:spPr>
          <a:xfrm>
            <a:off x="609601" y="4818186"/>
            <a:ext cx="5421083" cy="273844"/>
          </a:xfrm>
        </p:spPr>
        <p:txBody>
          <a:bodyPr/>
          <a:lstStyle/>
          <a:p>
            <a:r>
              <a:rPr kumimoji="0" lang="pt-BR" dirty="0" smtClean="0"/>
              <a:t>Prof. Walter Morais</a:t>
            </a:r>
            <a:endParaRPr kumimoji="0"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47500" lnSpcReduction="20000"/>
          </a:bodyPr>
          <a:lstStyle/>
          <a:p>
            <a:pPr algn="ctr"/>
            <a:fld id="{8F82E0A0-C266-4798-8C8F-B9F91E9DA37E}" type="slidenum">
              <a:rPr kumimoji="0" lang="pt-BR" sz="1400" b="1" smtClean="0">
                <a:solidFill>
                  <a:srgbClr val="FFFFFF"/>
                </a:solidFill>
              </a:rPr>
              <a:pPr algn="ctr"/>
              <a:t>41</a:t>
            </a:fld>
            <a:endParaRPr kumimoji="0" lang="pt-BR"/>
          </a:p>
        </p:txBody>
      </p:sp>
      <p:sp>
        <p:nvSpPr>
          <p:cNvPr id="11" name="Rectangle 1"/>
          <p:cNvSpPr>
            <a:spLocks noGrp="1"/>
          </p:cNvSpPr>
          <p:nvPr>
            <p:ph type="title"/>
          </p:nvPr>
        </p:nvSpPr>
        <p:spPr>
          <a:xfrm>
            <a:off x="609600" y="51470"/>
            <a:ext cx="8153400" cy="1005840"/>
          </a:xfrm>
        </p:spPr>
        <p:txBody>
          <a:bodyPr>
            <a:normAutofit/>
          </a:bodyPr>
          <a:lstStyle>
            <a:extLst/>
          </a:lstStyle>
          <a:p>
            <a:r>
              <a:rPr lang="pt-BR" sz="2400" dirty="0">
                <a:solidFill>
                  <a:srgbClr val="00B0F0"/>
                </a:solidFill>
              </a:rPr>
              <a:t>NOVOS PROCEDIMENTOS DO PERITO E DA PERÍCIA DIANTE DO CFC E DO NOVO CÓDIGO DE PROCESSO CIVIL.</a:t>
            </a: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4467788"/>
            <a:ext cx="827584" cy="5899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2"/>
          <p:cNvSpPr>
            <a:spLocks noGrp="1"/>
          </p:cNvSpPr>
          <p:nvPr>
            <p:ph sz="quarter" idx="13"/>
          </p:nvPr>
        </p:nvSpPr>
        <p:spPr>
          <a:xfrm>
            <a:off x="2843808" y="1275606"/>
            <a:ext cx="6192688" cy="3415155"/>
          </a:xfrm>
        </p:spPr>
        <p:txBody>
          <a:bodyPr>
            <a:noAutofit/>
          </a:bodyPr>
          <a:lstStyle>
            <a:extLst/>
          </a:lstStyle>
          <a:p>
            <a:pPr marL="0" indent="0" algn="just">
              <a:buNone/>
            </a:pPr>
            <a:r>
              <a:rPr lang="pt-BR" sz="1800" dirty="0" smtClean="0">
                <a:latin typeface="Arial Narrow" pitchFamily="34" charset="0"/>
                <a:cs typeface="Andalus" pitchFamily="18" charset="-78"/>
              </a:rPr>
              <a:t>Art. 471.  </a:t>
            </a:r>
            <a:r>
              <a:rPr lang="pt-BR" sz="1800" u="sng" dirty="0" smtClean="0">
                <a:latin typeface="Arial Narrow" pitchFamily="34" charset="0"/>
                <a:cs typeface="Andalus" pitchFamily="18" charset="-78"/>
              </a:rPr>
              <a:t>As partes podem, de comum acordo, escolher o perito</a:t>
            </a:r>
            <a:r>
              <a:rPr lang="pt-BR" sz="1800" dirty="0" smtClean="0">
                <a:latin typeface="Arial Narrow" pitchFamily="34" charset="0"/>
                <a:cs typeface="Andalus" pitchFamily="18" charset="-78"/>
              </a:rPr>
              <a:t>, indicando-o mediante requerimento, desde que:</a:t>
            </a:r>
          </a:p>
          <a:p>
            <a:pPr marL="0" indent="0" algn="just">
              <a:buNone/>
            </a:pPr>
            <a:r>
              <a:rPr lang="pt-BR" sz="1800" dirty="0" smtClean="0">
                <a:latin typeface="Arial Narrow" pitchFamily="34" charset="0"/>
                <a:cs typeface="Andalus" pitchFamily="18" charset="-78"/>
              </a:rPr>
              <a:t>I - sejam plenamente capazes;</a:t>
            </a:r>
          </a:p>
          <a:p>
            <a:pPr marL="0" indent="0" algn="just">
              <a:buNone/>
            </a:pPr>
            <a:r>
              <a:rPr lang="pt-BR" sz="1800" dirty="0" smtClean="0">
                <a:latin typeface="Arial Narrow" pitchFamily="34" charset="0"/>
                <a:cs typeface="Andalus" pitchFamily="18" charset="-78"/>
              </a:rPr>
              <a:t>II - a causa possa ser resolvida por </a:t>
            </a:r>
            <a:r>
              <a:rPr lang="pt-BR" sz="1800" dirty="0" err="1" smtClean="0">
                <a:latin typeface="Arial Narrow" pitchFamily="34" charset="0"/>
                <a:cs typeface="Andalus" pitchFamily="18" charset="-78"/>
              </a:rPr>
              <a:t>autocomposição</a:t>
            </a:r>
            <a:r>
              <a:rPr lang="pt-BR" sz="1800" dirty="0" smtClean="0">
                <a:latin typeface="Arial Narrow" pitchFamily="34" charset="0"/>
                <a:cs typeface="Andalus" pitchFamily="18" charset="-78"/>
              </a:rPr>
              <a:t>.</a:t>
            </a:r>
          </a:p>
          <a:p>
            <a:pPr marL="0" indent="0" algn="just">
              <a:buNone/>
            </a:pPr>
            <a:r>
              <a:rPr lang="pt-BR" sz="1800" dirty="0" smtClean="0">
                <a:latin typeface="Arial Narrow" pitchFamily="34" charset="0"/>
                <a:cs typeface="Andalus" pitchFamily="18" charset="-78"/>
              </a:rPr>
              <a:t>§ 1</a:t>
            </a:r>
            <a:r>
              <a:rPr lang="pt-BR" sz="1800" u="sng" baseline="30000" dirty="0" smtClean="0">
                <a:latin typeface="Arial Narrow" pitchFamily="34" charset="0"/>
                <a:cs typeface="Andalus" pitchFamily="18" charset="-78"/>
              </a:rPr>
              <a:t>o</a:t>
            </a:r>
            <a:r>
              <a:rPr lang="pt-BR" sz="1800" dirty="0" smtClean="0">
                <a:latin typeface="Arial Narrow" pitchFamily="34" charset="0"/>
                <a:cs typeface="Andalus" pitchFamily="18" charset="-78"/>
              </a:rPr>
              <a:t> As partes, ao escolher o perito, </a:t>
            </a:r>
            <a:r>
              <a:rPr lang="pt-BR" sz="1800" u="sng" dirty="0" smtClean="0">
                <a:latin typeface="Arial Narrow" pitchFamily="34" charset="0"/>
                <a:cs typeface="Andalus" pitchFamily="18" charset="-78"/>
              </a:rPr>
              <a:t>já devem indicar os respectivos assistentes técnicos </a:t>
            </a:r>
            <a:r>
              <a:rPr lang="pt-BR" sz="1800" dirty="0" smtClean="0">
                <a:latin typeface="Arial Narrow" pitchFamily="34" charset="0"/>
                <a:cs typeface="Andalus" pitchFamily="18" charset="-78"/>
              </a:rPr>
              <a:t>para acompanhar a realização da perícia, que se realizará em data e local previamente anunciados.</a:t>
            </a:r>
          </a:p>
          <a:p>
            <a:pPr marL="0" indent="0" algn="just">
              <a:buNone/>
            </a:pPr>
            <a:r>
              <a:rPr lang="pt-BR" sz="1800" dirty="0" smtClean="0">
                <a:latin typeface="Arial Narrow" pitchFamily="34" charset="0"/>
                <a:cs typeface="Andalus" pitchFamily="18" charset="-78"/>
              </a:rPr>
              <a:t>§ 2</a:t>
            </a:r>
            <a:r>
              <a:rPr lang="pt-BR" sz="1800" u="sng" baseline="30000" dirty="0" smtClean="0">
                <a:latin typeface="Arial Narrow" pitchFamily="34" charset="0"/>
                <a:cs typeface="Andalus" pitchFamily="18" charset="-78"/>
              </a:rPr>
              <a:t>o</a:t>
            </a:r>
            <a:r>
              <a:rPr lang="pt-BR" sz="1800" dirty="0" smtClean="0">
                <a:latin typeface="Arial Narrow" pitchFamily="34" charset="0"/>
                <a:cs typeface="Andalus" pitchFamily="18" charset="-78"/>
              </a:rPr>
              <a:t> O perito e os assistentes técnicos devem entregar, respectivamente, laudo e pareceres em prazo fixado pelo juiz.</a:t>
            </a:r>
          </a:p>
          <a:p>
            <a:pPr marL="0" indent="0" algn="just">
              <a:buNone/>
            </a:pPr>
            <a:r>
              <a:rPr lang="pt-BR" sz="1800" dirty="0" smtClean="0">
                <a:latin typeface="Arial Narrow" pitchFamily="34" charset="0"/>
                <a:cs typeface="Andalus" pitchFamily="18" charset="-78"/>
              </a:rPr>
              <a:t>§ 3</a:t>
            </a:r>
            <a:r>
              <a:rPr lang="pt-BR" sz="1800" u="sng" baseline="30000" dirty="0" smtClean="0">
                <a:latin typeface="Arial Narrow" pitchFamily="34" charset="0"/>
                <a:cs typeface="Andalus" pitchFamily="18" charset="-78"/>
              </a:rPr>
              <a:t>o</a:t>
            </a:r>
            <a:r>
              <a:rPr lang="pt-BR" sz="1800" dirty="0" smtClean="0">
                <a:latin typeface="Arial Narrow" pitchFamily="34" charset="0"/>
                <a:cs typeface="Andalus" pitchFamily="18" charset="-78"/>
              </a:rPr>
              <a:t> </a:t>
            </a:r>
            <a:r>
              <a:rPr lang="pt-BR" sz="1800" u="sng" dirty="0" smtClean="0">
                <a:solidFill>
                  <a:srgbClr val="FF0000"/>
                </a:solidFill>
                <a:latin typeface="Arial Narrow" pitchFamily="34" charset="0"/>
                <a:cs typeface="Andalus" pitchFamily="18" charset="-78"/>
              </a:rPr>
              <a:t>A perícia consensual </a:t>
            </a:r>
            <a:r>
              <a:rPr lang="pt-BR" sz="1800" dirty="0" smtClean="0">
                <a:latin typeface="Arial Narrow" pitchFamily="34" charset="0"/>
                <a:cs typeface="Andalus" pitchFamily="18" charset="-78"/>
              </a:rPr>
              <a:t>substitui, para todos os efeitos, a que seria realizada por perito nomeado pelo juiz.</a:t>
            </a:r>
          </a:p>
          <a:p>
            <a:pPr marL="0" indent="0" algn="just">
              <a:buNone/>
            </a:pP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xmlns="" val="2691610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/>
          </p:cNvSpPr>
          <p:nvPr>
            <p:ph sz="quarter" idx="13"/>
          </p:nvPr>
        </p:nvSpPr>
        <p:spPr>
          <a:xfrm>
            <a:off x="107504" y="1352551"/>
            <a:ext cx="2664296" cy="3115237"/>
          </a:xfrm>
        </p:spPr>
        <p:txBody>
          <a:bodyPr>
            <a:normAutofit/>
          </a:bodyPr>
          <a:lstStyle>
            <a:extLst/>
          </a:lstStyle>
          <a:p>
            <a:pPr marL="0" lvl="1" indent="0">
              <a:lnSpc>
                <a:spcPct val="110000"/>
              </a:lnSpc>
              <a:spcBef>
                <a:spcPts val="200"/>
              </a:spcBef>
              <a:buNone/>
            </a:pPr>
            <a:r>
              <a:rPr lang="pt-BR" sz="2400" b="1" dirty="0" smtClean="0"/>
              <a:t>Código de Processo Civil – 2015</a:t>
            </a:r>
          </a:p>
          <a:p>
            <a:pPr marL="0" lvl="1" indent="0">
              <a:lnSpc>
                <a:spcPct val="110000"/>
              </a:lnSpc>
              <a:spcBef>
                <a:spcPts val="200"/>
              </a:spcBef>
              <a:buNone/>
            </a:pPr>
            <a:endParaRPr lang="pt-BR" sz="2400" dirty="0"/>
          </a:p>
          <a:p>
            <a:pPr marL="0" lvl="1" indent="0">
              <a:buNone/>
            </a:pPr>
            <a:r>
              <a:rPr lang="pt-BR" dirty="0" smtClean="0"/>
              <a:t>Novas questões de pericia no NCPC</a:t>
            </a:r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7"/>
          </p:nvPr>
        </p:nvSpPr>
        <p:spPr>
          <a:xfrm>
            <a:off x="609601" y="4818186"/>
            <a:ext cx="5421083" cy="273844"/>
          </a:xfrm>
        </p:spPr>
        <p:txBody>
          <a:bodyPr/>
          <a:lstStyle/>
          <a:p>
            <a:r>
              <a:rPr kumimoji="0" lang="pt-BR" dirty="0" smtClean="0"/>
              <a:t>Prof. Walter Morais</a:t>
            </a:r>
            <a:endParaRPr kumimoji="0"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47500" lnSpcReduction="20000"/>
          </a:bodyPr>
          <a:lstStyle/>
          <a:p>
            <a:pPr algn="ctr"/>
            <a:fld id="{8F82E0A0-C266-4798-8C8F-B9F91E9DA37E}" type="slidenum">
              <a:rPr kumimoji="0" lang="pt-BR" sz="1400" b="1" smtClean="0">
                <a:solidFill>
                  <a:srgbClr val="FFFFFF"/>
                </a:solidFill>
              </a:rPr>
              <a:pPr algn="ctr"/>
              <a:t>42</a:t>
            </a:fld>
            <a:endParaRPr kumimoji="0" lang="pt-BR"/>
          </a:p>
        </p:txBody>
      </p:sp>
      <p:sp>
        <p:nvSpPr>
          <p:cNvPr id="11" name="Rectangle 1"/>
          <p:cNvSpPr>
            <a:spLocks noGrp="1"/>
          </p:cNvSpPr>
          <p:nvPr>
            <p:ph type="title"/>
          </p:nvPr>
        </p:nvSpPr>
        <p:spPr>
          <a:xfrm>
            <a:off x="609600" y="51470"/>
            <a:ext cx="8153400" cy="1005840"/>
          </a:xfrm>
        </p:spPr>
        <p:txBody>
          <a:bodyPr>
            <a:normAutofit/>
          </a:bodyPr>
          <a:lstStyle>
            <a:extLst/>
          </a:lstStyle>
          <a:p>
            <a:r>
              <a:rPr lang="pt-BR" sz="2400" dirty="0">
                <a:solidFill>
                  <a:srgbClr val="00B0F0"/>
                </a:solidFill>
              </a:rPr>
              <a:t>NOVOS PROCEDIMENTOS DO PERITO E DA PERÍCIA DIANTE DO CFC E DO NOVO CÓDIGO DE PROCESSO CIVIL.</a:t>
            </a: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4467788"/>
            <a:ext cx="827584" cy="5899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2"/>
          <p:cNvSpPr>
            <a:spLocks noGrp="1"/>
          </p:cNvSpPr>
          <p:nvPr>
            <p:ph sz="quarter" idx="13"/>
          </p:nvPr>
        </p:nvSpPr>
        <p:spPr>
          <a:xfrm>
            <a:off x="2843808" y="1275606"/>
            <a:ext cx="6192688" cy="3415155"/>
          </a:xfrm>
        </p:spPr>
        <p:txBody>
          <a:bodyPr>
            <a:noAutofit/>
          </a:bodyPr>
          <a:lstStyle>
            <a:extLst/>
          </a:lstStyle>
          <a:p>
            <a:pPr marL="0" indent="0" algn="just">
              <a:buNone/>
            </a:pPr>
            <a:r>
              <a:rPr lang="pt-BR" sz="2000" dirty="0"/>
              <a:t>Art. 473.  O laudo pericial deverá conter</a:t>
            </a:r>
            <a:r>
              <a:rPr lang="pt-BR" sz="2000" dirty="0" smtClean="0"/>
              <a:t>:</a:t>
            </a:r>
          </a:p>
          <a:p>
            <a:pPr marL="0" indent="0" algn="just">
              <a:buNone/>
            </a:pPr>
            <a:endParaRPr lang="pt-BR" sz="2000" dirty="0"/>
          </a:p>
          <a:p>
            <a:pPr marL="0" indent="0" algn="just">
              <a:buNone/>
            </a:pPr>
            <a:r>
              <a:rPr lang="pt-BR" sz="2000" dirty="0"/>
              <a:t>I - a exposição do objeto da perícia;</a:t>
            </a:r>
          </a:p>
          <a:p>
            <a:pPr marL="0" indent="0" algn="just">
              <a:buNone/>
            </a:pPr>
            <a:r>
              <a:rPr lang="pt-BR" sz="2000" dirty="0"/>
              <a:t>II - a análise técnica ou científica realizada pelo perito;</a:t>
            </a:r>
          </a:p>
          <a:p>
            <a:pPr marL="0" indent="0" algn="just">
              <a:buNone/>
            </a:pPr>
            <a:r>
              <a:rPr lang="pt-BR" sz="2000" dirty="0"/>
              <a:t>III - a indicação do método utilizado, esclarecendo-o e demonstrando ser predominantemente aceito pelos especialistas da área do conhecimento da qual se originou;</a:t>
            </a:r>
          </a:p>
          <a:p>
            <a:pPr marL="0" indent="0" algn="just">
              <a:buNone/>
            </a:pPr>
            <a:r>
              <a:rPr lang="pt-BR" sz="2000" dirty="0"/>
              <a:t>IV - resposta conclusiva a todos os quesitos apresentados pelo juiz, pelas partes e pelo órgão do Ministério Público.</a:t>
            </a:r>
          </a:p>
          <a:p>
            <a:pPr marL="0" indent="0" algn="just">
              <a:buNone/>
            </a:pP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xmlns="" val="2308014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/>
          </p:cNvSpPr>
          <p:nvPr>
            <p:ph sz="quarter" idx="13"/>
          </p:nvPr>
        </p:nvSpPr>
        <p:spPr>
          <a:xfrm>
            <a:off x="107504" y="1352551"/>
            <a:ext cx="2664296" cy="3115237"/>
          </a:xfrm>
        </p:spPr>
        <p:txBody>
          <a:bodyPr>
            <a:normAutofit fontScale="77500" lnSpcReduction="20000"/>
          </a:bodyPr>
          <a:lstStyle>
            <a:extLst/>
          </a:lstStyle>
          <a:p>
            <a:pPr marL="0" lvl="1" indent="0">
              <a:lnSpc>
                <a:spcPct val="110000"/>
              </a:lnSpc>
              <a:spcBef>
                <a:spcPts val="200"/>
              </a:spcBef>
              <a:buNone/>
            </a:pPr>
            <a:r>
              <a:rPr lang="pt-BR" sz="2400" b="1" dirty="0" smtClean="0"/>
              <a:t>TJMG</a:t>
            </a:r>
          </a:p>
          <a:p>
            <a:pPr marL="0" lvl="1" indent="0">
              <a:lnSpc>
                <a:spcPct val="110000"/>
              </a:lnSpc>
              <a:spcBef>
                <a:spcPts val="200"/>
              </a:spcBef>
              <a:buNone/>
            </a:pPr>
            <a:endParaRPr lang="pt-BR" sz="2400" b="1" dirty="0"/>
          </a:p>
          <a:p>
            <a:pPr marL="0" indent="0" algn="just">
              <a:buNone/>
            </a:pPr>
            <a:r>
              <a:rPr lang="pt-BR" sz="3200" b="1" dirty="0"/>
              <a:t>RESOLUÇÃO Nº </a:t>
            </a:r>
            <a:r>
              <a:rPr lang="pt-BR" sz="3200" b="1" dirty="0" smtClean="0"/>
              <a:t>804/2015</a:t>
            </a:r>
          </a:p>
          <a:p>
            <a:pPr marL="0" indent="0" algn="just">
              <a:buNone/>
            </a:pPr>
            <a:endParaRPr lang="pt-BR" sz="3200" b="1" dirty="0"/>
          </a:p>
          <a:p>
            <a:pPr marL="0" indent="0">
              <a:buNone/>
            </a:pPr>
            <a:r>
              <a:rPr lang="pt-BR" sz="3200" dirty="0" smtClean="0"/>
              <a:t>Sistema eletrônico de Assistência Judiciária Gratuita</a:t>
            </a:r>
            <a:endParaRPr lang="pt-BR" dirty="0" smtClean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7"/>
          </p:nvPr>
        </p:nvSpPr>
        <p:spPr>
          <a:xfrm>
            <a:off x="609601" y="4818186"/>
            <a:ext cx="5421083" cy="273844"/>
          </a:xfrm>
        </p:spPr>
        <p:txBody>
          <a:bodyPr/>
          <a:lstStyle/>
          <a:p>
            <a:r>
              <a:rPr kumimoji="0" lang="pt-BR" dirty="0" smtClean="0"/>
              <a:t>Prof. Walter Morais</a:t>
            </a:r>
            <a:endParaRPr kumimoji="0"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47500" lnSpcReduction="20000"/>
          </a:bodyPr>
          <a:lstStyle/>
          <a:p>
            <a:pPr algn="ctr"/>
            <a:fld id="{8F82E0A0-C266-4798-8C8F-B9F91E9DA37E}" type="slidenum">
              <a:rPr kumimoji="0" lang="pt-BR" sz="1400" b="1" smtClean="0">
                <a:solidFill>
                  <a:srgbClr val="FFFFFF"/>
                </a:solidFill>
              </a:rPr>
              <a:pPr algn="ctr"/>
              <a:t>43</a:t>
            </a:fld>
            <a:endParaRPr kumimoji="0" lang="pt-BR"/>
          </a:p>
        </p:txBody>
      </p:sp>
      <p:sp>
        <p:nvSpPr>
          <p:cNvPr id="11" name="Rectangle 1"/>
          <p:cNvSpPr>
            <a:spLocks noGrp="1"/>
          </p:cNvSpPr>
          <p:nvPr>
            <p:ph type="title"/>
          </p:nvPr>
        </p:nvSpPr>
        <p:spPr>
          <a:xfrm>
            <a:off x="609600" y="51470"/>
            <a:ext cx="8153400" cy="1005840"/>
          </a:xfrm>
        </p:spPr>
        <p:txBody>
          <a:bodyPr>
            <a:normAutofit/>
          </a:bodyPr>
          <a:lstStyle>
            <a:extLst/>
          </a:lstStyle>
          <a:p>
            <a:r>
              <a:rPr lang="pt-BR" sz="2400" dirty="0">
                <a:solidFill>
                  <a:srgbClr val="00B0F0"/>
                </a:solidFill>
              </a:rPr>
              <a:t>NOVOS PROCEDIMENTOS DO PERITO E DA PERÍCIA DIANTE DO CFC E DO NOVO CÓDIGO DE PROCESSO CIVIL.</a:t>
            </a: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4467788"/>
            <a:ext cx="827584" cy="5899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2"/>
          <p:cNvSpPr>
            <a:spLocks noGrp="1"/>
          </p:cNvSpPr>
          <p:nvPr>
            <p:ph sz="quarter" idx="13"/>
          </p:nvPr>
        </p:nvSpPr>
        <p:spPr>
          <a:xfrm>
            <a:off x="2843808" y="1275606"/>
            <a:ext cx="6192688" cy="3415155"/>
          </a:xfrm>
        </p:spPr>
        <p:txBody>
          <a:bodyPr>
            <a:noAutofit/>
          </a:bodyPr>
          <a:lstStyle>
            <a:extLst/>
          </a:lstStyle>
          <a:p>
            <a:pPr marL="0" indent="0" algn="just">
              <a:buNone/>
            </a:pPr>
            <a:r>
              <a:rPr lang="pt-BR" sz="2400" dirty="0"/>
              <a:t>RESOLUÇÃO Nº </a:t>
            </a:r>
            <a:r>
              <a:rPr lang="pt-BR" sz="2400" dirty="0" smtClean="0"/>
              <a:t>804/2015</a:t>
            </a:r>
          </a:p>
          <a:p>
            <a:pPr marL="0" indent="0" algn="just">
              <a:buNone/>
            </a:pPr>
            <a:endParaRPr lang="pt-BR" sz="2400" dirty="0"/>
          </a:p>
          <a:p>
            <a:pPr marL="0" indent="0" algn="just">
              <a:buNone/>
            </a:pPr>
            <a:r>
              <a:rPr lang="pt-BR" sz="2400" dirty="0"/>
              <a:t>Dispõe sobre o Sistema Eletrônico de </a:t>
            </a:r>
            <a:r>
              <a:rPr lang="pt-BR" sz="2400" dirty="0" smtClean="0"/>
              <a:t>Assistência Judiciária </a:t>
            </a:r>
            <a:r>
              <a:rPr lang="pt-BR" sz="2400" dirty="0"/>
              <a:t>Gratuita, no âmbito da Justiça Comum </a:t>
            </a:r>
            <a:r>
              <a:rPr lang="pt-BR" sz="2400" dirty="0" smtClean="0"/>
              <a:t>de primeiro </a:t>
            </a:r>
            <a:r>
              <a:rPr lang="pt-BR" sz="2400" dirty="0"/>
              <a:t>e segundo graus do Estado de </a:t>
            </a:r>
            <a:r>
              <a:rPr lang="pt-BR" sz="2400" dirty="0" smtClean="0"/>
              <a:t>Minas Gerais</a:t>
            </a:r>
            <a:r>
              <a:rPr lang="pt-BR" sz="2400" dirty="0"/>
              <a:t>, destinado ao gerenciamento da inscrição </a:t>
            </a:r>
            <a:r>
              <a:rPr lang="pt-BR" sz="2400" dirty="0" smtClean="0"/>
              <a:t>e da </a:t>
            </a:r>
            <a:r>
              <a:rPr lang="pt-BR" sz="2400" dirty="0"/>
              <a:t>escolha dos profissionais prestadores de </a:t>
            </a:r>
            <a:r>
              <a:rPr lang="pt-BR" sz="2400" dirty="0" smtClean="0"/>
              <a:t>serviços nos </a:t>
            </a:r>
            <a:r>
              <a:rPr lang="pt-BR" sz="2400" dirty="0"/>
              <a:t>processos que envolvam assistência </a:t>
            </a:r>
            <a:r>
              <a:rPr lang="pt-BR" sz="2400" dirty="0" smtClean="0"/>
              <a:t>judiciária gratuita </a:t>
            </a:r>
            <a:r>
              <a:rPr lang="pt-BR" sz="2400" dirty="0"/>
              <a:t>e dos respectivos pagamentos.</a:t>
            </a:r>
          </a:p>
        </p:txBody>
      </p:sp>
    </p:spTree>
    <p:extLst>
      <p:ext uri="{BB962C8B-B14F-4D97-AF65-F5344CB8AC3E}">
        <p14:creationId xmlns:p14="http://schemas.microsoft.com/office/powerpoint/2010/main" xmlns="" val="1954033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/>
          </p:cNvSpPr>
          <p:nvPr>
            <p:ph sz="quarter" idx="13"/>
          </p:nvPr>
        </p:nvSpPr>
        <p:spPr>
          <a:xfrm>
            <a:off x="107504" y="1352551"/>
            <a:ext cx="2664296" cy="3115237"/>
          </a:xfrm>
        </p:spPr>
        <p:txBody>
          <a:bodyPr>
            <a:normAutofit/>
          </a:bodyPr>
          <a:lstStyle>
            <a:extLst/>
          </a:lstStyle>
          <a:p>
            <a:pPr marL="0" lvl="1" indent="0">
              <a:lnSpc>
                <a:spcPct val="110000"/>
              </a:lnSpc>
              <a:spcBef>
                <a:spcPts val="200"/>
              </a:spcBef>
              <a:buNone/>
            </a:pPr>
            <a:r>
              <a:rPr lang="pt-BR" sz="2400" b="1" dirty="0" smtClean="0"/>
              <a:t>TJMG</a:t>
            </a:r>
          </a:p>
          <a:p>
            <a:pPr marL="0" lvl="1" indent="0">
              <a:lnSpc>
                <a:spcPct val="110000"/>
              </a:lnSpc>
              <a:spcBef>
                <a:spcPts val="200"/>
              </a:spcBef>
              <a:buNone/>
            </a:pPr>
            <a:endParaRPr lang="pt-BR" sz="2400" b="1" dirty="0"/>
          </a:p>
          <a:p>
            <a:pPr marL="0" indent="0">
              <a:buNone/>
            </a:pPr>
            <a:r>
              <a:rPr lang="pt-BR" sz="3200" b="1" dirty="0"/>
              <a:t>PORTARIA Nº 3185/PR/2015</a:t>
            </a:r>
          </a:p>
          <a:p>
            <a:pPr marL="0" indent="0">
              <a:buNone/>
            </a:pPr>
            <a:r>
              <a:rPr lang="pt-BR" sz="3200" dirty="0"/>
              <a:t>Fixa o valor dos honorários</a:t>
            </a:r>
            <a:endParaRPr lang="pt-BR" dirty="0" smtClean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7"/>
          </p:nvPr>
        </p:nvSpPr>
        <p:spPr>
          <a:xfrm>
            <a:off x="609601" y="4818186"/>
            <a:ext cx="5421083" cy="273844"/>
          </a:xfrm>
        </p:spPr>
        <p:txBody>
          <a:bodyPr/>
          <a:lstStyle/>
          <a:p>
            <a:r>
              <a:rPr kumimoji="0" lang="pt-BR" dirty="0" smtClean="0"/>
              <a:t>Prof. Walter Morais</a:t>
            </a:r>
            <a:endParaRPr kumimoji="0"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47500" lnSpcReduction="20000"/>
          </a:bodyPr>
          <a:lstStyle/>
          <a:p>
            <a:pPr algn="ctr"/>
            <a:fld id="{8F82E0A0-C266-4798-8C8F-B9F91E9DA37E}" type="slidenum">
              <a:rPr kumimoji="0" lang="pt-BR" sz="1400" b="1" smtClean="0">
                <a:solidFill>
                  <a:srgbClr val="FFFFFF"/>
                </a:solidFill>
              </a:rPr>
              <a:pPr algn="ctr"/>
              <a:t>44</a:t>
            </a:fld>
            <a:endParaRPr kumimoji="0" lang="pt-BR"/>
          </a:p>
        </p:txBody>
      </p:sp>
      <p:sp>
        <p:nvSpPr>
          <p:cNvPr id="11" name="Rectangle 1"/>
          <p:cNvSpPr>
            <a:spLocks noGrp="1"/>
          </p:cNvSpPr>
          <p:nvPr>
            <p:ph type="title"/>
          </p:nvPr>
        </p:nvSpPr>
        <p:spPr>
          <a:xfrm>
            <a:off x="609600" y="51470"/>
            <a:ext cx="8153400" cy="1005840"/>
          </a:xfrm>
        </p:spPr>
        <p:txBody>
          <a:bodyPr>
            <a:normAutofit/>
          </a:bodyPr>
          <a:lstStyle>
            <a:extLst/>
          </a:lstStyle>
          <a:p>
            <a:r>
              <a:rPr lang="pt-BR" sz="2400" dirty="0">
                <a:solidFill>
                  <a:srgbClr val="00B0F0"/>
                </a:solidFill>
              </a:rPr>
              <a:t>NOVOS PROCEDIMENTOS DO PERITO E DA PERÍCIA DIANTE DO CFC E DO NOVO CÓDIGO DE PROCESSO CIVIL.</a:t>
            </a: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4467788"/>
            <a:ext cx="827584" cy="5899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2"/>
          <p:cNvSpPr>
            <a:spLocks noGrp="1"/>
          </p:cNvSpPr>
          <p:nvPr>
            <p:ph sz="quarter" idx="13"/>
          </p:nvPr>
        </p:nvSpPr>
        <p:spPr>
          <a:xfrm>
            <a:off x="2843808" y="1275606"/>
            <a:ext cx="6192688" cy="3415155"/>
          </a:xfrm>
        </p:spPr>
        <p:txBody>
          <a:bodyPr>
            <a:noAutofit/>
          </a:bodyPr>
          <a:lstStyle>
            <a:extLst/>
          </a:lstStyle>
          <a:p>
            <a:pPr marL="0" indent="0" algn="just">
              <a:buNone/>
            </a:pPr>
            <a:r>
              <a:rPr lang="pt-BR" sz="2000" dirty="0"/>
              <a:t>Fixa o valor dos honorários a serem pagos </a:t>
            </a:r>
            <a:r>
              <a:rPr lang="pt-BR" sz="2000" dirty="0" smtClean="0"/>
              <a:t>aos peritos</a:t>
            </a:r>
            <a:r>
              <a:rPr lang="pt-BR" sz="2000" dirty="0"/>
              <a:t>, tradutores e intérpretes, de que trata </a:t>
            </a:r>
            <a:r>
              <a:rPr lang="pt-BR" sz="2000" dirty="0" smtClean="0"/>
              <a:t>a </a:t>
            </a:r>
            <a:r>
              <a:rPr lang="pt-BR" sz="2000" u="sng" dirty="0" smtClean="0"/>
              <a:t>Resolução </a:t>
            </a:r>
            <a:r>
              <a:rPr lang="pt-BR" sz="2000" u="sng" dirty="0"/>
              <a:t>do Órgão Especial nº 804, </a:t>
            </a:r>
            <a:r>
              <a:rPr lang="pt-BR" sz="2000" dirty="0"/>
              <a:t>de 4 de </a:t>
            </a:r>
            <a:r>
              <a:rPr lang="pt-BR" sz="2000" dirty="0" smtClean="0"/>
              <a:t>agosto de </a:t>
            </a:r>
            <a:r>
              <a:rPr lang="pt-BR" sz="2000" dirty="0"/>
              <a:t>2015</a:t>
            </a:r>
            <a:r>
              <a:rPr lang="pt-BR" sz="2000" dirty="0" smtClean="0"/>
              <a:t>.</a:t>
            </a:r>
          </a:p>
          <a:p>
            <a:pPr marL="0" indent="0" algn="just">
              <a:buNone/>
            </a:pPr>
            <a:endParaRPr lang="pt-BR" sz="2000" dirty="0"/>
          </a:p>
          <a:p>
            <a:pPr marL="0" indent="0" algn="just">
              <a:buNone/>
            </a:pPr>
            <a:r>
              <a:rPr lang="pt-BR" sz="2000" dirty="0"/>
              <a:t>CONSIDERANDO que o art. 30 da Resolução do Órgão Especial nº 804, de </a:t>
            </a:r>
            <a:r>
              <a:rPr lang="pt-BR" sz="2000" dirty="0" smtClean="0"/>
              <a:t>2015, </a:t>
            </a:r>
            <a:r>
              <a:rPr lang="pt-BR" sz="2000" u="sng" dirty="0" smtClean="0"/>
              <a:t>prevê </a:t>
            </a:r>
            <a:r>
              <a:rPr lang="pt-BR" sz="2000" u="sng" dirty="0"/>
              <a:t>que o valor dos honorários a serem pagos aos peritos</a:t>
            </a:r>
            <a:r>
              <a:rPr lang="pt-BR" sz="2000" dirty="0"/>
              <a:t>, tradutores e </a:t>
            </a:r>
            <a:r>
              <a:rPr lang="pt-BR" sz="2000" dirty="0" smtClean="0"/>
              <a:t>intérpretes que </a:t>
            </a:r>
            <a:r>
              <a:rPr lang="pt-BR" sz="2000" dirty="0"/>
              <a:t>prestarem serviços nos </a:t>
            </a:r>
            <a:r>
              <a:rPr lang="pt-BR" sz="2000" u="sng" dirty="0"/>
              <a:t>processos que envolvam assistência judiciária </a:t>
            </a:r>
            <a:r>
              <a:rPr lang="pt-BR" sz="2000" u="sng" dirty="0" smtClean="0"/>
              <a:t>gratuita </a:t>
            </a:r>
            <a:r>
              <a:rPr lang="pt-BR" sz="2000" dirty="0" smtClean="0"/>
              <a:t>será </a:t>
            </a:r>
            <a:r>
              <a:rPr lang="pt-BR" sz="2000" dirty="0"/>
              <a:t>fixado em Portaria da Presidência do Tribunal de Justiça,</a:t>
            </a:r>
          </a:p>
        </p:txBody>
      </p:sp>
    </p:spTree>
    <p:extLst>
      <p:ext uri="{BB962C8B-B14F-4D97-AF65-F5344CB8AC3E}">
        <p14:creationId xmlns:p14="http://schemas.microsoft.com/office/powerpoint/2010/main" xmlns="" val="2705206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/>
          </p:cNvSpPr>
          <p:nvPr>
            <p:ph sz="quarter" idx="13"/>
          </p:nvPr>
        </p:nvSpPr>
        <p:spPr>
          <a:xfrm>
            <a:off x="107504" y="1352551"/>
            <a:ext cx="2664296" cy="3115237"/>
          </a:xfrm>
        </p:spPr>
        <p:txBody>
          <a:bodyPr>
            <a:normAutofit/>
          </a:bodyPr>
          <a:lstStyle>
            <a:extLst/>
          </a:lstStyle>
          <a:p>
            <a:pPr marL="0" lvl="1" indent="0">
              <a:lnSpc>
                <a:spcPct val="110000"/>
              </a:lnSpc>
              <a:spcBef>
                <a:spcPts val="200"/>
              </a:spcBef>
              <a:buNone/>
            </a:pPr>
            <a:r>
              <a:rPr lang="pt-BR" sz="2400" b="1" dirty="0" smtClean="0"/>
              <a:t>TJMG</a:t>
            </a:r>
          </a:p>
          <a:p>
            <a:pPr marL="0" lvl="1" indent="0">
              <a:lnSpc>
                <a:spcPct val="110000"/>
              </a:lnSpc>
              <a:spcBef>
                <a:spcPts val="200"/>
              </a:spcBef>
              <a:buNone/>
            </a:pPr>
            <a:endParaRPr lang="pt-BR" sz="2400" b="1" dirty="0"/>
          </a:p>
          <a:p>
            <a:pPr marL="0" indent="0">
              <a:buNone/>
            </a:pPr>
            <a:r>
              <a:rPr lang="pt-BR" sz="3200" b="1" dirty="0"/>
              <a:t>PORTARIA Nº 3185/PR/2015</a:t>
            </a:r>
          </a:p>
          <a:p>
            <a:pPr marL="0" indent="0">
              <a:buNone/>
            </a:pPr>
            <a:r>
              <a:rPr lang="pt-BR" sz="3200" dirty="0"/>
              <a:t>Fixa o valor dos honorários</a:t>
            </a:r>
            <a:endParaRPr lang="pt-BR" dirty="0" smtClean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7"/>
          </p:nvPr>
        </p:nvSpPr>
        <p:spPr>
          <a:xfrm>
            <a:off x="609601" y="4818186"/>
            <a:ext cx="5421083" cy="273844"/>
          </a:xfrm>
        </p:spPr>
        <p:txBody>
          <a:bodyPr/>
          <a:lstStyle/>
          <a:p>
            <a:r>
              <a:rPr kumimoji="0" lang="pt-BR" dirty="0" smtClean="0"/>
              <a:t>Prof. Walter Morais</a:t>
            </a:r>
            <a:endParaRPr kumimoji="0"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47500" lnSpcReduction="20000"/>
          </a:bodyPr>
          <a:lstStyle/>
          <a:p>
            <a:pPr algn="ctr"/>
            <a:fld id="{8F82E0A0-C266-4798-8C8F-B9F91E9DA37E}" type="slidenum">
              <a:rPr kumimoji="0" lang="pt-BR" sz="1400" b="1" smtClean="0">
                <a:solidFill>
                  <a:srgbClr val="FFFFFF"/>
                </a:solidFill>
              </a:rPr>
              <a:pPr algn="ctr"/>
              <a:t>45</a:t>
            </a:fld>
            <a:endParaRPr kumimoji="0" lang="pt-BR"/>
          </a:p>
        </p:txBody>
      </p:sp>
      <p:sp>
        <p:nvSpPr>
          <p:cNvPr id="11" name="Rectangle 1"/>
          <p:cNvSpPr>
            <a:spLocks noGrp="1"/>
          </p:cNvSpPr>
          <p:nvPr>
            <p:ph type="title"/>
          </p:nvPr>
        </p:nvSpPr>
        <p:spPr>
          <a:xfrm>
            <a:off x="609600" y="51470"/>
            <a:ext cx="8153400" cy="1005840"/>
          </a:xfrm>
        </p:spPr>
        <p:txBody>
          <a:bodyPr>
            <a:normAutofit/>
          </a:bodyPr>
          <a:lstStyle>
            <a:extLst/>
          </a:lstStyle>
          <a:p>
            <a:r>
              <a:rPr lang="pt-BR" sz="2400" dirty="0">
                <a:solidFill>
                  <a:srgbClr val="00B0F0"/>
                </a:solidFill>
              </a:rPr>
              <a:t>NOVOS PROCEDIMENTOS DO PERITO E DA PERÍCIA DIANTE DO CFC E DO NOVO CÓDIGO DE PROCESSO CIVIL.</a:t>
            </a: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4467788"/>
            <a:ext cx="827584" cy="5899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2"/>
          <p:cNvSpPr>
            <a:spLocks noGrp="1"/>
          </p:cNvSpPr>
          <p:nvPr>
            <p:ph sz="quarter" idx="13"/>
          </p:nvPr>
        </p:nvSpPr>
        <p:spPr>
          <a:xfrm>
            <a:off x="2843808" y="1275606"/>
            <a:ext cx="6192688" cy="3415155"/>
          </a:xfrm>
        </p:spPr>
        <p:txBody>
          <a:bodyPr>
            <a:noAutofit/>
          </a:bodyPr>
          <a:lstStyle>
            <a:extLst/>
          </a:lstStyle>
          <a:p>
            <a:pPr marL="0" indent="0" algn="just">
              <a:buNone/>
            </a:pPr>
            <a:r>
              <a:rPr lang="pt-BR" sz="2000" dirty="0"/>
              <a:t>Fixa o valor dos honorários a serem pagos </a:t>
            </a:r>
            <a:r>
              <a:rPr lang="pt-BR" sz="2000" dirty="0" smtClean="0"/>
              <a:t>aos peritos</a:t>
            </a:r>
            <a:r>
              <a:rPr lang="pt-BR" sz="2000" dirty="0"/>
              <a:t>, tradutores e intérpretes, de que trata </a:t>
            </a:r>
            <a:r>
              <a:rPr lang="pt-BR" sz="2000" dirty="0" smtClean="0"/>
              <a:t>a </a:t>
            </a:r>
            <a:r>
              <a:rPr lang="pt-BR" sz="2000" u="sng" dirty="0" smtClean="0"/>
              <a:t>Resolução </a:t>
            </a:r>
            <a:r>
              <a:rPr lang="pt-BR" sz="2000" u="sng" dirty="0"/>
              <a:t>do Órgão Especial nº 804, </a:t>
            </a:r>
            <a:r>
              <a:rPr lang="pt-BR" sz="2000" dirty="0"/>
              <a:t>de 4 de </a:t>
            </a:r>
            <a:r>
              <a:rPr lang="pt-BR" sz="2000" dirty="0" smtClean="0"/>
              <a:t>agosto de </a:t>
            </a:r>
            <a:r>
              <a:rPr lang="pt-BR" sz="2000" dirty="0"/>
              <a:t>2015</a:t>
            </a:r>
            <a:r>
              <a:rPr lang="pt-BR" sz="2000" dirty="0" smtClean="0"/>
              <a:t>.</a:t>
            </a:r>
          </a:p>
          <a:p>
            <a:pPr marL="0" indent="0" algn="just">
              <a:buNone/>
            </a:pPr>
            <a:endParaRPr lang="pt-BR" sz="2000" dirty="0"/>
          </a:p>
          <a:p>
            <a:pPr marL="0" indent="0" algn="just">
              <a:buNone/>
            </a:pPr>
            <a:r>
              <a:rPr lang="pt-BR" sz="2000" dirty="0"/>
              <a:t>CONSIDERANDO que o art. 30 da Resolução do Órgão Especial nº 804, de </a:t>
            </a:r>
            <a:r>
              <a:rPr lang="pt-BR" sz="2000" dirty="0" smtClean="0"/>
              <a:t>2015, </a:t>
            </a:r>
            <a:r>
              <a:rPr lang="pt-BR" sz="2000" u="sng" dirty="0" smtClean="0"/>
              <a:t>prevê </a:t>
            </a:r>
            <a:r>
              <a:rPr lang="pt-BR" sz="2000" u="sng" dirty="0"/>
              <a:t>que o valor dos honorários a serem pagos aos peritos</a:t>
            </a:r>
            <a:r>
              <a:rPr lang="pt-BR" sz="2000" dirty="0"/>
              <a:t>, tradutores e </a:t>
            </a:r>
            <a:r>
              <a:rPr lang="pt-BR" sz="2000" dirty="0" smtClean="0"/>
              <a:t>intérpretes que </a:t>
            </a:r>
            <a:r>
              <a:rPr lang="pt-BR" sz="2000" dirty="0"/>
              <a:t>prestarem serviços nos </a:t>
            </a:r>
            <a:r>
              <a:rPr lang="pt-BR" sz="2000" u="sng" dirty="0"/>
              <a:t>processos que envolvam assistência judiciária </a:t>
            </a:r>
            <a:r>
              <a:rPr lang="pt-BR" sz="2000" u="sng" dirty="0" smtClean="0"/>
              <a:t>gratuita </a:t>
            </a:r>
            <a:r>
              <a:rPr lang="pt-BR" sz="2000" dirty="0" smtClean="0"/>
              <a:t>será </a:t>
            </a:r>
            <a:r>
              <a:rPr lang="pt-BR" sz="2000" dirty="0"/>
              <a:t>fixado em Portaria da Presidência do Tribunal de Justiça,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71800" y="1311452"/>
            <a:ext cx="6264696" cy="34925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204475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/>
          </p:cNvSpPr>
          <p:nvPr>
            <p:ph sz="quarter" idx="13"/>
          </p:nvPr>
        </p:nvSpPr>
        <p:spPr>
          <a:xfrm>
            <a:off x="107504" y="1352551"/>
            <a:ext cx="2664296" cy="3115237"/>
          </a:xfrm>
        </p:spPr>
        <p:txBody>
          <a:bodyPr>
            <a:normAutofit lnSpcReduction="10000"/>
          </a:bodyPr>
          <a:lstStyle>
            <a:extLst/>
          </a:lstStyle>
          <a:p>
            <a:pPr marL="0" lvl="1" indent="0">
              <a:lnSpc>
                <a:spcPct val="110000"/>
              </a:lnSpc>
              <a:spcBef>
                <a:spcPts val="200"/>
              </a:spcBef>
              <a:buNone/>
            </a:pPr>
            <a:r>
              <a:rPr lang="pt-BR" sz="2400" b="1" dirty="0" smtClean="0"/>
              <a:t>TJMG</a:t>
            </a:r>
          </a:p>
          <a:p>
            <a:pPr marL="0" lvl="1" indent="0">
              <a:lnSpc>
                <a:spcPct val="110000"/>
              </a:lnSpc>
              <a:spcBef>
                <a:spcPts val="200"/>
              </a:spcBef>
              <a:buNone/>
            </a:pPr>
            <a:endParaRPr lang="pt-BR" sz="2400" b="1" dirty="0"/>
          </a:p>
          <a:p>
            <a:endParaRPr lang="pt-BR" sz="3200" dirty="0"/>
          </a:p>
          <a:p>
            <a:pPr marL="0" indent="0">
              <a:buNone/>
            </a:pPr>
            <a:r>
              <a:rPr lang="pt-BR" sz="2200" b="1" dirty="0" smtClean="0"/>
              <a:t>EDITAL </a:t>
            </a:r>
            <a:r>
              <a:rPr lang="pt-BR" sz="2200" b="1" dirty="0"/>
              <a:t>DE </a:t>
            </a:r>
            <a:r>
              <a:rPr lang="pt-BR" sz="2200" b="1" dirty="0" smtClean="0"/>
              <a:t>CREDENCIAMENTO </a:t>
            </a:r>
            <a:r>
              <a:rPr lang="pt-BR" sz="2200" b="1" dirty="0"/>
              <a:t>- Nº 001/2015 </a:t>
            </a:r>
            <a:endParaRPr lang="pt-BR" sz="2200" dirty="0"/>
          </a:p>
          <a:p>
            <a:pPr marL="0" indent="0">
              <a:buNone/>
            </a:pPr>
            <a:r>
              <a:rPr lang="pt-BR" sz="2200" b="1" dirty="0"/>
              <a:t>Processo nº 1.467/2015 </a:t>
            </a:r>
            <a:endParaRPr lang="pt-BR" sz="2200" dirty="0" smtClean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7"/>
          </p:nvPr>
        </p:nvSpPr>
        <p:spPr>
          <a:xfrm>
            <a:off x="609601" y="4818186"/>
            <a:ext cx="5421083" cy="273844"/>
          </a:xfrm>
        </p:spPr>
        <p:txBody>
          <a:bodyPr/>
          <a:lstStyle/>
          <a:p>
            <a:r>
              <a:rPr kumimoji="0" lang="pt-BR" dirty="0" smtClean="0"/>
              <a:t>Prof. Walter Morais</a:t>
            </a:r>
            <a:endParaRPr kumimoji="0"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47500" lnSpcReduction="20000"/>
          </a:bodyPr>
          <a:lstStyle/>
          <a:p>
            <a:pPr algn="ctr"/>
            <a:fld id="{8F82E0A0-C266-4798-8C8F-B9F91E9DA37E}" type="slidenum">
              <a:rPr kumimoji="0" lang="pt-BR" sz="1400" b="1" smtClean="0">
                <a:solidFill>
                  <a:srgbClr val="FFFFFF"/>
                </a:solidFill>
              </a:rPr>
              <a:pPr algn="ctr"/>
              <a:t>46</a:t>
            </a:fld>
            <a:endParaRPr kumimoji="0" lang="pt-BR"/>
          </a:p>
        </p:txBody>
      </p:sp>
      <p:sp>
        <p:nvSpPr>
          <p:cNvPr id="11" name="Rectangle 1"/>
          <p:cNvSpPr>
            <a:spLocks noGrp="1"/>
          </p:cNvSpPr>
          <p:nvPr>
            <p:ph type="title"/>
          </p:nvPr>
        </p:nvSpPr>
        <p:spPr>
          <a:xfrm>
            <a:off x="609600" y="51470"/>
            <a:ext cx="8153400" cy="1005840"/>
          </a:xfrm>
        </p:spPr>
        <p:txBody>
          <a:bodyPr>
            <a:normAutofit/>
          </a:bodyPr>
          <a:lstStyle>
            <a:extLst/>
          </a:lstStyle>
          <a:p>
            <a:r>
              <a:rPr lang="pt-BR" sz="2400" dirty="0">
                <a:solidFill>
                  <a:srgbClr val="00B0F0"/>
                </a:solidFill>
              </a:rPr>
              <a:t>NOVOS PROCEDIMENTOS DO PERITO E DA PERÍCIA DIANTE DO CFC E DO NOVO CÓDIGO DE PROCESSO CIVIL.</a:t>
            </a: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4467788"/>
            <a:ext cx="827584" cy="5899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2"/>
          <p:cNvSpPr>
            <a:spLocks noGrp="1"/>
          </p:cNvSpPr>
          <p:nvPr>
            <p:ph sz="quarter" idx="13"/>
          </p:nvPr>
        </p:nvSpPr>
        <p:spPr>
          <a:xfrm>
            <a:off x="2843808" y="1275606"/>
            <a:ext cx="6192688" cy="3415155"/>
          </a:xfrm>
        </p:spPr>
        <p:txBody>
          <a:bodyPr>
            <a:noAutofit/>
          </a:bodyPr>
          <a:lstStyle>
            <a:extLst/>
          </a:lstStyle>
          <a:p>
            <a:pPr marL="0" indent="0" algn="just">
              <a:buNone/>
            </a:pPr>
            <a:r>
              <a:rPr lang="pt-BR" sz="2000" dirty="0" smtClean="0"/>
              <a:t>CADASTRAMENTO </a:t>
            </a:r>
            <a:r>
              <a:rPr lang="pt-BR" sz="2000" dirty="0"/>
              <a:t>DE PROFISSIONAIS </a:t>
            </a:r>
            <a:r>
              <a:rPr lang="pt-BR" sz="2000" dirty="0" smtClean="0"/>
              <a:t>PARA PRESTAÇÃO </a:t>
            </a:r>
            <a:r>
              <a:rPr lang="pt-BR" sz="2000" dirty="0"/>
              <a:t>DE SERVIÇO AO PODER JUDICIÁRIO </a:t>
            </a:r>
            <a:r>
              <a:rPr lang="pt-BR" sz="2000" dirty="0" smtClean="0"/>
              <a:t>DO ESTADO </a:t>
            </a:r>
            <a:r>
              <a:rPr lang="pt-BR" sz="2000" dirty="0"/>
              <a:t>DE MINAS GERAIS, NO ÂMBITO DA </a:t>
            </a:r>
            <a:r>
              <a:rPr lang="pt-BR" sz="2000" dirty="0" smtClean="0"/>
              <a:t>JUSTIÇA COMUM</a:t>
            </a:r>
            <a:r>
              <a:rPr lang="pt-BR" sz="2000" dirty="0"/>
              <a:t>, NOS PROCESSOS SOB </a:t>
            </a:r>
            <a:r>
              <a:rPr lang="pt-BR" sz="2000" dirty="0" smtClean="0"/>
              <a:t>ASSISTÊNCIA JUDICIÁRIA </a:t>
            </a:r>
          </a:p>
          <a:p>
            <a:pPr marL="0" indent="0" algn="just">
              <a:buNone/>
            </a:pPr>
            <a:r>
              <a:rPr lang="pt-BR" sz="2000" dirty="0" smtClean="0"/>
              <a:t>1 </a:t>
            </a:r>
            <a:r>
              <a:rPr lang="pt-BR" sz="2000" dirty="0"/>
              <a:t>– CADASTRAMENTO </a:t>
            </a:r>
          </a:p>
          <a:p>
            <a:pPr marL="0" indent="0" algn="just">
              <a:buNone/>
            </a:pPr>
            <a:r>
              <a:rPr lang="pt-BR" sz="2000" dirty="0"/>
              <a:t>O cadastramento destina-se a pré-qualificar os profissionais para atuação como perito, tradutor ou intérprete, e será efetuado por meio da página eletrônica do Tribunal de Justiça de Minas Gerais na rede mundial de computadores (http://www.tjmg.jus.br). </a:t>
            </a:r>
          </a:p>
        </p:txBody>
      </p:sp>
    </p:spTree>
    <p:extLst>
      <p:ext uri="{BB962C8B-B14F-4D97-AF65-F5344CB8AC3E}">
        <p14:creationId xmlns:p14="http://schemas.microsoft.com/office/powerpoint/2010/main" xmlns="" val="3180622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>
            <a:extLst/>
          </a:lstStyle>
          <a:p>
            <a:r>
              <a:rPr lang="pt-BR" sz="2400" b="1" dirty="0" smtClean="0"/>
              <a:t>pericia@demoraisgce.com.br</a:t>
            </a:r>
            <a:endParaRPr lang="pt-BR" sz="2400" b="1" dirty="0"/>
          </a:p>
        </p:txBody>
      </p:sp>
      <p:sp>
        <p:nvSpPr>
          <p:cNvPr id="4" name="Rectang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extLst/>
          </a:lstStyle>
          <a:p>
            <a:pPr algn="ctr"/>
            <a:r>
              <a:rPr lang="pt-BR" sz="3600" b="1" dirty="0" smtClean="0"/>
              <a:t>Muito Obrigado.</a:t>
            </a:r>
            <a:endParaRPr lang="pt-BR" sz="3600" b="1" dirty="0"/>
          </a:p>
        </p:txBody>
      </p:sp>
      <p:sp>
        <p:nvSpPr>
          <p:cNvPr id="2" name="Espaço Reservado para Rodapé 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kumimoji="0" lang="pt-BR" smtClean="0"/>
              <a:t>Prof. Walter Morais</a:t>
            </a:r>
            <a:endParaRPr kumimoji="0"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 lnSpcReduction="10000"/>
          </a:bodyPr>
          <a:lstStyle/>
          <a:p>
            <a:pPr algn="ctr"/>
            <a:fld id="{8F82E0A0-C266-4798-8C8F-B9F91E9DA37E}" type="slidenum">
              <a:rPr kumimoji="0" lang="pt-BR" sz="2800" b="1" smtClean="0">
                <a:solidFill>
                  <a:srgbClr val="FFFFFF"/>
                </a:solidFill>
              </a:rPr>
              <a:pPr algn="ctr"/>
              <a:t>47</a:t>
            </a:fld>
            <a:endParaRPr kumimoji="0" lang="pt-BR" sz="280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4892" y="123478"/>
            <a:ext cx="6908744" cy="17076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82944" y="1923678"/>
            <a:ext cx="1932639" cy="1367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/>
          </p:cNvSpPr>
          <p:nvPr>
            <p:ph sz="quarter" idx="13"/>
          </p:nvPr>
        </p:nvSpPr>
        <p:spPr>
          <a:xfrm>
            <a:off x="323528" y="1352551"/>
            <a:ext cx="2808312" cy="3268624"/>
          </a:xfrm>
        </p:spPr>
        <p:txBody>
          <a:bodyPr/>
          <a:lstStyle>
            <a:extLst/>
          </a:lstStyle>
          <a:p>
            <a:pPr marL="0" lvl="1" indent="0">
              <a:buNone/>
            </a:pPr>
            <a:r>
              <a:rPr lang="pt-BR" dirty="0" smtClean="0"/>
              <a:t>Cadastro Nacional de Peritos Contadores – CNPC</a:t>
            </a:r>
          </a:p>
          <a:p>
            <a:pPr marL="0" lvl="1" indent="0">
              <a:buNone/>
            </a:pPr>
            <a:endParaRPr lang="pt-BR" dirty="0" smtClean="0"/>
          </a:p>
          <a:p>
            <a:pPr marL="0" lvl="1" indent="0">
              <a:buNone/>
            </a:pPr>
            <a:r>
              <a:rPr lang="pt-BR" dirty="0" smtClean="0"/>
              <a:t>Fundamentação legal</a:t>
            </a:r>
          </a:p>
          <a:p>
            <a:pPr marL="0" lvl="1" indent="0">
              <a:buNone/>
            </a:pPr>
            <a:endParaRPr lang="pt-BR" dirty="0" smtClean="0"/>
          </a:p>
          <a:p>
            <a:pPr marL="0" lvl="1" indent="0">
              <a:buNone/>
            </a:pPr>
            <a:endParaRPr lang="pt-BR" dirty="0" smtClean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kumimoji="0" lang="pt-BR" dirty="0" smtClean="0"/>
              <a:t>Prof. Walter Morais</a:t>
            </a:r>
            <a:endParaRPr kumimoji="0"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47500" lnSpcReduction="20000"/>
          </a:bodyPr>
          <a:lstStyle/>
          <a:p>
            <a:pPr algn="ctr"/>
            <a:fld id="{8F82E0A0-C266-4798-8C8F-B9F91E9DA37E}" type="slidenum">
              <a:rPr kumimoji="0" lang="pt-BR" sz="1400" b="1" smtClean="0">
                <a:solidFill>
                  <a:srgbClr val="FFFFFF"/>
                </a:solidFill>
              </a:rPr>
              <a:pPr algn="ctr"/>
              <a:t>5</a:t>
            </a:fld>
            <a:endParaRPr kumimoji="0" lang="pt-BR"/>
          </a:p>
        </p:txBody>
      </p:sp>
      <p:sp>
        <p:nvSpPr>
          <p:cNvPr id="11" name="Rectangle 1"/>
          <p:cNvSpPr>
            <a:spLocks noGrp="1"/>
          </p:cNvSpPr>
          <p:nvPr>
            <p:ph type="title"/>
          </p:nvPr>
        </p:nvSpPr>
        <p:spPr>
          <a:xfrm>
            <a:off x="609600" y="51470"/>
            <a:ext cx="8153400" cy="1005840"/>
          </a:xfrm>
        </p:spPr>
        <p:txBody>
          <a:bodyPr>
            <a:normAutofit/>
          </a:bodyPr>
          <a:lstStyle>
            <a:extLst/>
          </a:lstStyle>
          <a:p>
            <a:r>
              <a:rPr lang="pt-BR" sz="2400" dirty="0">
                <a:solidFill>
                  <a:srgbClr val="00B0F0"/>
                </a:solidFill>
              </a:rPr>
              <a:t>NOVOS PROCEDIMENTOS DO PERITO E DA PERÍCIA DIANTE DO CFC E DO NOVO CÓDIGO DE PROCESSO CIVIL.</a:t>
            </a: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4467788"/>
            <a:ext cx="827584" cy="5899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Rectangle 2"/>
          <p:cNvSpPr>
            <a:spLocks noGrp="1"/>
          </p:cNvSpPr>
          <p:nvPr>
            <p:ph sz="quarter" idx="13"/>
          </p:nvPr>
        </p:nvSpPr>
        <p:spPr>
          <a:xfrm>
            <a:off x="3275856" y="1347614"/>
            <a:ext cx="5618584" cy="3268624"/>
          </a:xfrm>
        </p:spPr>
        <p:txBody>
          <a:bodyPr>
            <a:normAutofit fontScale="70000" lnSpcReduction="20000"/>
          </a:bodyPr>
          <a:lstStyle>
            <a:extLst/>
          </a:lstStyle>
          <a:p>
            <a:pPr marL="0" lvl="1" indent="0" algn="ctr">
              <a:lnSpc>
                <a:spcPct val="110000"/>
              </a:lnSpc>
              <a:spcBef>
                <a:spcPts val="200"/>
              </a:spcBef>
              <a:buNone/>
            </a:pPr>
            <a:r>
              <a:rPr lang="pt-BR" sz="3400" b="1" dirty="0"/>
              <a:t>DECRETO-LEI Nº 9.295, DE 27 DE MAIO DE 1946.</a:t>
            </a:r>
          </a:p>
          <a:p>
            <a:pPr marL="0" indent="0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dirty="0"/>
              <a:t>Art. 6º São atribuições do Conselho Federal de Contabilidade</a:t>
            </a:r>
            <a:r>
              <a:rPr lang="pt-BR" dirty="0" smtClean="0"/>
              <a:t>: (...)</a:t>
            </a:r>
            <a:endParaRPr lang="pt-BR" dirty="0"/>
          </a:p>
          <a:p>
            <a:pPr marL="0" indent="0" algn="just">
              <a:buNone/>
            </a:pPr>
            <a:r>
              <a:rPr lang="pt-BR" dirty="0" smtClean="0"/>
              <a:t>f</a:t>
            </a:r>
            <a:r>
              <a:rPr lang="pt-BR" dirty="0"/>
              <a:t>) regular acerca dos princípios contábeis, do Exame de Suficiência, </a:t>
            </a:r>
            <a:r>
              <a:rPr lang="pt-BR" u="sng" dirty="0"/>
              <a:t>do cadastro de qualificação técnica </a:t>
            </a:r>
            <a:r>
              <a:rPr lang="pt-BR" dirty="0"/>
              <a:t>e dos programas de educação continuada; e editar Normas Brasileiras de Contabilidade de natureza técnica e profissional.          </a:t>
            </a:r>
            <a:r>
              <a:rPr lang="pt-BR" dirty="0">
                <a:hlinkClick r:id="rId4"/>
              </a:rPr>
              <a:t>(Incluído pela Lei nº 12.249, de 2010)</a:t>
            </a:r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/>
          </p:cNvSpPr>
          <p:nvPr>
            <p:ph sz="quarter" idx="13"/>
          </p:nvPr>
        </p:nvSpPr>
        <p:spPr>
          <a:xfrm>
            <a:off x="323528" y="1352551"/>
            <a:ext cx="2664296" cy="3019399"/>
          </a:xfrm>
        </p:spPr>
        <p:txBody>
          <a:bodyPr>
            <a:normAutofit lnSpcReduction="10000"/>
          </a:bodyPr>
          <a:lstStyle>
            <a:extLst/>
          </a:lstStyle>
          <a:p>
            <a:pPr marL="0" lvl="1" indent="0">
              <a:buNone/>
            </a:pPr>
            <a:r>
              <a:rPr lang="pt-BR" dirty="0" smtClean="0"/>
              <a:t>Cadastro Nacional de Peritos Contadores – CNPC</a:t>
            </a:r>
          </a:p>
          <a:p>
            <a:pPr marL="0" lvl="1" indent="0">
              <a:buNone/>
            </a:pPr>
            <a:endParaRPr lang="pt-BR" dirty="0" smtClean="0"/>
          </a:p>
          <a:p>
            <a:pPr marL="0" lvl="1" indent="0">
              <a:buNone/>
            </a:pPr>
            <a:r>
              <a:rPr lang="pt-BR" dirty="0" smtClean="0"/>
              <a:t>Preliminarmente:</a:t>
            </a:r>
          </a:p>
          <a:p>
            <a:pPr marL="0" lvl="1" indent="0">
              <a:buNone/>
            </a:pPr>
            <a:r>
              <a:rPr lang="pt-BR" dirty="0" smtClean="0"/>
              <a:t>Perito</a:t>
            </a:r>
          </a:p>
          <a:p>
            <a:pPr marL="0" lvl="1" indent="0">
              <a:buNone/>
            </a:pPr>
            <a:endParaRPr lang="pt-BR" dirty="0" smtClean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kumimoji="0" lang="pt-BR" dirty="0" smtClean="0"/>
              <a:t>Prof. Walter Morais</a:t>
            </a:r>
            <a:endParaRPr kumimoji="0"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47500" lnSpcReduction="20000"/>
          </a:bodyPr>
          <a:lstStyle/>
          <a:p>
            <a:pPr algn="ctr"/>
            <a:fld id="{8F82E0A0-C266-4798-8C8F-B9F91E9DA37E}" type="slidenum">
              <a:rPr kumimoji="0" lang="pt-BR" sz="1400" b="1" smtClean="0">
                <a:solidFill>
                  <a:srgbClr val="FFFFFF"/>
                </a:solidFill>
              </a:rPr>
              <a:pPr algn="ctr"/>
              <a:t>6</a:t>
            </a:fld>
            <a:endParaRPr kumimoji="0" lang="pt-BR"/>
          </a:p>
        </p:txBody>
      </p:sp>
      <p:sp>
        <p:nvSpPr>
          <p:cNvPr id="11" name="Rectangle 1"/>
          <p:cNvSpPr>
            <a:spLocks noGrp="1"/>
          </p:cNvSpPr>
          <p:nvPr>
            <p:ph type="title"/>
          </p:nvPr>
        </p:nvSpPr>
        <p:spPr>
          <a:xfrm>
            <a:off x="609600" y="51470"/>
            <a:ext cx="8153400" cy="1005840"/>
          </a:xfrm>
        </p:spPr>
        <p:txBody>
          <a:bodyPr>
            <a:normAutofit/>
          </a:bodyPr>
          <a:lstStyle>
            <a:extLst/>
          </a:lstStyle>
          <a:p>
            <a:r>
              <a:rPr lang="pt-BR" sz="2400" dirty="0">
                <a:solidFill>
                  <a:srgbClr val="00B0F0"/>
                </a:solidFill>
              </a:rPr>
              <a:t>NOVOS PROCEDIMENTOS DO PERITO E DA PERÍCIA DIANTE DO CFC E DO NOVO CÓDIGO DE PROCESSO CIVIL.</a:t>
            </a: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4467788"/>
            <a:ext cx="827584" cy="5899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Rectangle 2"/>
          <p:cNvSpPr>
            <a:spLocks noGrp="1"/>
          </p:cNvSpPr>
          <p:nvPr>
            <p:ph sz="quarter" idx="13"/>
          </p:nvPr>
        </p:nvSpPr>
        <p:spPr>
          <a:xfrm>
            <a:off x="3923928" y="1347614"/>
            <a:ext cx="4970512" cy="3268624"/>
          </a:xfrm>
        </p:spPr>
        <p:txBody>
          <a:bodyPr>
            <a:normAutofit/>
          </a:bodyPr>
          <a:lstStyle>
            <a:extLst/>
          </a:lstStyle>
          <a:p>
            <a:pPr marL="0" indent="0">
              <a:buNone/>
            </a:pPr>
            <a:r>
              <a:rPr lang="pt-BR" b="1" dirty="0"/>
              <a:t>Do </a:t>
            </a:r>
            <a:r>
              <a:rPr lang="pt-BR" b="1" dirty="0" smtClean="0"/>
              <a:t>Perito – 13.105/15 NCPC</a:t>
            </a:r>
          </a:p>
          <a:p>
            <a:pPr marL="0" indent="0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/>
              <a:t>Art. 156.  O juiz será assistido por perito quando a prova do fato depender de conhecimento técnico ou científico.</a:t>
            </a:r>
          </a:p>
          <a:p>
            <a:pPr marL="0" lvl="1" indent="0">
              <a:buNone/>
            </a:pP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xmlns="" val="2044399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/>
          </p:cNvSpPr>
          <p:nvPr>
            <p:ph sz="quarter" idx="13"/>
          </p:nvPr>
        </p:nvSpPr>
        <p:spPr>
          <a:xfrm>
            <a:off x="323528" y="1352551"/>
            <a:ext cx="3024336" cy="3268624"/>
          </a:xfrm>
        </p:spPr>
        <p:txBody>
          <a:bodyPr/>
          <a:lstStyle>
            <a:extLst/>
          </a:lstStyle>
          <a:p>
            <a:pPr marL="0" lvl="1" indent="0">
              <a:buNone/>
            </a:pPr>
            <a:r>
              <a:rPr lang="pt-BR" dirty="0" smtClean="0"/>
              <a:t>Cadastro Nacional de Peritos Contadores – CNPC</a:t>
            </a:r>
          </a:p>
          <a:p>
            <a:pPr marL="0" lvl="1" indent="0">
              <a:buNone/>
            </a:pPr>
            <a:endParaRPr lang="pt-BR" dirty="0" smtClean="0"/>
          </a:p>
          <a:p>
            <a:pPr marL="0" lvl="1" indent="0">
              <a:buNone/>
            </a:pPr>
            <a:r>
              <a:rPr lang="pt-BR" dirty="0" smtClean="0"/>
              <a:t>Preliminarmente:</a:t>
            </a:r>
          </a:p>
          <a:p>
            <a:pPr marL="0" lvl="1" indent="0">
              <a:buNone/>
            </a:pPr>
            <a:endParaRPr lang="pt-BR" dirty="0" smtClean="0"/>
          </a:p>
          <a:p>
            <a:pPr marL="0" lvl="1" indent="0">
              <a:buNone/>
            </a:pPr>
            <a:r>
              <a:rPr lang="pt-BR" dirty="0" smtClean="0"/>
              <a:t>Perito</a:t>
            </a:r>
          </a:p>
          <a:p>
            <a:pPr marL="0" lvl="1" indent="0">
              <a:buNone/>
            </a:pPr>
            <a:endParaRPr lang="pt-BR" dirty="0" smtClean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kumimoji="0" lang="pt-BR" dirty="0" smtClean="0"/>
              <a:t>Prof. Walter Morais</a:t>
            </a:r>
            <a:endParaRPr kumimoji="0"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47500" lnSpcReduction="20000"/>
          </a:bodyPr>
          <a:lstStyle/>
          <a:p>
            <a:pPr algn="ctr"/>
            <a:fld id="{8F82E0A0-C266-4798-8C8F-B9F91E9DA37E}" type="slidenum">
              <a:rPr kumimoji="0" lang="pt-BR" sz="1400" b="1" smtClean="0">
                <a:solidFill>
                  <a:srgbClr val="FFFFFF"/>
                </a:solidFill>
              </a:rPr>
              <a:pPr algn="ctr"/>
              <a:t>7</a:t>
            </a:fld>
            <a:endParaRPr kumimoji="0" lang="pt-BR"/>
          </a:p>
        </p:txBody>
      </p:sp>
      <p:sp>
        <p:nvSpPr>
          <p:cNvPr id="11" name="Rectangle 1"/>
          <p:cNvSpPr>
            <a:spLocks noGrp="1"/>
          </p:cNvSpPr>
          <p:nvPr>
            <p:ph type="title"/>
          </p:nvPr>
        </p:nvSpPr>
        <p:spPr>
          <a:xfrm>
            <a:off x="609600" y="51470"/>
            <a:ext cx="8153400" cy="1005840"/>
          </a:xfrm>
        </p:spPr>
        <p:txBody>
          <a:bodyPr>
            <a:normAutofit/>
          </a:bodyPr>
          <a:lstStyle>
            <a:extLst/>
          </a:lstStyle>
          <a:p>
            <a:r>
              <a:rPr lang="pt-BR" sz="2400" dirty="0">
                <a:solidFill>
                  <a:srgbClr val="00B0F0"/>
                </a:solidFill>
              </a:rPr>
              <a:t>NOVOS PROCEDIMENTOS DO PERITO E DA PERÍCIA DIANTE DO CFC E DO NOVO CÓDIGO DE PROCESSO CIVIL.</a:t>
            </a: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4467788"/>
            <a:ext cx="827584" cy="5899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Rectangle 2"/>
          <p:cNvSpPr>
            <a:spLocks noGrp="1"/>
          </p:cNvSpPr>
          <p:nvPr>
            <p:ph sz="quarter" idx="13"/>
          </p:nvPr>
        </p:nvSpPr>
        <p:spPr>
          <a:xfrm>
            <a:off x="3923928" y="1347614"/>
            <a:ext cx="4970512" cy="3268624"/>
          </a:xfrm>
        </p:spPr>
        <p:txBody>
          <a:bodyPr>
            <a:normAutofit fontScale="92500" lnSpcReduction="20000"/>
          </a:bodyPr>
          <a:lstStyle>
            <a:extLst/>
          </a:lstStyle>
          <a:p>
            <a:pPr marL="0" indent="0" algn="just">
              <a:buNone/>
            </a:pPr>
            <a:r>
              <a:rPr lang="pt-BR" sz="3200" dirty="0"/>
              <a:t>Considerando a </a:t>
            </a:r>
            <a:r>
              <a:rPr lang="pt-BR" sz="3200" b="1" dirty="0"/>
              <a:t>NBC PP 01</a:t>
            </a:r>
            <a:r>
              <a:rPr lang="pt-BR" sz="3200" dirty="0"/>
              <a:t>, de 27 de fevereiro de 2015, que dispõe sobre perito contábil;</a:t>
            </a:r>
          </a:p>
          <a:p>
            <a:pPr marL="0" indent="0" algn="just">
              <a:buNone/>
            </a:pPr>
            <a:r>
              <a:rPr lang="pt-BR" sz="3200" dirty="0"/>
              <a:t> </a:t>
            </a:r>
          </a:p>
          <a:p>
            <a:pPr marL="0" indent="0" algn="just">
              <a:buNone/>
            </a:pPr>
            <a:r>
              <a:rPr lang="pt-BR" sz="3200" dirty="0"/>
              <a:t>Considerando a </a:t>
            </a:r>
            <a:r>
              <a:rPr lang="pt-BR" sz="3200" b="1" dirty="0"/>
              <a:t>NBC TP 01</a:t>
            </a:r>
            <a:r>
              <a:rPr lang="pt-BR" sz="3200" dirty="0"/>
              <a:t>, de 27 de fevereiro de 2015, que dispõe sobre perícia contábil;</a:t>
            </a:r>
          </a:p>
          <a:p>
            <a:pPr marL="0" lvl="1" indent="0" algn="just">
              <a:buNone/>
            </a:pP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xmlns="" val="301397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/>
          </p:cNvSpPr>
          <p:nvPr>
            <p:ph sz="quarter" idx="13"/>
          </p:nvPr>
        </p:nvSpPr>
        <p:spPr>
          <a:xfrm>
            <a:off x="323528" y="1352551"/>
            <a:ext cx="3240360" cy="3268624"/>
          </a:xfrm>
        </p:spPr>
        <p:txBody>
          <a:bodyPr>
            <a:normAutofit/>
          </a:bodyPr>
          <a:lstStyle>
            <a:extLst/>
          </a:lstStyle>
          <a:p>
            <a:pPr marL="0" lvl="1" indent="0">
              <a:lnSpc>
                <a:spcPct val="110000"/>
              </a:lnSpc>
              <a:spcBef>
                <a:spcPts val="200"/>
              </a:spcBef>
              <a:buNone/>
            </a:pPr>
            <a:r>
              <a:rPr lang="pt-BR" sz="2400" dirty="0" smtClean="0"/>
              <a:t>Cadastro Nacional de Peritos Contadores – CNPC</a:t>
            </a:r>
          </a:p>
          <a:p>
            <a:pPr marL="0" lvl="1" indent="0">
              <a:lnSpc>
                <a:spcPct val="110000"/>
              </a:lnSpc>
              <a:spcBef>
                <a:spcPts val="200"/>
              </a:spcBef>
              <a:buNone/>
            </a:pPr>
            <a:endParaRPr lang="pt-BR" sz="2400" dirty="0" smtClean="0"/>
          </a:p>
          <a:p>
            <a:pPr marL="0" lvl="1" indent="0">
              <a:lnSpc>
                <a:spcPct val="110000"/>
              </a:lnSpc>
              <a:spcBef>
                <a:spcPts val="200"/>
              </a:spcBef>
              <a:buNone/>
            </a:pPr>
            <a:r>
              <a:rPr lang="pt-BR" sz="2400" dirty="0" smtClean="0"/>
              <a:t>Preliminarmente:</a:t>
            </a:r>
          </a:p>
          <a:p>
            <a:pPr marL="0" lvl="1" indent="0">
              <a:lnSpc>
                <a:spcPct val="110000"/>
              </a:lnSpc>
              <a:spcBef>
                <a:spcPts val="200"/>
              </a:spcBef>
              <a:buNone/>
            </a:pPr>
            <a:endParaRPr lang="pt-BR" sz="2400" dirty="0" smtClean="0"/>
          </a:p>
          <a:p>
            <a:pPr marL="0" lvl="1" indent="0">
              <a:lnSpc>
                <a:spcPct val="110000"/>
              </a:lnSpc>
              <a:spcBef>
                <a:spcPts val="200"/>
              </a:spcBef>
              <a:buNone/>
            </a:pPr>
            <a:r>
              <a:rPr lang="pt-BR" sz="2400" dirty="0" smtClean="0"/>
              <a:t>Perito</a:t>
            </a:r>
          </a:p>
          <a:p>
            <a:pPr marL="0" lvl="1" indent="0">
              <a:buNone/>
            </a:pPr>
            <a:endParaRPr lang="pt-BR" dirty="0" smtClean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7"/>
          </p:nvPr>
        </p:nvSpPr>
        <p:spPr>
          <a:xfrm>
            <a:off x="609601" y="4818186"/>
            <a:ext cx="5421083" cy="273844"/>
          </a:xfrm>
        </p:spPr>
        <p:txBody>
          <a:bodyPr/>
          <a:lstStyle/>
          <a:p>
            <a:r>
              <a:rPr kumimoji="0" lang="pt-BR" dirty="0" smtClean="0"/>
              <a:t>Prof. Walter Morais</a:t>
            </a:r>
            <a:endParaRPr kumimoji="0"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47500" lnSpcReduction="20000"/>
          </a:bodyPr>
          <a:lstStyle/>
          <a:p>
            <a:pPr algn="ctr"/>
            <a:fld id="{8F82E0A0-C266-4798-8C8F-B9F91E9DA37E}" type="slidenum">
              <a:rPr kumimoji="0" lang="pt-BR" sz="1400" b="1" smtClean="0">
                <a:solidFill>
                  <a:srgbClr val="FFFFFF"/>
                </a:solidFill>
              </a:rPr>
              <a:pPr algn="ctr"/>
              <a:t>8</a:t>
            </a:fld>
            <a:endParaRPr kumimoji="0" lang="pt-BR"/>
          </a:p>
        </p:txBody>
      </p:sp>
      <p:sp>
        <p:nvSpPr>
          <p:cNvPr id="11" name="Rectangle 1"/>
          <p:cNvSpPr>
            <a:spLocks noGrp="1"/>
          </p:cNvSpPr>
          <p:nvPr>
            <p:ph type="title"/>
          </p:nvPr>
        </p:nvSpPr>
        <p:spPr>
          <a:xfrm>
            <a:off x="609600" y="51470"/>
            <a:ext cx="8153400" cy="1005840"/>
          </a:xfrm>
        </p:spPr>
        <p:txBody>
          <a:bodyPr>
            <a:normAutofit/>
          </a:bodyPr>
          <a:lstStyle>
            <a:extLst/>
          </a:lstStyle>
          <a:p>
            <a:r>
              <a:rPr lang="pt-BR" sz="2400" dirty="0">
                <a:solidFill>
                  <a:srgbClr val="00B0F0"/>
                </a:solidFill>
              </a:rPr>
              <a:t>NOVOS PROCEDIMENTOS DO PERITO E DA PERÍCIA DIANTE DO CFC E DO NOVO CÓDIGO DE PROCESSO CIVIL.</a:t>
            </a: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4467788"/>
            <a:ext cx="827584" cy="5899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Rectangle 2"/>
          <p:cNvSpPr>
            <a:spLocks noGrp="1"/>
          </p:cNvSpPr>
          <p:nvPr>
            <p:ph sz="quarter" idx="13"/>
          </p:nvPr>
        </p:nvSpPr>
        <p:spPr>
          <a:xfrm>
            <a:off x="3779912" y="1347613"/>
            <a:ext cx="5114528" cy="3528393"/>
          </a:xfrm>
        </p:spPr>
        <p:txBody>
          <a:bodyPr>
            <a:normAutofit fontScale="77500" lnSpcReduction="20000"/>
          </a:bodyPr>
          <a:lstStyle>
            <a:extLst/>
          </a:lstStyle>
          <a:p>
            <a:pPr marL="0" indent="0">
              <a:buNone/>
            </a:pPr>
            <a:r>
              <a:rPr lang="pt-BR" sz="3300" b="1" dirty="0" smtClean="0"/>
              <a:t>Conceito – NBC PP01</a:t>
            </a:r>
          </a:p>
          <a:p>
            <a:pPr marL="0" indent="0">
              <a:buNone/>
            </a:pPr>
            <a:endParaRPr lang="pt-BR" sz="3300" dirty="0"/>
          </a:p>
          <a:p>
            <a:pPr marL="0" indent="0" algn="just">
              <a:buNone/>
            </a:pPr>
            <a:r>
              <a:rPr lang="pt-BR" sz="3300" dirty="0" smtClean="0"/>
              <a:t>Perito </a:t>
            </a:r>
            <a:r>
              <a:rPr lang="pt-BR" sz="3300" dirty="0"/>
              <a:t>é o contador, regularmente registrado em Conselho Regional de Contabilidade, que exerce a atividade pericial de forma pessoal, devendo ser profundo conhecedor, por suas qualidades e experiências, da matéria periciada.</a:t>
            </a:r>
          </a:p>
          <a:p>
            <a:pPr marL="0" lvl="1" indent="0">
              <a:buNone/>
            </a:pP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xmlns="" val="1867178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/>
          </p:cNvSpPr>
          <p:nvPr>
            <p:ph sz="quarter" idx="13"/>
          </p:nvPr>
        </p:nvSpPr>
        <p:spPr>
          <a:xfrm>
            <a:off x="323528" y="1352551"/>
            <a:ext cx="2664296" cy="3268624"/>
          </a:xfrm>
        </p:spPr>
        <p:txBody>
          <a:bodyPr>
            <a:normAutofit/>
          </a:bodyPr>
          <a:lstStyle>
            <a:extLst/>
          </a:lstStyle>
          <a:p>
            <a:pPr marL="0" lvl="1" indent="0">
              <a:lnSpc>
                <a:spcPct val="110000"/>
              </a:lnSpc>
              <a:spcBef>
                <a:spcPts val="200"/>
              </a:spcBef>
              <a:buNone/>
            </a:pPr>
            <a:r>
              <a:rPr lang="pt-BR" sz="2400" dirty="0" smtClean="0"/>
              <a:t>Cadastro Nacional de Peritos Contadores – CNPC</a:t>
            </a:r>
          </a:p>
          <a:p>
            <a:pPr marL="0" lvl="1" indent="0">
              <a:lnSpc>
                <a:spcPct val="110000"/>
              </a:lnSpc>
              <a:spcBef>
                <a:spcPts val="200"/>
              </a:spcBef>
              <a:buNone/>
            </a:pPr>
            <a:endParaRPr lang="pt-BR" sz="2400" dirty="0" smtClean="0"/>
          </a:p>
          <a:p>
            <a:pPr marL="0" lvl="1" indent="0">
              <a:lnSpc>
                <a:spcPct val="110000"/>
              </a:lnSpc>
              <a:spcBef>
                <a:spcPts val="200"/>
              </a:spcBef>
              <a:buNone/>
            </a:pPr>
            <a:r>
              <a:rPr lang="pt-BR" sz="2400" dirty="0" smtClean="0"/>
              <a:t>Preliminarmente:</a:t>
            </a:r>
          </a:p>
          <a:p>
            <a:pPr marL="0" lvl="1" indent="0">
              <a:lnSpc>
                <a:spcPct val="110000"/>
              </a:lnSpc>
              <a:spcBef>
                <a:spcPts val="200"/>
              </a:spcBef>
              <a:buNone/>
            </a:pPr>
            <a:endParaRPr lang="pt-BR" sz="2400" dirty="0" smtClean="0"/>
          </a:p>
          <a:p>
            <a:pPr marL="0" lvl="1" indent="0">
              <a:lnSpc>
                <a:spcPct val="110000"/>
              </a:lnSpc>
              <a:spcBef>
                <a:spcPts val="200"/>
              </a:spcBef>
              <a:buNone/>
            </a:pPr>
            <a:r>
              <a:rPr lang="pt-BR" sz="2400" dirty="0" smtClean="0"/>
              <a:t>Perito</a:t>
            </a:r>
          </a:p>
          <a:p>
            <a:pPr marL="0" lvl="1" indent="0">
              <a:buNone/>
            </a:pPr>
            <a:endParaRPr lang="pt-BR" dirty="0" smtClean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7"/>
          </p:nvPr>
        </p:nvSpPr>
        <p:spPr>
          <a:xfrm>
            <a:off x="609601" y="4818186"/>
            <a:ext cx="5421083" cy="273844"/>
          </a:xfrm>
        </p:spPr>
        <p:txBody>
          <a:bodyPr/>
          <a:lstStyle/>
          <a:p>
            <a:r>
              <a:rPr kumimoji="0" lang="pt-BR" dirty="0" smtClean="0"/>
              <a:t>Prof. Walter Morais</a:t>
            </a:r>
            <a:endParaRPr kumimoji="0"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47500" lnSpcReduction="20000"/>
          </a:bodyPr>
          <a:lstStyle/>
          <a:p>
            <a:pPr algn="ctr"/>
            <a:fld id="{8F82E0A0-C266-4798-8C8F-B9F91E9DA37E}" type="slidenum">
              <a:rPr kumimoji="0" lang="pt-BR" sz="1400" b="1" smtClean="0">
                <a:solidFill>
                  <a:srgbClr val="FFFFFF"/>
                </a:solidFill>
              </a:rPr>
              <a:pPr algn="ctr"/>
              <a:t>9</a:t>
            </a:fld>
            <a:endParaRPr kumimoji="0" lang="pt-BR"/>
          </a:p>
        </p:txBody>
      </p:sp>
      <p:sp>
        <p:nvSpPr>
          <p:cNvPr id="11" name="Rectangle 1"/>
          <p:cNvSpPr>
            <a:spLocks noGrp="1"/>
          </p:cNvSpPr>
          <p:nvPr>
            <p:ph type="title"/>
          </p:nvPr>
        </p:nvSpPr>
        <p:spPr>
          <a:xfrm>
            <a:off x="609600" y="51470"/>
            <a:ext cx="8153400" cy="1005840"/>
          </a:xfrm>
        </p:spPr>
        <p:txBody>
          <a:bodyPr>
            <a:normAutofit/>
          </a:bodyPr>
          <a:lstStyle>
            <a:extLst/>
          </a:lstStyle>
          <a:p>
            <a:r>
              <a:rPr lang="pt-BR" sz="2400" dirty="0">
                <a:solidFill>
                  <a:srgbClr val="00B0F0"/>
                </a:solidFill>
              </a:rPr>
              <a:t>NOVOS PROCEDIMENTOS DO PERITO E DA PERÍCIA DIANTE DO CFC E DO NOVO CÓDIGO DE PROCESSO CIVIL.</a:t>
            </a: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4467788"/>
            <a:ext cx="827584" cy="5899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Rectangle 2"/>
          <p:cNvSpPr>
            <a:spLocks noGrp="1"/>
          </p:cNvSpPr>
          <p:nvPr>
            <p:ph sz="quarter" idx="13"/>
          </p:nvPr>
        </p:nvSpPr>
        <p:spPr>
          <a:xfrm>
            <a:off x="3131840" y="1347613"/>
            <a:ext cx="5904656" cy="3600401"/>
          </a:xfrm>
        </p:spPr>
        <p:txBody>
          <a:bodyPr>
            <a:normAutofit fontScale="55000" lnSpcReduction="20000"/>
          </a:bodyPr>
          <a:lstStyle>
            <a:extLst/>
          </a:lstStyle>
          <a:p>
            <a:pPr marL="0" indent="0">
              <a:buNone/>
            </a:pPr>
            <a:r>
              <a:rPr lang="pt-BR" sz="3300" b="1" dirty="0" smtClean="0"/>
              <a:t>NBC PP01</a:t>
            </a:r>
          </a:p>
          <a:p>
            <a:pPr marL="0" indent="0" algn="just">
              <a:buNone/>
            </a:pPr>
            <a:r>
              <a:rPr lang="pt-BR" sz="3300" dirty="0" smtClean="0"/>
              <a:t>Considerando </a:t>
            </a:r>
            <a:r>
              <a:rPr lang="pt-BR" sz="3300" dirty="0"/>
              <a:t>a importância de se </a:t>
            </a:r>
            <a:r>
              <a:rPr lang="pt-BR" sz="3300" u="sng" dirty="0"/>
              <a:t>estimular o estudo das Normas Brasileiras de Contabilidade inerentes à área de Perícia</a:t>
            </a:r>
            <a:r>
              <a:rPr lang="pt-BR" sz="3300" dirty="0"/>
              <a:t>;</a:t>
            </a:r>
          </a:p>
          <a:p>
            <a:pPr marL="0" indent="0" algn="just">
              <a:buNone/>
            </a:pPr>
            <a:r>
              <a:rPr lang="pt-BR" sz="3300" dirty="0" smtClean="0"/>
              <a:t>Considerando </a:t>
            </a:r>
            <a:r>
              <a:rPr lang="pt-BR" sz="3300" dirty="0"/>
              <a:t>o disposto no Decreto-Lei n.º 9.295, de 27 de maio de 1946, em seu Art. 6º, alínea “f”, alterado pela Lei n.º 12.249, de 11 de junho de 2010, que compete ao CFC </a:t>
            </a:r>
            <a:r>
              <a:rPr lang="pt-BR" sz="3300" u="sng" dirty="0"/>
              <a:t>regular acerca do Cadastro de Qualificação Técnica e do Programa de Educação Continuada e editar normas brasileiras de contabilidade de natureza técnica e profissional</a:t>
            </a:r>
            <a:r>
              <a:rPr lang="pt-BR" sz="3300" dirty="0"/>
              <a:t>; e </a:t>
            </a:r>
          </a:p>
          <a:p>
            <a:pPr marL="0" indent="0" algn="just">
              <a:buNone/>
            </a:pPr>
            <a:r>
              <a:rPr lang="pt-BR" sz="3300" dirty="0" smtClean="0"/>
              <a:t>Considerando </a:t>
            </a:r>
            <a:r>
              <a:rPr lang="pt-BR" sz="3300" dirty="0"/>
              <a:t>a necessidade de se </a:t>
            </a:r>
            <a:r>
              <a:rPr lang="pt-BR" sz="3300" u="sng" dirty="0"/>
              <a:t>conhecer o âmbito de atuação dos peritos contábeis, sua formação profissional, atualização do conhecimento e experiência</a:t>
            </a:r>
            <a:endParaRPr lang="pt-BR" sz="3300" u="sng" dirty="0" smtClean="0"/>
          </a:p>
        </p:txBody>
      </p:sp>
    </p:spTree>
    <p:extLst>
      <p:ext uri="{BB962C8B-B14F-4D97-AF65-F5344CB8AC3E}">
        <p14:creationId xmlns:p14="http://schemas.microsoft.com/office/powerpoint/2010/main" xmlns="" val="1550990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resentação em Tela Larga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5000"/>
                <a:satMod val="150000"/>
              </a:schemeClr>
            </a:gs>
            <a:gs pos="35000">
              <a:schemeClr val="phClr">
                <a:shade val="60000"/>
                <a:satMod val="150000"/>
              </a:schemeClr>
            </a:gs>
            <a:gs pos="100000">
              <a:schemeClr val="phClr">
                <a:tint val="97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WidescreenPresentation</Template>
  <TotalTime>0</TotalTime>
  <Words>2995</Words>
  <Application>Microsoft Office PowerPoint</Application>
  <PresentationFormat>Apresentação na tela (16:9)</PresentationFormat>
  <Paragraphs>463</Paragraphs>
  <Slides>47</Slides>
  <Notes>47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47</vt:i4>
      </vt:variant>
    </vt:vector>
  </HeadingPairs>
  <TitlesOfParts>
    <vt:vector size="48" baseType="lpstr">
      <vt:lpstr>Apresentação em Tela Larga</vt:lpstr>
      <vt:lpstr>NOVOS PROCEDIMENTOS DO PERITO E DA PERÍCIA DIANTE DO CFC E DO NOVO CÓDIGO DE PROCESSO CIVIL.</vt:lpstr>
      <vt:lpstr>NOVOS PROCEDIMENTOS DO PERITO E DA PERÍCIA DIANTE DO CFC E DO NOVO CÓDIGO DE PROCESSO CIVIL.</vt:lpstr>
      <vt:lpstr>NOVOS PROCEDIMENTOS DO PERITO E DA PERÍCIA DIANTE DO CFC E DO NOVO CÓDIGO DE PROCESSO CIVIL.</vt:lpstr>
      <vt:lpstr>NOVOS PROCEDIMENTOS DO PERITO E DA PERÍCIA DIANTE DO CFC E DO NOVO CÓDIGO DE PROCESSO CIVIL.</vt:lpstr>
      <vt:lpstr>NOVOS PROCEDIMENTOS DO PERITO E DA PERÍCIA DIANTE DO CFC E DO NOVO CÓDIGO DE PROCESSO CIVIL.</vt:lpstr>
      <vt:lpstr>NOVOS PROCEDIMENTOS DO PERITO E DA PERÍCIA DIANTE DO CFC E DO NOVO CÓDIGO DE PROCESSO CIVIL.</vt:lpstr>
      <vt:lpstr>NOVOS PROCEDIMENTOS DO PERITO E DA PERÍCIA DIANTE DO CFC E DO NOVO CÓDIGO DE PROCESSO CIVIL.</vt:lpstr>
      <vt:lpstr>NOVOS PROCEDIMENTOS DO PERITO E DA PERÍCIA DIANTE DO CFC E DO NOVO CÓDIGO DE PROCESSO CIVIL.</vt:lpstr>
      <vt:lpstr>NOVOS PROCEDIMENTOS DO PERITO E DA PERÍCIA DIANTE DO CFC E DO NOVO CÓDIGO DE PROCESSO CIVIL.</vt:lpstr>
      <vt:lpstr>NOVOS PROCEDIMENTOS DO PERITO E DA PERÍCIA DIANTE DO CFC E DO NOVO CÓDIGO DE PROCESSO CIVIL.</vt:lpstr>
      <vt:lpstr>NOVOS PROCEDIMENTOS DO PERITO E DA PERÍCIA DIANTE DO CFC E DO NOVO CÓDIGO DE PROCESSO CIVIL.</vt:lpstr>
      <vt:lpstr>NOVOS PROCEDIMENTOS DO PERITO E DA PERÍCIA DIANTE DO CFC E DO NOVO CÓDIGO DE PROCESSO CIVIL.</vt:lpstr>
      <vt:lpstr>NOVOS PROCEDIMENTOS DO PERITO E DA PERÍCIA DIANTE DO CFC E DO NOVO CÓDIGO DE PROCESSO CIVIL.</vt:lpstr>
      <vt:lpstr>NOVOS PROCEDIMENTOS DO PERITO E DA PERÍCIA DIANTE DO CFC E DO NOVO CÓDIGO DE PROCESSO CIVIL.</vt:lpstr>
      <vt:lpstr>NOVOS PROCEDIMENTOS DO PERITO E DA PERÍCIA DIANTE DO CFC E DO NOVO CÓDIGO DE PROCESSO CIVIL.</vt:lpstr>
      <vt:lpstr>NOVOS PROCEDIMENTOS DO PERITO E DA PERÍCIA DIANTE DO CFC E DO NOVO CÓDIGO DE PROCESSO CIVIL.</vt:lpstr>
      <vt:lpstr>NOVOS PROCEDIMENTOS DO PERITO E DA PERÍCIA DIANTE DO CFC E DO NOVO CÓDIGO DE PROCESSO CIVIL.</vt:lpstr>
      <vt:lpstr>NOVOS PROCEDIMENTOS DO PERITO E DA PERÍCIA DIANTE DO CFC E DO NOVO CÓDIGO DE PROCESSO CIVIL.</vt:lpstr>
      <vt:lpstr>NOVOS PROCEDIMENTOS DO PERITO E DA PERÍCIA DIANTE DO CFC E DO NOVO CÓDIGO DE PROCESSO CIVIL.</vt:lpstr>
      <vt:lpstr>NOVOS PROCEDIMENTOS DO PERITO E DA PERÍCIA DIANTE DO CFC E DO NOVO CÓDIGO DE PROCESSO CIVIL.</vt:lpstr>
      <vt:lpstr>NOVOS PROCEDIMENTOS DO PERITO E DA PERÍCIA DIANTE DO CFC E DO NOVO CÓDIGO DE PROCESSO CIVIL.</vt:lpstr>
      <vt:lpstr>NOVOS PROCEDIMENTOS DO PERITO E DA PERÍCIA DIANTE DO CFC E DO NOVO CÓDIGO DE PROCESSO CIVIL.</vt:lpstr>
      <vt:lpstr>NOVOS PROCEDIMENTOS DO PERITO E DA PERÍCIA DIANTE DO CFC E DO NOVO CÓDIGO DE PROCESSO CIVIL.</vt:lpstr>
      <vt:lpstr>NOVOS PROCEDIMENTOS DO PERITO E DA PERÍCIA DIANTE DO CFC E DO NOVO CÓDIGO DE PROCESSO CIVIL.</vt:lpstr>
      <vt:lpstr>NOVOS PROCEDIMENTOS DO PERITO E DA PERÍCIA DIANTE DO CFC E DO NOVO CÓDIGO DE PROCESSO CIVIL.</vt:lpstr>
      <vt:lpstr>NOVOS PROCEDIMENTOS DO PERITO E DA PERÍCIA DIANTE DO CFC E DO NOVO CÓDIGO DE PROCESSO CIVIL.</vt:lpstr>
      <vt:lpstr>NOVOS PROCEDIMENTOS DO PERITO E DA PERÍCIA DIANTE DO CFC E DO NOVO CÓDIGO DE PROCESSO CIVIL.</vt:lpstr>
      <vt:lpstr>NOVOS PROCEDIMENOS DO PERITO E DA PERÍCIA DIANTE DO CFC E DO NOVO CÓDIGO DE PROCESSO CIVIL.</vt:lpstr>
      <vt:lpstr>NOVOS PROCEDIMENTOS DO PERITO E DA PERÍCIA DIANTE DO CFC E DO NOVO CÓDIGO DE PROCESSO CIVIL.</vt:lpstr>
      <vt:lpstr>NOVOS PROCEDIMENTOS DO PERITO E DA PERÍCIA DIANTE DO CFC E DO NOVO CÓDIGO DE PROCESSO CIVIL.</vt:lpstr>
      <vt:lpstr>NOVOS PROCEDIMENTOS DO PERITO E DA PERÍCIA DIANTE DO CFC E DO NOVO CÓDIGO DE PROCESSO CIVIL.</vt:lpstr>
      <vt:lpstr>NOVOS PROCEDIMENTOS DO PERITO E DA PERÍCIA DIANTE DO CFC E DO NOVO CÓDIGO DE PROCESSO CIVIL.</vt:lpstr>
      <vt:lpstr>NOVOS PROCEDIMENTOS DO PERITO E DA PERÍCIA DIANTE DO CFC E DO NOVO CÓDIGO DE PROCESSO CIVIL.</vt:lpstr>
      <vt:lpstr>NOVOS PROCEDIMENTOS DO PERITO E DA PERÍCIA DIANTE DO CFC E DO NOVO CÓDIGO DE PROCESSO CIVIL.</vt:lpstr>
      <vt:lpstr>NOVOS PROCEDIMENTOS DO PERITO E DA PERÍCIA DIANTE DO CFC E DO NOVO CÓDIGO DE PROCESSO CIVIL.</vt:lpstr>
      <vt:lpstr>NOVOS PROCEDIMENTOS DO PERITO E DA PERÍCIA DIANTE DO CFC E DO NOVO CÓDIGO DE PROCESSO CIVIL.</vt:lpstr>
      <vt:lpstr>NOVOS PROCEDIMENTOS DO PERITO E DA PERÍCIA DIANTE DO CFC E DO NOVO CÓDIGO DE PROCESSO CIVIL.</vt:lpstr>
      <vt:lpstr>NOVOS PROCEDIMENTOS DO PERITO E DA PERÍCIA DIANTE DO CFC E DO NOVO CÓDIGO DE PROCESSO CIVIL.</vt:lpstr>
      <vt:lpstr>NOVOS PROCEDIMENTOS DO PERITO E DA PERÍCIA DIANTE DO CFC E DO NOVO CÓDIGO DE PROCESSO CIVIL.</vt:lpstr>
      <vt:lpstr>NOVOS PROCEDIMENTOS DO PERITO E DA PERÍCIA DIANTE DO CFC E DO NOVO CÓDIGO DE PROCESSO CIVIL.</vt:lpstr>
      <vt:lpstr>NOVOS PROCEDIMENTOS DO PERITO E DA PERÍCIA DIANTE DO CFC E DO NOVO CÓDIGO DE PROCESSO CIVIL.</vt:lpstr>
      <vt:lpstr>NOVOS PROCEDIMENTOS DO PERITO E DA PERÍCIA DIANTE DO CFC E DO NOVO CÓDIGO DE PROCESSO CIVIL.</vt:lpstr>
      <vt:lpstr>NOVOS PROCEDIMENTOS DO PERITO E DA PERÍCIA DIANTE DO CFC E DO NOVO CÓDIGO DE PROCESSO CIVIL.</vt:lpstr>
      <vt:lpstr>NOVOS PROCEDIMENTOS DO PERITO E DA PERÍCIA DIANTE DO CFC E DO NOVO CÓDIGO DE PROCESSO CIVIL.</vt:lpstr>
      <vt:lpstr>NOVOS PROCEDIMENTOS DO PERITO E DA PERÍCIA DIANTE DO CFC E DO NOVO CÓDIGO DE PROCESSO CIVIL.</vt:lpstr>
      <vt:lpstr>NOVOS PROCEDIMENTOS DO PERITO E DA PERÍCIA DIANTE DO CFC E DO NOVO CÓDIGO DE PROCESSO CIVIL.</vt:lpstr>
      <vt:lpstr>Muito Obrigado.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2016-05-17T13:00:27Z</dcterms:created>
  <dcterms:modified xsi:type="dcterms:W3CDTF">2016-05-30T11:47:14Z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LCID">
    <vt:i4>1046</vt:i4>
  </property>
  <property fmtid="{D5CDD505-2E9C-101B-9397-08002B2CF9AE}" pid="3" name="_Version">
    <vt:lpwstr>12.0.4518</vt:lpwstr>
  </property>
</Properties>
</file>